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sldx" ContentType="application/vnd.openxmlformats-officedocument.presentationml.slide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theme/themeOverride3.xml" ContentType="application/vnd.openxmlformats-officedocument.themeOverrid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5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6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7.xml" ContentType="application/vnd.openxmlformats-officedocument.theme+xml"/>
  <Override PartName="/ppt/theme/themeOverride4.xml" ContentType="application/vnd.openxmlformats-officedocument.themeOverrid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8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9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04" r:id="rId1"/>
    <p:sldMasterId id="2147483959" r:id="rId2"/>
    <p:sldMasterId id="2147484081" r:id="rId3"/>
    <p:sldMasterId id="2147484099" r:id="rId4"/>
    <p:sldMasterId id="2147484209" r:id="rId5"/>
    <p:sldMasterId id="2147484225" r:id="rId6"/>
    <p:sldMasterId id="2147484274" r:id="rId7"/>
    <p:sldMasterId id="2147484350" r:id="rId8"/>
    <p:sldMasterId id="2147484366" r:id="rId9"/>
    <p:sldMasterId id="2147484479" r:id="rId10"/>
  </p:sldMasterIdLst>
  <p:notesMasterIdLst>
    <p:notesMasterId r:id="rId139"/>
  </p:notesMasterIdLst>
  <p:sldIdLst>
    <p:sldId id="306" r:id="rId11"/>
    <p:sldId id="307" r:id="rId12"/>
    <p:sldId id="257" r:id="rId13"/>
    <p:sldId id="440" r:id="rId14"/>
    <p:sldId id="724" r:id="rId15"/>
    <p:sldId id="725" r:id="rId16"/>
    <p:sldId id="314" r:id="rId17"/>
    <p:sldId id="726" r:id="rId18"/>
    <p:sldId id="336" r:id="rId19"/>
    <p:sldId id="258" r:id="rId20"/>
    <p:sldId id="264" r:id="rId21"/>
    <p:sldId id="265" r:id="rId22"/>
    <p:sldId id="338" r:id="rId23"/>
    <p:sldId id="729" r:id="rId24"/>
    <p:sldId id="730" r:id="rId25"/>
    <p:sldId id="339" r:id="rId26"/>
    <p:sldId id="340" r:id="rId27"/>
    <p:sldId id="341" r:id="rId28"/>
    <p:sldId id="342" r:id="rId29"/>
    <p:sldId id="312" r:id="rId30"/>
    <p:sldId id="733" r:id="rId31"/>
    <p:sldId id="443" r:id="rId32"/>
    <p:sldId id="337" r:id="rId33"/>
    <p:sldId id="262" r:id="rId34"/>
    <p:sldId id="784" r:id="rId35"/>
    <p:sldId id="313" r:id="rId36"/>
    <p:sldId id="374" r:id="rId37"/>
    <p:sldId id="375" r:id="rId38"/>
    <p:sldId id="303" r:id="rId39"/>
    <p:sldId id="731" r:id="rId40"/>
    <p:sldId id="732" r:id="rId41"/>
    <p:sldId id="269" r:id="rId42"/>
    <p:sldId id="270" r:id="rId43"/>
    <p:sldId id="271" r:id="rId44"/>
    <p:sldId id="785" r:id="rId45"/>
    <p:sldId id="416" r:id="rId46"/>
    <p:sldId id="274" r:id="rId47"/>
    <p:sldId id="734" r:id="rId48"/>
    <p:sldId id="737" r:id="rId49"/>
    <p:sldId id="383" r:id="rId50"/>
    <p:sldId id="736" r:id="rId51"/>
    <p:sldId id="385" r:id="rId52"/>
    <p:sldId id="735" r:id="rId53"/>
    <p:sldId id="386" r:id="rId54"/>
    <p:sldId id="387" r:id="rId55"/>
    <p:sldId id="388" r:id="rId56"/>
    <p:sldId id="278" r:id="rId57"/>
    <p:sldId id="279" r:id="rId58"/>
    <p:sldId id="280" r:id="rId59"/>
    <p:sldId id="353" r:id="rId60"/>
    <p:sldId id="282" r:id="rId61"/>
    <p:sldId id="345" r:id="rId62"/>
    <p:sldId id="284" r:id="rId63"/>
    <p:sldId id="318" r:id="rId64"/>
    <p:sldId id="389" r:id="rId65"/>
    <p:sldId id="391" r:id="rId66"/>
    <p:sldId id="392" r:id="rId67"/>
    <p:sldId id="393" r:id="rId68"/>
    <p:sldId id="394" r:id="rId69"/>
    <p:sldId id="411" r:id="rId70"/>
    <p:sldId id="343" r:id="rId71"/>
    <p:sldId id="319" r:id="rId72"/>
    <p:sldId id="376" r:id="rId73"/>
    <p:sldId id="738" r:id="rId74"/>
    <p:sldId id="267" r:id="rId75"/>
    <p:sldId id="273" r:id="rId76"/>
    <p:sldId id="740" r:id="rId77"/>
    <p:sldId id="741" r:id="rId78"/>
    <p:sldId id="742" r:id="rId79"/>
    <p:sldId id="743" r:id="rId80"/>
    <p:sldId id="744" r:id="rId81"/>
    <p:sldId id="360" r:id="rId82"/>
    <p:sldId id="361" r:id="rId83"/>
    <p:sldId id="362" r:id="rId84"/>
    <p:sldId id="363" r:id="rId85"/>
    <p:sldId id="364" r:id="rId86"/>
    <p:sldId id="745" r:id="rId87"/>
    <p:sldId id="746" r:id="rId88"/>
    <p:sldId id="747" r:id="rId89"/>
    <p:sldId id="749" r:id="rId90"/>
    <p:sldId id="390" r:id="rId91"/>
    <p:sldId id="753" r:id="rId92"/>
    <p:sldId id="301" r:id="rId93"/>
    <p:sldId id="285" r:id="rId94"/>
    <p:sldId id="755" r:id="rId95"/>
    <p:sldId id="756" r:id="rId96"/>
    <p:sldId id="769" r:id="rId97"/>
    <p:sldId id="767" r:id="rId98"/>
    <p:sldId id="761" r:id="rId99"/>
    <p:sldId id="396" r:id="rId100"/>
    <p:sldId id="308" r:id="rId101"/>
    <p:sldId id="759" r:id="rId102"/>
    <p:sldId id="400" r:id="rId103"/>
    <p:sldId id="401" r:id="rId104"/>
    <p:sldId id="758" r:id="rId105"/>
    <p:sldId id="404" r:id="rId106"/>
    <p:sldId id="760" r:id="rId107"/>
    <p:sldId id="786" r:id="rId108"/>
    <p:sldId id="355" r:id="rId109"/>
    <p:sldId id="320" r:id="rId110"/>
    <p:sldId id="366" r:id="rId111"/>
    <p:sldId id="770" r:id="rId112"/>
    <p:sldId id="296" r:id="rId113"/>
    <p:sldId id="297" r:id="rId114"/>
    <p:sldId id="771" r:id="rId115"/>
    <p:sldId id="772" r:id="rId116"/>
    <p:sldId id="773" r:id="rId117"/>
    <p:sldId id="787" r:id="rId118"/>
    <p:sldId id="774" r:id="rId119"/>
    <p:sldId id="788" r:id="rId120"/>
    <p:sldId id="775" r:id="rId121"/>
    <p:sldId id="776" r:id="rId122"/>
    <p:sldId id="256" r:id="rId123"/>
    <p:sldId id="309" r:id="rId124"/>
    <p:sldId id="310" r:id="rId125"/>
    <p:sldId id="311" r:id="rId126"/>
    <p:sldId id="789" r:id="rId127"/>
    <p:sldId id="778" r:id="rId128"/>
    <p:sldId id="779" r:id="rId129"/>
    <p:sldId id="781" r:id="rId130"/>
    <p:sldId id="782" r:id="rId131"/>
    <p:sldId id="413" r:id="rId132"/>
    <p:sldId id="324" r:id="rId133"/>
    <p:sldId id="412" r:id="rId134"/>
    <p:sldId id="327" r:id="rId135"/>
    <p:sldId id="329" r:id="rId136"/>
    <p:sldId id="330" r:id="rId137"/>
    <p:sldId id="783" r:id="rId1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19" autoAdjust="0"/>
    <p:restoredTop sz="80166" autoAdjust="0"/>
  </p:normalViewPr>
  <p:slideViewPr>
    <p:cSldViewPr snapToGrid="0">
      <p:cViewPr varScale="1">
        <p:scale>
          <a:sx n="90" d="100"/>
          <a:sy n="90" d="100"/>
        </p:scale>
        <p:origin x="111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117" Type="http://schemas.openxmlformats.org/officeDocument/2006/relationships/slide" Target="slides/slide107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112" Type="http://schemas.openxmlformats.org/officeDocument/2006/relationships/slide" Target="slides/slide102.xml"/><Relationship Id="rId133" Type="http://schemas.openxmlformats.org/officeDocument/2006/relationships/slide" Target="slides/slide123.xml"/><Relationship Id="rId138" Type="http://schemas.openxmlformats.org/officeDocument/2006/relationships/slide" Target="slides/slide128.xml"/><Relationship Id="rId16" Type="http://schemas.openxmlformats.org/officeDocument/2006/relationships/slide" Target="slides/slide6.xml"/><Relationship Id="rId107" Type="http://schemas.openxmlformats.org/officeDocument/2006/relationships/slide" Target="slides/slide97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102" Type="http://schemas.openxmlformats.org/officeDocument/2006/relationships/slide" Target="slides/slide92.xml"/><Relationship Id="rId123" Type="http://schemas.openxmlformats.org/officeDocument/2006/relationships/slide" Target="slides/slide113.xml"/><Relationship Id="rId128" Type="http://schemas.openxmlformats.org/officeDocument/2006/relationships/slide" Target="slides/slide118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0.xml"/><Relationship Id="rId95" Type="http://schemas.openxmlformats.org/officeDocument/2006/relationships/slide" Target="slides/slide85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113" Type="http://schemas.openxmlformats.org/officeDocument/2006/relationships/slide" Target="slides/slide103.xml"/><Relationship Id="rId118" Type="http://schemas.openxmlformats.org/officeDocument/2006/relationships/slide" Target="slides/slide108.xml"/><Relationship Id="rId134" Type="http://schemas.openxmlformats.org/officeDocument/2006/relationships/slide" Target="slides/slide124.xml"/><Relationship Id="rId139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121" Type="http://schemas.openxmlformats.org/officeDocument/2006/relationships/slide" Target="slides/slide111.xml"/><Relationship Id="rId14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103" Type="http://schemas.openxmlformats.org/officeDocument/2006/relationships/slide" Target="slides/slide93.xml"/><Relationship Id="rId108" Type="http://schemas.openxmlformats.org/officeDocument/2006/relationships/slide" Target="slides/slide98.xml"/><Relationship Id="rId116" Type="http://schemas.openxmlformats.org/officeDocument/2006/relationships/slide" Target="slides/slide106.xml"/><Relationship Id="rId124" Type="http://schemas.openxmlformats.org/officeDocument/2006/relationships/slide" Target="slides/slide114.xml"/><Relationship Id="rId129" Type="http://schemas.openxmlformats.org/officeDocument/2006/relationships/slide" Target="slides/slide119.xml"/><Relationship Id="rId137" Type="http://schemas.openxmlformats.org/officeDocument/2006/relationships/slide" Target="slides/slide12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91" Type="http://schemas.openxmlformats.org/officeDocument/2006/relationships/slide" Target="slides/slide81.xml"/><Relationship Id="rId96" Type="http://schemas.openxmlformats.org/officeDocument/2006/relationships/slide" Target="slides/slide86.xml"/><Relationship Id="rId111" Type="http://schemas.openxmlformats.org/officeDocument/2006/relationships/slide" Target="slides/slide101.xml"/><Relationship Id="rId132" Type="http://schemas.openxmlformats.org/officeDocument/2006/relationships/slide" Target="slides/slide122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6" Type="http://schemas.openxmlformats.org/officeDocument/2006/relationships/slide" Target="slides/slide96.xml"/><Relationship Id="rId114" Type="http://schemas.openxmlformats.org/officeDocument/2006/relationships/slide" Target="slides/slide104.xml"/><Relationship Id="rId119" Type="http://schemas.openxmlformats.org/officeDocument/2006/relationships/slide" Target="slides/slide109.xml"/><Relationship Id="rId127" Type="http://schemas.openxmlformats.org/officeDocument/2006/relationships/slide" Target="slides/slide11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122" Type="http://schemas.openxmlformats.org/officeDocument/2006/relationships/slide" Target="slides/slide112.xml"/><Relationship Id="rId130" Type="http://schemas.openxmlformats.org/officeDocument/2006/relationships/slide" Target="slides/slide120.xml"/><Relationship Id="rId135" Type="http://schemas.openxmlformats.org/officeDocument/2006/relationships/slide" Target="slides/slide125.xml"/><Relationship Id="rId14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slide" Target="slides/slide9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slide" Target="slides/slide94.xml"/><Relationship Id="rId120" Type="http://schemas.openxmlformats.org/officeDocument/2006/relationships/slide" Target="slides/slide110.xml"/><Relationship Id="rId125" Type="http://schemas.openxmlformats.org/officeDocument/2006/relationships/slide" Target="slides/slide115.xml"/><Relationship Id="rId14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110" Type="http://schemas.openxmlformats.org/officeDocument/2006/relationships/slide" Target="slides/slide100.xml"/><Relationship Id="rId115" Type="http://schemas.openxmlformats.org/officeDocument/2006/relationships/slide" Target="slides/slide105.xml"/><Relationship Id="rId131" Type="http://schemas.openxmlformats.org/officeDocument/2006/relationships/slide" Target="slides/slide121.xml"/><Relationship Id="rId136" Type="http://schemas.openxmlformats.org/officeDocument/2006/relationships/slide" Target="slides/slide126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slide" Target="slides/slide95.xml"/><Relationship Id="rId126" Type="http://schemas.openxmlformats.org/officeDocument/2006/relationships/slide" Target="slides/slide116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svg"/><Relationship Id="rId3" Type="http://schemas.openxmlformats.org/officeDocument/2006/relationships/image" Target="../media/image94.png"/><Relationship Id="rId7" Type="http://schemas.openxmlformats.org/officeDocument/2006/relationships/image" Target="../media/image96.png"/><Relationship Id="rId12" Type="http://schemas.openxmlformats.org/officeDocument/2006/relationships/image" Target="../media/image104.svg"/><Relationship Id="rId2" Type="http://schemas.openxmlformats.org/officeDocument/2006/relationships/image" Target="../media/image94.svg"/><Relationship Id="rId1" Type="http://schemas.openxmlformats.org/officeDocument/2006/relationships/image" Target="../media/image93.png"/><Relationship Id="rId6" Type="http://schemas.openxmlformats.org/officeDocument/2006/relationships/image" Target="../media/image98.svg"/><Relationship Id="rId11" Type="http://schemas.openxmlformats.org/officeDocument/2006/relationships/image" Target="../media/image98.png"/><Relationship Id="rId5" Type="http://schemas.openxmlformats.org/officeDocument/2006/relationships/image" Target="../media/image95.png"/><Relationship Id="rId10" Type="http://schemas.openxmlformats.org/officeDocument/2006/relationships/image" Target="../media/image102.svg"/><Relationship Id="rId4" Type="http://schemas.openxmlformats.org/officeDocument/2006/relationships/image" Target="../media/image96.svg"/><Relationship Id="rId9" Type="http://schemas.openxmlformats.org/officeDocument/2006/relationships/image" Target="../media/image9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9FA227-6E76-49A1-A6D2-2FA390E1D123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4384ACB-3015-447D-A273-3B0B9832A2C8}">
      <dgm:prSet/>
      <dgm:spPr/>
      <dgm:t>
        <a:bodyPr/>
        <a:lstStyle/>
        <a:p>
          <a:r>
            <a:rPr lang="en-US" b="1"/>
            <a:t>Diabetes Education and Camping Association (DECA)</a:t>
          </a:r>
          <a:endParaRPr lang="en-US"/>
        </a:p>
      </dgm:t>
    </dgm:pt>
    <dgm:pt modelId="{7429A8A5-E57F-4A10-953D-20117C882493}" type="parTrans" cxnId="{F64D4264-FD09-40E3-B820-16B1F4DE75E2}">
      <dgm:prSet/>
      <dgm:spPr/>
      <dgm:t>
        <a:bodyPr/>
        <a:lstStyle/>
        <a:p>
          <a:endParaRPr lang="en-US"/>
        </a:p>
      </dgm:t>
    </dgm:pt>
    <dgm:pt modelId="{EFAC4678-8EB3-4A5C-8B0F-00FFCA5CF113}" type="sibTrans" cxnId="{F64D4264-FD09-40E3-B820-16B1F4DE75E2}">
      <dgm:prSet/>
      <dgm:spPr/>
      <dgm:t>
        <a:bodyPr/>
        <a:lstStyle/>
        <a:p>
          <a:endParaRPr lang="en-US"/>
        </a:p>
      </dgm:t>
    </dgm:pt>
    <dgm:pt modelId="{576935F6-F05C-46D4-890A-85BC38E647F8}">
      <dgm:prSet/>
      <dgm:spPr/>
      <dgm:t>
        <a:bodyPr/>
        <a:lstStyle/>
        <a:p>
          <a:r>
            <a:rPr lang="en-US" b="1"/>
            <a:t>International Diabetes Federation (IDF)</a:t>
          </a:r>
          <a:endParaRPr lang="en-US"/>
        </a:p>
      </dgm:t>
    </dgm:pt>
    <dgm:pt modelId="{C631B1E4-8C38-4819-9127-883203D5774F}" type="parTrans" cxnId="{E3E07669-1A4D-4B6E-BD74-EA9BFEF18EE8}">
      <dgm:prSet/>
      <dgm:spPr/>
      <dgm:t>
        <a:bodyPr/>
        <a:lstStyle/>
        <a:p>
          <a:endParaRPr lang="en-US"/>
        </a:p>
      </dgm:t>
    </dgm:pt>
    <dgm:pt modelId="{A765553E-0395-46A0-906D-18C19BD3B1FA}" type="sibTrans" cxnId="{E3E07669-1A4D-4B6E-BD74-EA9BFEF18EE8}">
      <dgm:prSet/>
      <dgm:spPr/>
      <dgm:t>
        <a:bodyPr/>
        <a:lstStyle/>
        <a:p>
          <a:endParaRPr lang="en-US"/>
        </a:p>
      </dgm:t>
    </dgm:pt>
    <dgm:pt modelId="{2C62F0AB-CCD8-4111-925A-0D47FB44F60A}">
      <dgm:prSet/>
      <dgm:spPr/>
      <dgm:t>
        <a:bodyPr/>
        <a:lstStyle/>
        <a:p>
          <a:r>
            <a:rPr lang="en-US" b="1"/>
            <a:t>MedicAlert Foundation</a:t>
          </a:r>
          <a:endParaRPr lang="en-US"/>
        </a:p>
      </dgm:t>
    </dgm:pt>
    <dgm:pt modelId="{DBB185E8-B1AF-455D-A29E-D452C3E1396C}" type="parTrans" cxnId="{BAC32152-198C-4442-831C-3489B716A2ED}">
      <dgm:prSet/>
      <dgm:spPr/>
      <dgm:t>
        <a:bodyPr/>
        <a:lstStyle/>
        <a:p>
          <a:endParaRPr lang="en-US"/>
        </a:p>
      </dgm:t>
    </dgm:pt>
    <dgm:pt modelId="{84BC791E-7DC2-4423-B09B-4CAB91291AB2}" type="sibTrans" cxnId="{BAC32152-198C-4442-831C-3489B716A2ED}">
      <dgm:prSet/>
      <dgm:spPr/>
      <dgm:t>
        <a:bodyPr/>
        <a:lstStyle/>
        <a:p>
          <a:endParaRPr lang="en-US"/>
        </a:p>
      </dgm:t>
    </dgm:pt>
    <dgm:pt modelId="{74FDF83C-1139-4E57-BD9E-2FF753DA0598}">
      <dgm:prSet/>
      <dgm:spPr/>
      <dgm:t>
        <a:bodyPr/>
        <a:lstStyle/>
        <a:p>
          <a:r>
            <a:rPr lang="en-US" b="1" dirty="0"/>
            <a:t>National Diabetes Education Program (NDEP) - USA</a:t>
          </a:r>
          <a:endParaRPr lang="en-US" dirty="0"/>
        </a:p>
      </dgm:t>
    </dgm:pt>
    <dgm:pt modelId="{36F047A9-B900-4E7F-9EFE-1C0E9E522256}" type="parTrans" cxnId="{1D0275F1-8BC8-4EDD-8868-7A2EE18155EC}">
      <dgm:prSet/>
      <dgm:spPr/>
      <dgm:t>
        <a:bodyPr/>
        <a:lstStyle/>
        <a:p>
          <a:endParaRPr lang="en-US"/>
        </a:p>
      </dgm:t>
    </dgm:pt>
    <dgm:pt modelId="{BC32DA8F-3E40-41A3-83E7-E3681E1ED2E4}" type="sibTrans" cxnId="{1D0275F1-8BC8-4EDD-8868-7A2EE18155EC}">
      <dgm:prSet/>
      <dgm:spPr/>
      <dgm:t>
        <a:bodyPr/>
        <a:lstStyle/>
        <a:p>
          <a:endParaRPr lang="en-US"/>
        </a:p>
      </dgm:t>
    </dgm:pt>
    <dgm:pt modelId="{492761A1-0817-4BEC-8BF2-EA73113550B7}">
      <dgm:prSet/>
      <dgm:spPr/>
      <dgm:t>
        <a:bodyPr/>
        <a:lstStyle/>
        <a:p>
          <a:r>
            <a:rPr lang="en-US" b="1"/>
            <a:t>National Eye Institute / National Eye Health Education Program (NEI/NEHEP)</a:t>
          </a:r>
          <a:endParaRPr lang="en-US"/>
        </a:p>
      </dgm:t>
    </dgm:pt>
    <dgm:pt modelId="{B31F21FB-D186-4910-833F-D1DE7D4EA34D}" type="parTrans" cxnId="{94BE9906-35D6-41F3-8501-89F557B9545E}">
      <dgm:prSet/>
      <dgm:spPr/>
      <dgm:t>
        <a:bodyPr/>
        <a:lstStyle/>
        <a:p>
          <a:endParaRPr lang="en-US"/>
        </a:p>
      </dgm:t>
    </dgm:pt>
    <dgm:pt modelId="{AF7A147B-9B1B-483A-9958-2AFBFB68E9F5}" type="sibTrans" cxnId="{94BE9906-35D6-41F3-8501-89F557B9545E}">
      <dgm:prSet/>
      <dgm:spPr/>
      <dgm:t>
        <a:bodyPr/>
        <a:lstStyle/>
        <a:p>
          <a:endParaRPr lang="en-US"/>
        </a:p>
      </dgm:t>
    </dgm:pt>
    <dgm:pt modelId="{69BC18FA-AE90-4451-A1B3-4A1F3879FAAB}">
      <dgm:prSet/>
      <dgm:spPr/>
      <dgm:t>
        <a:bodyPr/>
        <a:lstStyle/>
        <a:p>
          <a:r>
            <a:rPr lang="en-US" b="1"/>
            <a:t>World Health Organization (WHO)</a:t>
          </a:r>
          <a:endParaRPr lang="en-US"/>
        </a:p>
      </dgm:t>
    </dgm:pt>
    <dgm:pt modelId="{2C20532A-41D7-4EBB-ACB6-CEA069E7AD8D}" type="parTrans" cxnId="{D9E7C567-BEB4-4DAA-97A1-5A279F385620}">
      <dgm:prSet/>
      <dgm:spPr/>
      <dgm:t>
        <a:bodyPr/>
        <a:lstStyle/>
        <a:p>
          <a:endParaRPr lang="en-US"/>
        </a:p>
      </dgm:t>
    </dgm:pt>
    <dgm:pt modelId="{3943FFD7-A025-4EC7-B156-D92BC92F4AFF}" type="sibTrans" cxnId="{D9E7C567-BEB4-4DAA-97A1-5A279F385620}">
      <dgm:prSet/>
      <dgm:spPr/>
      <dgm:t>
        <a:bodyPr/>
        <a:lstStyle/>
        <a:p>
          <a:endParaRPr lang="en-US"/>
        </a:p>
      </dgm:t>
    </dgm:pt>
    <dgm:pt modelId="{B5A3BA8F-BBD5-433F-A5D2-9F7E3CC8354B}" type="pres">
      <dgm:prSet presAssocID="{129FA227-6E76-49A1-A6D2-2FA390E1D123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BD6241-0475-452D-ABE5-BE20EB29A96F}" type="pres">
      <dgm:prSet presAssocID="{64384ACB-3015-447D-A273-3B0B9832A2C8}" presName="compNode" presStyleCnt="0"/>
      <dgm:spPr/>
    </dgm:pt>
    <dgm:pt modelId="{26B66039-DD25-4C4A-BE69-35F566DE236E}" type="pres">
      <dgm:prSet presAssocID="{64384ACB-3015-447D-A273-3B0B9832A2C8}" presName="bgRect" presStyleLbl="bgShp" presStyleIdx="0" presStyleCnt="6"/>
      <dgm:spPr/>
    </dgm:pt>
    <dgm:pt modelId="{6A7C021E-CB95-462D-B6D9-C00D69B03B3F}" type="pres">
      <dgm:prSet presAssocID="{64384ACB-3015-447D-A273-3B0B9832A2C8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C242977B-591C-4E4E-9E77-2EC1240E27B9}" type="pres">
      <dgm:prSet presAssocID="{64384ACB-3015-447D-A273-3B0B9832A2C8}" presName="spaceRect" presStyleCnt="0"/>
      <dgm:spPr/>
    </dgm:pt>
    <dgm:pt modelId="{5AA94880-8002-4D0A-BE2F-8F099D7894D4}" type="pres">
      <dgm:prSet presAssocID="{64384ACB-3015-447D-A273-3B0B9832A2C8}" presName="parTx" presStyleLbl="revTx" presStyleIdx="0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B2386FE2-868A-4327-A267-55E04C806BC3}" type="pres">
      <dgm:prSet presAssocID="{EFAC4678-8EB3-4A5C-8B0F-00FFCA5CF113}" presName="sibTrans" presStyleCnt="0"/>
      <dgm:spPr/>
    </dgm:pt>
    <dgm:pt modelId="{E27908B1-5B10-4021-ADD6-C74B89673ACB}" type="pres">
      <dgm:prSet presAssocID="{576935F6-F05C-46D4-890A-85BC38E647F8}" presName="compNode" presStyleCnt="0"/>
      <dgm:spPr/>
    </dgm:pt>
    <dgm:pt modelId="{AD1746C8-5545-4F34-9B20-3B1EB911DA63}" type="pres">
      <dgm:prSet presAssocID="{576935F6-F05C-46D4-890A-85BC38E647F8}" presName="bgRect" presStyleLbl="bgShp" presStyleIdx="1" presStyleCnt="6"/>
      <dgm:spPr/>
    </dgm:pt>
    <dgm:pt modelId="{CE58D4FE-8BAD-459E-A9CE-E0CEA5391AFC}" type="pres">
      <dgm:prSet presAssocID="{576935F6-F05C-46D4-890A-85BC38E647F8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rrow: Slight curve"/>
        </a:ext>
      </dgm:extLst>
    </dgm:pt>
    <dgm:pt modelId="{E50CEADB-2591-442A-86E9-4782EC17BE7E}" type="pres">
      <dgm:prSet presAssocID="{576935F6-F05C-46D4-890A-85BC38E647F8}" presName="spaceRect" presStyleCnt="0"/>
      <dgm:spPr/>
    </dgm:pt>
    <dgm:pt modelId="{AE0A4495-C2DF-43D8-8BDD-8FF70C510F7B}" type="pres">
      <dgm:prSet presAssocID="{576935F6-F05C-46D4-890A-85BC38E647F8}" presName="parTx" presStyleLbl="revTx" presStyleIdx="1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DB73008F-69FC-4B04-AC1F-DE1ED4577EE0}" type="pres">
      <dgm:prSet presAssocID="{A765553E-0395-46A0-906D-18C19BD3B1FA}" presName="sibTrans" presStyleCnt="0"/>
      <dgm:spPr/>
    </dgm:pt>
    <dgm:pt modelId="{76454DE9-3FAD-4F88-88D3-CE3BE2391BBF}" type="pres">
      <dgm:prSet presAssocID="{2C62F0AB-CCD8-4111-925A-0D47FB44F60A}" presName="compNode" presStyleCnt="0"/>
      <dgm:spPr/>
    </dgm:pt>
    <dgm:pt modelId="{51F521BD-E9B5-47F2-B0ED-2F0449B1C59C}" type="pres">
      <dgm:prSet presAssocID="{2C62F0AB-CCD8-4111-925A-0D47FB44F60A}" presName="bgRect" presStyleLbl="bgShp" presStyleIdx="2" presStyleCnt="6"/>
      <dgm:spPr/>
    </dgm:pt>
    <dgm:pt modelId="{C2A89DB3-F57A-46CC-868D-8C2756AE299E}" type="pres">
      <dgm:prSet presAssocID="{2C62F0AB-CCD8-4111-925A-0D47FB44F60A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ane"/>
        </a:ext>
      </dgm:extLst>
    </dgm:pt>
    <dgm:pt modelId="{A54B1EAF-114C-4374-B8F3-0A8742E83189}" type="pres">
      <dgm:prSet presAssocID="{2C62F0AB-CCD8-4111-925A-0D47FB44F60A}" presName="spaceRect" presStyleCnt="0"/>
      <dgm:spPr/>
    </dgm:pt>
    <dgm:pt modelId="{E62752FE-BBB5-4B5F-B97B-FD3CAA2E4E3F}" type="pres">
      <dgm:prSet presAssocID="{2C62F0AB-CCD8-4111-925A-0D47FB44F60A}" presName="parTx" presStyleLbl="revTx" presStyleIdx="2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387C8FC-4706-4C88-8498-73D6717D7CF1}" type="pres">
      <dgm:prSet presAssocID="{84BC791E-7DC2-4423-B09B-4CAB91291AB2}" presName="sibTrans" presStyleCnt="0"/>
      <dgm:spPr/>
    </dgm:pt>
    <dgm:pt modelId="{EC441EDD-2896-4AEC-A75C-9A8092D7C5CA}" type="pres">
      <dgm:prSet presAssocID="{74FDF83C-1139-4E57-BD9E-2FF753DA0598}" presName="compNode" presStyleCnt="0"/>
      <dgm:spPr/>
    </dgm:pt>
    <dgm:pt modelId="{0F3DB613-6174-4990-A70B-222E11EB111E}" type="pres">
      <dgm:prSet presAssocID="{74FDF83C-1139-4E57-BD9E-2FF753DA0598}" presName="bgRect" presStyleLbl="bgShp" presStyleIdx="3" presStyleCnt="6"/>
      <dgm:spPr/>
    </dgm:pt>
    <dgm:pt modelId="{2D0469E2-3D4E-468F-84A4-DEBD86B8AA79}" type="pres">
      <dgm:prSet presAssocID="{74FDF83C-1139-4E57-BD9E-2FF753DA0598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B332DCC9-2B87-4B48-B3CE-45B65B03B5D2}" type="pres">
      <dgm:prSet presAssocID="{74FDF83C-1139-4E57-BD9E-2FF753DA0598}" presName="spaceRect" presStyleCnt="0"/>
      <dgm:spPr/>
    </dgm:pt>
    <dgm:pt modelId="{CCB0286D-AFD0-4F03-910E-B8E20095DEA1}" type="pres">
      <dgm:prSet presAssocID="{74FDF83C-1139-4E57-BD9E-2FF753DA0598}" presName="parTx" presStyleLbl="revTx" presStyleIdx="3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8F151F3-48CE-40E4-979D-9A2A5CFD40CB}" type="pres">
      <dgm:prSet presAssocID="{BC32DA8F-3E40-41A3-83E7-E3681E1ED2E4}" presName="sibTrans" presStyleCnt="0"/>
      <dgm:spPr/>
    </dgm:pt>
    <dgm:pt modelId="{8850D2C8-164B-4543-80A0-0A17DA2FD357}" type="pres">
      <dgm:prSet presAssocID="{492761A1-0817-4BEC-8BF2-EA73113550B7}" presName="compNode" presStyleCnt="0"/>
      <dgm:spPr/>
    </dgm:pt>
    <dgm:pt modelId="{C0D56BC2-E6BA-4EC0-A0B3-278E2A94EEFB}" type="pres">
      <dgm:prSet presAssocID="{492761A1-0817-4BEC-8BF2-EA73113550B7}" presName="bgRect" presStyleLbl="bgShp" presStyleIdx="4" presStyleCnt="6"/>
      <dgm:spPr/>
    </dgm:pt>
    <dgm:pt modelId="{04FDFF67-D16E-428B-88B1-0D53F4C0E9D0}" type="pres">
      <dgm:prSet presAssocID="{492761A1-0817-4BEC-8BF2-EA73113550B7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81E153E5-BED3-4785-AA6D-139B8F68CEF4}" type="pres">
      <dgm:prSet presAssocID="{492761A1-0817-4BEC-8BF2-EA73113550B7}" presName="spaceRect" presStyleCnt="0"/>
      <dgm:spPr/>
    </dgm:pt>
    <dgm:pt modelId="{16F53FD1-D63A-41A0-ADE7-01B708A54A47}" type="pres">
      <dgm:prSet presAssocID="{492761A1-0817-4BEC-8BF2-EA73113550B7}" presName="parTx" presStyleLbl="revTx" presStyleIdx="4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0E68A7E-92D8-42DD-B83C-7C2A52AD3D52}" type="pres">
      <dgm:prSet presAssocID="{AF7A147B-9B1B-483A-9958-2AFBFB68E9F5}" presName="sibTrans" presStyleCnt="0"/>
      <dgm:spPr/>
    </dgm:pt>
    <dgm:pt modelId="{992686CE-E026-4270-8513-91A68E1B95F0}" type="pres">
      <dgm:prSet presAssocID="{69BC18FA-AE90-4451-A1B3-4A1F3879FAAB}" presName="compNode" presStyleCnt="0"/>
      <dgm:spPr/>
    </dgm:pt>
    <dgm:pt modelId="{F9F1C4E4-5C38-4F94-87A8-E7494F3F438E}" type="pres">
      <dgm:prSet presAssocID="{69BC18FA-AE90-4451-A1B3-4A1F3879FAAB}" presName="bgRect" presStyleLbl="bgShp" presStyleIdx="5" presStyleCnt="6"/>
      <dgm:spPr/>
    </dgm:pt>
    <dgm:pt modelId="{73FF0C3E-0E12-427A-9751-4BC41FA94306}" type="pres">
      <dgm:prSet presAssocID="{69BC18FA-AE90-4451-A1B3-4A1F3879FAAB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0AC7670F-98C7-47D7-B958-90C875399C05}" type="pres">
      <dgm:prSet presAssocID="{69BC18FA-AE90-4451-A1B3-4A1F3879FAAB}" presName="spaceRect" presStyleCnt="0"/>
      <dgm:spPr/>
    </dgm:pt>
    <dgm:pt modelId="{C8934367-1D29-4095-AAD0-AE7252D3E8AC}" type="pres">
      <dgm:prSet presAssocID="{69BC18FA-AE90-4451-A1B3-4A1F3879FAAB}" presName="parTx" presStyleLbl="revTx" presStyleIdx="5" presStyleCnt="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D14EF0D3-D313-4057-96F4-C125444201E0}" type="presOf" srcId="{492761A1-0817-4BEC-8BF2-EA73113550B7}" destId="{16F53FD1-D63A-41A0-ADE7-01B708A54A47}" srcOrd="0" destOrd="0" presId="urn:microsoft.com/office/officeart/2018/2/layout/IconVerticalSolidList"/>
    <dgm:cxn modelId="{94BE9906-35D6-41F3-8501-89F557B9545E}" srcId="{129FA227-6E76-49A1-A6D2-2FA390E1D123}" destId="{492761A1-0817-4BEC-8BF2-EA73113550B7}" srcOrd="4" destOrd="0" parTransId="{B31F21FB-D186-4910-833F-D1DE7D4EA34D}" sibTransId="{AF7A147B-9B1B-483A-9958-2AFBFB68E9F5}"/>
    <dgm:cxn modelId="{9DB63225-1EA6-4D34-8932-BAC69AAFB31C}" type="presOf" srcId="{64384ACB-3015-447D-A273-3B0B9832A2C8}" destId="{5AA94880-8002-4D0A-BE2F-8F099D7894D4}" srcOrd="0" destOrd="0" presId="urn:microsoft.com/office/officeart/2018/2/layout/IconVerticalSolidList"/>
    <dgm:cxn modelId="{A5221AAD-FB6F-4F01-94C4-FD9B3515B853}" type="presOf" srcId="{2C62F0AB-CCD8-4111-925A-0D47FB44F60A}" destId="{E62752FE-BBB5-4B5F-B97B-FD3CAA2E4E3F}" srcOrd="0" destOrd="0" presId="urn:microsoft.com/office/officeart/2018/2/layout/IconVerticalSolidList"/>
    <dgm:cxn modelId="{D9E7C567-BEB4-4DAA-97A1-5A279F385620}" srcId="{129FA227-6E76-49A1-A6D2-2FA390E1D123}" destId="{69BC18FA-AE90-4451-A1B3-4A1F3879FAAB}" srcOrd="5" destOrd="0" parTransId="{2C20532A-41D7-4EBB-ACB6-CEA069E7AD8D}" sibTransId="{3943FFD7-A025-4EC7-B156-D92BC92F4AFF}"/>
    <dgm:cxn modelId="{DAE652EA-AD62-42A8-915A-6372EEE1094B}" type="presOf" srcId="{69BC18FA-AE90-4451-A1B3-4A1F3879FAAB}" destId="{C8934367-1D29-4095-AAD0-AE7252D3E8AC}" srcOrd="0" destOrd="0" presId="urn:microsoft.com/office/officeart/2018/2/layout/IconVerticalSolidList"/>
    <dgm:cxn modelId="{E3E07669-1A4D-4B6E-BD74-EA9BFEF18EE8}" srcId="{129FA227-6E76-49A1-A6D2-2FA390E1D123}" destId="{576935F6-F05C-46D4-890A-85BC38E647F8}" srcOrd="1" destOrd="0" parTransId="{C631B1E4-8C38-4819-9127-883203D5774F}" sibTransId="{A765553E-0395-46A0-906D-18C19BD3B1FA}"/>
    <dgm:cxn modelId="{D9E078CA-24F5-431B-A127-82A52F653972}" type="presOf" srcId="{74FDF83C-1139-4E57-BD9E-2FF753DA0598}" destId="{CCB0286D-AFD0-4F03-910E-B8E20095DEA1}" srcOrd="0" destOrd="0" presId="urn:microsoft.com/office/officeart/2018/2/layout/IconVerticalSolidList"/>
    <dgm:cxn modelId="{F64D4264-FD09-40E3-B820-16B1F4DE75E2}" srcId="{129FA227-6E76-49A1-A6D2-2FA390E1D123}" destId="{64384ACB-3015-447D-A273-3B0B9832A2C8}" srcOrd="0" destOrd="0" parTransId="{7429A8A5-E57F-4A10-953D-20117C882493}" sibTransId="{EFAC4678-8EB3-4A5C-8B0F-00FFCA5CF113}"/>
    <dgm:cxn modelId="{7F5279EB-1BAD-4DB0-AD90-95AC83DFCF71}" type="presOf" srcId="{129FA227-6E76-49A1-A6D2-2FA390E1D123}" destId="{B5A3BA8F-BBD5-433F-A5D2-9F7E3CC8354B}" srcOrd="0" destOrd="0" presId="urn:microsoft.com/office/officeart/2018/2/layout/IconVerticalSolidList"/>
    <dgm:cxn modelId="{71FB87A5-98AF-41C9-B031-C15041E21443}" type="presOf" srcId="{576935F6-F05C-46D4-890A-85BC38E647F8}" destId="{AE0A4495-C2DF-43D8-8BDD-8FF70C510F7B}" srcOrd="0" destOrd="0" presId="urn:microsoft.com/office/officeart/2018/2/layout/IconVerticalSolidList"/>
    <dgm:cxn modelId="{BAC32152-198C-4442-831C-3489B716A2ED}" srcId="{129FA227-6E76-49A1-A6D2-2FA390E1D123}" destId="{2C62F0AB-CCD8-4111-925A-0D47FB44F60A}" srcOrd="2" destOrd="0" parTransId="{DBB185E8-B1AF-455D-A29E-D452C3E1396C}" sibTransId="{84BC791E-7DC2-4423-B09B-4CAB91291AB2}"/>
    <dgm:cxn modelId="{1D0275F1-8BC8-4EDD-8868-7A2EE18155EC}" srcId="{129FA227-6E76-49A1-A6D2-2FA390E1D123}" destId="{74FDF83C-1139-4E57-BD9E-2FF753DA0598}" srcOrd="3" destOrd="0" parTransId="{36F047A9-B900-4E7F-9EFE-1C0E9E522256}" sibTransId="{BC32DA8F-3E40-41A3-83E7-E3681E1ED2E4}"/>
    <dgm:cxn modelId="{E13EBDD6-7F53-40B4-8545-EE1027A2BBA3}" type="presParOf" srcId="{B5A3BA8F-BBD5-433F-A5D2-9F7E3CC8354B}" destId="{7ABD6241-0475-452D-ABE5-BE20EB29A96F}" srcOrd="0" destOrd="0" presId="urn:microsoft.com/office/officeart/2018/2/layout/IconVerticalSolidList"/>
    <dgm:cxn modelId="{EE7467EF-53EC-4723-A918-209EE7FDCA69}" type="presParOf" srcId="{7ABD6241-0475-452D-ABE5-BE20EB29A96F}" destId="{26B66039-DD25-4C4A-BE69-35F566DE236E}" srcOrd="0" destOrd="0" presId="urn:microsoft.com/office/officeart/2018/2/layout/IconVerticalSolidList"/>
    <dgm:cxn modelId="{6532673B-59F2-4055-992E-2B7F45EAE9A5}" type="presParOf" srcId="{7ABD6241-0475-452D-ABE5-BE20EB29A96F}" destId="{6A7C021E-CB95-462D-B6D9-C00D69B03B3F}" srcOrd="1" destOrd="0" presId="urn:microsoft.com/office/officeart/2018/2/layout/IconVerticalSolidList"/>
    <dgm:cxn modelId="{C7279C11-56AD-4031-8DDC-5EB247D49816}" type="presParOf" srcId="{7ABD6241-0475-452D-ABE5-BE20EB29A96F}" destId="{C242977B-591C-4E4E-9E77-2EC1240E27B9}" srcOrd="2" destOrd="0" presId="urn:microsoft.com/office/officeart/2018/2/layout/IconVerticalSolidList"/>
    <dgm:cxn modelId="{5F514C5B-D49F-4B35-8DA5-D0A67FEDDF5A}" type="presParOf" srcId="{7ABD6241-0475-452D-ABE5-BE20EB29A96F}" destId="{5AA94880-8002-4D0A-BE2F-8F099D7894D4}" srcOrd="3" destOrd="0" presId="urn:microsoft.com/office/officeart/2018/2/layout/IconVerticalSolidList"/>
    <dgm:cxn modelId="{6404B05A-5D1E-4570-A23B-B49D0532C470}" type="presParOf" srcId="{B5A3BA8F-BBD5-433F-A5D2-9F7E3CC8354B}" destId="{B2386FE2-868A-4327-A267-55E04C806BC3}" srcOrd="1" destOrd="0" presId="urn:microsoft.com/office/officeart/2018/2/layout/IconVerticalSolidList"/>
    <dgm:cxn modelId="{F1385E65-5A57-4E76-9D98-E47FF34DFDD0}" type="presParOf" srcId="{B5A3BA8F-BBD5-433F-A5D2-9F7E3CC8354B}" destId="{E27908B1-5B10-4021-ADD6-C74B89673ACB}" srcOrd="2" destOrd="0" presId="urn:microsoft.com/office/officeart/2018/2/layout/IconVerticalSolidList"/>
    <dgm:cxn modelId="{7FD416CB-472B-4658-9BF2-FA39A17F00EF}" type="presParOf" srcId="{E27908B1-5B10-4021-ADD6-C74B89673ACB}" destId="{AD1746C8-5545-4F34-9B20-3B1EB911DA63}" srcOrd="0" destOrd="0" presId="urn:microsoft.com/office/officeart/2018/2/layout/IconVerticalSolidList"/>
    <dgm:cxn modelId="{04C2F47B-03E4-4A12-9091-91F1551D55FC}" type="presParOf" srcId="{E27908B1-5B10-4021-ADD6-C74B89673ACB}" destId="{CE58D4FE-8BAD-459E-A9CE-E0CEA5391AFC}" srcOrd="1" destOrd="0" presId="urn:microsoft.com/office/officeart/2018/2/layout/IconVerticalSolidList"/>
    <dgm:cxn modelId="{8DD858B8-830E-4C0C-BFAE-E78B9BD4C75E}" type="presParOf" srcId="{E27908B1-5B10-4021-ADD6-C74B89673ACB}" destId="{E50CEADB-2591-442A-86E9-4782EC17BE7E}" srcOrd="2" destOrd="0" presId="urn:microsoft.com/office/officeart/2018/2/layout/IconVerticalSolidList"/>
    <dgm:cxn modelId="{FC493AF2-AD9C-4E6F-8AE8-D3A00A69F13C}" type="presParOf" srcId="{E27908B1-5B10-4021-ADD6-C74B89673ACB}" destId="{AE0A4495-C2DF-43D8-8BDD-8FF70C510F7B}" srcOrd="3" destOrd="0" presId="urn:microsoft.com/office/officeart/2018/2/layout/IconVerticalSolidList"/>
    <dgm:cxn modelId="{62E058D8-3BD6-4C40-A399-64355A0FE049}" type="presParOf" srcId="{B5A3BA8F-BBD5-433F-A5D2-9F7E3CC8354B}" destId="{DB73008F-69FC-4B04-AC1F-DE1ED4577EE0}" srcOrd="3" destOrd="0" presId="urn:microsoft.com/office/officeart/2018/2/layout/IconVerticalSolidList"/>
    <dgm:cxn modelId="{4B7B12B6-9EB7-46A1-91C3-E40DB5DC297F}" type="presParOf" srcId="{B5A3BA8F-BBD5-433F-A5D2-9F7E3CC8354B}" destId="{76454DE9-3FAD-4F88-88D3-CE3BE2391BBF}" srcOrd="4" destOrd="0" presId="urn:microsoft.com/office/officeart/2018/2/layout/IconVerticalSolidList"/>
    <dgm:cxn modelId="{64BC9A96-B87C-4586-9471-75C8F2DA522E}" type="presParOf" srcId="{76454DE9-3FAD-4F88-88D3-CE3BE2391BBF}" destId="{51F521BD-E9B5-47F2-B0ED-2F0449B1C59C}" srcOrd="0" destOrd="0" presId="urn:microsoft.com/office/officeart/2018/2/layout/IconVerticalSolidList"/>
    <dgm:cxn modelId="{BEE6265C-A4AA-437A-9B81-2C565B2FE825}" type="presParOf" srcId="{76454DE9-3FAD-4F88-88D3-CE3BE2391BBF}" destId="{C2A89DB3-F57A-46CC-868D-8C2756AE299E}" srcOrd="1" destOrd="0" presId="urn:microsoft.com/office/officeart/2018/2/layout/IconVerticalSolidList"/>
    <dgm:cxn modelId="{FF9E5480-6881-4CA1-81C7-66CAE49634D9}" type="presParOf" srcId="{76454DE9-3FAD-4F88-88D3-CE3BE2391BBF}" destId="{A54B1EAF-114C-4374-B8F3-0A8742E83189}" srcOrd="2" destOrd="0" presId="urn:microsoft.com/office/officeart/2018/2/layout/IconVerticalSolidList"/>
    <dgm:cxn modelId="{E16398CA-BB7D-47FC-AAE8-0559A4F8F956}" type="presParOf" srcId="{76454DE9-3FAD-4F88-88D3-CE3BE2391BBF}" destId="{E62752FE-BBB5-4B5F-B97B-FD3CAA2E4E3F}" srcOrd="3" destOrd="0" presId="urn:microsoft.com/office/officeart/2018/2/layout/IconVerticalSolidList"/>
    <dgm:cxn modelId="{8B75542D-5C23-4D45-8321-EBA93F109E06}" type="presParOf" srcId="{B5A3BA8F-BBD5-433F-A5D2-9F7E3CC8354B}" destId="{C387C8FC-4706-4C88-8498-73D6717D7CF1}" srcOrd="5" destOrd="0" presId="urn:microsoft.com/office/officeart/2018/2/layout/IconVerticalSolidList"/>
    <dgm:cxn modelId="{9EEBF21F-12AD-49D0-9FD3-76013D696D8B}" type="presParOf" srcId="{B5A3BA8F-BBD5-433F-A5D2-9F7E3CC8354B}" destId="{EC441EDD-2896-4AEC-A75C-9A8092D7C5CA}" srcOrd="6" destOrd="0" presId="urn:microsoft.com/office/officeart/2018/2/layout/IconVerticalSolidList"/>
    <dgm:cxn modelId="{158C9B35-BAE6-4154-955B-DD0CFA1C574E}" type="presParOf" srcId="{EC441EDD-2896-4AEC-A75C-9A8092D7C5CA}" destId="{0F3DB613-6174-4990-A70B-222E11EB111E}" srcOrd="0" destOrd="0" presId="urn:microsoft.com/office/officeart/2018/2/layout/IconVerticalSolidList"/>
    <dgm:cxn modelId="{E4E95E59-BD8F-431E-AEB5-AF7C4AEC4FFA}" type="presParOf" srcId="{EC441EDD-2896-4AEC-A75C-9A8092D7C5CA}" destId="{2D0469E2-3D4E-468F-84A4-DEBD86B8AA79}" srcOrd="1" destOrd="0" presId="urn:microsoft.com/office/officeart/2018/2/layout/IconVerticalSolidList"/>
    <dgm:cxn modelId="{C5E96518-8258-4D89-80E1-424CEB444F97}" type="presParOf" srcId="{EC441EDD-2896-4AEC-A75C-9A8092D7C5CA}" destId="{B332DCC9-2B87-4B48-B3CE-45B65B03B5D2}" srcOrd="2" destOrd="0" presId="urn:microsoft.com/office/officeart/2018/2/layout/IconVerticalSolidList"/>
    <dgm:cxn modelId="{9B3F7168-8645-4CB8-A84D-31373B880BFC}" type="presParOf" srcId="{EC441EDD-2896-4AEC-A75C-9A8092D7C5CA}" destId="{CCB0286D-AFD0-4F03-910E-B8E20095DEA1}" srcOrd="3" destOrd="0" presId="urn:microsoft.com/office/officeart/2018/2/layout/IconVerticalSolidList"/>
    <dgm:cxn modelId="{60386969-E1EE-41BB-B8BB-2AD07D6E33AD}" type="presParOf" srcId="{B5A3BA8F-BBD5-433F-A5D2-9F7E3CC8354B}" destId="{A8F151F3-48CE-40E4-979D-9A2A5CFD40CB}" srcOrd="7" destOrd="0" presId="urn:microsoft.com/office/officeart/2018/2/layout/IconVerticalSolidList"/>
    <dgm:cxn modelId="{273704CF-894F-4D96-9E45-5E8BEB1B1086}" type="presParOf" srcId="{B5A3BA8F-BBD5-433F-A5D2-9F7E3CC8354B}" destId="{8850D2C8-164B-4543-80A0-0A17DA2FD357}" srcOrd="8" destOrd="0" presId="urn:microsoft.com/office/officeart/2018/2/layout/IconVerticalSolidList"/>
    <dgm:cxn modelId="{6D173A69-5B02-4C64-B91E-576F4FF9B9C5}" type="presParOf" srcId="{8850D2C8-164B-4543-80A0-0A17DA2FD357}" destId="{C0D56BC2-E6BA-4EC0-A0B3-278E2A94EEFB}" srcOrd="0" destOrd="0" presId="urn:microsoft.com/office/officeart/2018/2/layout/IconVerticalSolidList"/>
    <dgm:cxn modelId="{1C8432EC-D73D-4963-A184-DB5780990037}" type="presParOf" srcId="{8850D2C8-164B-4543-80A0-0A17DA2FD357}" destId="{04FDFF67-D16E-428B-88B1-0D53F4C0E9D0}" srcOrd="1" destOrd="0" presId="urn:microsoft.com/office/officeart/2018/2/layout/IconVerticalSolidList"/>
    <dgm:cxn modelId="{C4771C46-9E4D-4318-8C17-A6829E17CBF6}" type="presParOf" srcId="{8850D2C8-164B-4543-80A0-0A17DA2FD357}" destId="{81E153E5-BED3-4785-AA6D-139B8F68CEF4}" srcOrd="2" destOrd="0" presId="urn:microsoft.com/office/officeart/2018/2/layout/IconVerticalSolidList"/>
    <dgm:cxn modelId="{1FA9FF94-F2EE-4241-BFC6-77BCBF15816F}" type="presParOf" srcId="{8850D2C8-164B-4543-80A0-0A17DA2FD357}" destId="{16F53FD1-D63A-41A0-ADE7-01B708A54A47}" srcOrd="3" destOrd="0" presId="urn:microsoft.com/office/officeart/2018/2/layout/IconVerticalSolidList"/>
    <dgm:cxn modelId="{94875068-433B-424B-8C27-8B4CE4B53189}" type="presParOf" srcId="{B5A3BA8F-BBD5-433F-A5D2-9F7E3CC8354B}" destId="{50E68A7E-92D8-42DD-B83C-7C2A52AD3D52}" srcOrd="9" destOrd="0" presId="urn:microsoft.com/office/officeart/2018/2/layout/IconVerticalSolidList"/>
    <dgm:cxn modelId="{FE81CA4B-A6A3-4883-8E02-651340FB65EA}" type="presParOf" srcId="{B5A3BA8F-BBD5-433F-A5D2-9F7E3CC8354B}" destId="{992686CE-E026-4270-8513-91A68E1B95F0}" srcOrd="10" destOrd="0" presId="urn:microsoft.com/office/officeart/2018/2/layout/IconVerticalSolidList"/>
    <dgm:cxn modelId="{BC7698A9-861C-4F1B-9C72-7F833CDE7D23}" type="presParOf" srcId="{992686CE-E026-4270-8513-91A68E1B95F0}" destId="{F9F1C4E4-5C38-4F94-87A8-E7494F3F438E}" srcOrd="0" destOrd="0" presId="urn:microsoft.com/office/officeart/2018/2/layout/IconVerticalSolidList"/>
    <dgm:cxn modelId="{EA39EE93-F713-484F-AA56-267EE6B8FF04}" type="presParOf" srcId="{992686CE-E026-4270-8513-91A68E1B95F0}" destId="{73FF0C3E-0E12-427A-9751-4BC41FA94306}" srcOrd="1" destOrd="0" presId="urn:microsoft.com/office/officeart/2018/2/layout/IconVerticalSolidList"/>
    <dgm:cxn modelId="{98782175-2B9B-4F84-8F80-ABC354E7B1CB}" type="presParOf" srcId="{992686CE-E026-4270-8513-91A68E1B95F0}" destId="{0AC7670F-98C7-47D7-B958-90C875399C05}" srcOrd="2" destOrd="0" presId="urn:microsoft.com/office/officeart/2018/2/layout/IconVerticalSolidList"/>
    <dgm:cxn modelId="{D257E1F1-1FD5-4881-9EF0-CD710353849D}" type="presParOf" srcId="{992686CE-E026-4270-8513-91A68E1B95F0}" destId="{C8934367-1D29-4095-AAD0-AE7252D3E8A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D9F40-D995-41F2-8CA3-BDC35C41FA8F}" type="datetimeFigureOut">
              <a:rPr lang="en-US" smtClean="0"/>
              <a:pPr/>
              <a:t>5/27/2021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154BA-30D1-4D4D-8109-5ED0DF3BA2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09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877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9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111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831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551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271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D8AE81-BE97-410C-BB2C-68228F59015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848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7427E8A-3FF4-4E0C-AA1C-37C79CA7E1F4}" type="slidenum">
              <a:rPr lang="en-US" altLang="en-US">
                <a:latin typeface="Times New Roman" pitchFamily="18" charset="0"/>
              </a:rPr>
              <a:pPr/>
              <a:t>12</a:t>
            </a:fld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479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35013" indent="-28257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31888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584325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36763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4939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511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083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655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B5AE6967-954E-4375-A2FF-1EDD9F8B7013}" type="slidenum">
              <a:rPr lang="en-US" altLang="en-US">
                <a:latin typeface="Arial" panose="020B0604020202020204" pitchFamily="34" charset="0"/>
              </a:rPr>
              <a:pPr algn="r"/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8195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24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324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35013" indent="-28257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31888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584325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36763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4939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511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083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655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443B44DF-3111-4C9C-973C-854B7239CEA2}" type="slidenum">
              <a:rPr lang="en-US" altLang="en-US">
                <a:latin typeface="Arial" panose="020B0604020202020204" pitchFamily="34" charset="0"/>
              </a:rPr>
              <a:pPr algn="r"/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63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44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34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35013" indent="-28257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31888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584325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36763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4939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511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083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655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668507A1-7EB5-4E9C-9522-58665DCEC95F}" type="slidenum">
              <a:rPr lang="en-US" altLang="en-US">
                <a:latin typeface="Arial" panose="020B0604020202020204" pitchFamily="34" charset="0"/>
              </a:rPr>
              <a:pPr algn="r"/>
              <a:t>17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76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6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36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35013" indent="-28257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31888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584325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36763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4939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511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083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655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762E25B1-211B-43B2-95FB-A4A6C5889BCA}" type="slidenum">
              <a:rPr lang="en-US" altLang="en-US">
                <a:latin typeface="Arial" panose="020B0604020202020204" pitchFamily="34" charset="0"/>
              </a:rPr>
              <a:pPr algn="r"/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9718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8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38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35013" indent="-28257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31888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584325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36763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4939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511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083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655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37F33E36-2344-4116-9F86-3C11EB113E97}" type="slidenum">
              <a:rPr lang="en-US" altLang="en-US">
                <a:latin typeface="Arial" panose="020B0604020202020204" pitchFamily="34" charset="0"/>
              </a:rPr>
              <a:pPr algn="r"/>
              <a:t>19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627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877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9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111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831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551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271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D35E56-17C0-4B2A-BEDB-08909F2E9CA6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20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1163" y="698500"/>
            <a:ext cx="6192837" cy="34845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30188" indent="-230188" eaLnBrk="1" hangingPunct="1">
              <a:spcBef>
                <a:spcPct val="0"/>
              </a:spcBef>
              <a:buFontTx/>
              <a:buAutoNum type="arabicPeriod"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3546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>
            <a:extLst>
              <a:ext uri="{FF2B5EF4-FFF2-40B4-BE49-F238E27FC236}">
                <a16:creationId xmlns:a16="http://schemas.microsoft.com/office/drawing/2014/main" xmlns="" id="{9D0DFB56-3366-4354-BA21-0948E3B6A9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42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65C722-58E6-4B31-88B9-6F9A6727CA4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29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8547" name="Rectangle 2">
            <a:extLst>
              <a:ext uri="{FF2B5EF4-FFF2-40B4-BE49-F238E27FC236}">
                <a16:creationId xmlns:a16="http://schemas.microsoft.com/office/drawing/2014/main" xmlns="" id="{66A2A9B6-D061-4C2C-89C8-4E2362359A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>
            <a:extLst>
              <a:ext uri="{FF2B5EF4-FFF2-40B4-BE49-F238E27FC236}">
                <a16:creationId xmlns:a16="http://schemas.microsoft.com/office/drawing/2014/main" xmlns="" id="{BB51B70B-72D6-4C88-B63D-AAC6A136C6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en-US" altLang="en-US" sz="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617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>
            <a:extLst>
              <a:ext uri="{FF2B5EF4-FFF2-40B4-BE49-F238E27FC236}">
                <a16:creationId xmlns:a16="http://schemas.microsoft.com/office/drawing/2014/main" xmlns="" id="{0A793EFD-3D41-4A17-AC66-4FD64B2584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42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642F6B-B8B5-4F6F-A221-05845673BAB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29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9571" name="Rectangle 2">
            <a:extLst>
              <a:ext uri="{FF2B5EF4-FFF2-40B4-BE49-F238E27FC236}">
                <a16:creationId xmlns:a16="http://schemas.microsoft.com/office/drawing/2014/main" xmlns="" id="{F5397420-0E13-4859-B7AE-DCCC31889B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>
            <a:extLst>
              <a:ext uri="{FF2B5EF4-FFF2-40B4-BE49-F238E27FC236}">
                <a16:creationId xmlns:a16="http://schemas.microsoft.com/office/drawing/2014/main" xmlns="" id="{4241F9CF-7415-461E-A45A-48CE0C337C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6085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35013" indent="-28257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31888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584325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36763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4939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511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083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655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EC5C02A6-0F11-4ED1-8374-261A95566849}" type="slidenum">
              <a:rPr lang="en-US" altLang="en-US">
                <a:latin typeface="Arial" panose="020B0604020202020204" pitchFamily="34" charset="0"/>
              </a:rPr>
              <a:pPr algn="r"/>
              <a:t>23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810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877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9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111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831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551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271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4A1F8D-1C65-40A7-95B9-AD27ED3399AD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30188" indent="-230188" eaLnBrk="1" hangingPunct="1">
              <a:spcBef>
                <a:spcPct val="0"/>
              </a:spcBef>
              <a:buFontTx/>
              <a:buAutoNum type="arabicPeriod"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5567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A86326C-93E9-4858-A278-9A4466E1DC8A}" type="slidenum">
              <a:rPr lang="en-US" altLang="en-US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47565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>
            <a:extLst>
              <a:ext uri="{FF2B5EF4-FFF2-40B4-BE49-F238E27FC236}">
                <a16:creationId xmlns:a16="http://schemas.microsoft.com/office/drawing/2014/main" xmlns="" id="{74D7B520-333E-4790-A942-76B5B8AE57B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>
            <a:extLst>
              <a:ext uri="{FF2B5EF4-FFF2-40B4-BE49-F238E27FC236}">
                <a16:creationId xmlns:a16="http://schemas.microsoft.com/office/drawing/2014/main" xmlns="" id="{DA0EC0CF-5E46-45D1-BEEF-5CC6B24172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0836" name="Slide Number Placeholder 3">
            <a:extLst>
              <a:ext uri="{FF2B5EF4-FFF2-40B4-BE49-F238E27FC236}">
                <a16:creationId xmlns:a16="http://schemas.microsoft.com/office/drawing/2014/main" xmlns="" id="{F47E8A7A-D50E-4E22-BAAD-2B933437BE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650" indent="-290513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3638" indent="-23177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8775" indent="-23177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913" indent="-23177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1113" indent="-231775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8313" indent="-231775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5513" indent="-231775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2713" indent="-231775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5A1BE8-C9F0-4458-A65D-933815CA673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1847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650" indent="-290513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3638" indent="-23177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8775" indent="-23177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913" indent="-23177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1113" indent="-231775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8313" indent="-231775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5513" indent="-231775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2713" indent="-231775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E6D938E-69BC-4C10-BACE-14B5BDB20044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9418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154BA-30D1-4D4D-8109-5ED0DF3BA2F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175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charset="0"/>
            </a:endParaRPr>
          </a:p>
        </p:txBody>
      </p:sp>
      <p:sp>
        <p:nvSpPr>
          <p:cNvPr id="162820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1863" fontAlgn="base">
              <a:spcBef>
                <a:spcPct val="0"/>
              </a:spcBef>
              <a:spcAft>
                <a:spcPct val="0"/>
              </a:spcAft>
            </a:pPr>
            <a:r>
              <a:rPr lang="da-DK" altLang="en-US">
                <a:solidFill>
                  <a:srgbClr val="000000"/>
                </a:solidFill>
                <a:latin typeface="Arial" charset="0"/>
              </a:rPr>
              <a:t>Updated:</a:t>
            </a:r>
          </a:p>
        </p:txBody>
      </p:sp>
      <p:sp>
        <p:nvSpPr>
          <p:cNvPr id="162821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31863" fontAlgn="base">
              <a:spcBef>
                <a:spcPct val="0"/>
              </a:spcBef>
              <a:spcAft>
                <a:spcPct val="0"/>
              </a:spcAft>
            </a:pPr>
            <a:fld id="{06FBA43E-035F-431B-98DE-4CC62E17722A}" type="datetime8">
              <a:rPr lang="en-US" altLang="en-US" smtClean="0">
                <a:solidFill>
                  <a:srgbClr val="000000"/>
                </a:solidFill>
                <a:latin typeface="Arial" charset="0"/>
              </a:rPr>
              <a:pPr defTabSz="931863" fontAlgn="base">
                <a:spcBef>
                  <a:spcPct val="0"/>
                </a:spcBef>
                <a:spcAft>
                  <a:spcPct val="0"/>
                </a:spcAft>
              </a:pPr>
              <a:t>5/27/2021 3:49 PM</a:t>
            </a:fld>
            <a:endParaRPr lang="da-DK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2822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31863"/>
            <a:fld id="{4182F7BE-8581-42D6-9E90-8024083CF424}" type="slidenum">
              <a:rPr lang="da-DK" altLang="en-US">
                <a:solidFill>
                  <a:srgbClr val="000000"/>
                </a:solidFill>
                <a:latin typeface="Arial" charset="0"/>
              </a:rPr>
              <a:pPr defTabSz="931863"/>
              <a:t>32</a:t>
            </a:fld>
            <a:endParaRPr lang="da-DK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421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73D4CB8-F067-4F0C-AE52-B0BC9F89EC65}" type="slidenum">
              <a:rPr lang="en-US" altLang="en-US">
                <a:solidFill>
                  <a:srgbClr val="000000"/>
                </a:solidFill>
                <a:latin typeface="Times New Roman" pitchFamily="18" charset="0"/>
              </a:rPr>
              <a:pPr/>
              <a:t>33</a:t>
            </a:fld>
            <a:endParaRPr lang="en-US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2904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49E36E0-2E13-46FB-8F7C-6B533ACF6B51}" type="slidenum">
              <a:rPr lang="en-US" altLang="en-US">
                <a:solidFill>
                  <a:srgbClr val="000000"/>
                </a:solidFill>
                <a:latin typeface="Arial" charset="0"/>
              </a:rPr>
              <a:pPr/>
              <a:t>34</a:t>
            </a:fld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0688" y="695325"/>
            <a:ext cx="6169025" cy="3470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5513" y="4398963"/>
            <a:ext cx="5159375" cy="416401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30188" indent="-230188"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1298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2877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939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5111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300831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6551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92271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F296B611-954E-4571-AD47-4FDF7798ADF2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8465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7D05150-1F8D-4A0C-B92B-15800E2B60A7}" type="slidenum">
              <a:rPr lang="en-US" altLang="en-US">
                <a:solidFill>
                  <a:srgbClr val="000000"/>
                </a:solidFill>
              </a:rPr>
              <a:pPr/>
              <a:t>37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2092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0154BA-30D1-4D4D-8109-5ED0DF3BA2F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14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>
            <a:extLst>
              <a:ext uri="{FF2B5EF4-FFF2-40B4-BE49-F238E27FC236}">
                <a16:creationId xmlns:a16="http://schemas.microsoft.com/office/drawing/2014/main" xmlns="" id="{2334E141-AE94-414C-827F-2CFF9A1EA5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>
            <a:extLst>
              <a:ext uri="{FF2B5EF4-FFF2-40B4-BE49-F238E27FC236}">
                <a16:creationId xmlns:a16="http://schemas.microsoft.com/office/drawing/2014/main" xmlns="" id="{82FE47D4-4983-4485-8ACF-FF6F847E5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0356" name="Slide Number Placeholder 3">
            <a:extLst>
              <a:ext uri="{FF2B5EF4-FFF2-40B4-BE49-F238E27FC236}">
                <a16:creationId xmlns:a16="http://schemas.microsoft.com/office/drawing/2014/main" xmlns="" id="{69185E27-1912-4DAB-B4F2-90F51CC247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FFB3C71-08B2-4AE8-9A74-05ED611D934E}" type="slidenum">
              <a:rPr lang="en-US" altLang="en-US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0504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1635" name="Notes Placeholder 2"/>
          <p:cNvSpPr>
            <a:spLocks noGrp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90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35013" indent="-28257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31888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584325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36763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4939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511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083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655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D25C44D1-4798-44A8-8D4D-0FE1A215DD11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 algn="r"/>
              <a:t>40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0989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4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94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35013" indent="-28257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31888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584325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36763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4939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511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083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655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6C08D296-765A-46B8-8625-60736380A7C5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 algn="r"/>
              <a:t>42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7825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6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962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35013" indent="-28257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31888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584325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36763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4939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511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083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655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4A6E9E6C-21D1-46D5-98D2-9F9212DA838B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 algn="r"/>
              <a:t>44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8524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35013" indent="-28257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31888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584325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36763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4939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511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083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655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D38C064A-879C-4E8E-A601-F5F7FD98BB2C}" type="slidenum">
              <a:rPr lang="en-US" altLang="en-US">
                <a:latin typeface="Arial" panose="020B0604020202020204" pitchFamily="34" charset="0"/>
              </a:rPr>
              <a:pPr algn="r"/>
              <a:t>45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98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8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3259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0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00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35013" indent="-28257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31888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584325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36763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4939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511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083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655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6C057406-AD88-40AE-A3F5-BCD872E26515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 algn="r"/>
              <a:t>46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1212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charset="0"/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31863"/>
            <a:fld id="{8629BB91-CF3F-4FFC-A818-90B87F2E6C44}" type="slidenum">
              <a:rPr lang="en-US" altLang="en-US">
                <a:solidFill>
                  <a:srgbClr val="000000"/>
                </a:solidFill>
                <a:latin typeface="Arial" charset="0"/>
              </a:rPr>
              <a:pPr defTabSz="931863"/>
              <a:t>47</a:t>
            </a:fld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8562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31863"/>
            <a:fld id="{34FF0E9C-EC14-47E2-972D-1E8ED91079B8}" type="slidenum">
              <a:rPr lang="en-US" altLang="en-US">
                <a:solidFill>
                  <a:srgbClr val="000000"/>
                </a:solidFill>
                <a:latin typeface="Arial" charset="0"/>
              </a:rPr>
              <a:pPr defTabSz="931863"/>
              <a:t>48</a:t>
            </a:fld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2031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  <p:sp>
        <p:nvSpPr>
          <p:cNvPr id="197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33450"/>
            <a:fld id="{A1BF6E9F-9824-45CB-BE32-D9692A7CE164}" type="slidenum">
              <a:rPr lang="en-US" altLang="en-US">
                <a:latin typeface="Arial" charset="0"/>
              </a:rPr>
              <a:pPr defTabSz="933450"/>
              <a:t>49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4599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>
            <a:extLst>
              <a:ext uri="{FF2B5EF4-FFF2-40B4-BE49-F238E27FC236}">
                <a16:creationId xmlns:a16="http://schemas.microsoft.com/office/drawing/2014/main" xmlns="" id="{7077C3CB-201E-4133-870F-2C2294F472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7875" name="Notes Placeholder 2">
            <a:extLst>
              <a:ext uri="{FF2B5EF4-FFF2-40B4-BE49-F238E27FC236}">
                <a16:creationId xmlns:a16="http://schemas.microsoft.com/office/drawing/2014/main" xmlns="" id="{42ED1B02-ED87-43B6-B742-CA9B20F12CB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7876" name="Slide Number Placeholder 3">
            <a:extLst>
              <a:ext uri="{FF2B5EF4-FFF2-40B4-BE49-F238E27FC236}">
                <a16:creationId xmlns:a16="http://schemas.microsoft.com/office/drawing/2014/main" xmlns="" id="{7150616B-F830-4A24-8A24-5A4D702E38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650" indent="-290513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3638" indent="-23177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8775" indent="-23177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913" indent="-23177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1113" indent="-231775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8313" indent="-231775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5513" indent="-231775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2713" indent="-231775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80C7EF-165A-43E4-B1BF-6DAEFEE24B6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110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31863"/>
            <a:fld id="{E65CDA17-33C0-4A2E-BD0D-01BB2A5E2C55}" type="slidenum">
              <a:rPr lang="en-US" altLang="en-US">
                <a:solidFill>
                  <a:srgbClr val="000000"/>
                </a:solidFill>
                <a:latin typeface="Arial" charset="0"/>
              </a:rPr>
              <a:pPr defTabSz="931863"/>
              <a:t>51</a:t>
            </a:fld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358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>
            <a:extLst>
              <a:ext uri="{FF2B5EF4-FFF2-40B4-BE49-F238E27FC236}">
                <a16:creationId xmlns:a16="http://schemas.microsoft.com/office/drawing/2014/main" xmlns="" id="{BAC8F794-C6C2-40EB-9B6C-622FB6056F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>
            <a:extLst>
              <a:ext uri="{FF2B5EF4-FFF2-40B4-BE49-F238E27FC236}">
                <a16:creationId xmlns:a16="http://schemas.microsoft.com/office/drawing/2014/main" xmlns="" id="{D7D509EA-EA09-498C-B670-8CE53FBB9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1380" name="Slide Number Placeholder 3">
            <a:extLst>
              <a:ext uri="{FF2B5EF4-FFF2-40B4-BE49-F238E27FC236}">
                <a16:creationId xmlns:a16="http://schemas.microsoft.com/office/drawing/2014/main" xmlns="" id="{187B3D0E-0E26-4C72-A14A-2C7E582390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95EBF8A9-5E1B-40E1-8AD7-8E85C2577AC6}" type="slidenum">
              <a:rPr lang="en-US" altLang="en-US">
                <a:latin typeface="Arial" panose="020B0604020202020204" pitchFamily="34" charset="0"/>
              </a:rPr>
              <a:pPr/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3078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35013" indent="-28257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31888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584325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36763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4939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511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083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655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DEAF5994-B68F-4568-BDA3-20B3C3704099}" type="slidenum">
              <a:rPr lang="en-US" altLang="en-US">
                <a:latin typeface="Arial" panose="020B0604020202020204" pitchFamily="34" charset="0"/>
              </a:rPr>
              <a:pPr algn="r"/>
              <a:t>52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40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0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6800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7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  <p:sp>
        <p:nvSpPr>
          <p:cNvPr id="217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31863"/>
            <a:fld id="{4C3655C3-BE09-42AF-8EFF-5E74B7B051D7}" type="slidenum">
              <a:rPr lang="en-US" altLang="en-US">
                <a:solidFill>
                  <a:srgbClr val="000000"/>
                </a:solidFill>
                <a:latin typeface="Arial" charset="0"/>
              </a:rPr>
              <a:pPr defTabSz="931863"/>
              <a:t>53</a:t>
            </a:fld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1224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650" indent="-290513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3638" indent="-23177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8775" indent="-23177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913" indent="-231775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1113" indent="-231775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8313" indent="-231775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5513" indent="-231775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2713" indent="-231775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16B78C6-FB70-48D7-89C3-27EB3AD2D6F4}" type="slidenum">
              <a:rPr lang="en-US" altLang="en-US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54</a:t>
            </a:fld>
            <a:endParaRPr lang="en-US" altLang="en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b="1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6455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3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3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35013" indent="-28257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31888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584325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36763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4939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511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083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655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B52EF6F5-0AAF-468A-848B-2293E2209322}" type="slidenum">
              <a:rPr lang="en-US" altLang="en-US">
                <a:latin typeface="Arial" panose="020B0604020202020204" pitchFamily="34" charset="0"/>
              </a:rPr>
              <a:pPr algn="r"/>
              <a:t>55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5397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7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7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35013" indent="-28257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31888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584325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36763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4939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511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083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655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327DDC0F-006E-458F-8EEB-9E27E55CE34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 algn="r"/>
              <a:t>56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0897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35013" indent="-28257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31888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584325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36763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4939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511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083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655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C57DB2F3-7EE0-461F-871A-87A0E7BF6984}" type="slidenum">
              <a:rPr lang="en-US" altLang="en-US">
                <a:latin typeface="Arial" panose="020B0604020202020204" pitchFamily="34" charset="0"/>
              </a:rPr>
              <a:pPr algn="r"/>
              <a:t>57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9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970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1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21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35013" indent="-28257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31888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584325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36763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4939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511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083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655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EC89DF44-F858-4ED3-B408-11E31A335453}" type="slidenum">
              <a:rPr lang="en-US" altLang="en-US">
                <a:latin typeface="Arial" panose="020B0604020202020204" pitchFamily="34" charset="0"/>
              </a:rPr>
              <a:pPr algn="r"/>
              <a:t>58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6763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35013" indent="-28257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31888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584325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36763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4939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511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083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655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CF5D7197-57D5-45D8-B408-887BC5BB6CEA}" type="slidenum">
              <a:rPr lang="en-US" altLang="en-US">
                <a:latin typeface="Arial" panose="020B0604020202020204" pitchFamily="34" charset="0"/>
              </a:rPr>
              <a:pPr algn="r"/>
              <a:t>59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23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789249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5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25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35013" indent="-28257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31888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584325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36763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4939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511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083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655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973BF7F2-13C1-4B01-8FEA-7A04583445C5}" type="slidenum">
              <a:rPr lang="en-US" altLang="en-US">
                <a:latin typeface="Arial" panose="020B0604020202020204" pitchFamily="34" charset="0"/>
              </a:rPr>
              <a:pPr algn="r"/>
              <a:t>60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6422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364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47A91A-ACCD-4FD4-9A37-19CCE1FE95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8613" y="650875"/>
            <a:ext cx="6188075" cy="3481388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9163" y="4351338"/>
            <a:ext cx="5010150" cy="4132262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404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8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8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5650" indent="-2905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3638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8775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913" indent="-231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111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831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551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2713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5A50A-0ED6-4078-87B9-6A595244902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53842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76436-7B1E-4C5C-AACD-17C1140AC7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0017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931707">
              <a:spcBef>
                <a:spcPct val="20000"/>
              </a:spcBef>
              <a:buFont typeface="Wingdings" pitchFamily="2" charset="2"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A44F-B31C-4C74-A1E8-53CE261168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95394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921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35816" indent="-283006" defTabSz="933921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32025" indent="-226405" defTabSz="933921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84834" indent="-226405" defTabSz="933921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37644" indent="-226405" defTabSz="933921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90453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43264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96073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48882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r" defTabSz="9339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86D88-2E01-49F6-B53A-D68689E64F8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9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8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700088"/>
            <a:ext cx="6188075" cy="3481387"/>
          </a:xfrm>
          <a:ln w="12700" cap="flat"/>
        </p:spPr>
      </p:sp>
      <p:sp>
        <p:nvSpPr>
          <p:cNvPr id="438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092" y="4415477"/>
            <a:ext cx="5142218" cy="418275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58" tIns="47880" rIns="95758" bIns="47880"/>
          <a:lstStyle/>
          <a:p>
            <a:pPr marL="226405" indent="-22640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2115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9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9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5816" indent="-2830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2025" indent="-22640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4834" indent="-22640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7644" indent="-22640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90453" indent="-2264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3264" indent="-2264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96073" indent="-2264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48882" indent="-2264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BC3B2-8903-4E57-9171-3FFD68644D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44635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7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7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921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35816" indent="-283006" defTabSz="933921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32025" indent="-226405" defTabSz="933921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84834" indent="-226405" defTabSz="933921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37644" indent="-226405" defTabSz="933921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90453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43264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96073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48882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r" defTabSz="9339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1857D2-9519-4B52-8A29-84BB6BDEDF1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9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6660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921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35816" indent="-283006" defTabSz="933921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32025" indent="-226405" defTabSz="933921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84834" indent="-226405" defTabSz="933921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37644" indent="-226405" defTabSz="933921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90453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43264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96073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48882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r" defTabSz="9339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476D5-5EC9-4F85-96BA-923A612262B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9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39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698500"/>
            <a:ext cx="6192837" cy="3484563"/>
          </a:xfrm>
          <a:ln/>
        </p:spPr>
      </p:sp>
      <p:sp>
        <p:nvSpPr>
          <p:cNvPr id="439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6405" indent="-226405"/>
            <a:r>
              <a:rPr lang="en-US" dirty="0"/>
              <a:t>1.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3667514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3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43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921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35816" indent="-283006" defTabSz="933921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32025" indent="-226405" defTabSz="933921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84834" indent="-226405" defTabSz="933921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37644" indent="-226405" defTabSz="933921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90453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43264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96073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48882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r" defTabSz="9339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9C993-17EA-44EB-9692-5C2C4C8C632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9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00697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4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44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921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35816" indent="-283006" defTabSz="933921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32025" indent="-226405" defTabSz="933921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84834" indent="-226405" defTabSz="933921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37644" indent="-226405" defTabSz="933921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90453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43264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96073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48882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r" defTabSz="9339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FB09F3-E0DB-493B-BF95-B6A95B4DC24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9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6908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017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35892" indent="-283035" defTabSz="934017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32142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84998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37855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90711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43568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96425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49281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r" defTabSz="93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11BD17-C3DF-4AEB-9207-C84D524535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340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41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1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2814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0154BA-30D1-4D4D-8109-5ED0DF3BA2F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1532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017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35892" indent="-283035" defTabSz="934017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32142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84998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37855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90711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43568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96425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49281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r" defTabSz="93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E9BBC3-3E2A-407F-BA74-46544E5596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340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42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2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10699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017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35892" indent="-283035" defTabSz="934017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32142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84998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37855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90711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43568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96425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49281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r" defTabSz="93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6B29D4-1FF2-4D16-A775-08D058E53A2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340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43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3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78485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017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35892" indent="-283035" defTabSz="934017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32142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84998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37855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90711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43568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96425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49281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r" defTabSz="93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C81A45-FA39-4038-9511-1736C96CA88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340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4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49478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017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35892" indent="-283035" defTabSz="934017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32142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84998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37855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90711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43568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96425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49281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r" defTabSz="93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F5D71-6913-447D-AC66-F37F0407A1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340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4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25498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017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35892" indent="-283035" defTabSz="934017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32142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84998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37855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90711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43568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96425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49281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r" defTabSz="93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CA71A0-AE6D-490B-8889-66F7D9030C8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340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4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66530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017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35892" indent="-283035" defTabSz="934017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32142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84998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37855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90711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43568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96425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49281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r" defTabSz="93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41D95-58C9-4C58-8FEA-CF721B78EA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340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4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08243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017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35892" indent="-283035" defTabSz="934017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32142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84998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37855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90711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43568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96425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49281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r" defTabSz="93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B0841D-1657-4831-AF32-3D134ECA72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340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4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38914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017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35892" indent="-283035" defTabSz="934017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32142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84998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37855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90711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43568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96425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49281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r" defTabSz="93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D0EA34-49AA-4B92-9807-5ED8402CB23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340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5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698500"/>
            <a:ext cx="6192837" cy="3484563"/>
          </a:xfrm>
          <a:ln/>
        </p:spPr>
      </p:sp>
      <p:sp>
        <p:nvSpPr>
          <p:cNvPr id="65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35335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  <p:sp>
        <p:nvSpPr>
          <p:cNvPr id="65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017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35892" indent="-283035" defTabSz="934017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32142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84998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37855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90711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43568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96425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49281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r" defTabSz="93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89D10E-AC6C-492B-9911-0A03E5B7040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340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15011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7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57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921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35816" indent="-283006" defTabSz="933921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32025" indent="-226405" defTabSz="933921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84834" indent="-226405" defTabSz="933921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37644" indent="-226405" defTabSz="933921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90453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43264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96073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48882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r" defTabSz="9339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15EC8C-E097-473D-825F-7151ED28A98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9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308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35013" indent="-28257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31888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584325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36763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4939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511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083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655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F433FD41-F171-449E-8899-FD91263AE84A}" type="slidenum">
              <a:rPr lang="en-US" altLang="en-US">
                <a:latin typeface="Arial" panose="020B0604020202020204" pitchFamily="34" charset="0"/>
              </a:rPr>
              <a:pPr algn="r"/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3849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9CA44F-B31C-4C74-A1E8-53CE261168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24601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8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58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921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35816" indent="-283006" defTabSz="933921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32025" indent="-226405" defTabSz="933921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84834" indent="-226405" defTabSz="933921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37644" indent="-226405" defTabSz="933921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90453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43264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96073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48882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r" defTabSz="9339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46DA2-9C61-4881-8F5F-17FA1A3FA7A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9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95214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2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72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921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35816" indent="-283006" defTabSz="933921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32025" indent="-226405" defTabSz="933921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84834" indent="-226405" defTabSz="933921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37644" indent="-226405" defTabSz="933921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90453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43264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96073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48882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r" defTabSz="9339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E1AFB-CE2C-407A-B159-2F5E5FE13AB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9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41962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921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35816" indent="-283006" defTabSz="933921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32025" indent="-226405" defTabSz="933921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84834" indent="-226405" defTabSz="933921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37644" indent="-226405" defTabSz="933921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90453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43264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96073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48882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r" defTabSz="9339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EE6513-F9F4-4698-BBAC-DD4EC1E5EC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9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1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22736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017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35892" indent="-283035" defTabSz="934017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32142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84998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37855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90711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43568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96425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49281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r" defTabSz="93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A2B975-6F1A-4C20-9568-FA8094876D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340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7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80136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4017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35892" indent="-283035" defTabSz="934017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32142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84998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37855" indent="-226428" defTabSz="934017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90711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43568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96425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49281" indent="-226428" algn="ctr" defTabSz="93401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r" defTabSz="93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419A7-197C-432A-98FC-EEAD0CBF3C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40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89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698500"/>
            <a:ext cx="5092700" cy="2865438"/>
          </a:xfrm>
          <a:ln/>
        </p:spPr>
      </p:sp>
      <p:sp>
        <p:nvSpPr>
          <p:cNvPr id="489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091" y="3640252"/>
            <a:ext cx="5142218" cy="418432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0091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2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42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35013" indent="-28257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31888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584325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36763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4939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511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083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655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DB28763B-6600-4F64-91F2-3C091B743E1E}" type="slidenum">
              <a:rPr lang="en-US" altLang="en-US">
                <a:latin typeface="Arial" panose="020B0604020202020204" pitchFamily="34" charset="0"/>
              </a:rPr>
              <a:pPr algn="r"/>
              <a:t>90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1200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4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24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3921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35816" indent="-283006" defTabSz="933921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32025" indent="-226405" defTabSz="933921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584834" indent="-226405" defTabSz="933921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37644" indent="-226405" defTabSz="933921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490453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43264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396073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48882" indent="-226405" algn="ctr" defTabSz="9339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r" defTabSz="9339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ED34C-0695-452D-B7D1-5109CE947C5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392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09539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76436-7B1E-4C5C-AACD-17C1140AC7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41787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35013" indent="-28257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31888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584325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36763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4939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511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083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655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672BBCCC-8BBD-4C67-B54A-B163719F966C}" type="slidenum">
              <a:rPr lang="en-US" altLang="en-US">
                <a:latin typeface="Arial" panose="020B0604020202020204" pitchFamily="34" charset="0"/>
              </a:rPr>
              <a:pPr algn="r"/>
              <a:t>93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50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4813" y="696913"/>
            <a:ext cx="6197600" cy="3486150"/>
          </a:xfrm>
          <a:ln/>
        </p:spPr>
      </p:sp>
      <p:sp>
        <p:nvSpPr>
          <p:cNvPr id="450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4838"/>
            <a:ext cx="5140325" cy="4184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5425" indent="-225425"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246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Arial" charset="0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31863"/>
            <a:fld id="{5C2F4C5A-456C-4E00-B0AC-EBDBDA88400A}" type="slidenum">
              <a:rPr lang="en-US" altLang="en-US">
                <a:solidFill>
                  <a:srgbClr val="000000"/>
                </a:solidFill>
                <a:latin typeface="Arial" charset="0"/>
              </a:rPr>
              <a:pPr defTabSz="931863"/>
              <a:t>10</a:t>
            </a:fld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8981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2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52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35013" indent="-28257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31888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584325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36763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4939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511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083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655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82CED430-5F5D-43D7-BE3E-FE43E713CD54}" type="slidenum">
              <a:rPr lang="en-US" altLang="en-US">
                <a:latin typeface="Arial" panose="020B0604020202020204" pitchFamily="34" charset="0"/>
              </a:rPr>
              <a:pPr algn="r"/>
              <a:t>94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39495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4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47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5816" indent="-2830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2025" indent="-22640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4834" indent="-22640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7644" indent="-22640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90453" indent="-2264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3264" indent="-2264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96073" indent="-2264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48882" indent="-2264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F11DE3-A0B7-4E04-82FD-38E040BD42F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78686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8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58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35013" indent="-28257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31888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584325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36763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4939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511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083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655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33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2B023-48CB-40F4-A170-B1533646B29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334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76684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67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7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5816" indent="-28300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2025" indent="-22640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4834" indent="-22640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37644" indent="-22640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90453" indent="-2264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3264" indent="-2264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96073" indent="-2264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48882" indent="-22640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380BC5-27D4-4672-B16A-ADB5B369BF7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02757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60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2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35013" indent="-28257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31888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584325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36763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4939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511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083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655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D89138A5-2094-4103-9ACF-0A4AF762847B}" type="slidenum">
              <a:rPr lang="en-US" altLang="en-US">
                <a:latin typeface="Arial" panose="020B0604020202020204" pitchFamily="34" charset="0"/>
              </a:rPr>
              <a:pPr algn="r"/>
              <a:t>99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47216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40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4325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676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3963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1163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8363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5563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391DEEC-2F11-4BE2-81A4-C0B242FA42F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47734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35013" indent="-28257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31888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584325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36763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4939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511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083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655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5944DD5D-F9D4-4F6D-8BF7-C57220007DDA}" type="slidenum">
              <a:rPr lang="en-US" altLang="en-US">
                <a:latin typeface="Arial" panose="020B0604020202020204" pitchFamily="34" charset="0"/>
              </a:rPr>
              <a:pPr algn="r"/>
              <a:t>101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33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696913"/>
            <a:ext cx="6192837" cy="3484562"/>
          </a:xfrm>
          <a:ln/>
        </p:spPr>
      </p:sp>
      <p:sp>
        <p:nvSpPr>
          <p:cNvPr id="633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36561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35013" indent="-28257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31888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584325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36763" indent="-225425" algn="ctr" defTabSz="9334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4939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511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083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65563" indent="-225425" algn="ctr" defTabSz="933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DE14EA31-F95C-4644-8EE2-3D2AB752FE9F}" type="slidenum">
              <a:rPr lang="en-US" altLang="en-US">
                <a:latin typeface="Arial" panose="020B0604020202020204" pitchFamily="34" charset="0"/>
              </a:rPr>
              <a:pPr algn="r"/>
              <a:t>102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35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2750" y="695325"/>
            <a:ext cx="6192838" cy="3484563"/>
          </a:xfrm>
          <a:ln/>
        </p:spPr>
      </p:sp>
      <p:sp>
        <p:nvSpPr>
          <p:cNvPr id="635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0925" y="4367213"/>
            <a:ext cx="4948238" cy="26336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061" tIns="44530" rIns="89061" bIns="44530">
            <a:spAutoFit/>
          </a:bodyPr>
          <a:lstStyle/>
          <a:p>
            <a:pPr marL="227013" indent="-227013" eaLnBrk="1" hangingPunct="1">
              <a:buFontTx/>
              <a:buAutoNum type="arabicPeriod"/>
            </a:pPr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3717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76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6BCA898-E89A-4652-9ABA-349D442CFB09}" type="slidenum">
              <a:rPr lang="en-US" altLang="en-US"/>
              <a:pPr/>
              <a:t>103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092838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8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36550" indent="-336550" eaLnBrk="1" hangingPunct="1">
              <a:lnSpc>
                <a:spcPct val="90000"/>
              </a:lnSpc>
              <a:spcBef>
                <a:spcPct val="20000"/>
              </a:spcBef>
              <a:buClr>
                <a:srgbClr val="B20837"/>
              </a:buClr>
            </a:pPr>
            <a:endParaRPr lang="en-US" altLang="en-US" sz="2400">
              <a:solidFill>
                <a:srgbClr val="000000"/>
              </a:solidFill>
              <a:latin typeface="Trebuchet MS" pitchFamily="34" charset="0"/>
              <a:ea typeface="Trebuchet MS" pitchFamily="34" charset="0"/>
              <a:cs typeface="Trebuchet MS" pitchFamily="34" charset="0"/>
            </a:endParaRPr>
          </a:p>
        </p:txBody>
      </p:sp>
      <p:sp>
        <p:nvSpPr>
          <p:cNvPr id="278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909DE4-C82E-4C00-8F02-A3AE4EB8BECE}" type="slidenum">
              <a:rPr lang="en-US" altLang="en-US">
                <a:solidFill>
                  <a:srgbClr val="000000"/>
                </a:solidFill>
              </a:rPr>
              <a:pPr/>
              <a:t>104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398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399734D-A96C-4330-9826-8F2FECDC2FDA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30188" indent="-230188" eaLnBrk="1" hangingPunct="1">
              <a:spcBef>
                <a:spcPct val="0"/>
              </a:spcBef>
              <a:buFontTx/>
              <a:buAutoNum type="arabicPeriod"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076930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>
            <a:extLst>
              <a:ext uri="{FF2B5EF4-FFF2-40B4-BE49-F238E27FC236}">
                <a16:creationId xmlns:a16="http://schemas.microsoft.com/office/drawing/2014/main" xmlns="" id="{2F0C53CF-141F-4140-8FF1-C8C4C8728E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42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82E75D-A4C4-4601-A94D-79F85DE4432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29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4147" name="Rectangle 2">
            <a:extLst>
              <a:ext uri="{FF2B5EF4-FFF2-40B4-BE49-F238E27FC236}">
                <a16:creationId xmlns:a16="http://schemas.microsoft.com/office/drawing/2014/main" xmlns="" id="{E9950B7F-9A8B-4D22-89DB-A8A49EC34B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7038" y="703263"/>
            <a:ext cx="6240462" cy="3511550"/>
          </a:xfrm>
          <a:ln w="12700" cap="flat"/>
        </p:spPr>
      </p:sp>
      <p:sp>
        <p:nvSpPr>
          <p:cNvPr id="134148" name="Rectangle 3">
            <a:extLst>
              <a:ext uri="{FF2B5EF4-FFF2-40B4-BE49-F238E27FC236}">
                <a16:creationId xmlns:a16="http://schemas.microsoft.com/office/drawing/2014/main" xmlns="" id="{AB48AB6A-6723-4A07-B2BF-3B3AAC9ED4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2975" y="4449763"/>
            <a:ext cx="5176838" cy="4221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59" tIns="46830" rIns="93659" bIns="46830"/>
          <a:lstStyle/>
          <a:p>
            <a:pPr defTabSz="903288" eaLnBrk="1" hangingPunct="1">
              <a:lnSpc>
                <a:spcPct val="95000"/>
              </a:lnSpc>
            </a:pPr>
            <a:endParaRPr lang="en-US" altLang="en-US" sz="10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12036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>
            <a:extLst>
              <a:ext uri="{FF2B5EF4-FFF2-40B4-BE49-F238E27FC236}">
                <a16:creationId xmlns:a16="http://schemas.microsoft.com/office/drawing/2014/main" xmlns="" id="{26C39458-98E2-43FA-8BA1-BC203B3EA7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1" name="Notes Placeholder 2">
            <a:extLst>
              <a:ext uri="{FF2B5EF4-FFF2-40B4-BE49-F238E27FC236}">
                <a16:creationId xmlns:a16="http://schemas.microsoft.com/office/drawing/2014/main" xmlns="" id="{76FA7BB8-7432-41F4-B6D1-355C6CC7B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5172" name="Slide Number Placeholder 3">
            <a:extLst>
              <a:ext uri="{FF2B5EF4-FFF2-40B4-BE49-F238E27FC236}">
                <a16:creationId xmlns:a16="http://schemas.microsoft.com/office/drawing/2014/main" xmlns="" id="{9599D8A9-CE50-4A0D-8A81-E688EFDC69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429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defTabSz="942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r" defTabSz="942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F7AB56-18CC-457E-A1C1-727BA007CD9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429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90076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8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88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5013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1888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4325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6763" indent="-2254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93963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51163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8363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65563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E7A57A7-E709-490D-8DA8-7027EE6EF451}" type="slidenum">
              <a:rPr lang="en-US" altLang="en-US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123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1271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2867" name="Notes Placeholder 2"/>
          <p:cNvSpPr>
            <a:spLocks noGrp="1"/>
          </p:cNvSpPr>
          <p:nvPr>
            <p:ph type="body" idx="1"/>
          </p:nvPr>
        </p:nvSpPr>
        <p:spPr>
          <a:xfrm>
            <a:off x="934091" y="4413904"/>
            <a:ext cx="5142218" cy="418432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1" rIns="93324" bIns="46661"/>
          <a:lstStyle/>
          <a:p>
            <a:pPr marL="116359" indent="-116359"/>
            <a:endParaRPr lang="en-US"/>
          </a:p>
        </p:txBody>
      </p:sp>
      <p:sp>
        <p:nvSpPr>
          <p:cNvPr id="292868" name="Header Placeholder 3"/>
          <p:cNvSpPr txBox="1">
            <a:spLocks noGrp="1"/>
          </p:cNvSpPr>
          <p:nvPr/>
        </p:nvSpPr>
        <p:spPr bwMode="auto">
          <a:xfrm>
            <a:off x="0" y="1"/>
            <a:ext cx="3038155" cy="46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1" rIns="93324" bIns="4666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sz="1200">
                <a:solidFill>
                  <a:prstClr val="black"/>
                </a:solidFill>
              </a:rPr>
              <a:t>Updated:</a:t>
            </a:r>
          </a:p>
        </p:txBody>
      </p:sp>
      <p:sp>
        <p:nvSpPr>
          <p:cNvPr id="292869" name="Date Placeholder 4"/>
          <p:cNvSpPr txBox="1">
            <a:spLocks noGrp="1"/>
          </p:cNvSpPr>
          <p:nvPr/>
        </p:nvSpPr>
        <p:spPr bwMode="auto">
          <a:xfrm>
            <a:off x="3972245" y="1"/>
            <a:ext cx="3038155" cy="46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1" rIns="93324" bIns="4666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00FAE741-D88C-4603-BB8A-2E9FA5C55D0F}" type="datetime8">
              <a:rPr lang="en-US" sz="1200">
                <a:solidFill>
                  <a:prstClr val="black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5/27/2021 3:49 PM</a:t>
            </a:fld>
            <a:endParaRPr lang="da-DK" sz="1200">
              <a:solidFill>
                <a:prstClr val="black"/>
              </a:solidFill>
            </a:endParaRPr>
          </a:p>
        </p:txBody>
      </p:sp>
      <p:sp>
        <p:nvSpPr>
          <p:cNvPr id="292870" name="Slide Number Placeholder 5"/>
          <p:cNvSpPr txBox="1">
            <a:spLocks noGrp="1"/>
          </p:cNvSpPr>
          <p:nvPr/>
        </p:nvSpPr>
        <p:spPr bwMode="auto">
          <a:xfrm>
            <a:off x="3972245" y="8832524"/>
            <a:ext cx="3038155" cy="46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1" rIns="93324" bIns="4666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12040C08-A4B0-4B2B-9DDE-CFF38AC08AD5}" type="slidenum">
              <a:rPr lang="da-DK" sz="1200">
                <a:solidFill>
                  <a:prstClr val="black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125</a:t>
            </a:fld>
            <a:endParaRPr lang="da-DK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6693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9011" name="Notes Placeholder 2"/>
          <p:cNvSpPr>
            <a:spLocks noGrp="1"/>
          </p:cNvSpPr>
          <p:nvPr>
            <p:ph type="body" idx="1"/>
          </p:nvPr>
        </p:nvSpPr>
        <p:spPr>
          <a:xfrm>
            <a:off x="934091" y="4413904"/>
            <a:ext cx="5142218" cy="418432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1" rIns="93324" bIns="46661"/>
          <a:lstStyle/>
          <a:p>
            <a:pPr marL="116359" indent="-116359"/>
            <a:endParaRPr lang="en-US"/>
          </a:p>
        </p:txBody>
      </p:sp>
      <p:sp>
        <p:nvSpPr>
          <p:cNvPr id="299012" name="Header Placeholder 3"/>
          <p:cNvSpPr txBox="1">
            <a:spLocks noGrp="1"/>
          </p:cNvSpPr>
          <p:nvPr/>
        </p:nvSpPr>
        <p:spPr bwMode="auto">
          <a:xfrm>
            <a:off x="0" y="1"/>
            <a:ext cx="3038155" cy="46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1" rIns="93324" bIns="4666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sz="1200">
                <a:solidFill>
                  <a:prstClr val="black"/>
                </a:solidFill>
              </a:rPr>
              <a:t>Updated:</a:t>
            </a:r>
          </a:p>
        </p:txBody>
      </p:sp>
      <p:sp>
        <p:nvSpPr>
          <p:cNvPr id="299013" name="Date Placeholder 4"/>
          <p:cNvSpPr txBox="1">
            <a:spLocks noGrp="1"/>
          </p:cNvSpPr>
          <p:nvPr/>
        </p:nvSpPr>
        <p:spPr bwMode="auto">
          <a:xfrm>
            <a:off x="3972245" y="1"/>
            <a:ext cx="3038155" cy="46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1" rIns="93324" bIns="4666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6E72FD93-F790-4E09-8A12-2ED9392F3741}" type="datetime8">
              <a:rPr lang="en-US" sz="1200">
                <a:solidFill>
                  <a:prstClr val="black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5/27/2021 3:49 PM</a:t>
            </a:fld>
            <a:endParaRPr lang="da-DK" sz="1200">
              <a:solidFill>
                <a:prstClr val="black"/>
              </a:solidFill>
            </a:endParaRPr>
          </a:p>
        </p:txBody>
      </p:sp>
      <p:sp>
        <p:nvSpPr>
          <p:cNvPr id="299014" name="Slide Number Placeholder 5"/>
          <p:cNvSpPr txBox="1">
            <a:spLocks noGrp="1"/>
          </p:cNvSpPr>
          <p:nvPr/>
        </p:nvSpPr>
        <p:spPr bwMode="auto">
          <a:xfrm>
            <a:off x="3972245" y="8832524"/>
            <a:ext cx="3038155" cy="46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1" rIns="93324" bIns="4666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F643F775-F2D9-4AE3-99D7-6FB5607BCB46}" type="slidenum">
              <a:rPr lang="da-DK" sz="1200">
                <a:solidFill>
                  <a:prstClr val="black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126</a:t>
            </a:fld>
            <a:endParaRPr lang="da-DK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93271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2083" name="Notes Placeholder 2"/>
          <p:cNvSpPr>
            <a:spLocks noGrp="1"/>
          </p:cNvSpPr>
          <p:nvPr>
            <p:ph type="body" idx="1"/>
          </p:nvPr>
        </p:nvSpPr>
        <p:spPr>
          <a:xfrm>
            <a:off x="934091" y="4413904"/>
            <a:ext cx="5142218" cy="418432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1" rIns="93324" bIns="46661"/>
          <a:lstStyle/>
          <a:p>
            <a:pPr marL="116359" indent="-116359"/>
            <a:endParaRPr lang="en-US"/>
          </a:p>
        </p:txBody>
      </p:sp>
      <p:sp>
        <p:nvSpPr>
          <p:cNvPr id="302084" name="Header Placeholder 3"/>
          <p:cNvSpPr txBox="1">
            <a:spLocks noGrp="1"/>
          </p:cNvSpPr>
          <p:nvPr/>
        </p:nvSpPr>
        <p:spPr bwMode="auto">
          <a:xfrm>
            <a:off x="0" y="1"/>
            <a:ext cx="3038155" cy="46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1" rIns="93324" bIns="4666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a-DK" sz="1200">
                <a:solidFill>
                  <a:prstClr val="black"/>
                </a:solidFill>
              </a:rPr>
              <a:t>Updated:</a:t>
            </a:r>
          </a:p>
        </p:txBody>
      </p:sp>
      <p:sp>
        <p:nvSpPr>
          <p:cNvPr id="302085" name="Date Placeholder 4"/>
          <p:cNvSpPr txBox="1">
            <a:spLocks noGrp="1"/>
          </p:cNvSpPr>
          <p:nvPr/>
        </p:nvSpPr>
        <p:spPr bwMode="auto">
          <a:xfrm>
            <a:off x="3972245" y="1"/>
            <a:ext cx="3038155" cy="46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1" rIns="93324" bIns="4666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58B48B98-6FB1-4169-A4D2-D31764FD7CBB}" type="datetime8">
              <a:rPr lang="en-US" sz="1200">
                <a:solidFill>
                  <a:prstClr val="black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5/27/2021 3:49 PM</a:t>
            </a:fld>
            <a:endParaRPr lang="da-DK" sz="1200">
              <a:solidFill>
                <a:prstClr val="black"/>
              </a:solidFill>
            </a:endParaRPr>
          </a:p>
        </p:txBody>
      </p:sp>
      <p:sp>
        <p:nvSpPr>
          <p:cNvPr id="302086" name="Slide Number Placeholder 5"/>
          <p:cNvSpPr txBox="1">
            <a:spLocks noGrp="1"/>
          </p:cNvSpPr>
          <p:nvPr/>
        </p:nvSpPr>
        <p:spPr bwMode="auto">
          <a:xfrm>
            <a:off x="3972245" y="8832524"/>
            <a:ext cx="3038155" cy="46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1" rIns="93324" bIns="4666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67E0CEFD-9D23-4E7E-B26D-A0131B6FA0B2}" type="slidenum">
              <a:rPr lang="da-DK" sz="1200">
                <a:solidFill>
                  <a:prstClr val="black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127</a:t>
            </a:fld>
            <a:endParaRPr lang="da-DK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159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3.pdf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3556000" y="0"/>
            <a:ext cx="8636000" cy="6858000"/>
          </a:xfrm>
          <a:prstGeom prst="rect">
            <a:avLst/>
          </a:prstGeom>
          <a:blipFill>
            <a:blip r:embed="rId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127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4489157" y="533400"/>
            <a:ext cx="68072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4472589" y="3539864"/>
            <a:ext cx="6819704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7827434" y="6557963"/>
            <a:ext cx="2671233" cy="227012"/>
          </a:xfrm>
        </p:spPr>
        <p:txBody>
          <a:bodyPr/>
          <a:lstStyle>
            <a:lvl1pPr>
              <a:defRPr lang="en-US"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3759200" y="6557963"/>
            <a:ext cx="3903133" cy="228600"/>
          </a:xfrm>
        </p:spPr>
        <p:txBody>
          <a:bodyPr/>
          <a:lstStyle>
            <a:lvl1pPr>
              <a:defRPr lang="en-US"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507134" y="6556375"/>
            <a:ext cx="785284" cy="2286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BC97914-F2E2-4F31-94F8-78DBB3E185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9460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C8B1A67-B4CA-4130-910D-3589C02452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11083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1"/>
            <a:ext cx="10972800" cy="7159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788BB-698D-4932-8DE0-E2FAAEFB20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573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1"/>
            <a:ext cx="10972800" cy="7159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C4E73-AE04-46EA-959B-41EE8B88EF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74462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17" y="358776"/>
            <a:ext cx="10632016" cy="989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51417" y="1619250"/>
            <a:ext cx="10632016" cy="37147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1418" y="6367463"/>
            <a:ext cx="11106149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CD026-A1EB-450B-A461-A9AFA117B017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8944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35649-0D7C-4936-B272-21BBF3045D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4815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C3712-E2A3-4D82-8E09-0738D8D2AE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856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4D98E-B761-4B93-9399-02180090C3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2966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BE3FA-3DD1-48D3-ABD7-BBC427439F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258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C4708-A8E6-4425-9A24-F01B138FF0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542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EA9F9-BD75-4924-924A-74502E58D8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25368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52F4C-318E-4EB2-AD2A-5AF90F665F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11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274956"/>
            <a:ext cx="2032000" cy="5851525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57851" y="6557963"/>
            <a:ext cx="2669116" cy="227012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556375"/>
            <a:ext cx="4876800" cy="2286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9667" y="6553200"/>
            <a:ext cx="783167" cy="2286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72B8707-85FD-430B-BCC1-A0DA58881B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69373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E4740-6CC8-44A8-AF59-33D35B9C7B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070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6BE07-17A5-45B4-AC4E-95E811B4A7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797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FE825-B75B-43BB-8D12-48ABFE84DC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45731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62001"/>
            <a:ext cx="2743200" cy="5364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01"/>
            <a:ext cx="8026400" cy="5364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71B60-F124-4C7A-BF6B-739F7C9598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24009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1"/>
            <a:ext cx="10972800" cy="7159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A80A1E-3145-4AE5-962D-F7AF7ED927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370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1"/>
            <a:ext cx="10972800" cy="7159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946C9-BF1F-40B7-A4F3-E84B4D0D4D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70626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1"/>
            <a:ext cx="10972800" cy="7159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E6694-FD04-4667-B1A9-9A81DECE38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07322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2E00410-F89A-4045-9B75-DA7776E400C3}"/>
              </a:ext>
            </a:extLst>
          </p:cNvPr>
          <p:cNvSpPr/>
          <p:nvPr/>
        </p:nvSpPr>
        <p:spPr>
          <a:xfrm flipH="1">
            <a:off x="3556000" y="0"/>
            <a:ext cx="8636000" cy="6858000"/>
          </a:xfrm>
          <a:prstGeom prst="rect">
            <a:avLst/>
          </a:prstGeom>
          <a:blipFill>
            <a:blip r:embed="rId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xmlns="" id="{AAC375F3-D312-4551-83EF-F4CDED726F31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127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4489157" y="533400"/>
            <a:ext cx="68072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4472589" y="3539864"/>
            <a:ext cx="6819704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0">
            <a:extLst>
              <a:ext uri="{FF2B5EF4-FFF2-40B4-BE49-F238E27FC236}">
                <a16:creationId xmlns:a16="http://schemas.microsoft.com/office/drawing/2014/main" xmlns="" id="{2C43BA13-CDA8-4E1B-B5C7-971EE89B8A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7434" y="6557963"/>
            <a:ext cx="2671233" cy="227012"/>
          </a:xfrm>
        </p:spPr>
        <p:txBody>
          <a:bodyPr/>
          <a:lstStyle>
            <a:lvl1pPr>
              <a:defRPr lang="en-US"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7" name="Footer Placeholder 17">
            <a:extLst>
              <a:ext uri="{FF2B5EF4-FFF2-40B4-BE49-F238E27FC236}">
                <a16:creationId xmlns:a16="http://schemas.microsoft.com/office/drawing/2014/main" xmlns="" id="{3636695E-A402-4F57-9487-C37D6C08B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59200" y="6557963"/>
            <a:ext cx="3903133" cy="228600"/>
          </a:xfrm>
        </p:spPr>
        <p:txBody>
          <a:bodyPr/>
          <a:lstStyle>
            <a:lvl1pPr>
              <a:defRPr lang="en-US"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>
            <a:extLst>
              <a:ext uri="{FF2B5EF4-FFF2-40B4-BE49-F238E27FC236}">
                <a16:creationId xmlns:a16="http://schemas.microsoft.com/office/drawing/2014/main" xmlns="" id="{A82DDE98-306C-467D-A564-C6FFD2E75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7134" y="6556375"/>
            <a:ext cx="785284" cy="2286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30C8979-9C45-4568-ABCD-53AE8DA099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1632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067777-5EEB-445A-BD6D-AFB24B1D8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493D2B-E1CF-4D1A-AE8F-B193F8EF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8160A2-6FCC-4291-BEFF-0B790F4B0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8C67A59-AF72-4177-A5F9-8C82E1D3DB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39404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2821838"/>
            <a:ext cx="8340651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400" y="1905001"/>
            <a:ext cx="8340651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1C8DC9-6C88-4D10-ACBD-56EB5A0AD3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9200" y="6556376"/>
            <a:ext cx="2669117" cy="22701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A30BD5-67D6-4E8C-9B34-B8161A441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13517" y="6556375"/>
            <a:ext cx="3860800" cy="2286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1AFBE9-B524-4FD8-BECB-0873E23D2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8901" y="6554788"/>
            <a:ext cx="783167" cy="2286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BA5EEBC-639D-4A52-8CAF-2C693AC9FB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6875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449748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6939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1744" y="1600201"/>
            <a:ext cx="46939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EE9521A-0C98-40EA-A5CD-D61E8D767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4A2F92-7C24-4721-A6B4-484110E26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56E0A2-AB31-4B43-B65F-731EFD6A7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39FC8BF-31A7-467F-B34D-30C9245F5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369540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571744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1744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695C425-B272-446F-B74B-0D556153E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7B40FB6-774C-45A1-8EE6-204D301D4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73005BE-29A1-43A9-AA78-DC9584148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FA3C456-3565-4EA4-9949-4EE9B7B036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20734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495C820-9B49-4529-9076-74CCE7F16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DAD6FEC-60EE-4636-9FB3-74AFCD888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8EC4A15-BC3B-4316-87FA-2E28E45EA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B71F5D7-BD8F-40C0-B971-E2CE58038F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089080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C1F03FF-93DC-439F-BB3B-C0BB6B39C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E8E7680-8F1B-459F-88BB-188E013B5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FA8B4EC-73B5-4D1C-B53F-A6FBD6FD8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C7186A2-8614-4DE0-B9A3-8DFBE16ED9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79728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6384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97416"/>
            <a:ext cx="786384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0"/>
            <a:ext cx="9652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FA9F1B3-ACA8-48D3-9183-C0C84FCA0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77C21CD-A5B1-49AD-BBBC-06ED609EB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6A793E0-ED43-456C-ADC8-4D44E0546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54D0FD1-8905-4E55-A886-8F5C49DEA6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9647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A935DF1-3DE0-4538-9EBA-861A3512DB2B}"/>
              </a:ext>
            </a:extLst>
          </p:cNvPr>
          <p:cNvSpPr/>
          <p:nvPr/>
        </p:nvSpPr>
        <p:spPr>
          <a:xfrm rot="21240000">
            <a:off x="797985" y="1004888"/>
            <a:ext cx="5759449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4FCD7E6-A806-43EE-8098-F0BAB51FDC4B}"/>
              </a:ext>
            </a:extLst>
          </p:cNvPr>
          <p:cNvSpPr/>
          <p:nvPr/>
        </p:nvSpPr>
        <p:spPr>
          <a:xfrm rot="21420000">
            <a:off x="795867" y="998539"/>
            <a:ext cx="5759451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5464" y="1143000"/>
            <a:ext cx="4572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85464" y="3283634"/>
            <a:ext cx="4572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884909" y="1041002"/>
            <a:ext cx="560832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xmlns="" id="{9FA36D31-8AEB-4222-B8FA-71FA3DE08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xmlns="" id="{2B806F08-02FD-48D1-BF32-2FACEAD3F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xmlns="" id="{A956E519-3570-493F-9BC6-05F3520B7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8F2699B-956C-4C03-AF53-F5D33C8C74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9778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6FE088-0828-4933-B5AC-1A3C1D364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750B56-9EAB-4E17-B324-F19F63F5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340332-7D4A-4970-A416-3A24BF27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F240FBE-9A12-4B04-BBA4-C72B7EAECB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783466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274956"/>
            <a:ext cx="2032000" cy="5851525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4C4BDD-CF7E-4CF9-B3AE-ACFBBAE10D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57851" y="6557963"/>
            <a:ext cx="2669116" cy="227012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315A6F-255F-47E8-A5E6-4A644E4EB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556375"/>
            <a:ext cx="4876800" cy="2286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DD16EC-B335-455A-93BE-6A766D29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9667" y="6553200"/>
            <a:ext cx="783167" cy="2286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B469D4A-FBED-4B82-AD29-67E5D51A8A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580923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849900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96422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9358806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DB1436F-DB4E-47B2-9838-2B0C3C52DD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C4A6F34-80F8-4BA1-B7EC-0381CAF61E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6A02169-2081-4050-8903-F323CC806D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7AE9BE9-E39E-4499-8230-66BE2266AD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315445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0A6B58A8-9EAB-46AA-A5EB-68E90365CB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BEF082C5-28CC-4852-BAE5-A719062944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6C7317-97C5-4613-9C5D-2B35B9A020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53C1659D-5773-4E6E-91AD-069B927B18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F0E5528-9B57-481E-99ED-4AD08EE75F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3628169"/>
      </p:ext>
    </p:extLst>
  </p:cSld>
  <p:clrMapOvr>
    <a:masterClrMapping/>
  </p:clrMapOvr>
  <p:transition spd="slow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3FF93C8E-57A0-4F3F-ABE7-9E2F080D58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2817532A-C5DA-43A0-8E26-DFB5B95ACE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45D289-5F34-4993-A514-57DAEDDAB7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F38BC6A-FC65-49F2-83A7-9268BCC0B6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C17A5564-7195-49E0-B204-EC15DCE867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3598271"/>
      </p:ext>
    </p:extLst>
  </p:cSld>
  <p:clrMapOvr>
    <a:masterClrMapping/>
  </p:clrMapOvr>
  <p:transition spd="slow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3E237F6E-E517-43EC-A2A9-79F2A13FB9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AAF3DBA4-8B6E-4C4A-B5BF-922C60238C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A1FEC2E-AB01-48F7-B922-7F43F6E2FC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771359CA-0490-45E4-BA65-5AF0958DB2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BF6CF8C-C071-465E-9875-B7CA9B7912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4356688"/>
      </p:ext>
    </p:extLst>
  </p:cSld>
  <p:clrMapOvr>
    <a:masterClrMapping/>
  </p:clrMapOvr>
  <p:transition spd="slow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8327494B-ADFA-4E16-B923-A95759C340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D31AC632-FBEE-468E-9678-7D684E99A7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A52E66-2027-42FB-A29D-20083E1CCF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E00C5EF7-BD7E-4EA1-915A-F688CBE87E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7B4FA5B-2F81-466B-9C50-F3EBB8CB30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7898442"/>
      </p:ext>
    </p:extLst>
  </p:cSld>
  <p:clrMapOvr>
    <a:masterClrMapping/>
  </p:clrMapOvr>
  <p:transition spd="slow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FC7CE03D-7160-48F2-B689-5D22F2A64A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1413631C-D709-4340-8AD7-757B09027A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815601-B0A3-43CE-992E-EB93645CF6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8BDED9BD-979E-41E6-9C5C-B6712E20C7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5B26716-74AF-4EB4-9613-E9D784EF47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2912474"/>
      </p:ext>
    </p:extLst>
  </p:cSld>
  <p:clrMapOvr>
    <a:masterClrMapping/>
  </p:clrMapOvr>
  <p:transition spd="slow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44BAD72E-9D97-404B-9D3D-208966D211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44F01D42-23E0-4361-85C1-18008F3E3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C65BAC-C6E5-4516-9AE3-1594677431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11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FF"/>
              </a:buClr>
              <a:buSzPct val="120000"/>
              <a:buFont typeface="Wingdings" pitchFamily="2" charset="2"/>
              <a:buNone/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E822EC74-235C-4AC3-B6D7-2C09A437FC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defTabSz="912813" eaLnBrk="0" hangingPunct="0">
              <a:buClr>
                <a:srgbClr val="00CCFF"/>
              </a:buClr>
              <a:buSzPct val="120000"/>
              <a:buFont typeface="Wingdings" panose="05000000000000000000" pitchFamily="2" charset="2"/>
              <a:buNone/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364DCA7-64DB-41CE-A16B-526FAF83A4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844713"/>
      </p:ext>
    </p:extLst>
  </p:cSld>
  <p:clrMapOvr>
    <a:masterClrMapping/>
  </p:clrMapOvr>
  <p:transition spd="slow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B3B1E8D8-BD8A-4126-91F5-CED2CE6F89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3F2FBC16-1B20-42BD-810A-CE72508FC2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E6AA56-A245-4855-8B43-5EEC73E4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162F982A-566B-4182-AA1B-417BB330E9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FED3840-3750-4D1D-BE3D-481B30C8F7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2855"/>
      </p:ext>
    </p:extLst>
  </p:cSld>
  <p:clrMapOvr>
    <a:masterClrMapping/>
  </p:clrMapOvr>
  <p:transition spd="slow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9A60E9D9-EA62-4C7C-B424-5F47097425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ED5F4DDE-D082-4AF7-B21F-6EA399DB71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9DA815-2921-49C5-A04D-A356604CD4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B6C59814-48F7-4887-8907-C0878F04B5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9B94E78D-DEC5-47A7-A07E-4BD13FE27A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1543074"/>
      </p:ext>
    </p:extLst>
  </p:cSld>
  <p:clrMapOvr>
    <a:masterClrMapping/>
  </p:clrMapOvr>
  <p:transition spd="slow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E58920C9-DFF0-431C-B3C3-9D358877C5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48AD9E01-427A-4E49-BAFA-23914A9773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AB611C-0443-4BC3-8DD9-1737B86AA3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56219B30-BD51-422A-9381-2135B8E463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D4C6EA6-E868-4FD6-8ED4-C0C61337B9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2879152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9E587A1-D59C-4540-B5B4-A9F7C7EA46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915076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4B8BD460-94E4-49CA-9A3E-DBAB13F85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172D08F1-D8F8-4680-9202-1042053DDA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EEA04D-73BB-4319-9BC8-133EA2CFF0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53D95B2F-586C-4DE1-A616-6D6EC61892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8652C63-3119-45C6-BD07-024C1C5911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1895228"/>
      </p:ext>
    </p:extLst>
  </p:cSld>
  <p:clrMapOvr>
    <a:masterClrMapping/>
  </p:clrMapOvr>
  <p:transition spd="slow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25579471-358F-4999-9B9D-01C8FB73C1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8656D26D-0601-4C0E-AAE4-B7EDE63285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7A6E0F-C9E0-45D6-A18B-7C385D8867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DBA3C02F-910B-4E93-AB0A-86E1953272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8FC7388-8109-463D-B46D-CA89FDE7CF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3071338"/>
      </p:ext>
    </p:extLst>
  </p:cSld>
  <p:clrMapOvr>
    <a:masterClrMapping/>
  </p:clrMapOvr>
  <p:transition spd="slow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1B8E014E-EAE2-4CFF-9322-3F654CD274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50AEDD6E-B365-4271-AFC6-3D5C5161B1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19A86E-6A47-41E6-B52F-A30CA403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94333C86-BFC4-4587-A00F-60571F1C6D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2E2BCB0-A0F1-467D-93F7-8E2912357C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356948"/>
      </p:ext>
    </p:extLst>
  </p:cSld>
  <p:clrMapOvr>
    <a:masterClrMapping/>
  </p:clrMapOvr>
  <p:transition spd="slow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5F08E0E1-1762-432F-9A88-8682958971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73F4B447-924D-40FF-A41A-AAB5E84267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E9A119-5361-4DFD-B669-9052676914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B1BB237-5C5E-41FE-9A3F-FBFA8ECB6C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D4473204-10B7-404D-B77B-1F31103240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629460"/>
      </p:ext>
    </p:extLst>
  </p:cSld>
  <p:clrMapOvr>
    <a:masterClrMapping/>
  </p:clrMapOvr>
  <p:transition spd="slow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D32599EC-377C-4D02-BFCA-5FC1A97DC0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E6CC9919-576E-4449-AA0D-DEFB94FB8D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90DC5C-B169-44CD-BF8A-788FF6FE1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0096FE41-E4DD-4406-9D38-D9EC527D2A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AE0164D-2F98-455D-9731-B66997B0A2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2640940"/>
      </p:ext>
    </p:extLst>
  </p:cSld>
  <p:clrMapOvr>
    <a:masterClrMapping/>
  </p:clrMapOvr>
  <p:transition spd="slow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63610563-418D-4080-A05F-C9CE3F36F7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A0D7D296-8999-484D-A214-26ADD824D8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9ADABE-6108-4E84-ADD2-8A546F4D87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7A7BD6C6-82D1-4170-940A-F673FE20FE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9E0DD0A1-1146-4A08-86A1-DDDAE2B13E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5348767"/>
      </p:ext>
    </p:extLst>
  </p:cSld>
  <p:clrMapOvr>
    <a:masterClrMapping/>
  </p:clrMapOvr>
  <p:transition spd="slow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818CED68-21F2-4DB3-9256-26A56B578C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C2D4090E-448D-4D2A-B05D-DCA68C94F5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7980CA-E48D-44E3-B419-05C7F00CCF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C9611EC8-F1A0-4132-89C6-1B05366F68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97255B14-C6E9-4D49-A4C0-6102CEC55B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121219"/>
      </p:ext>
    </p:extLst>
  </p:cSld>
  <p:clrMapOvr>
    <a:masterClrMapping/>
  </p:clrMapOvr>
  <p:transition spd="slow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E89C4EAE-BB12-4015-86A2-6885A8D623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F45A14F6-E235-4CA2-90BE-01393A1534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B9DBC8-C5F8-4E7F-84C4-CF61A5350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D7E0D178-3BAE-4EA7-8C14-0DA58350D9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96513DF-396F-4D7F-889A-01BEF2EDFE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8911906"/>
      </p:ext>
    </p:extLst>
  </p:cSld>
  <p:clrMapOvr>
    <a:masterClrMapping/>
  </p:clrMapOvr>
  <p:transition spd="slow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F3E14DD0-3991-452A-916F-FB71C5D58E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E46E1AE2-360E-449C-9F3F-7EE94BAA33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8F9AB6-4D2D-4925-AE42-674A252D0A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F87ED29-8753-4027-A6F0-E241B1E105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7A8CC98-5FFA-4378-A596-A8CBEDC3BE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1424368"/>
      </p:ext>
    </p:extLst>
  </p:cSld>
  <p:clrMapOvr>
    <a:masterClrMapping/>
  </p:clrMapOvr>
  <p:transition spd="slow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BC387E38-84D9-42C8-8E15-22B2911ED3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EBF4F673-EA20-4ADB-A75C-7526253E8B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577EDB-933C-40F8-814C-446357601C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02033886-80AF-4C5D-9FE5-4E8F6FA6EE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9261399-396F-4D58-9F92-FB27A72287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7657455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C05DD92-60F3-4F71-AD38-0E78E8BF0EF7}" type="slidenum">
              <a:rPr lang="en-US" alt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646212"/>
      </p:ext>
    </p:extLst>
  </p:cSld>
  <p:clrMapOvr>
    <a:masterClrMapping/>
  </p:clrMapOvr>
  <p:transition spd="slow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98556241-B0B2-4FA3-AFA8-CC7F6F06B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95E827CF-6CCD-44DA-9296-9C4723DC6A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3B4C51-B071-4610-80FE-75D362D793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6260A5C5-5006-4AB0-BD8B-4D70890834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C1DF2CD-E26F-436E-8181-A852D7D9A6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2411238"/>
      </p:ext>
    </p:extLst>
  </p:cSld>
  <p:clrMapOvr>
    <a:masterClrMapping/>
  </p:clrMapOvr>
  <p:transition spd="slow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8448501D-63FC-4541-A17E-C4987BAEF7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47265D72-FEB8-4254-B8A6-5D66BE217B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A021E1-A070-459C-887E-1C265DFDF7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D897C2C8-C542-406F-AAD4-EBD90F4391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4C26415-E92F-4B5C-8419-FD0D33272D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558522"/>
      </p:ext>
    </p:extLst>
  </p:cSld>
  <p:clrMapOvr>
    <a:masterClrMapping/>
  </p:clrMapOvr>
  <p:transition spd="slow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737084B3-2BEC-4E78-8285-D0C9E5DB4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4369D70C-E673-4CB9-8CE0-F5ECDE7E3E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D13DA8-B44A-433B-957B-FF088F1114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B1C6EC6C-D17A-40A2-9BBF-28E72525BC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210F3A6-D4E3-49B3-840B-D0E56C38F9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1575413"/>
      </p:ext>
    </p:extLst>
  </p:cSld>
  <p:clrMapOvr>
    <a:masterClrMapping/>
  </p:clrMapOvr>
  <p:transition spd="slow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DE15C95B-0308-43D5-8198-DD237FD65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22E99A6A-D723-4806-8EE4-11BEBB0099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8BA8E0-3DD2-4C43-BEBF-7E6EBC5F3F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A51DF4BE-7AFF-4467-86B6-89EBC5E28E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788029E-1B34-439A-8890-EF4DC050A3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706110"/>
      </p:ext>
    </p:extLst>
  </p:cSld>
  <p:clrMapOvr>
    <a:masterClrMapping/>
  </p:clrMapOvr>
  <p:transition spd="slow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1CD0CFE7-8C57-4CB5-A334-02BFEDADFA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E5A2C6C2-F5BB-4E8E-8E43-2EBE716785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B551B1-E01D-46D0-AAEB-F3B4ED2A9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0303FD00-D7A2-46E6-B02E-612200CC74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D303CA5-0BE9-4674-BBB0-9A9C752201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5103333"/>
      </p:ext>
    </p:extLst>
  </p:cSld>
  <p:clrMapOvr>
    <a:masterClrMapping/>
  </p:clrMapOvr>
  <p:transition spd="slow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BD60789E-D5B8-44C2-962B-7199F0C130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7993AF4F-4291-45EA-9856-966DB0D669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D06C2B5-8136-4781-ADBB-406F683F7A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11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FF"/>
              </a:buClr>
              <a:buSzPct val="120000"/>
              <a:buFont typeface="Wingdings" pitchFamily="2" charset="2"/>
              <a:buNone/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CF0922D4-3022-4404-855B-7135C22BB3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defTabSz="912813" eaLnBrk="0" hangingPunct="0">
              <a:buClr>
                <a:srgbClr val="00CCFF"/>
              </a:buClr>
              <a:buSzPct val="120000"/>
              <a:buFont typeface="Wingdings" panose="05000000000000000000" pitchFamily="2" charset="2"/>
              <a:buNone/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D5A730B-DF29-48C0-8C5E-0E4E0DE62E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5717305"/>
      </p:ext>
    </p:extLst>
  </p:cSld>
  <p:clrMapOvr>
    <a:masterClrMapping/>
  </p:clrMapOvr>
  <p:transition spd="slow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7F2F724F-BE03-4B3F-B252-F437A32A43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44F4320E-A1DA-43E6-BCED-EAAF472AA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878B7A-B83B-4B8D-B614-9E10A7208B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7BCE2341-8042-404E-BD88-62E2ACCEA9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1F5222B-4E1C-467E-9C37-A024B36D00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9185717"/>
      </p:ext>
    </p:extLst>
  </p:cSld>
  <p:clrMapOvr>
    <a:masterClrMapping/>
  </p:clrMapOvr>
  <p:transition spd="slow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936A02FE-E42F-45F1-BB9E-704B28BC21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082D5AFC-39C8-496A-A31A-E0EC1F20DF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E3C5F5-F2CE-40F4-99C3-780EA85D5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6BE1CB10-BD37-4B5B-A6A6-A9B2A5DD90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19AB56D-E11F-4BC6-A7CE-514DA46FE7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269518"/>
      </p:ext>
    </p:extLst>
  </p:cSld>
  <p:clrMapOvr>
    <a:masterClrMapping/>
  </p:clrMapOvr>
  <p:transition spd="slow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080A653E-C7C4-42FB-91D1-7214AB4A56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5D7A7940-7FE4-42A2-AA63-A24F687987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F28585-1569-4396-9838-CC9B6D574B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A6085B93-0D51-439E-B30E-0D4F8C2367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1999463-88A0-4201-9ACE-D188A3A78A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9928517"/>
      </p:ext>
    </p:extLst>
  </p:cSld>
  <p:clrMapOvr>
    <a:masterClrMapping/>
  </p:clrMapOvr>
  <p:transition spd="slow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BC993427-5930-41D8-B7B1-5E257EECEE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15BA4B76-3F1D-4BC9-8B4B-EF5175028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14CA78-C1F4-4609-A4D5-4E2718493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A3C8CF24-7181-4C59-8327-D9DC4F6BF5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F341DA82-D9FA-49D4-9C01-B0B03C50C2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3239067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11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FF"/>
              </a:buClr>
              <a:buSzPct val="120000"/>
              <a:buFont typeface="Wingdings" pitchFamily="2" charset="2"/>
              <a:buNone/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defTabSz="912813" eaLnBrk="0" hangingPunct="0">
              <a:buClr>
                <a:srgbClr val="00CCFF"/>
              </a:buClr>
              <a:buSzPct val="120000"/>
              <a:buFont typeface="Wingdings" panose="05000000000000000000" pitchFamily="2" charset="2"/>
              <a:buNone/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3DBDC12-B518-465D-8C0D-FA16CD13B480}" type="slidenum">
              <a:rPr lang="en-US" alt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24082"/>
      </p:ext>
    </p:extLst>
  </p:cSld>
  <p:clrMapOvr>
    <a:masterClrMapping/>
  </p:clrMapOvr>
  <p:transition spd="slow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4F4E86FB-1DF0-414F-87E6-3EADE6DA76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DEE6C0E5-F0EC-425D-9341-FE25D66355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AB91E3-F9D4-4312-B435-801BF02A06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AEDBA97-048A-406E-9C2F-F8015012A4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405F2CD-B5FD-4C03-BED1-72D437077E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70080"/>
      </p:ext>
    </p:extLst>
  </p:cSld>
  <p:clrMapOvr>
    <a:masterClrMapping/>
  </p:clrMapOvr>
  <p:transition spd="slow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87F440FC-C14D-4AFC-8E1D-FC94A438C6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A2BD8299-A293-4C1C-81A0-C719F5FDB7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B52883-3E1D-4E36-BBAD-D309CA6A3C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6C1F5B59-E4DA-4D4A-BACA-055D42040B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8A183B1-A734-4AAE-AB3B-9B8E4D752C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6306892"/>
      </p:ext>
    </p:extLst>
  </p:cSld>
  <p:clrMapOvr>
    <a:masterClrMapping/>
  </p:clrMapOvr>
  <p:transition spd="slow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0F3F2AD2-6763-42AA-BAB8-F1BCC9D3C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945DC11A-825F-4AAE-AF9F-7B44ECEAE0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B43D68-AA27-4FC5-95BA-8EEF79BC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79AC3ECE-04FB-4548-B52D-90DF6037E3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AE10793-D690-4BD6-800E-80D0E85B4C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790391"/>
      </p:ext>
    </p:extLst>
  </p:cSld>
  <p:clrMapOvr>
    <a:masterClrMapping/>
  </p:clrMapOvr>
  <p:transition spd="slow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829A7AEB-2944-4F4B-B83A-0B84136165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59AA253B-3EA5-427E-84C8-700C0D5222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444CC8-A7A3-4812-9918-C8127A126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2A0E4C8-58B1-4F1D-9B43-D1EB9D5013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1214AB5C-143E-4985-A8C1-2458473A14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7296448"/>
      </p:ext>
    </p:extLst>
  </p:cSld>
  <p:clrMapOvr>
    <a:masterClrMapping/>
  </p:clrMapOvr>
  <p:transition spd="slow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FD38D2B0-1EAC-4A15-8CB0-6484783D98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E4E95B9A-C8AB-43F7-920A-2210FCCC29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E478A1-67AC-4D25-BCD4-3052CBD9B4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5F903ADD-0E4A-4479-A88A-257BA85B66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E446867-4DCE-49EC-983C-67B377AEA1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8452426"/>
      </p:ext>
    </p:extLst>
  </p:cSld>
  <p:clrMapOvr>
    <a:masterClrMapping/>
  </p:clrMapOvr>
  <p:transition spd="slow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CD117C79-07C3-4187-B2A7-679068612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BE9D365E-31E9-4F43-9A47-35455E1D89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961D7F-2FBF-414C-8B78-BCF8CDAA2C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5D60952D-7D74-47AC-880B-6DDE35556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E1D2954-2500-4167-AE59-7F3A529E3D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4924486"/>
      </p:ext>
    </p:extLst>
  </p:cSld>
  <p:clrMapOvr>
    <a:masterClrMapping/>
  </p:clrMapOvr>
  <p:transition spd="slow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4D9C77F7-7C92-484E-9C2A-83E3373E8C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67741501-F2F6-4C40-8BA9-9556E63716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B468538-6B4E-40F1-994E-B26EAF7DDE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C50DE19-7259-4F6E-9120-9965725041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41B7400-ED44-4FE1-ABCB-F492D5F435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8727594"/>
      </p:ext>
    </p:extLst>
  </p:cSld>
  <p:clrMapOvr>
    <a:masterClrMapping/>
  </p:clrMapOvr>
  <p:transition spd="slow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97B4958B-860F-4962-B63F-041DBE7DB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8CE4E412-EE68-4326-8BCA-8ED387D738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2282F4-A198-4B68-9373-9602EA02EE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225C7DB1-2C7C-4C1A-A4BD-69072FFB50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234F1415-5DAC-4331-9C68-5AACFA2FAD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378341"/>
      </p:ext>
    </p:extLst>
  </p:cSld>
  <p:clrMapOvr>
    <a:masterClrMapping/>
  </p:clrMapOvr>
  <p:transition spd="slow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019F8A5B-5BD3-422D-8BE0-0B31A9CF2C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0619B1F9-8A00-47B1-B0D6-A12441ECEB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BBB07A-9494-4ABF-B6AB-E5BE59304F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CF01CD36-41CC-4F58-B3B7-26BB152A52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B6188F3-BC45-4C67-A050-A4DF62BD87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8095805"/>
      </p:ext>
    </p:extLst>
  </p:cSld>
  <p:clrMapOvr>
    <a:masterClrMapping/>
  </p:clrMapOvr>
  <p:transition spd="slow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E408A84E-8DED-4101-941F-21E15E0A4E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EDB1FF6D-D54D-4EB2-8D98-3DFDEC6406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4B86AC-C49E-4DEA-A295-810AAB412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1FA9972F-CB08-4E92-B5BD-23C7322801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9B68A1CD-946D-4DEE-A3E3-880462909A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993355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A685078-7751-4588-B424-23C1C84CBE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3291389"/>
      </p:ext>
    </p:extLst>
  </p:cSld>
  <p:clrMapOvr>
    <a:masterClrMapping/>
  </p:clrMapOvr>
  <p:transition spd="slow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8AABA3E3-D7D0-4D88-BAE1-BEE71AA9A3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96B402ED-9C15-49DF-B823-D9698C2E27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6EA189-8504-4287-9A79-C36812FCD8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C1CC9A57-A715-4C34-92FC-C90EC583C1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53A7D72-4C72-4E82-877A-C99816BC19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1908674"/>
      </p:ext>
    </p:extLst>
  </p:cSld>
  <p:clrMapOvr>
    <a:masterClrMapping/>
  </p:clrMapOvr>
  <p:transition spd="slow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C85AD-4238-429A-B5F8-AFC87ADC7D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38361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72623-FB00-4DA9-BA63-1EBE628909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345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E8B26-1992-402B-A15A-7E7A6D006D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74463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09EE3-5393-4B9E-ADAB-79FFEF97F8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24938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058F1-BB29-4D59-9DE3-44D690235A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00263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66BF3-DB43-4E62-B9EB-83F612B239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48358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60FB0-1D86-42B7-BF71-E91D208AA8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8408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6B3EC-D5AD-4B98-8EDE-1284AC7F05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00857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A581A-668E-4A38-BA67-36FB0EBB5C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658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9CB80D1-3084-4545-A80F-16B13724FB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4913037"/>
      </p:ext>
    </p:extLst>
  </p:cSld>
  <p:clrMapOvr>
    <a:masterClrMapping/>
  </p:clrMapOvr>
  <p:transition spd="slow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AEBDF-37A9-47C6-A52F-B404141AA3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54316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62001"/>
            <a:ext cx="2743200" cy="5364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01"/>
            <a:ext cx="8026400" cy="5364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E6213-927C-467F-B7BC-B23DDDCEC3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23799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1"/>
            <a:ext cx="10972800" cy="7159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F5AA6-72DA-4703-B110-34864E52D5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86017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1"/>
            <a:ext cx="10972800" cy="7159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3DA6D-4AD2-4170-8636-873DFF3E28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50791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1"/>
            <a:ext cx="10972800" cy="7159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A69FF-969D-4885-955C-11E8D1D3E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2741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17" y="358776"/>
            <a:ext cx="10632016" cy="989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51417" y="1619250"/>
            <a:ext cx="10632016" cy="371475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1418" y="6367463"/>
            <a:ext cx="11106149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6B9C5-1CF8-4EAB-BB64-E15E7392F9AD}" type="slidenum">
              <a:rPr lang="da-DK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a-DK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65873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380F3-96A2-41B7-91C2-061E6BCC68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117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8940F-981F-4ECD-BB68-C86F962CB2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91379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02028-C2C6-4ED0-A235-EA5E4EF7D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77891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C975D-71B1-43BA-BB0D-52623705FA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660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C05DD92-60F3-4F71-AD38-0E78E8BF0EF7}" type="slidenum">
              <a:rPr lang="en-US" alt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901730"/>
      </p:ext>
    </p:extLst>
  </p:cSld>
  <p:clrMapOvr>
    <a:masterClrMapping/>
  </p:clrMapOvr>
  <p:transition spd="slow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8B673-EE4C-4D2C-848A-462E518873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37269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E20B9-3AC3-4772-B48F-AA3C809D8A8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5125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1C778-9838-448A-BB6C-3B8577887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51549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AE9C-96CC-40EF-BD96-F6B00C4B2E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49819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C83DF-4F15-4853-852F-14E2CBB00D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17367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3342B-868A-40B1-8EE1-E8725A2F24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04690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40E59-63F2-4FC1-A336-9BA32ED6A2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09101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0C397-7AA3-431D-93EF-78DB5FE6B0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36233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A5460-EBD5-4B99-967A-7C035E417DB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B3EE3-7CED-4734-985C-8CDB0EB9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1091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A5460-EBD5-4B99-967A-7C035E417DB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B3EE3-7CED-4734-985C-8CDB0EB9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151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FEB4D15-68A5-4F87-BD81-97A46194FA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6114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11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FF"/>
              </a:buClr>
              <a:buSzPct val="120000"/>
              <a:buFont typeface="Wingdings" pitchFamily="2" charset="2"/>
              <a:buNone/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defTabSz="912813" eaLnBrk="0" hangingPunct="0">
              <a:buClr>
                <a:srgbClr val="00CCFF"/>
              </a:buClr>
              <a:buSzPct val="120000"/>
              <a:buFont typeface="Wingdings" panose="05000000000000000000" pitchFamily="2" charset="2"/>
              <a:buNone/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3DBDC12-B518-465D-8C0D-FA16CD13B480}" type="slidenum">
              <a:rPr lang="en-US" alt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79000"/>
      </p:ext>
    </p:extLst>
  </p:cSld>
  <p:clrMapOvr>
    <a:masterClrMapping/>
  </p:clrMapOvr>
  <p:transition spd="slow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A5460-EBD5-4B99-967A-7C035E417DB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B3EE3-7CED-4734-985C-8CDB0EB9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4025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A5460-EBD5-4B99-967A-7C035E417DB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B3EE3-7CED-4734-985C-8CDB0EB9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7967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A5460-EBD5-4B99-967A-7C035E417DB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B3EE3-7CED-4734-985C-8CDB0EB9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6535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A5460-EBD5-4B99-967A-7C035E417DB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B3EE3-7CED-4734-985C-8CDB0EB9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4262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A5460-EBD5-4B99-967A-7C035E417DB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B3EE3-7CED-4734-985C-8CDB0EB9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6169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A5460-EBD5-4B99-967A-7C035E417DB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B3EE3-7CED-4734-985C-8CDB0EB9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25633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A5460-EBD5-4B99-967A-7C035E417DB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B3EE3-7CED-4734-985C-8CDB0EB9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239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A5460-EBD5-4B99-967A-7C035E417DB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B3EE3-7CED-4734-985C-8CDB0EB9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5266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A5460-EBD5-4B99-967A-7C035E417DB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B3EE3-7CED-4734-985C-8CDB0EB9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006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3556000" y="0"/>
            <a:ext cx="8636000" cy="6858000"/>
          </a:xfrm>
          <a:prstGeom prst="rect">
            <a:avLst/>
          </a:prstGeom>
          <a:blipFill>
            <a:blip r:embed="rId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127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4489157" y="533400"/>
            <a:ext cx="68072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4472589" y="3539864"/>
            <a:ext cx="6819704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7827434" y="6557963"/>
            <a:ext cx="2671233" cy="227012"/>
          </a:xfrm>
        </p:spPr>
        <p:txBody>
          <a:bodyPr/>
          <a:lstStyle>
            <a:lvl1pPr>
              <a:defRPr lang="en-US"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3759200" y="6557963"/>
            <a:ext cx="3903133" cy="228600"/>
          </a:xfrm>
        </p:spPr>
        <p:txBody>
          <a:bodyPr/>
          <a:lstStyle>
            <a:lvl1pPr>
              <a:defRPr lang="en-US"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507134" y="6556375"/>
            <a:ext cx="785284" cy="2286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BC97914-F2E2-4F31-94F8-78DBB3E185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892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FEB4D15-68A5-4F87-BD81-97A46194FA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35511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2821838"/>
            <a:ext cx="8340651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400" y="1905001"/>
            <a:ext cx="8340651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99200" y="6556376"/>
            <a:ext cx="2669117" cy="22701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13517" y="6556375"/>
            <a:ext cx="3860800" cy="2286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78901" y="6554788"/>
            <a:ext cx="783167" cy="2286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51E3D90-F825-4632-A01D-6FF8B94025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9719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6939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1744" y="1600201"/>
            <a:ext cx="46939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1920DB9-DF27-4E3F-85AF-6F6DDAB52D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7531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571744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1744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D9C3A0F-3578-473F-83C4-8F4BF6FCDD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14364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8ED606B-8675-4499-8CAB-81C834E833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9604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CDAE2A3-4D9F-4F73-9BAE-06C11F1AA7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89849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6384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97416"/>
            <a:ext cx="786384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0"/>
            <a:ext cx="9652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117F4ED-CDF2-424A-8ED7-D494A22116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8198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797985" y="1004888"/>
            <a:ext cx="5759449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21420000">
            <a:off x="795867" y="998539"/>
            <a:ext cx="5759451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5464" y="1143000"/>
            <a:ext cx="4572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85464" y="3283634"/>
            <a:ext cx="4572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884909" y="1041002"/>
            <a:ext cx="560832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7243147-D7D1-4570-A440-3220C4DE01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961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2821838"/>
            <a:ext cx="8340651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400" y="1905001"/>
            <a:ext cx="8340651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99200" y="6556376"/>
            <a:ext cx="2669117" cy="22701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13517" y="6556375"/>
            <a:ext cx="3860800" cy="2286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78901" y="6554788"/>
            <a:ext cx="783167" cy="2286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51E3D90-F825-4632-A01D-6FF8B94025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6057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C8B1A67-B4CA-4130-910D-3589C02452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78901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274956"/>
            <a:ext cx="2032000" cy="5851525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57851" y="6557963"/>
            <a:ext cx="2669116" cy="227012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556375"/>
            <a:ext cx="4876800" cy="2286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9667" y="6553200"/>
            <a:ext cx="783167" cy="2286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72B8707-85FD-430B-BCC1-A0DA58881B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38433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606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82021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9E587A1-D59C-4540-B5B4-A9F7C7EA46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12228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C05DD92-60F3-4F71-AD38-0E78E8BF0EF7}" type="slidenum">
              <a:rPr lang="en-US" alt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79038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11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FF"/>
              </a:buClr>
              <a:buSzPct val="120000"/>
              <a:buFont typeface="Wingdings" pitchFamily="2" charset="2"/>
              <a:buNone/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defTabSz="912813" eaLnBrk="0" hangingPunct="0">
              <a:buClr>
                <a:srgbClr val="00CCFF"/>
              </a:buClr>
              <a:buSzPct val="120000"/>
              <a:buFont typeface="Wingdings" panose="05000000000000000000" pitchFamily="2" charset="2"/>
              <a:buNone/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3DBDC12-B518-465D-8C0D-FA16CD13B480}" type="slidenum">
              <a:rPr lang="en-US" alt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449209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A685078-7751-4588-B424-23C1C84CBE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501233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9CB80D1-3084-4545-A80F-16B13724FB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1257399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7877486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6939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1744" y="1600201"/>
            <a:ext cx="46939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1920DB9-DF27-4E3F-85AF-6F6DDAB52D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119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4337988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9182980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6168424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4508624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8310372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812929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1230918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323192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1887417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460546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571744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1744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D9C3A0F-3578-473F-83C4-8F4BF6FCDD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7716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9035255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6815991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32808851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8344302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4781508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288590550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E6EDA-FD46-4CDE-9F73-7E53CD935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7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1000">
        <p:zoom/>
      </p:transition>
    </mc:Choice>
    <mc:Fallback xmlns="">
      <p:transition spd="slow" advClick="0" advTm="1000">
        <p:zo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B5EFD7A-E366-49BE-9B70-FD919987861C}" type="slidenum">
              <a:rPr lang="en-US" alt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717124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  <a:prstGeom prst="rect">
            <a:avLst/>
          </a:prstGeom>
        </p:spPr>
        <p:txBody>
          <a:bodyPr/>
          <a:lstStyle>
            <a:lvl1pPr defTabSz="91411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FF"/>
              </a:buClr>
              <a:buSzPct val="120000"/>
              <a:buFont typeface="Wingdings" pitchFamily="2" charset="2"/>
              <a:buNone/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defTabSz="912813" eaLnBrk="0" hangingPunct="0">
              <a:buClr>
                <a:srgbClr val="00CCFF"/>
              </a:buClr>
              <a:buSzPct val="120000"/>
              <a:buFont typeface="Wingdings" panose="05000000000000000000" pitchFamily="2" charset="2"/>
              <a:buNone/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F81E740-EF4B-4726-A9D6-68E1671DF885}" type="slidenum">
              <a:rPr lang="en-US" alt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095959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CF789BF-05BA-40FF-BFA6-7F81D061ED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4853176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8ED606B-8675-4499-8CAB-81C834E833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11709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4FFC838-1C9D-4473-B4D8-93938BFC1D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3584544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3556000" y="0"/>
            <a:ext cx="8636000" cy="6858000"/>
          </a:xfrm>
          <a:prstGeom prst="rect">
            <a:avLst/>
          </a:prstGeom>
          <a:blipFill>
            <a:blip r:embed="rId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127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4489157" y="533400"/>
            <a:ext cx="68072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4472589" y="3539864"/>
            <a:ext cx="6819704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7827434" y="6557963"/>
            <a:ext cx="2671233" cy="227012"/>
          </a:xfrm>
        </p:spPr>
        <p:txBody>
          <a:bodyPr/>
          <a:lstStyle>
            <a:lvl1pPr>
              <a:defRPr lang="en-US"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3759200" y="6557963"/>
            <a:ext cx="3903133" cy="228600"/>
          </a:xfrm>
        </p:spPr>
        <p:txBody>
          <a:bodyPr/>
          <a:lstStyle>
            <a:lvl1pPr>
              <a:defRPr lang="en-US"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507134" y="6556375"/>
            <a:ext cx="785284" cy="2286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BC97914-F2E2-4F31-94F8-78DBB3E185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241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FEB4D15-68A5-4F87-BD81-97A46194FA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66222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2821838"/>
            <a:ext cx="8340651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400" y="1905001"/>
            <a:ext cx="8340651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99200" y="6556376"/>
            <a:ext cx="2669117" cy="22701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13517" y="6556375"/>
            <a:ext cx="3860800" cy="2286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78901" y="6554788"/>
            <a:ext cx="783167" cy="2286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51E3D90-F825-4632-A01D-6FF8B94025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9176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6939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1744" y="1600201"/>
            <a:ext cx="46939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1920DB9-DF27-4E3F-85AF-6F6DDAB52D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20194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571744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1744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6D9C3A0F-3578-473F-83C4-8F4BF6FCDD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72435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8ED606B-8675-4499-8CAB-81C834E833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80289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CDAE2A3-4D9F-4F73-9BAE-06C11F1AA7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47056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6384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97416"/>
            <a:ext cx="786384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0"/>
            <a:ext cx="9652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117F4ED-CDF2-424A-8ED7-D494A22116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4125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797985" y="1004888"/>
            <a:ext cx="5759449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21420000">
            <a:off x="795867" y="998539"/>
            <a:ext cx="5759451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5464" y="1143000"/>
            <a:ext cx="4572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85464" y="3283634"/>
            <a:ext cx="4572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884909" y="1041002"/>
            <a:ext cx="560832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7243147-D7D1-4570-A440-3220C4DE01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70064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CDAE2A3-4D9F-4F73-9BAE-06C11F1AA7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00483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C8B1A67-B4CA-4130-910D-3589C02452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76616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274956"/>
            <a:ext cx="2032000" cy="5851525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57851" y="6557963"/>
            <a:ext cx="2669116" cy="227012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6556375"/>
            <a:ext cx="4876800" cy="2286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39667" y="6553200"/>
            <a:ext cx="783167" cy="2286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72B8707-85FD-430B-BCC1-A0DA58881B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01120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36659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72070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</p:spPr>
        <p:txBody>
          <a:bodyPr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9E587A1-D59C-4540-B5B4-A9F7C7EA46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22450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C05DD92-60F3-4F71-AD38-0E78E8BF0EF7}" type="slidenum">
              <a:rPr lang="en-US" alt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612063"/>
      </p:ext>
    </p:extLst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116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CCFF"/>
              </a:buClr>
              <a:buSzPct val="120000"/>
              <a:buFont typeface="Wingdings" pitchFamily="2" charset="2"/>
              <a:buNone/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defTabSz="912813" eaLnBrk="0" hangingPunct="0">
              <a:buClr>
                <a:srgbClr val="00CCFF"/>
              </a:buClr>
              <a:buSzPct val="120000"/>
              <a:buFont typeface="Wingdings" panose="05000000000000000000" pitchFamily="2" charset="2"/>
              <a:buNone/>
              <a:defRPr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3DBDC12-B518-465D-8C0D-FA16CD13B480}" type="slidenum">
              <a:rPr lang="en-US" altLang="en-US">
                <a:solidFill>
                  <a:srgbClr val="B13F9A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4822"/>
      </p:ext>
    </p:extLst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A685078-7751-4588-B424-23C1C84CBE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2821197"/>
      </p:ext>
    </p:extLst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 eaLnBrk="0" hangingPunct="0">
              <a:defRPr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69CB80D1-3084-4545-A80F-16B13724FB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096485"/>
      </p:ext>
    </p:extLst>
  </p:cSld>
  <p:clrMapOvr>
    <a:masterClrMapping/>
  </p:clrMapOvr>
  <p:transition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409367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6384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97416"/>
            <a:ext cx="786384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0"/>
            <a:ext cx="9652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117F4ED-CDF2-424A-8ED7-D494A22116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15313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93CFBB69-1E31-4884-A0F6-49BA639F08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23B75AF1-FE94-40B8-93FF-D663E4886C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3FD974-5674-41EA-A6B7-17DFAD4C91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1BDE7F34-190A-4F44-A6CD-1C188C3E87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spcBef>
                <a:spcPct val="0"/>
              </a:spcBef>
              <a:defRPr>
                <a:latin typeface="Tahoma" panose="020B0604030504040204" pitchFamily="34" charset="0"/>
              </a:defRPr>
            </a:lvl1pPr>
          </a:lstStyle>
          <a:p>
            <a:fld id="{A916BA71-CA74-4674-970C-A9E8DB7D3B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68180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7ED9CA96-B603-4A01-ADE8-27735D9636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F895A636-8541-4900-871B-B32EF3ABC3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F7A183-25F3-466A-A5D8-AD34E5124D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EE39E7FD-7940-4300-90A5-F5FBE36FD8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fld id="{7BB12F88-9B97-4A4D-B63A-7DBD81D80F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06628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CD82638C-BDE8-4BCC-9F0F-BBCDAF778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39081CE3-8F15-4B7F-BE96-358FE15B41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0D5D12-FE73-42CD-ACA4-1F85CA1E83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E382108E-C8DD-4A19-83CE-07D3289F8B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srgbClr val="000000"/>
                </a:solidFill>
                <a:latin typeface="Tahoma" panose="020B0604030504040204" pitchFamily="34" charset="0"/>
              </a:defRPr>
            </a:lvl1pPr>
          </a:lstStyle>
          <a:p>
            <a:fld id="{C5EFEE33-FCA7-4949-889C-5EF2F8BD7D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43032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>
            <a:extLst>
              <a:ext uri="{FF2B5EF4-FFF2-40B4-BE49-F238E27FC236}">
                <a16:creationId xmlns:a16="http://schemas.microsoft.com/office/drawing/2014/main" xmlns="" id="{4DBF3C05-463F-4372-90AD-4F7325A556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>
            <a:extLst>
              <a:ext uri="{FF2B5EF4-FFF2-40B4-BE49-F238E27FC236}">
                <a16:creationId xmlns:a16="http://schemas.microsoft.com/office/drawing/2014/main" xmlns="" id="{482A6C84-0D62-4F54-B93B-6D852902D1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5007C8-699B-46F7-9B11-41C179DA47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F2F3BF95-EAE7-4D88-8914-EBB53E5386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spcBef>
                <a:spcPct val="0"/>
              </a:spcBef>
              <a:defRPr>
                <a:latin typeface="Tahoma" panose="020B0604030504040204" pitchFamily="34" charset="0"/>
              </a:defRPr>
            </a:lvl1pPr>
          </a:lstStyle>
          <a:p>
            <a:fld id="{6A052263-632E-4199-B3F3-8D790D2D13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74876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1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© 2010 Washington State University </a:t>
            </a:r>
            <a:r>
              <a:rPr lang="en-US" dirty="0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5AF9F-E0FE-DA41-AA0B-D82B7315E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DiabetesEducationA&amp;I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643832" y="2826715"/>
            <a:ext cx="6904336" cy="943325"/>
          </a:xfrm>
          <a:prstGeom prst="rect">
            <a:avLst/>
          </a:prstGeom>
        </p:spPr>
      </p:pic>
      <p:pic>
        <p:nvPicPr>
          <p:cNvPr id="8" name="Picture 7" descr="Nursing4c_Print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445336" y="4899996"/>
            <a:ext cx="3301328" cy="125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346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01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01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30879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iabetesEducationA&amp;I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Nursing4c_Prin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D631498-7A56-4B71-8337-36591C6A1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137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iabetesEducationA&amp;I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718" y="2827339"/>
            <a:ext cx="690456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ursing4c_Print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4900613"/>
            <a:ext cx="33020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/>
              <a:t>© 2010 Washington State University </a:t>
            </a:r>
            <a:r>
              <a:rPr lang="en-US">
                <a:solidFill>
                  <a:srgbClr val="B20837"/>
                </a:solidFill>
              </a:rPr>
              <a:t>College of Nursing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ahoma" pitchFamily="34" charset="0"/>
              </a:defRPr>
            </a:lvl1pPr>
          </a:lstStyle>
          <a:p>
            <a:pPr>
              <a:defRPr/>
            </a:pPr>
            <a:fld id="{85C3C41D-3CF9-4D91-8479-3F3EA9AAC5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7458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27F36-0B9E-4A7A-812A-9B2E874BD3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4026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46453-BB5D-4950-BD9D-422E7FAAFB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268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797985" y="1004888"/>
            <a:ext cx="5759449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21420000">
            <a:off x="795867" y="998539"/>
            <a:ext cx="5759451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5464" y="1143000"/>
            <a:ext cx="4572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85464" y="3283634"/>
            <a:ext cx="4572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884909" y="1041002"/>
            <a:ext cx="560832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7243147-D7D1-4570-A440-3220C4DE01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819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98B9B-6809-43E4-AB3F-A78FB7B6D3D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4588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CFE48-60D7-4B50-AE96-66FACF7FFC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605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D84CE-DB78-4CD3-96F9-8A35F93DF5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751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70A8F-EAAA-4ADE-BF36-B141523EEA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1777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E4A56-A9DF-402F-80A3-427D3E9286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23430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454F1-FAB5-4B4E-ABB5-080E87FBE9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5841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3519D-1BC3-43A1-8B3F-2CE51A78A0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8460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373C9-6E09-4576-A345-30CA9CC5D0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1456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62001"/>
            <a:ext cx="2743200" cy="5364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01"/>
            <a:ext cx="8026400" cy="5364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A9EDA-D5F1-4713-8910-48715DD95E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4042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1"/>
            <a:ext cx="10972800" cy="7159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08FFD-33C5-4D38-9774-0B88CDA569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170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image" Target="../media/image7.png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image" Target="../media/image8.jpeg"/><Relationship Id="rId2" Type="http://schemas.openxmlformats.org/officeDocument/2006/relationships/slideLayout" Target="../slideLayouts/slideLayout89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26" Type="http://schemas.openxmlformats.org/officeDocument/2006/relationships/slideLayout" Target="../slideLayouts/slideLayout142.xml"/><Relationship Id="rId39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37.xml"/><Relationship Id="rId34" Type="http://schemas.openxmlformats.org/officeDocument/2006/relationships/slideLayout" Target="../slideLayouts/slideLayout150.xml"/><Relationship Id="rId42" Type="http://schemas.openxmlformats.org/officeDocument/2006/relationships/slideLayout" Target="../slideLayouts/slideLayout158.xml"/><Relationship Id="rId47" Type="http://schemas.openxmlformats.org/officeDocument/2006/relationships/slideLayout" Target="../slideLayouts/slideLayout163.xml"/><Relationship Id="rId50" Type="http://schemas.openxmlformats.org/officeDocument/2006/relationships/slideLayout" Target="../slideLayouts/slideLayout166.xml"/><Relationship Id="rId55" Type="http://schemas.openxmlformats.org/officeDocument/2006/relationships/theme" Target="../theme/theme7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5" Type="http://schemas.openxmlformats.org/officeDocument/2006/relationships/slideLayout" Target="../slideLayouts/slideLayout141.xml"/><Relationship Id="rId33" Type="http://schemas.openxmlformats.org/officeDocument/2006/relationships/slideLayout" Target="../slideLayouts/slideLayout149.xml"/><Relationship Id="rId38" Type="http://schemas.openxmlformats.org/officeDocument/2006/relationships/slideLayout" Target="../slideLayouts/slideLayout154.xml"/><Relationship Id="rId46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20" Type="http://schemas.openxmlformats.org/officeDocument/2006/relationships/slideLayout" Target="../slideLayouts/slideLayout136.xml"/><Relationship Id="rId29" Type="http://schemas.openxmlformats.org/officeDocument/2006/relationships/slideLayout" Target="../slideLayouts/slideLayout145.xml"/><Relationship Id="rId41" Type="http://schemas.openxmlformats.org/officeDocument/2006/relationships/slideLayout" Target="../slideLayouts/slideLayout157.xml"/><Relationship Id="rId54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24" Type="http://schemas.openxmlformats.org/officeDocument/2006/relationships/slideLayout" Target="../slideLayouts/slideLayout140.xml"/><Relationship Id="rId32" Type="http://schemas.openxmlformats.org/officeDocument/2006/relationships/slideLayout" Target="../slideLayouts/slideLayout148.xml"/><Relationship Id="rId37" Type="http://schemas.openxmlformats.org/officeDocument/2006/relationships/slideLayout" Target="../slideLayouts/slideLayout153.xml"/><Relationship Id="rId40" Type="http://schemas.openxmlformats.org/officeDocument/2006/relationships/slideLayout" Target="../slideLayouts/slideLayout156.xml"/><Relationship Id="rId45" Type="http://schemas.openxmlformats.org/officeDocument/2006/relationships/slideLayout" Target="../slideLayouts/slideLayout161.xml"/><Relationship Id="rId53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23" Type="http://schemas.openxmlformats.org/officeDocument/2006/relationships/slideLayout" Target="../slideLayouts/slideLayout139.xml"/><Relationship Id="rId28" Type="http://schemas.openxmlformats.org/officeDocument/2006/relationships/slideLayout" Target="../slideLayouts/slideLayout144.xml"/><Relationship Id="rId36" Type="http://schemas.openxmlformats.org/officeDocument/2006/relationships/slideLayout" Target="../slideLayouts/slideLayout152.xml"/><Relationship Id="rId49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26.xml"/><Relationship Id="rId19" Type="http://schemas.openxmlformats.org/officeDocument/2006/relationships/slideLayout" Target="../slideLayouts/slideLayout135.xml"/><Relationship Id="rId31" Type="http://schemas.openxmlformats.org/officeDocument/2006/relationships/slideLayout" Target="../slideLayouts/slideLayout147.xml"/><Relationship Id="rId44" Type="http://schemas.openxmlformats.org/officeDocument/2006/relationships/slideLayout" Target="../slideLayouts/slideLayout160.xml"/><Relationship Id="rId52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Relationship Id="rId22" Type="http://schemas.openxmlformats.org/officeDocument/2006/relationships/slideLayout" Target="../slideLayouts/slideLayout138.xml"/><Relationship Id="rId27" Type="http://schemas.openxmlformats.org/officeDocument/2006/relationships/slideLayout" Target="../slideLayouts/slideLayout143.xml"/><Relationship Id="rId30" Type="http://schemas.openxmlformats.org/officeDocument/2006/relationships/slideLayout" Target="../slideLayouts/slideLayout146.xml"/><Relationship Id="rId35" Type="http://schemas.openxmlformats.org/officeDocument/2006/relationships/slideLayout" Target="../slideLayouts/slideLayout151.xml"/><Relationship Id="rId43" Type="http://schemas.openxmlformats.org/officeDocument/2006/relationships/slideLayout" Target="../slideLayouts/slideLayout159.xml"/><Relationship Id="rId48" Type="http://schemas.openxmlformats.org/officeDocument/2006/relationships/slideLayout" Target="../slideLayouts/slideLayout164.xml"/><Relationship Id="rId56" Type="http://schemas.openxmlformats.org/officeDocument/2006/relationships/image" Target="../media/image1.jpeg"/><Relationship Id="rId8" Type="http://schemas.openxmlformats.org/officeDocument/2006/relationships/slideLayout" Target="../slideLayouts/slideLayout124.xml"/><Relationship Id="rId51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1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17" Type="http://schemas.openxmlformats.org/officeDocument/2006/relationships/image" Target="../media/image8.jpeg"/><Relationship Id="rId2" Type="http://schemas.openxmlformats.org/officeDocument/2006/relationships/slideLayout" Target="../slideLayouts/slideLayout172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slideLayout" Target="../slideLayouts/slideLayout197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10871200" y="0"/>
            <a:ext cx="1320800" cy="6858000"/>
          </a:xfrm>
          <a:prstGeom prst="rect">
            <a:avLst/>
          </a:prstGeom>
          <a:blipFill>
            <a:blip r:embed="rId2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09600" y="320675"/>
            <a:ext cx="9652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78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609600" y="1609725"/>
            <a:ext cx="9652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5662085" y="6557963"/>
            <a:ext cx="2669116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8CFA630-13BB-46C4-BD44-B2C5F9B66074}" type="datetimeFigureOut">
              <a:rPr lang="en-US" smtClean="0">
                <a:solidFill>
                  <a:srgbClr val="B13F9A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5/27/2021</a:t>
            </a:fld>
            <a:endParaRPr lang="en-US" dirty="0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9600" y="6557963"/>
            <a:ext cx="48768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335434" y="6556375"/>
            <a:ext cx="785284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68BA76F-6DFB-4DF8-8DB2-457363744E49}" type="slidenum">
              <a:rPr lang="en-US" altLang="en-US" smtClean="0">
                <a:solidFill>
                  <a:srgbClr val="B13F9A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B13F9A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84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  <p:sldLayoutId id="2147483918" r:id="rId14"/>
    <p:sldLayoutId id="2147483919" r:id="rId15"/>
    <p:sldLayoutId id="2147483924" r:id="rId16"/>
    <p:sldLayoutId id="2147483925" r:id="rId17"/>
    <p:sldLayoutId id="2147483957" r:id="rId18"/>
    <p:sldLayoutId id="2147483687" r:id="rId19"/>
    <p:sldLayoutId id="2147483692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anose="05020102010507070707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anose="05020102010507070707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anose="05000000000000000000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anose="05020102010507070707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anose="05000000000000000000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A5460-EBD5-4B99-967A-7C035E417DB4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B3EE3-7CED-4734-985C-8CDB0EB90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27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0" r:id="rId1"/>
    <p:sldLayoutId id="2147484481" r:id="rId2"/>
    <p:sldLayoutId id="2147484482" r:id="rId3"/>
    <p:sldLayoutId id="2147484483" r:id="rId4"/>
    <p:sldLayoutId id="2147484484" r:id="rId5"/>
    <p:sldLayoutId id="2147484485" r:id="rId6"/>
    <p:sldLayoutId id="2147484486" r:id="rId7"/>
    <p:sldLayoutId id="2147484487" r:id="rId8"/>
    <p:sldLayoutId id="2147484488" r:id="rId9"/>
    <p:sldLayoutId id="2147484489" r:id="rId10"/>
    <p:sldLayoutId id="21474844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10871200" y="0"/>
            <a:ext cx="1320800" cy="6858000"/>
          </a:xfrm>
          <a:prstGeom prst="rect">
            <a:avLst/>
          </a:prstGeom>
          <a:blipFill>
            <a:blip r:embed="rId20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09600" y="320675"/>
            <a:ext cx="9652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78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609600" y="1609725"/>
            <a:ext cx="9652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5662085" y="6557963"/>
            <a:ext cx="2669116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8CFA630-13BB-46C4-BD44-B2C5F9B66074}" type="datetimeFigureOut">
              <a:rPr lang="en-US" smtClean="0">
                <a:solidFill>
                  <a:srgbClr val="B13F9A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5/27/2021</a:t>
            </a:fld>
            <a:endParaRPr lang="en-US" dirty="0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9600" y="6557963"/>
            <a:ext cx="48768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335434" y="6556375"/>
            <a:ext cx="785284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68BA76F-6DFB-4DF8-8DB2-457363744E49}" type="slidenum">
              <a:rPr lang="en-US" altLang="en-US" smtClean="0">
                <a:solidFill>
                  <a:srgbClr val="B13F9A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B13F9A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28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  <p:sldLayoutId id="2147483973" r:id="rId14"/>
    <p:sldLayoutId id="2147483974" r:id="rId15"/>
    <p:sldLayoutId id="2147483979" r:id="rId16"/>
    <p:sldLayoutId id="2147483980" r:id="rId17"/>
    <p:sldLayoutId id="2147484012" r:id="rId1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anose="05020102010507070707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anose="05020102010507070707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anose="05000000000000000000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anose="05020102010507070707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anose="05000000000000000000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028" name="Picture 10" descr="ADA titles&amp;BKGD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76200"/>
            <a:ext cx="123952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1" descr="ADAtriangle_logo"/>
          <p:cNvPicPr>
            <a:picLocks noChangeAspect="1" noChangeArrowheads="1"/>
          </p:cNvPicPr>
          <p:nvPr userDrawn="1"/>
        </p:nvPicPr>
        <p:blipFill>
          <a:blip r:embed="rId25">
            <a:lum bright="-6000" contrast="-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1334" y="6096000"/>
            <a:ext cx="85936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23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  <p:sldLayoutId id="2147484093" r:id="rId12"/>
    <p:sldLayoutId id="2147484094" r:id="rId13"/>
    <p:sldLayoutId id="2147484095" r:id="rId14"/>
    <p:sldLayoutId id="2147484096" r:id="rId15"/>
    <p:sldLayoutId id="2147484097" r:id="rId16"/>
    <p:sldLayoutId id="2147484098" r:id="rId17"/>
    <p:sldLayoutId id="2147484255" r:id="rId18"/>
    <p:sldLayoutId id="2147484169" r:id="rId19"/>
    <p:sldLayoutId id="2147484174" r:id="rId20"/>
    <p:sldLayoutId id="2147484175" r:id="rId21"/>
    <p:sldLayoutId id="2147484207" r:id="rId22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10871200" y="0"/>
            <a:ext cx="1320800" cy="6858000"/>
          </a:xfrm>
          <a:prstGeom prst="rect">
            <a:avLst/>
          </a:prstGeom>
          <a:blipFill>
            <a:blip r:embed="rId29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609600" y="320675"/>
            <a:ext cx="9652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78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609600" y="1609725"/>
            <a:ext cx="9652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5662085" y="6557963"/>
            <a:ext cx="2669116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8CFA630-13BB-46C4-BD44-B2C5F9B66074}" type="datetimeFigureOut">
              <a:rPr lang="en-US" smtClean="0">
                <a:solidFill>
                  <a:srgbClr val="B13F9A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5/27/2021</a:t>
            </a:fld>
            <a:endParaRPr lang="en-US" dirty="0">
              <a:solidFill>
                <a:srgbClr val="B13F9A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9600" y="6557963"/>
            <a:ext cx="48768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B13F9A"/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335434" y="6556375"/>
            <a:ext cx="785284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chemeClr val="tx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68BA76F-6DFB-4DF8-8DB2-457363744E49}" type="slidenum">
              <a:rPr lang="en-US" altLang="en-US" smtClean="0">
                <a:solidFill>
                  <a:srgbClr val="B13F9A"/>
                </a:solidFill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B13F9A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82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  <p:sldLayoutId id="2147484111" r:id="rId12"/>
    <p:sldLayoutId id="2147484112" r:id="rId13"/>
    <p:sldLayoutId id="2147484113" r:id="rId14"/>
    <p:sldLayoutId id="2147484114" r:id="rId15"/>
    <p:sldLayoutId id="2147484119" r:id="rId16"/>
    <p:sldLayoutId id="2147484120" r:id="rId17"/>
    <p:sldLayoutId id="2147484152" r:id="rId18"/>
    <p:sldLayoutId id="2147484240" r:id="rId19"/>
    <p:sldLayoutId id="2147484270" r:id="rId20"/>
    <p:sldLayoutId id="2147484271" r:id="rId21"/>
    <p:sldLayoutId id="2147484272" r:id="rId22"/>
    <p:sldLayoutId id="2147484273" r:id="rId23"/>
    <p:sldLayoutId id="2147484341" r:id="rId24"/>
    <p:sldLayoutId id="2147484439" r:id="rId25"/>
    <p:sldLayoutId id="2147484412" r:id="rId26"/>
    <p:sldLayoutId id="2147484438" r:id="rId2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anose="05020102010507070707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anose="05020102010507070707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anose="05000000000000000000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anose="05020102010507070707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anose="05000000000000000000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turq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9525"/>
            <a:ext cx="122174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762001"/>
            <a:ext cx="109728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911E957-7D11-4D38-A26F-3FB58A5B0D43}" type="slidenum">
              <a:rPr lang="en-US" smtClean="0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124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21" r:id="rId12"/>
    <p:sldLayoutId id="2147484222" r:id="rId13"/>
    <p:sldLayoutId id="2147484223" r:id="rId14"/>
    <p:sldLayoutId id="214748422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120000"/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120000"/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120000"/>
        <a:buChar char="•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120000"/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SzPct val="120000"/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SzPct val="120000"/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SzPct val="120000"/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SzPct val="120000"/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8" descr="turq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9525"/>
            <a:ext cx="122174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762001"/>
            <a:ext cx="109728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AA1B99-A740-433E-953D-1576DCAAEA7A}" type="slidenum">
              <a:rPr lang="en-US" smtClean="0">
                <a:solidFill>
                  <a:srgbClr val="000000"/>
                </a:solidFill>
                <a:latin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006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  <p:sldLayoutId id="2147484237" r:id="rId12"/>
    <p:sldLayoutId id="2147484238" r:id="rId13"/>
    <p:sldLayoutId id="214748423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120000"/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120000"/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120000"/>
        <a:buChar char="•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120000"/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SzPct val="120000"/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SzPct val="120000"/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SzPct val="120000"/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SzPct val="120000"/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E8B120D-BB9A-422C-B667-7BBCE59A95F0}"/>
              </a:ext>
            </a:extLst>
          </p:cNvPr>
          <p:cNvSpPr/>
          <p:nvPr/>
        </p:nvSpPr>
        <p:spPr>
          <a:xfrm flipH="1">
            <a:off x="10871200" y="0"/>
            <a:ext cx="1320800" cy="6858000"/>
          </a:xfrm>
          <a:prstGeom prst="rect">
            <a:avLst/>
          </a:prstGeom>
          <a:blipFill>
            <a:blip r:embed="rId56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/>
          </a:p>
        </p:txBody>
      </p:sp>
      <p:sp>
        <p:nvSpPr>
          <p:cNvPr id="3" name="Title Placeholder 2">
            <a:extLst>
              <a:ext uri="{FF2B5EF4-FFF2-40B4-BE49-F238E27FC236}">
                <a16:creationId xmlns:a16="http://schemas.microsoft.com/office/drawing/2014/main" xmlns="" id="{B0F060C9-31BF-46E2-999B-08B1E315B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20675"/>
            <a:ext cx="9652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78" name="Text Placeholder 30">
            <a:extLst>
              <a:ext uri="{FF2B5EF4-FFF2-40B4-BE49-F238E27FC236}">
                <a16:creationId xmlns:a16="http://schemas.microsoft.com/office/drawing/2014/main" xmlns="" id="{F01F65C7-7080-4F9C-B8C5-A91180783E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9725"/>
            <a:ext cx="9652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xmlns="" id="{71794DE6-0425-4E3B-991E-2C053C588C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62085" y="6557963"/>
            <a:ext cx="2669116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fld id="{F8CFA630-13BB-46C4-BD44-B2C5F9B66074}" type="datetimeFigureOut">
              <a:rPr lang="en-US"/>
              <a:pPr>
                <a:defRPr/>
              </a:pPr>
              <a:t>5/27/2021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92C58A3-75F7-4CD7-B0E2-B466DDDE6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557963"/>
            <a:ext cx="48768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xmlns="" id="{A5FB3DFA-B6BB-4B98-AE89-E596E23B3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35434" y="6556375"/>
            <a:ext cx="785284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53865B9-3F42-4B50-9805-094C68887D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287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5" r:id="rId1"/>
    <p:sldLayoutId id="2147484276" r:id="rId2"/>
    <p:sldLayoutId id="2147484277" r:id="rId3"/>
    <p:sldLayoutId id="2147484278" r:id="rId4"/>
    <p:sldLayoutId id="2147484279" r:id="rId5"/>
    <p:sldLayoutId id="2147484280" r:id="rId6"/>
    <p:sldLayoutId id="2147484281" r:id="rId7"/>
    <p:sldLayoutId id="2147484282" r:id="rId8"/>
    <p:sldLayoutId id="2147484283" r:id="rId9"/>
    <p:sldLayoutId id="2147484284" r:id="rId10"/>
    <p:sldLayoutId id="2147484285" r:id="rId11"/>
    <p:sldLayoutId id="2147484286" r:id="rId12"/>
    <p:sldLayoutId id="2147484287" r:id="rId13"/>
    <p:sldLayoutId id="2147484288" r:id="rId14"/>
    <p:sldLayoutId id="2147484289" r:id="rId15"/>
    <p:sldLayoutId id="2147484290" r:id="rId16"/>
    <p:sldLayoutId id="2147484291" r:id="rId17"/>
    <p:sldLayoutId id="2147484292" r:id="rId18"/>
    <p:sldLayoutId id="2147484293" r:id="rId19"/>
    <p:sldLayoutId id="2147484294" r:id="rId20"/>
    <p:sldLayoutId id="2147484295" r:id="rId21"/>
    <p:sldLayoutId id="2147484296" r:id="rId22"/>
    <p:sldLayoutId id="2147484297" r:id="rId23"/>
    <p:sldLayoutId id="2147484298" r:id="rId24"/>
    <p:sldLayoutId id="2147484299" r:id="rId25"/>
    <p:sldLayoutId id="2147484300" r:id="rId26"/>
    <p:sldLayoutId id="2147484301" r:id="rId27"/>
    <p:sldLayoutId id="2147484302" r:id="rId28"/>
    <p:sldLayoutId id="2147484303" r:id="rId29"/>
    <p:sldLayoutId id="2147484304" r:id="rId30"/>
    <p:sldLayoutId id="2147484305" r:id="rId31"/>
    <p:sldLayoutId id="2147484306" r:id="rId32"/>
    <p:sldLayoutId id="2147484307" r:id="rId33"/>
    <p:sldLayoutId id="2147484308" r:id="rId34"/>
    <p:sldLayoutId id="2147484309" r:id="rId35"/>
    <p:sldLayoutId id="2147484310" r:id="rId36"/>
    <p:sldLayoutId id="2147484311" r:id="rId37"/>
    <p:sldLayoutId id="2147484312" r:id="rId38"/>
    <p:sldLayoutId id="2147484313" r:id="rId39"/>
    <p:sldLayoutId id="2147484314" r:id="rId40"/>
    <p:sldLayoutId id="2147484315" r:id="rId41"/>
    <p:sldLayoutId id="2147484316" r:id="rId42"/>
    <p:sldLayoutId id="2147484317" r:id="rId43"/>
    <p:sldLayoutId id="2147484318" r:id="rId44"/>
    <p:sldLayoutId id="2147484319" r:id="rId45"/>
    <p:sldLayoutId id="2147484320" r:id="rId46"/>
    <p:sldLayoutId id="2147484321" r:id="rId47"/>
    <p:sldLayoutId id="2147484322" r:id="rId48"/>
    <p:sldLayoutId id="2147484323" r:id="rId49"/>
    <p:sldLayoutId id="2147484324" r:id="rId50"/>
    <p:sldLayoutId id="2147484325" r:id="rId51"/>
    <p:sldLayoutId id="2147484326" r:id="rId52"/>
    <p:sldLayoutId id="2147484327" r:id="rId53"/>
    <p:sldLayoutId id="2147484328" r:id="rId5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anose="05020102010507070707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anose="05020102010507070707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anose="05000000000000000000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anose="05020102010507070707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anose="05000000000000000000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turq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9525"/>
            <a:ext cx="122174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762001"/>
            <a:ext cx="10972800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954DE6-FEDE-4EE2-B460-3CD732230383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96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1" r:id="rId1"/>
    <p:sldLayoutId id="2147484352" r:id="rId2"/>
    <p:sldLayoutId id="2147484353" r:id="rId3"/>
    <p:sldLayoutId id="2147484354" r:id="rId4"/>
    <p:sldLayoutId id="2147484355" r:id="rId5"/>
    <p:sldLayoutId id="2147484356" r:id="rId6"/>
    <p:sldLayoutId id="2147484357" r:id="rId7"/>
    <p:sldLayoutId id="2147484358" r:id="rId8"/>
    <p:sldLayoutId id="2147484359" r:id="rId9"/>
    <p:sldLayoutId id="2147484360" r:id="rId10"/>
    <p:sldLayoutId id="2147484361" r:id="rId11"/>
    <p:sldLayoutId id="2147484362" r:id="rId12"/>
    <p:sldLayoutId id="2147484363" r:id="rId13"/>
    <p:sldLayoutId id="2147484364" r:id="rId14"/>
    <p:sldLayoutId id="214748436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120000"/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120000"/>
        <a:buChar char="•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120000"/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120000"/>
        <a:buChar char="•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120000"/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SzPct val="120000"/>
        <a:buChar char="•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SzPct val="120000"/>
        <a:buChar char="•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SzPct val="120000"/>
        <a:buChar char="•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SzPct val="120000"/>
        <a:buChar char="•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04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4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4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B2134F-B4A6-41FC-9ECE-C12F5B8F1F7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87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  <p:sldLayoutId id="214748437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wmf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82.png"/><Relationship Id="rId5" Type="http://schemas.openxmlformats.org/officeDocument/2006/relationships/image" Target="../media/image81.wmf"/><Relationship Id="rId4" Type="http://schemas.openxmlformats.org/officeDocument/2006/relationships/image" Target="../media/image80.wmf"/><Relationship Id="rId9" Type="http://schemas.openxmlformats.org/officeDocument/2006/relationships/image" Target="../media/image85.wmf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89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6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04.xml"/><Relationship Id="rId4" Type="http://schemas.openxmlformats.org/officeDocument/2006/relationships/image" Target="../media/image109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99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9.emf"/><Relationship Id="rId5" Type="http://schemas.openxmlformats.org/officeDocument/2006/relationships/package" Target="../embeddings/Microsoft_PowerPoint_Slide1.sldx"/><Relationship Id="rId4" Type="http://schemas.openxmlformats.org/officeDocument/2006/relationships/oleObject" Target="../embeddings/oleObject5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1.emf"/><Relationship Id="rId5" Type="http://schemas.openxmlformats.org/officeDocument/2006/relationships/package" Target="../embeddings/Microsoft_PowerPoint_Slide2.sldx"/><Relationship Id="rId4" Type="http://schemas.openxmlformats.org/officeDocument/2006/relationships/oleObject" Target="../embeddings/oleObject6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3.emf"/><Relationship Id="rId5" Type="http://schemas.openxmlformats.org/officeDocument/2006/relationships/package" Target="../embeddings/Microsoft_PowerPoint_Slide3.sldx"/><Relationship Id="rId4" Type="http://schemas.openxmlformats.org/officeDocument/2006/relationships/oleObject" Target="../embeddings/oleObject7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7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9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5.emf"/><Relationship Id="rId4" Type="http://schemas.openxmlformats.org/officeDocument/2006/relationships/oleObject" Target="../embeddings/oleObject8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6.wmf"/><Relationship Id="rId4" Type="http://schemas.openxmlformats.org/officeDocument/2006/relationships/oleObject" Target="../embeddings/oleObject9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8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56.jpeg"/><Relationship Id="rId4" Type="http://schemas.openxmlformats.org/officeDocument/2006/relationships/image" Target="../media/image49.w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4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3061252" y="1447800"/>
            <a:ext cx="8693426" cy="97734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Diabetes: the highs and the lows</a:t>
            </a:r>
          </a:p>
        </p:txBody>
      </p:sp>
      <p:sp>
        <p:nvSpPr>
          <p:cNvPr id="90115" name="Subtitle 2"/>
          <p:cNvSpPr>
            <a:spLocks noGrp="1"/>
          </p:cNvSpPr>
          <p:nvPr>
            <p:ph type="subTitle" idx="1"/>
          </p:nvPr>
        </p:nvSpPr>
        <p:spPr>
          <a:xfrm>
            <a:off x="3973689" y="3829878"/>
            <a:ext cx="7860502" cy="2649944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Laura Wintersteen-Arleth RN MN CDE CHSE</a:t>
            </a:r>
          </a:p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Senior Instructor </a:t>
            </a:r>
          </a:p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Washington State University, College of Nursing</a:t>
            </a:r>
          </a:p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Host Chair, USA/Canada Lions Leadership Forum</a:t>
            </a:r>
          </a:p>
          <a:p>
            <a:pPr eaLnBrk="1" hangingPunct="1"/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lionlaurawintersteen@gmail.com</a:t>
            </a:r>
          </a:p>
        </p:txBody>
      </p:sp>
    </p:spTree>
    <p:extLst>
      <p:ext uri="{BB962C8B-B14F-4D97-AF65-F5344CB8AC3E}">
        <p14:creationId xmlns:p14="http://schemas.microsoft.com/office/powerpoint/2010/main" val="2711514217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20040"/>
            <a:ext cx="7239000" cy="920931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Diabetes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>
          <a:xfrm>
            <a:off x="1431235" y="1510748"/>
            <a:ext cx="9734944" cy="5009795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/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1 (primarily Autoimmune destruction of beta cells)</a:t>
            </a:r>
          </a:p>
          <a:p>
            <a:pPr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Type 2 (multiple risk factors)</a:t>
            </a:r>
          </a:p>
          <a:p>
            <a:pPr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Gestational (glucose intolerant during pregnancy)</a:t>
            </a:r>
          </a:p>
          <a:p>
            <a:pPr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Type 1.5 Latent Autoimmune Diabetes of Aging (LADA)</a:t>
            </a:r>
          </a:p>
          <a:p>
            <a:pPr marL="0" indent="0" eaLnBrk="1" hangingPunct="1">
              <a:lnSpc>
                <a:spcPct val="90000"/>
              </a:lnSpc>
              <a:buSzPct val="100000"/>
              <a:buNone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SzPct val="100000"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</a:p>
          <a:p>
            <a:pPr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Cystic fibrosis and Pancreatitis (destruction of  cells)</a:t>
            </a:r>
          </a:p>
          <a:p>
            <a:pPr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Drugs/chemicals/surgical</a:t>
            </a:r>
          </a:p>
        </p:txBody>
      </p:sp>
    </p:spTree>
    <p:extLst>
      <p:ext uri="{BB962C8B-B14F-4D97-AF65-F5344CB8AC3E}">
        <p14:creationId xmlns:p14="http://schemas.microsoft.com/office/powerpoint/2010/main" val="2907194863"/>
      </p:ext>
    </p:extLst>
  </p:cSld>
  <p:clrMapOvr>
    <a:masterClrMapping/>
  </p:clrMapOvr>
  <p:transition spd="slow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134" descr="Draft 7.7_All Figuresnolegend_29 Feb 2012_Part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-609600"/>
            <a:ext cx="9944100" cy="832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" name="Rectangle 135"/>
          <p:cNvSpPr/>
          <p:nvPr/>
        </p:nvSpPr>
        <p:spPr>
          <a:xfrm>
            <a:off x="2227264" y="381000"/>
            <a:ext cx="352425" cy="6096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9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79689" y="4267200"/>
            <a:ext cx="280987" cy="1524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9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239621" name="Group 25"/>
          <p:cNvGrpSpPr>
            <a:grpSpLocks/>
          </p:cNvGrpSpPr>
          <p:nvPr/>
        </p:nvGrpSpPr>
        <p:grpSpPr bwMode="auto">
          <a:xfrm>
            <a:off x="3657601" y="2197100"/>
            <a:ext cx="5992813" cy="4006850"/>
            <a:chOff x="2311400" y="2197100"/>
            <a:chExt cx="6492875" cy="4006850"/>
          </a:xfrm>
        </p:grpSpPr>
        <p:sp>
          <p:nvSpPr>
            <p:cNvPr id="27" name="Rounded Rectangle 26"/>
            <p:cNvSpPr/>
            <p:nvPr/>
          </p:nvSpPr>
          <p:spPr>
            <a:xfrm>
              <a:off x="3952248" y="4013200"/>
              <a:ext cx="46440" cy="76200"/>
            </a:xfrm>
            <a:prstGeom prst="roundRect">
              <a:avLst/>
            </a:prstGeom>
            <a:solidFill>
              <a:srgbClr val="FEFFD7"/>
            </a:solidFill>
            <a:ln w="3175" cmpd="sng">
              <a:solidFill>
                <a:srgbClr val="FEFFD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3950529" y="2963863"/>
              <a:ext cx="44719" cy="76200"/>
            </a:xfrm>
            <a:prstGeom prst="roundRect">
              <a:avLst/>
            </a:prstGeom>
            <a:solidFill>
              <a:srgbClr val="FEFFD7"/>
            </a:solidFill>
            <a:ln w="19050" cap="flat" cmpd="sng" algn="ctr">
              <a:solidFill>
                <a:srgbClr val="FEFFD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5802932" y="2959100"/>
              <a:ext cx="44719" cy="76200"/>
            </a:xfrm>
            <a:prstGeom prst="roundRect">
              <a:avLst/>
            </a:prstGeom>
            <a:solidFill>
              <a:srgbClr val="E2FFE1"/>
            </a:solidFill>
            <a:ln w="6350" cap="flat" cmpd="sng" algn="ctr">
              <a:solidFill>
                <a:srgbClr val="E2FFE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6936391" y="2955925"/>
              <a:ext cx="44719" cy="76200"/>
            </a:xfrm>
            <a:prstGeom prst="roundRect">
              <a:avLst/>
            </a:prstGeom>
            <a:solidFill>
              <a:srgbClr val="B7DEF6"/>
            </a:solidFill>
            <a:ln w="6350" cap="flat" cmpd="sng" algn="ctr">
              <a:solidFill>
                <a:srgbClr val="B7DEF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39627" name="Group 13"/>
            <p:cNvGrpSpPr>
              <a:grpSpLocks/>
            </p:cNvGrpSpPr>
            <p:nvPr/>
          </p:nvGrpSpPr>
          <p:grpSpPr bwMode="auto">
            <a:xfrm>
              <a:off x="2311400" y="2197100"/>
              <a:ext cx="6492875" cy="3136900"/>
              <a:chOff x="2311400" y="2197100"/>
              <a:chExt cx="6492875" cy="3136900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2311400" y="2254250"/>
                <a:ext cx="75679" cy="76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3955688" y="2197100"/>
                <a:ext cx="46440" cy="76200"/>
              </a:xfrm>
              <a:prstGeom prst="roundRect">
                <a:avLst/>
              </a:prstGeom>
              <a:solidFill>
                <a:srgbClr val="FEFFD7"/>
              </a:solidFill>
              <a:ln w="3175" cap="flat" cmpd="sng" algn="ctr">
                <a:solidFill>
                  <a:srgbClr val="FEFFD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5027228" y="4413250"/>
                <a:ext cx="46439" cy="76200"/>
              </a:xfrm>
              <a:prstGeom prst="roundRect">
                <a:avLst/>
              </a:prstGeom>
              <a:solidFill>
                <a:srgbClr val="FEFFD7"/>
              </a:solidFill>
              <a:ln w="3175" cap="flat" cmpd="sng" algn="ctr">
                <a:solidFill>
                  <a:srgbClr val="FEFFD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6250124" y="4419600"/>
                <a:ext cx="46440" cy="76200"/>
              </a:xfrm>
              <a:prstGeom prst="roundRect">
                <a:avLst/>
              </a:prstGeom>
              <a:solidFill>
                <a:srgbClr val="FEFFD7"/>
              </a:solidFill>
              <a:ln w="19050" cap="flat" cmpd="sng" algn="ctr">
                <a:solidFill>
                  <a:srgbClr val="FEFFD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7473021" y="4419600"/>
                <a:ext cx="44719" cy="76200"/>
              </a:xfrm>
              <a:prstGeom prst="roundRect">
                <a:avLst/>
              </a:prstGeom>
              <a:solidFill>
                <a:srgbClr val="FEFFD7"/>
              </a:solidFill>
              <a:ln w="19050" cap="flat" cmpd="sng" algn="ctr">
                <a:solidFill>
                  <a:srgbClr val="FEFFD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6367082" y="4978400"/>
                <a:ext cx="46440" cy="76200"/>
              </a:xfrm>
              <a:prstGeom prst="roundRect">
                <a:avLst/>
              </a:prstGeom>
              <a:solidFill>
                <a:srgbClr val="D6D6D6"/>
              </a:solidFill>
              <a:ln w="19050" cap="flat" cmpd="sng" algn="ctr">
                <a:solidFill>
                  <a:srgbClr val="D6D6D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7588258" y="4978400"/>
                <a:ext cx="46440" cy="76200"/>
              </a:xfrm>
              <a:prstGeom prst="roundRect">
                <a:avLst/>
              </a:prstGeom>
              <a:solidFill>
                <a:srgbClr val="D1D1D1"/>
              </a:solidFill>
              <a:ln w="19050" cap="flat" cmpd="sng" algn="ctr">
                <a:solidFill>
                  <a:srgbClr val="D1D1D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5144186" y="5257800"/>
                <a:ext cx="44719" cy="76200"/>
              </a:xfrm>
              <a:prstGeom prst="roundRect">
                <a:avLst/>
              </a:prstGeom>
              <a:solidFill>
                <a:srgbClr val="D1D1D1"/>
              </a:solidFill>
              <a:ln w="19050" cap="flat" cmpd="sng" algn="ctr">
                <a:solidFill>
                  <a:srgbClr val="D1D1D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3909250" y="5251450"/>
                <a:ext cx="46439" cy="76200"/>
              </a:xfrm>
              <a:prstGeom prst="roundRect">
                <a:avLst/>
              </a:prstGeom>
              <a:solidFill>
                <a:srgbClr val="D1D1D1"/>
              </a:solidFill>
              <a:ln w="9525" cap="flat" cmpd="sng" algn="ctr">
                <a:solidFill>
                  <a:srgbClr val="D1D1D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5123546" y="2963863"/>
                <a:ext cx="42999" cy="76200"/>
              </a:xfrm>
              <a:prstGeom prst="roundRect">
                <a:avLst/>
              </a:prstGeom>
              <a:solidFill>
                <a:srgbClr val="E1B9F7"/>
              </a:solidFill>
              <a:ln w="19050" cap="flat" cmpd="sng" algn="ctr">
                <a:solidFill>
                  <a:srgbClr val="E1B9F7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Rounded Rectangle 42"/>
              <p:cNvSpPr/>
              <p:nvPr/>
            </p:nvSpPr>
            <p:spPr>
              <a:xfrm>
                <a:off x="8757835" y="2952750"/>
                <a:ext cx="46440" cy="76200"/>
              </a:xfrm>
              <a:prstGeom prst="roundRect">
                <a:avLst/>
              </a:prstGeom>
              <a:solidFill>
                <a:srgbClr val="D1D1D1"/>
              </a:solidFill>
              <a:ln w="3175" cmpd="sng">
                <a:solidFill>
                  <a:srgbClr val="D1D1D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2" name="Rounded Rectangle 31"/>
            <p:cNvSpPr/>
            <p:nvPr/>
          </p:nvSpPr>
          <p:spPr>
            <a:xfrm>
              <a:off x="6274203" y="6051550"/>
              <a:ext cx="75679" cy="152400"/>
            </a:xfrm>
            <a:prstGeom prst="roundRect">
              <a:avLst/>
            </a:prstGeom>
            <a:solidFill>
              <a:srgbClr val="D1D1D1"/>
            </a:solidFill>
            <a:ln>
              <a:solidFill>
                <a:srgbClr val="D1D1D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74571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 animBg="1"/>
      <p:bldP spid="11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1" y="2362200"/>
            <a:ext cx="8266113" cy="1981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 time, most Type 2 patients </a:t>
            </a:r>
            <a:br>
              <a:rPr lang="en-US"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eventually need </a:t>
            </a:r>
            <a:br>
              <a:rPr lang="en-US"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insulin to control glucose</a:t>
            </a:r>
          </a:p>
        </p:txBody>
      </p:sp>
    </p:spTree>
    <p:extLst>
      <p:ext uri="{BB962C8B-B14F-4D97-AF65-F5344CB8AC3E}">
        <p14:creationId xmlns:p14="http://schemas.microsoft.com/office/powerpoint/2010/main" val="963372763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/>
          <p:cNvSpPr>
            <a:spLocks noGrp="1" noChangeArrowheads="1"/>
          </p:cNvSpPr>
          <p:nvPr>
            <p:ph type="title"/>
          </p:nvPr>
        </p:nvSpPr>
        <p:spPr>
          <a:xfrm>
            <a:off x="748145" y="458788"/>
            <a:ext cx="9462655" cy="53181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Barriers to Insulin Use: Patient Issues</a:t>
            </a:r>
          </a:p>
        </p:txBody>
      </p:sp>
      <p:sp>
        <p:nvSpPr>
          <p:cNvPr id="634883" name="Rectangle 3"/>
          <p:cNvSpPr>
            <a:spLocks noGrp="1" noChangeArrowheads="1"/>
          </p:cNvSpPr>
          <p:nvPr>
            <p:ph idx="1"/>
          </p:nvPr>
        </p:nvSpPr>
        <p:spPr>
          <a:xfrm>
            <a:off x="503584" y="1295400"/>
            <a:ext cx="10032242" cy="5334000"/>
          </a:xfrm>
        </p:spPr>
        <p:txBody>
          <a:bodyPr/>
          <a:lstStyle/>
          <a:p>
            <a:pPr marL="0" lvl="0" indent="0" eaLnBrk="1" hangingPunct="1">
              <a:lnSpc>
                <a:spcPct val="110000"/>
              </a:lnSpc>
              <a:buClr>
                <a:srgbClr val="B13F9A"/>
              </a:buClr>
              <a:buNone/>
              <a:tabLst>
                <a:tab pos="682625" algn="l"/>
                <a:tab pos="4286250" algn="l"/>
              </a:tabLst>
            </a:pPr>
            <a:r>
              <a:rPr lang="en-US" altLang="en-US" sz="2400" dirty="0">
                <a:solidFill>
                  <a:prstClr val="black"/>
                </a:solidFill>
              </a:rPr>
              <a:t>          </a:t>
            </a:r>
            <a:r>
              <a:rPr lang="en-US" altLang="en-US" sz="2400" b="1" dirty="0">
                <a:solidFill>
                  <a:prstClr val="black"/>
                </a:solidFill>
              </a:rPr>
              <a:t>Barriers	               Solutions </a:t>
            </a:r>
          </a:p>
          <a:p>
            <a:pPr marL="0" indent="0" eaLnBrk="1" hangingPunct="1">
              <a:lnSpc>
                <a:spcPct val="110000"/>
              </a:lnSpc>
              <a:buNone/>
              <a:tabLst>
                <a:tab pos="682625" algn="l"/>
                <a:tab pos="4286250" algn="l"/>
              </a:tabLst>
            </a:pPr>
            <a:endParaRPr lang="en-US" altLang="en-US" sz="2400" b="1" dirty="0"/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v"/>
              <a:tabLst>
                <a:tab pos="682625" algn="l"/>
                <a:tab pos="4286250" algn="l"/>
              </a:tabLst>
            </a:pPr>
            <a:r>
              <a:rPr lang="en-US" altLang="en-US" sz="2400" dirty="0"/>
              <a:t>Fear of injection	Syringes, pens and needles improved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v"/>
              <a:tabLst>
                <a:tab pos="682625" algn="l"/>
                <a:tab pos="4286250" algn="l"/>
              </a:tabLst>
            </a:pPr>
            <a:r>
              <a:rPr lang="en-US" altLang="en-US" sz="2400" dirty="0"/>
              <a:t>Fear of hypoglycemia	Low rate of severe hypo in Type 2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v"/>
              <a:tabLst>
                <a:tab pos="682625" algn="l"/>
                <a:tab pos="4286250" algn="l"/>
              </a:tabLst>
            </a:pPr>
            <a:r>
              <a:rPr lang="en-US" altLang="en-US" sz="2400" dirty="0"/>
              <a:t>Fear of weight gain	Glucose control more important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v"/>
              <a:tabLst>
                <a:tab pos="682625" algn="l"/>
                <a:tab pos="4286250" algn="l"/>
              </a:tabLst>
            </a:pPr>
            <a:r>
              <a:rPr lang="en-US" altLang="en-US" sz="2400" dirty="0"/>
              <a:t>Insulin means diabetes	Progressive disease. Early intervention</a:t>
            </a:r>
          </a:p>
          <a:p>
            <a:pPr marL="0" indent="0" eaLnBrk="1" hangingPunct="1">
              <a:lnSpc>
                <a:spcPct val="110000"/>
              </a:lnSpc>
              <a:buNone/>
              <a:tabLst>
                <a:tab pos="682625" algn="l"/>
                <a:tab pos="4286250" algn="l"/>
              </a:tabLst>
            </a:pPr>
            <a:r>
              <a:rPr lang="en-US" altLang="en-US" sz="2400" dirty="0"/>
              <a:t>   is worse</a:t>
            </a:r>
          </a:p>
        </p:txBody>
      </p:sp>
      <p:sp>
        <p:nvSpPr>
          <p:cNvPr id="634884" name="Line 4"/>
          <p:cNvSpPr>
            <a:spLocks noChangeShapeType="1"/>
          </p:cNvSpPr>
          <p:nvPr/>
        </p:nvSpPr>
        <p:spPr bwMode="auto">
          <a:xfrm>
            <a:off x="2089150" y="2225675"/>
            <a:ext cx="2776538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34885" name="Line 5"/>
          <p:cNvSpPr>
            <a:spLocks noChangeShapeType="1"/>
          </p:cNvSpPr>
          <p:nvPr/>
        </p:nvSpPr>
        <p:spPr bwMode="auto">
          <a:xfrm>
            <a:off x="5945188" y="2225675"/>
            <a:ext cx="3624262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886" name="Line 6"/>
          <p:cNvSpPr>
            <a:spLocks noChangeShapeType="1"/>
          </p:cNvSpPr>
          <p:nvPr/>
        </p:nvSpPr>
        <p:spPr bwMode="auto">
          <a:xfrm flipH="1">
            <a:off x="463826" y="6639338"/>
            <a:ext cx="13252" cy="53009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887" name="Line 7"/>
          <p:cNvSpPr>
            <a:spLocks noChangeShapeType="1"/>
          </p:cNvSpPr>
          <p:nvPr/>
        </p:nvSpPr>
        <p:spPr bwMode="auto">
          <a:xfrm>
            <a:off x="10469217" y="6612835"/>
            <a:ext cx="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888" name="Line 8"/>
          <p:cNvSpPr>
            <a:spLocks noChangeShapeType="1"/>
          </p:cNvSpPr>
          <p:nvPr/>
        </p:nvSpPr>
        <p:spPr bwMode="auto">
          <a:xfrm flipH="1" flipV="1">
            <a:off x="10124660" y="6433931"/>
            <a:ext cx="106017" cy="59634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889" name="Rectangle 9"/>
          <p:cNvSpPr>
            <a:spLocks noChangeArrowheads="1"/>
          </p:cNvSpPr>
          <p:nvPr/>
        </p:nvSpPr>
        <p:spPr bwMode="auto">
          <a:xfrm>
            <a:off x="8350251" y="6311900"/>
            <a:ext cx="2100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en-US" altLang="en-US" sz="140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865246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1" descr="InsulinProfilesgraf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1" y="609600"/>
            <a:ext cx="8486775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591524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itle 1"/>
          <p:cNvSpPr>
            <a:spLocks noGrp="1"/>
          </p:cNvSpPr>
          <p:nvPr>
            <p:ph type="title"/>
          </p:nvPr>
        </p:nvSpPr>
        <p:spPr>
          <a:xfrm>
            <a:off x="2517912" y="152400"/>
            <a:ext cx="7692887" cy="685800"/>
          </a:xfrm>
        </p:spPr>
        <p:txBody>
          <a:bodyPr rtlCol="0"/>
          <a:lstStyle/>
          <a:p>
            <a:pPr>
              <a:defRPr/>
            </a:pP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Basal and Bolus Insulin</a:t>
            </a:r>
          </a:p>
        </p:txBody>
      </p:sp>
      <p:sp>
        <p:nvSpPr>
          <p:cNvPr id="192515" name="Content Placeholder 4"/>
          <p:cNvSpPr>
            <a:spLocks noGrp="1"/>
          </p:cNvSpPr>
          <p:nvPr>
            <p:ph sz="half" idx="1"/>
          </p:nvPr>
        </p:nvSpPr>
        <p:spPr>
          <a:xfrm>
            <a:off x="424071" y="1298713"/>
            <a:ext cx="5208103" cy="508883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algn="ctr">
              <a:buFont typeface="Wingdings" panose="05000000000000000000" pitchFamily="2" charset="2"/>
              <a:buChar char="v"/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Basal Insulin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Suppresses glucose production between meals and overnight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Usually given once daily with approximately 24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duration</a:t>
            </a:r>
          </a:p>
          <a:p>
            <a:pPr marL="708660" lvl="1" indent="-342900">
              <a:spcBef>
                <a:spcPct val="3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/>
            </a:pPr>
            <a:r>
              <a:rPr lang="en-US" dirty="0">
                <a:solidFill>
                  <a:schemeClr val="tx1">
                    <a:tint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50% of daily insulin in this form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</a:t>
            </a:r>
          </a:p>
          <a:p>
            <a:pPr marL="0" indent="0"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Intermediate acting</a:t>
            </a:r>
          </a:p>
          <a:p>
            <a:pPr marL="0" indent="0"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Long acting</a:t>
            </a:r>
          </a:p>
          <a:p>
            <a:pPr marL="274320" indent="-274320">
              <a:buNone/>
              <a:defRPr/>
            </a:pPr>
            <a:endParaRPr lang="en-US" dirty="0"/>
          </a:p>
          <a:p>
            <a:pPr marL="274320" indent="-274320">
              <a:buFont typeface="Wingdings" pitchFamily="2" charset="2"/>
              <a:buChar char="Ø"/>
              <a:defRPr/>
            </a:pPr>
            <a:endParaRPr lang="en-US" dirty="0"/>
          </a:p>
          <a:p>
            <a:pPr marL="274320" indent="-274320">
              <a:buNone/>
              <a:defRPr/>
            </a:pPr>
            <a:endParaRPr lang="en-US" dirty="0"/>
          </a:p>
        </p:txBody>
      </p:sp>
      <p:sp>
        <p:nvSpPr>
          <p:cNvPr id="192516" name="Content Placeholder 5"/>
          <p:cNvSpPr>
            <a:spLocks noGrp="1"/>
          </p:cNvSpPr>
          <p:nvPr>
            <p:ph sz="half" idx="2"/>
          </p:nvPr>
        </p:nvSpPr>
        <p:spPr>
          <a:xfrm>
            <a:off x="5908676" y="1391478"/>
            <a:ext cx="3810000" cy="501884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algn="ctr"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Bolus Insulin</a:t>
            </a:r>
          </a:p>
          <a:p>
            <a:pP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Limits hyperglycemia after meals</a:t>
            </a:r>
          </a:p>
          <a:p>
            <a:pP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Immediate rise and sharp peak at 1 hour </a:t>
            </a:r>
          </a:p>
          <a:p>
            <a:pP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50% of total daily insulin divided each meal</a:t>
            </a:r>
          </a:p>
          <a:p>
            <a:pP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</a:t>
            </a:r>
          </a:p>
          <a:p>
            <a:pPr marL="0" indent="0">
              <a:buSzPct val="100000"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Short acting</a:t>
            </a:r>
          </a:p>
          <a:p>
            <a:pPr marL="0" indent="0">
              <a:buSzPct val="100000"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Rapid acting</a:t>
            </a:r>
          </a:p>
        </p:txBody>
      </p:sp>
    </p:spTree>
    <p:extLst>
      <p:ext uri="{BB962C8B-B14F-4D97-AF65-F5344CB8AC3E}">
        <p14:creationId xmlns:p14="http://schemas.microsoft.com/office/powerpoint/2010/main" val="1771624878"/>
      </p:ext>
    </p:extLst>
  </p:cSld>
  <p:clrMapOvr>
    <a:masterClrMapping/>
  </p:clrMapOvr>
  <p:transition spd="slow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5F9AF10-6190-413D-9C6E-4E00B3ABA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8" y="1"/>
            <a:ext cx="9806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361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xmlns="" id="{250128EA-D663-421A-8B9D-8A7D9DEF9E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1303" y="152400"/>
            <a:ext cx="10296939" cy="1119809"/>
          </a:xfrm>
          <a:noFill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Sites of Action Available OF ORAL MEDS to Treat Type 2 Diabetes</a:t>
            </a:r>
          </a:p>
        </p:txBody>
      </p:sp>
      <p:grpSp>
        <p:nvGrpSpPr>
          <p:cNvPr id="95235" name="Group 3">
            <a:extLst>
              <a:ext uri="{FF2B5EF4-FFF2-40B4-BE49-F238E27FC236}">
                <a16:creationId xmlns:a16="http://schemas.microsoft.com/office/drawing/2014/main" xmlns="" id="{F3D902CC-BE31-4606-884B-58E9EADDFBD8}"/>
              </a:ext>
            </a:extLst>
          </p:cNvPr>
          <p:cNvGrpSpPr>
            <a:grpSpLocks/>
          </p:cNvGrpSpPr>
          <p:nvPr/>
        </p:nvGrpSpPr>
        <p:grpSpPr bwMode="auto">
          <a:xfrm>
            <a:off x="2298700" y="2057401"/>
            <a:ext cx="1136650" cy="982663"/>
            <a:chOff x="549" y="1296"/>
            <a:chExt cx="806" cy="619"/>
          </a:xfrm>
        </p:grpSpPr>
        <p:sp>
          <p:nvSpPr>
            <p:cNvPr id="95251" name="Freeform 4">
              <a:extLst>
                <a:ext uri="{FF2B5EF4-FFF2-40B4-BE49-F238E27FC236}">
                  <a16:creationId xmlns:a16="http://schemas.microsoft.com/office/drawing/2014/main" xmlns="" id="{A6354028-C51C-4C4F-ADFC-FD5159517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" y="1722"/>
              <a:ext cx="79" cy="68"/>
            </a:xfrm>
            <a:custGeom>
              <a:avLst/>
              <a:gdLst>
                <a:gd name="T0" fmla="*/ 0 w 79"/>
                <a:gd name="T1" fmla="*/ 49 h 68"/>
                <a:gd name="T2" fmla="*/ 1 w 79"/>
                <a:gd name="T3" fmla="*/ 52 h 68"/>
                <a:gd name="T4" fmla="*/ 2 w 79"/>
                <a:gd name="T5" fmla="*/ 56 h 68"/>
                <a:gd name="T6" fmla="*/ 4 w 79"/>
                <a:gd name="T7" fmla="*/ 59 h 68"/>
                <a:gd name="T8" fmla="*/ 7 w 79"/>
                <a:gd name="T9" fmla="*/ 62 h 68"/>
                <a:gd name="T10" fmla="*/ 9 w 79"/>
                <a:gd name="T11" fmla="*/ 64 h 68"/>
                <a:gd name="T12" fmla="*/ 12 w 79"/>
                <a:gd name="T13" fmla="*/ 64 h 68"/>
                <a:gd name="T14" fmla="*/ 16 w 79"/>
                <a:gd name="T15" fmla="*/ 66 h 68"/>
                <a:gd name="T16" fmla="*/ 21 w 79"/>
                <a:gd name="T17" fmla="*/ 66 h 68"/>
                <a:gd name="T18" fmla="*/ 24 w 79"/>
                <a:gd name="T19" fmla="*/ 67 h 68"/>
                <a:gd name="T20" fmla="*/ 28 w 79"/>
                <a:gd name="T21" fmla="*/ 67 h 68"/>
                <a:gd name="T22" fmla="*/ 31 w 79"/>
                <a:gd name="T23" fmla="*/ 67 h 68"/>
                <a:gd name="T24" fmla="*/ 35 w 79"/>
                <a:gd name="T25" fmla="*/ 67 h 68"/>
                <a:gd name="T26" fmla="*/ 39 w 79"/>
                <a:gd name="T27" fmla="*/ 66 h 68"/>
                <a:gd name="T28" fmla="*/ 42 w 79"/>
                <a:gd name="T29" fmla="*/ 65 h 68"/>
                <a:gd name="T30" fmla="*/ 45 w 79"/>
                <a:gd name="T31" fmla="*/ 64 h 68"/>
                <a:gd name="T32" fmla="*/ 49 w 79"/>
                <a:gd name="T33" fmla="*/ 62 h 68"/>
                <a:gd name="T34" fmla="*/ 52 w 79"/>
                <a:gd name="T35" fmla="*/ 61 h 68"/>
                <a:gd name="T36" fmla="*/ 56 w 79"/>
                <a:gd name="T37" fmla="*/ 59 h 68"/>
                <a:gd name="T38" fmla="*/ 58 w 79"/>
                <a:gd name="T39" fmla="*/ 57 h 68"/>
                <a:gd name="T40" fmla="*/ 61 w 79"/>
                <a:gd name="T41" fmla="*/ 54 h 68"/>
                <a:gd name="T42" fmla="*/ 64 w 79"/>
                <a:gd name="T43" fmla="*/ 51 h 68"/>
                <a:gd name="T44" fmla="*/ 67 w 79"/>
                <a:gd name="T45" fmla="*/ 49 h 68"/>
                <a:gd name="T46" fmla="*/ 69 w 79"/>
                <a:gd name="T47" fmla="*/ 44 h 68"/>
                <a:gd name="T48" fmla="*/ 72 w 79"/>
                <a:gd name="T49" fmla="*/ 41 h 68"/>
                <a:gd name="T50" fmla="*/ 73 w 79"/>
                <a:gd name="T51" fmla="*/ 36 h 68"/>
                <a:gd name="T52" fmla="*/ 75 w 79"/>
                <a:gd name="T53" fmla="*/ 33 h 68"/>
                <a:gd name="T54" fmla="*/ 76 w 79"/>
                <a:gd name="T55" fmla="*/ 28 h 68"/>
                <a:gd name="T56" fmla="*/ 78 w 79"/>
                <a:gd name="T57" fmla="*/ 24 h 68"/>
                <a:gd name="T58" fmla="*/ 78 w 79"/>
                <a:gd name="T59" fmla="*/ 19 h 68"/>
                <a:gd name="T60" fmla="*/ 78 w 79"/>
                <a:gd name="T61" fmla="*/ 15 h 68"/>
                <a:gd name="T62" fmla="*/ 78 w 79"/>
                <a:gd name="T63" fmla="*/ 12 h 68"/>
                <a:gd name="T64" fmla="*/ 78 w 79"/>
                <a:gd name="T65" fmla="*/ 9 h 68"/>
                <a:gd name="T66" fmla="*/ 76 w 79"/>
                <a:gd name="T67" fmla="*/ 6 h 68"/>
                <a:gd name="T68" fmla="*/ 75 w 79"/>
                <a:gd name="T69" fmla="*/ 3 h 68"/>
                <a:gd name="T70" fmla="*/ 73 w 79"/>
                <a:gd name="T71" fmla="*/ 2 h 68"/>
                <a:gd name="T72" fmla="*/ 70 w 79"/>
                <a:gd name="T73" fmla="*/ 1 h 68"/>
                <a:gd name="T74" fmla="*/ 67 w 79"/>
                <a:gd name="T75" fmla="*/ 1 h 68"/>
                <a:gd name="T76" fmla="*/ 63 w 79"/>
                <a:gd name="T77" fmla="*/ 0 h 68"/>
                <a:gd name="T78" fmla="*/ 59 w 79"/>
                <a:gd name="T79" fmla="*/ 0 h 68"/>
                <a:gd name="T80" fmla="*/ 54 w 79"/>
                <a:gd name="T81" fmla="*/ 1 h 68"/>
                <a:gd name="T82" fmla="*/ 50 w 79"/>
                <a:gd name="T83" fmla="*/ 1 h 68"/>
                <a:gd name="T84" fmla="*/ 45 w 79"/>
                <a:gd name="T85" fmla="*/ 2 h 68"/>
                <a:gd name="T86" fmla="*/ 40 w 79"/>
                <a:gd name="T87" fmla="*/ 3 h 68"/>
                <a:gd name="T88" fmla="*/ 34 w 79"/>
                <a:gd name="T89" fmla="*/ 6 h 68"/>
                <a:gd name="T90" fmla="*/ 30 w 79"/>
                <a:gd name="T91" fmla="*/ 8 h 68"/>
                <a:gd name="T92" fmla="*/ 24 w 79"/>
                <a:gd name="T93" fmla="*/ 12 h 68"/>
                <a:gd name="T94" fmla="*/ 20 w 79"/>
                <a:gd name="T95" fmla="*/ 16 h 68"/>
                <a:gd name="T96" fmla="*/ 15 w 79"/>
                <a:gd name="T97" fmla="*/ 19 h 68"/>
                <a:gd name="T98" fmla="*/ 11 w 79"/>
                <a:gd name="T99" fmla="*/ 24 h 68"/>
                <a:gd name="T100" fmla="*/ 9 w 79"/>
                <a:gd name="T101" fmla="*/ 29 h 68"/>
                <a:gd name="T102" fmla="*/ 6 w 79"/>
                <a:gd name="T103" fmla="*/ 33 h 68"/>
                <a:gd name="T104" fmla="*/ 4 w 79"/>
                <a:gd name="T105" fmla="*/ 36 h 68"/>
                <a:gd name="T106" fmla="*/ 2 w 79"/>
                <a:gd name="T107" fmla="*/ 40 h 68"/>
                <a:gd name="T108" fmla="*/ 1 w 79"/>
                <a:gd name="T109" fmla="*/ 44 h 68"/>
                <a:gd name="T110" fmla="*/ 0 w 79"/>
                <a:gd name="T111" fmla="*/ 46 h 6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9"/>
                <a:gd name="T169" fmla="*/ 0 h 68"/>
                <a:gd name="T170" fmla="*/ 79 w 79"/>
                <a:gd name="T171" fmla="*/ 68 h 6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9" h="68">
                  <a:moveTo>
                    <a:pt x="0" y="47"/>
                  </a:moveTo>
                  <a:lnTo>
                    <a:pt x="0" y="49"/>
                  </a:lnTo>
                  <a:lnTo>
                    <a:pt x="1" y="50"/>
                  </a:lnTo>
                  <a:lnTo>
                    <a:pt x="1" y="51"/>
                  </a:lnTo>
                  <a:lnTo>
                    <a:pt x="1" y="52"/>
                  </a:lnTo>
                  <a:lnTo>
                    <a:pt x="1" y="53"/>
                  </a:lnTo>
                  <a:lnTo>
                    <a:pt x="1" y="54"/>
                  </a:lnTo>
                  <a:lnTo>
                    <a:pt x="2" y="56"/>
                  </a:lnTo>
                  <a:lnTo>
                    <a:pt x="2" y="57"/>
                  </a:lnTo>
                  <a:lnTo>
                    <a:pt x="3" y="57"/>
                  </a:lnTo>
                  <a:lnTo>
                    <a:pt x="4" y="59"/>
                  </a:lnTo>
                  <a:lnTo>
                    <a:pt x="5" y="61"/>
                  </a:lnTo>
                  <a:lnTo>
                    <a:pt x="6" y="62"/>
                  </a:lnTo>
                  <a:lnTo>
                    <a:pt x="7" y="62"/>
                  </a:lnTo>
                  <a:lnTo>
                    <a:pt x="8" y="64"/>
                  </a:lnTo>
                  <a:lnTo>
                    <a:pt x="9" y="64"/>
                  </a:lnTo>
                  <a:lnTo>
                    <a:pt x="10" y="64"/>
                  </a:lnTo>
                  <a:lnTo>
                    <a:pt x="11" y="64"/>
                  </a:lnTo>
                  <a:lnTo>
                    <a:pt x="12" y="64"/>
                  </a:lnTo>
                  <a:lnTo>
                    <a:pt x="14" y="65"/>
                  </a:lnTo>
                  <a:lnTo>
                    <a:pt x="15" y="65"/>
                  </a:lnTo>
                  <a:lnTo>
                    <a:pt x="16" y="66"/>
                  </a:lnTo>
                  <a:lnTo>
                    <a:pt x="19" y="66"/>
                  </a:lnTo>
                  <a:lnTo>
                    <a:pt x="20" y="66"/>
                  </a:lnTo>
                  <a:lnTo>
                    <a:pt x="21" y="66"/>
                  </a:lnTo>
                  <a:lnTo>
                    <a:pt x="21" y="67"/>
                  </a:lnTo>
                  <a:lnTo>
                    <a:pt x="23" y="67"/>
                  </a:lnTo>
                  <a:lnTo>
                    <a:pt x="24" y="67"/>
                  </a:lnTo>
                  <a:lnTo>
                    <a:pt x="25" y="67"/>
                  </a:lnTo>
                  <a:lnTo>
                    <a:pt x="27" y="67"/>
                  </a:lnTo>
                  <a:lnTo>
                    <a:pt x="28" y="67"/>
                  </a:lnTo>
                  <a:lnTo>
                    <a:pt x="29" y="67"/>
                  </a:lnTo>
                  <a:lnTo>
                    <a:pt x="31" y="67"/>
                  </a:lnTo>
                  <a:lnTo>
                    <a:pt x="32" y="67"/>
                  </a:lnTo>
                  <a:lnTo>
                    <a:pt x="34" y="67"/>
                  </a:lnTo>
                  <a:lnTo>
                    <a:pt x="35" y="67"/>
                  </a:lnTo>
                  <a:lnTo>
                    <a:pt x="36" y="67"/>
                  </a:lnTo>
                  <a:lnTo>
                    <a:pt x="37" y="66"/>
                  </a:lnTo>
                  <a:lnTo>
                    <a:pt x="39" y="66"/>
                  </a:lnTo>
                  <a:lnTo>
                    <a:pt x="40" y="66"/>
                  </a:lnTo>
                  <a:lnTo>
                    <a:pt x="41" y="66"/>
                  </a:lnTo>
                  <a:lnTo>
                    <a:pt x="42" y="65"/>
                  </a:lnTo>
                  <a:lnTo>
                    <a:pt x="43" y="65"/>
                  </a:lnTo>
                  <a:lnTo>
                    <a:pt x="44" y="64"/>
                  </a:lnTo>
                  <a:lnTo>
                    <a:pt x="45" y="64"/>
                  </a:lnTo>
                  <a:lnTo>
                    <a:pt x="46" y="64"/>
                  </a:lnTo>
                  <a:lnTo>
                    <a:pt x="48" y="64"/>
                  </a:lnTo>
                  <a:lnTo>
                    <a:pt x="49" y="62"/>
                  </a:lnTo>
                  <a:lnTo>
                    <a:pt x="50" y="62"/>
                  </a:lnTo>
                  <a:lnTo>
                    <a:pt x="51" y="62"/>
                  </a:lnTo>
                  <a:lnTo>
                    <a:pt x="52" y="61"/>
                  </a:lnTo>
                  <a:lnTo>
                    <a:pt x="53" y="61"/>
                  </a:lnTo>
                  <a:lnTo>
                    <a:pt x="54" y="59"/>
                  </a:lnTo>
                  <a:lnTo>
                    <a:pt x="56" y="59"/>
                  </a:lnTo>
                  <a:lnTo>
                    <a:pt x="56" y="57"/>
                  </a:lnTo>
                  <a:lnTo>
                    <a:pt x="57" y="57"/>
                  </a:lnTo>
                  <a:lnTo>
                    <a:pt x="58" y="57"/>
                  </a:lnTo>
                  <a:lnTo>
                    <a:pt x="59" y="56"/>
                  </a:lnTo>
                  <a:lnTo>
                    <a:pt x="60" y="54"/>
                  </a:lnTo>
                  <a:lnTo>
                    <a:pt x="61" y="54"/>
                  </a:lnTo>
                  <a:lnTo>
                    <a:pt x="63" y="53"/>
                  </a:lnTo>
                  <a:lnTo>
                    <a:pt x="63" y="52"/>
                  </a:lnTo>
                  <a:lnTo>
                    <a:pt x="64" y="51"/>
                  </a:lnTo>
                  <a:lnTo>
                    <a:pt x="65" y="50"/>
                  </a:lnTo>
                  <a:lnTo>
                    <a:pt x="66" y="49"/>
                  </a:lnTo>
                  <a:lnTo>
                    <a:pt x="67" y="49"/>
                  </a:lnTo>
                  <a:lnTo>
                    <a:pt x="68" y="47"/>
                  </a:lnTo>
                  <a:lnTo>
                    <a:pt x="69" y="46"/>
                  </a:lnTo>
                  <a:lnTo>
                    <a:pt x="69" y="44"/>
                  </a:lnTo>
                  <a:lnTo>
                    <a:pt x="70" y="44"/>
                  </a:lnTo>
                  <a:lnTo>
                    <a:pt x="71" y="43"/>
                  </a:lnTo>
                  <a:lnTo>
                    <a:pt x="72" y="41"/>
                  </a:lnTo>
                  <a:lnTo>
                    <a:pt x="73" y="40"/>
                  </a:lnTo>
                  <a:lnTo>
                    <a:pt x="73" y="39"/>
                  </a:lnTo>
                  <a:lnTo>
                    <a:pt x="73" y="36"/>
                  </a:lnTo>
                  <a:lnTo>
                    <a:pt x="75" y="36"/>
                  </a:lnTo>
                  <a:lnTo>
                    <a:pt x="75" y="34"/>
                  </a:lnTo>
                  <a:lnTo>
                    <a:pt x="75" y="33"/>
                  </a:lnTo>
                  <a:lnTo>
                    <a:pt x="75" y="32"/>
                  </a:lnTo>
                  <a:lnTo>
                    <a:pt x="76" y="30"/>
                  </a:lnTo>
                  <a:lnTo>
                    <a:pt x="76" y="28"/>
                  </a:lnTo>
                  <a:lnTo>
                    <a:pt x="78" y="27"/>
                  </a:lnTo>
                  <a:lnTo>
                    <a:pt x="78" y="25"/>
                  </a:lnTo>
                  <a:lnTo>
                    <a:pt x="78" y="24"/>
                  </a:lnTo>
                  <a:lnTo>
                    <a:pt x="78" y="23"/>
                  </a:lnTo>
                  <a:lnTo>
                    <a:pt x="78" y="21"/>
                  </a:lnTo>
                  <a:lnTo>
                    <a:pt x="78" y="19"/>
                  </a:lnTo>
                  <a:lnTo>
                    <a:pt x="78" y="18"/>
                  </a:lnTo>
                  <a:lnTo>
                    <a:pt x="78" y="16"/>
                  </a:lnTo>
                  <a:lnTo>
                    <a:pt x="78" y="15"/>
                  </a:lnTo>
                  <a:lnTo>
                    <a:pt x="78" y="14"/>
                  </a:lnTo>
                  <a:lnTo>
                    <a:pt x="78" y="13"/>
                  </a:lnTo>
                  <a:lnTo>
                    <a:pt x="78" y="12"/>
                  </a:lnTo>
                  <a:lnTo>
                    <a:pt x="78" y="11"/>
                  </a:lnTo>
                  <a:lnTo>
                    <a:pt x="78" y="9"/>
                  </a:lnTo>
                  <a:lnTo>
                    <a:pt x="78" y="8"/>
                  </a:lnTo>
                  <a:lnTo>
                    <a:pt x="78" y="7"/>
                  </a:lnTo>
                  <a:lnTo>
                    <a:pt x="76" y="6"/>
                  </a:lnTo>
                  <a:lnTo>
                    <a:pt x="76" y="5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3" y="2"/>
                  </a:lnTo>
                  <a:lnTo>
                    <a:pt x="72" y="2"/>
                  </a:lnTo>
                  <a:lnTo>
                    <a:pt x="71" y="2"/>
                  </a:lnTo>
                  <a:lnTo>
                    <a:pt x="70" y="1"/>
                  </a:lnTo>
                  <a:lnTo>
                    <a:pt x="69" y="1"/>
                  </a:lnTo>
                  <a:lnTo>
                    <a:pt x="68" y="1"/>
                  </a:lnTo>
                  <a:lnTo>
                    <a:pt x="67" y="1"/>
                  </a:lnTo>
                  <a:lnTo>
                    <a:pt x="65" y="1"/>
                  </a:lnTo>
                  <a:lnTo>
                    <a:pt x="64" y="0"/>
                  </a:lnTo>
                  <a:lnTo>
                    <a:pt x="63" y="0"/>
                  </a:lnTo>
                  <a:lnTo>
                    <a:pt x="62" y="0"/>
                  </a:lnTo>
                  <a:lnTo>
                    <a:pt x="61" y="0"/>
                  </a:lnTo>
                  <a:lnTo>
                    <a:pt x="59" y="0"/>
                  </a:lnTo>
                  <a:lnTo>
                    <a:pt x="58" y="0"/>
                  </a:lnTo>
                  <a:lnTo>
                    <a:pt x="56" y="1"/>
                  </a:lnTo>
                  <a:lnTo>
                    <a:pt x="54" y="1"/>
                  </a:lnTo>
                  <a:lnTo>
                    <a:pt x="53" y="1"/>
                  </a:lnTo>
                  <a:lnTo>
                    <a:pt x="52" y="1"/>
                  </a:lnTo>
                  <a:lnTo>
                    <a:pt x="50" y="1"/>
                  </a:lnTo>
                  <a:lnTo>
                    <a:pt x="48" y="2"/>
                  </a:lnTo>
                  <a:lnTo>
                    <a:pt x="47" y="2"/>
                  </a:lnTo>
                  <a:lnTo>
                    <a:pt x="45" y="2"/>
                  </a:lnTo>
                  <a:lnTo>
                    <a:pt x="43" y="2"/>
                  </a:lnTo>
                  <a:lnTo>
                    <a:pt x="41" y="3"/>
                  </a:lnTo>
                  <a:lnTo>
                    <a:pt x="40" y="3"/>
                  </a:lnTo>
                  <a:lnTo>
                    <a:pt x="38" y="4"/>
                  </a:lnTo>
                  <a:lnTo>
                    <a:pt x="36" y="5"/>
                  </a:lnTo>
                  <a:lnTo>
                    <a:pt x="34" y="6"/>
                  </a:lnTo>
                  <a:lnTo>
                    <a:pt x="32" y="6"/>
                  </a:lnTo>
                  <a:lnTo>
                    <a:pt x="31" y="7"/>
                  </a:lnTo>
                  <a:lnTo>
                    <a:pt x="30" y="8"/>
                  </a:lnTo>
                  <a:lnTo>
                    <a:pt x="28" y="9"/>
                  </a:lnTo>
                  <a:lnTo>
                    <a:pt x="26" y="11"/>
                  </a:lnTo>
                  <a:lnTo>
                    <a:pt x="24" y="12"/>
                  </a:lnTo>
                  <a:lnTo>
                    <a:pt x="22" y="13"/>
                  </a:lnTo>
                  <a:lnTo>
                    <a:pt x="21" y="14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6" y="19"/>
                  </a:lnTo>
                  <a:lnTo>
                    <a:pt x="15" y="19"/>
                  </a:lnTo>
                  <a:lnTo>
                    <a:pt x="14" y="21"/>
                  </a:lnTo>
                  <a:lnTo>
                    <a:pt x="14" y="23"/>
                  </a:lnTo>
                  <a:lnTo>
                    <a:pt x="11" y="24"/>
                  </a:lnTo>
                  <a:lnTo>
                    <a:pt x="11" y="25"/>
                  </a:lnTo>
                  <a:lnTo>
                    <a:pt x="10" y="27"/>
                  </a:lnTo>
                  <a:lnTo>
                    <a:pt x="9" y="29"/>
                  </a:lnTo>
                  <a:lnTo>
                    <a:pt x="8" y="30"/>
                  </a:lnTo>
                  <a:lnTo>
                    <a:pt x="7" y="32"/>
                  </a:lnTo>
                  <a:lnTo>
                    <a:pt x="6" y="33"/>
                  </a:lnTo>
                  <a:lnTo>
                    <a:pt x="5" y="35"/>
                  </a:lnTo>
                  <a:lnTo>
                    <a:pt x="4" y="36"/>
                  </a:lnTo>
                  <a:lnTo>
                    <a:pt x="3" y="39"/>
                  </a:lnTo>
                  <a:lnTo>
                    <a:pt x="2" y="40"/>
                  </a:lnTo>
                  <a:lnTo>
                    <a:pt x="1" y="41"/>
                  </a:lnTo>
                  <a:lnTo>
                    <a:pt x="1" y="43"/>
                  </a:lnTo>
                  <a:lnTo>
                    <a:pt x="1" y="44"/>
                  </a:lnTo>
                  <a:lnTo>
                    <a:pt x="1" y="45"/>
                  </a:lnTo>
                  <a:lnTo>
                    <a:pt x="0" y="45"/>
                  </a:lnTo>
                  <a:lnTo>
                    <a:pt x="0" y="46"/>
                  </a:lnTo>
                  <a:lnTo>
                    <a:pt x="0" y="47"/>
                  </a:lnTo>
                </a:path>
              </a:pathLst>
            </a:custGeom>
            <a:solidFill>
              <a:srgbClr val="7F6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5252" name="Freeform 5">
              <a:extLst>
                <a:ext uri="{FF2B5EF4-FFF2-40B4-BE49-F238E27FC236}">
                  <a16:creationId xmlns:a16="http://schemas.microsoft.com/office/drawing/2014/main" xmlns="" id="{ED6DA936-8BB5-42EF-B716-2966AB41D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" y="1296"/>
              <a:ext cx="496" cy="619"/>
            </a:xfrm>
            <a:custGeom>
              <a:avLst/>
              <a:gdLst>
                <a:gd name="T0" fmla="*/ 26 w 496"/>
                <a:gd name="T1" fmla="*/ 608 h 619"/>
                <a:gd name="T2" fmla="*/ 19 w 496"/>
                <a:gd name="T3" fmla="*/ 591 h 619"/>
                <a:gd name="T4" fmla="*/ 11 w 496"/>
                <a:gd name="T5" fmla="*/ 565 h 619"/>
                <a:gd name="T6" fmla="*/ 4 w 496"/>
                <a:gd name="T7" fmla="*/ 535 h 619"/>
                <a:gd name="T8" fmla="*/ 2 w 496"/>
                <a:gd name="T9" fmla="*/ 494 h 619"/>
                <a:gd name="T10" fmla="*/ 1 w 496"/>
                <a:gd name="T11" fmla="*/ 425 h 619"/>
                <a:gd name="T12" fmla="*/ 0 w 496"/>
                <a:gd name="T13" fmla="*/ 337 h 619"/>
                <a:gd name="T14" fmla="*/ 5 w 496"/>
                <a:gd name="T15" fmla="*/ 250 h 619"/>
                <a:gd name="T16" fmla="*/ 21 w 496"/>
                <a:gd name="T17" fmla="*/ 178 h 619"/>
                <a:gd name="T18" fmla="*/ 47 w 496"/>
                <a:gd name="T19" fmla="*/ 131 h 619"/>
                <a:gd name="T20" fmla="*/ 75 w 496"/>
                <a:gd name="T21" fmla="*/ 92 h 619"/>
                <a:gd name="T22" fmla="*/ 107 w 496"/>
                <a:gd name="T23" fmla="*/ 64 h 619"/>
                <a:gd name="T24" fmla="*/ 143 w 496"/>
                <a:gd name="T25" fmla="*/ 40 h 619"/>
                <a:gd name="T26" fmla="*/ 182 w 496"/>
                <a:gd name="T27" fmla="*/ 23 h 619"/>
                <a:gd name="T28" fmla="*/ 233 w 496"/>
                <a:gd name="T29" fmla="*/ 10 h 619"/>
                <a:gd name="T30" fmla="*/ 289 w 496"/>
                <a:gd name="T31" fmla="*/ 2 h 619"/>
                <a:gd name="T32" fmla="*/ 346 w 496"/>
                <a:gd name="T33" fmla="*/ 0 h 619"/>
                <a:gd name="T34" fmla="*/ 395 w 496"/>
                <a:gd name="T35" fmla="*/ 6 h 619"/>
                <a:gd name="T36" fmla="*/ 429 w 496"/>
                <a:gd name="T37" fmla="*/ 20 h 619"/>
                <a:gd name="T38" fmla="*/ 452 w 496"/>
                <a:gd name="T39" fmla="*/ 31 h 619"/>
                <a:gd name="T40" fmla="*/ 467 w 496"/>
                <a:gd name="T41" fmla="*/ 40 h 619"/>
                <a:gd name="T42" fmla="*/ 477 w 496"/>
                <a:gd name="T43" fmla="*/ 53 h 619"/>
                <a:gd name="T44" fmla="*/ 486 w 496"/>
                <a:gd name="T45" fmla="*/ 70 h 619"/>
                <a:gd name="T46" fmla="*/ 492 w 496"/>
                <a:gd name="T47" fmla="*/ 98 h 619"/>
                <a:gd name="T48" fmla="*/ 495 w 496"/>
                <a:gd name="T49" fmla="*/ 136 h 619"/>
                <a:gd name="T50" fmla="*/ 495 w 496"/>
                <a:gd name="T51" fmla="*/ 178 h 619"/>
                <a:gd name="T52" fmla="*/ 493 w 496"/>
                <a:gd name="T53" fmla="*/ 215 h 619"/>
                <a:gd name="T54" fmla="*/ 490 w 496"/>
                <a:gd name="T55" fmla="*/ 248 h 619"/>
                <a:gd name="T56" fmla="*/ 483 w 496"/>
                <a:gd name="T57" fmla="*/ 281 h 619"/>
                <a:gd name="T58" fmla="*/ 474 w 496"/>
                <a:gd name="T59" fmla="*/ 311 h 619"/>
                <a:gd name="T60" fmla="*/ 462 w 496"/>
                <a:gd name="T61" fmla="*/ 338 h 619"/>
                <a:gd name="T62" fmla="*/ 449 w 496"/>
                <a:gd name="T63" fmla="*/ 359 h 619"/>
                <a:gd name="T64" fmla="*/ 427 w 496"/>
                <a:gd name="T65" fmla="*/ 377 h 619"/>
                <a:gd name="T66" fmla="*/ 398 w 496"/>
                <a:gd name="T67" fmla="*/ 395 h 619"/>
                <a:gd name="T68" fmla="*/ 363 w 496"/>
                <a:gd name="T69" fmla="*/ 408 h 619"/>
                <a:gd name="T70" fmla="*/ 332 w 496"/>
                <a:gd name="T71" fmla="*/ 419 h 619"/>
                <a:gd name="T72" fmla="*/ 309 w 496"/>
                <a:gd name="T73" fmla="*/ 425 h 619"/>
                <a:gd name="T74" fmla="*/ 289 w 496"/>
                <a:gd name="T75" fmla="*/ 431 h 619"/>
                <a:gd name="T76" fmla="*/ 273 w 496"/>
                <a:gd name="T77" fmla="*/ 439 h 619"/>
                <a:gd name="T78" fmla="*/ 258 w 496"/>
                <a:gd name="T79" fmla="*/ 447 h 619"/>
                <a:gd name="T80" fmla="*/ 246 w 496"/>
                <a:gd name="T81" fmla="*/ 455 h 619"/>
                <a:gd name="T82" fmla="*/ 238 w 496"/>
                <a:gd name="T83" fmla="*/ 464 h 619"/>
                <a:gd name="T84" fmla="*/ 231 w 496"/>
                <a:gd name="T85" fmla="*/ 473 h 619"/>
                <a:gd name="T86" fmla="*/ 222 w 496"/>
                <a:gd name="T87" fmla="*/ 483 h 619"/>
                <a:gd name="T88" fmla="*/ 211 w 496"/>
                <a:gd name="T89" fmla="*/ 494 h 619"/>
                <a:gd name="T90" fmla="*/ 196 w 496"/>
                <a:gd name="T91" fmla="*/ 508 h 619"/>
                <a:gd name="T92" fmla="*/ 181 w 496"/>
                <a:gd name="T93" fmla="*/ 519 h 619"/>
                <a:gd name="T94" fmla="*/ 164 w 496"/>
                <a:gd name="T95" fmla="*/ 529 h 619"/>
                <a:gd name="T96" fmla="*/ 148 w 496"/>
                <a:gd name="T97" fmla="*/ 539 h 619"/>
                <a:gd name="T98" fmla="*/ 130 w 496"/>
                <a:gd name="T99" fmla="*/ 553 h 619"/>
                <a:gd name="T100" fmla="*/ 112 w 496"/>
                <a:gd name="T101" fmla="*/ 570 h 619"/>
                <a:gd name="T102" fmla="*/ 98 w 496"/>
                <a:gd name="T103" fmla="*/ 586 h 619"/>
                <a:gd name="T104" fmla="*/ 85 w 496"/>
                <a:gd name="T105" fmla="*/ 601 h 619"/>
                <a:gd name="T106" fmla="*/ 73 w 496"/>
                <a:gd name="T107" fmla="*/ 610 h 619"/>
                <a:gd name="T108" fmla="*/ 60 w 496"/>
                <a:gd name="T109" fmla="*/ 616 h 619"/>
                <a:gd name="T110" fmla="*/ 48 w 496"/>
                <a:gd name="T111" fmla="*/ 618 h 619"/>
                <a:gd name="T112" fmla="*/ 39 w 496"/>
                <a:gd name="T113" fmla="*/ 617 h 619"/>
                <a:gd name="T114" fmla="*/ 32 w 496"/>
                <a:gd name="T115" fmla="*/ 614 h 61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96"/>
                <a:gd name="T175" fmla="*/ 0 h 619"/>
                <a:gd name="T176" fmla="*/ 496 w 496"/>
                <a:gd name="T177" fmla="*/ 619 h 61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96" h="619">
                  <a:moveTo>
                    <a:pt x="30" y="613"/>
                  </a:moveTo>
                  <a:lnTo>
                    <a:pt x="30" y="613"/>
                  </a:lnTo>
                  <a:lnTo>
                    <a:pt x="29" y="613"/>
                  </a:lnTo>
                  <a:lnTo>
                    <a:pt x="29" y="612"/>
                  </a:lnTo>
                  <a:lnTo>
                    <a:pt x="28" y="610"/>
                  </a:lnTo>
                  <a:lnTo>
                    <a:pt x="27" y="609"/>
                  </a:lnTo>
                  <a:lnTo>
                    <a:pt x="26" y="608"/>
                  </a:lnTo>
                  <a:lnTo>
                    <a:pt x="26" y="605"/>
                  </a:lnTo>
                  <a:lnTo>
                    <a:pt x="25" y="604"/>
                  </a:lnTo>
                  <a:lnTo>
                    <a:pt x="24" y="601"/>
                  </a:lnTo>
                  <a:lnTo>
                    <a:pt x="23" y="600"/>
                  </a:lnTo>
                  <a:lnTo>
                    <a:pt x="22" y="596"/>
                  </a:lnTo>
                  <a:lnTo>
                    <a:pt x="20" y="593"/>
                  </a:lnTo>
                  <a:lnTo>
                    <a:pt x="19" y="591"/>
                  </a:lnTo>
                  <a:lnTo>
                    <a:pt x="18" y="588"/>
                  </a:lnTo>
                  <a:lnTo>
                    <a:pt x="16" y="584"/>
                  </a:lnTo>
                  <a:lnTo>
                    <a:pt x="16" y="580"/>
                  </a:lnTo>
                  <a:lnTo>
                    <a:pt x="14" y="577"/>
                  </a:lnTo>
                  <a:lnTo>
                    <a:pt x="13" y="574"/>
                  </a:lnTo>
                  <a:lnTo>
                    <a:pt x="11" y="569"/>
                  </a:lnTo>
                  <a:lnTo>
                    <a:pt x="11" y="565"/>
                  </a:lnTo>
                  <a:lnTo>
                    <a:pt x="9" y="562"/>
                  </a:lnTo>
                  <a:lnTo>
                    <a:pt x="8" y="557"/>
                  </a:lnTo>
                  <a:lnTo>
                    <a:pt x="7" y="552"/>
                  </a:lnTo>
                  <a:lnTo>
                    <a:pt x="6" y="548"/>
                  </a:lnTo>
                  <a:lnTo>
                    <a:pt x="5" y="543"/>
                  </a:lnTo>
                  <a:lnTo>
                    <a:pt x="4" y="539"/>
                  </a:lnTo>
                  <a:lnTo>
                    <a:pt x="4" y="535"/>
                  </a:lnTo>
                  <a:lnTo>
                    <a:pt x="4" y="529"/>
                  </a:lnTo>
                  <a:lnTo>
                    <a:pt x="4" y="524"/>
                  </a:lnTo>
                  <a:lnTo>
                    <a:pt x="4" y="519"/>
                  </a:lnTo>
                  <a:lnTo>
                    <a:pt x="2" y="514"/>
                  </a:lnTo>
                  <a:lnTo>
                    <a:pt x="2" y="508"/>
                  </a:lnTo>
                  <a:lnTo>
                    <a:pt x="2" y="501"/>
                  </a:lnTo>
                  <a:lnTo>
                    <a:pt x="2" y="494"/>
                  </a:lnTo>
                  <a:lnTo>
                    <a:pt x="2" y="486"/>
                  </a:lnTo>
                  <a:lnTo>
                    <a:pt x="2" y="478"/>
                  </a:lnTo>
                  <a:lnTo>
                    <a:pt x="1" y="469"/>
                  </a:lnTo>
                  <a:lnTo>
                    <a:pt x="1" y="458"/>
                  </a:lnTo>
                  <a:lnTo>
                    <a:pt x="1" y="448"/>
                  </a:lnTo>
                  <a:lnTo>
                    <a:pt x="1" y="437"/>
                  </a:lnTo>
                  <a:lnTo>
                    <a:pt x="1" y="425"/>
                  </a:lnTo>
                  <a:lnTo>
                    <a:pt x="1" y="413"/>
                  </a:lnTo>
                  <a:lnTo>
                    <a:pt x="0" y="401"/>
                  </a:lnTo>
                  <a:lnTo>
                    <a:pt x="0" y="389"/>
                  </a:lnTo>
                  <a:lnTo>
                    <a:pt x="0" y="376"/>
                  </a:lnTo>
                  <a:lnTo>
                    <a:pt x="0" y="364"/>
                  </a:lnTo>
                  <a:lnTo>
                    <a:pt x="0" y="350"/>
                  </a:lnTo>
                  <a:lnTo>
                    <a:pt x="0" y="337"/>
                  </a:lnTo>
                  <a:lnTo>
                    <a:pt x="1" y="324"/>
                  </a:lnTo>
                  <a:lnTo>
                    <a:pt x="1" y="312"/>
                  </a:lnTo>
                  <a:lnTo>
                    <a:pt x="1" y="299"/>
                  </a:lnTo>
                  <a:lnTo>
                    <a:pt x="2" y="286"/>
                  </a:lnTo>
                  <a:lnTo>
                    <a:pt x="4" y="273"/>
                  </a:lnTo>
                  <a:lnTo>
                    <a:pt x="4" y="260"/>
                  </a:lnTo>
                  <a:lnTo>
                    <a:pt x="5" y="250"/>
                  </a:lnTo>
                  <a:lnTo>
                    <a:pt x="7" y="237"/>
                  </a:lnTo>
                  <a:lnTo>
                    <a:pt x="9" y="226"/>
                  </a:lnTo>
                  <a:lnTo>
                    <a:pt x="11" y="215"/>
                  </a:lnTo>
                  <a:lnTo>
                    <a:pt x="13" y="205"/>
                  </a:lnTo>
                  <a:lnTo>
                    <a:pt x="16" y="195"/>
                  </a:lnTo>
                  <a:lnTo>
                    <a:pt x="18" y="187"/>
                  </a:lnTo>
                  <a:lnTo>
                    <a:pt x="21" y="178"/>
                  </a:lnTo>
                  <a:lnTo>
                    <a:pt x="25" y="170"/>
                  </a:lnTo>
                  <a:lnTo>
                    <a:pt x="28" y="162"/>
                  </a:lnTo>
                  <a:lnTo>
                    <a:pt x="32" y="157"/>
                  </a:lnTo>
                  <a:lnTo>
                    <a:pt x="35" y="150"/>
                  </a:lnTo>
                  <a:lnTo>
                    <a:pt x="39" y="143"/>
                  </a:lnTo>
                  <a:lnTo>
                    <a:pt x="43" y="137"/>
                  </a:lnTo>
                  <a:lnTo>
                    <a:pt x="47" y="131"/>
                  </a:lnTo>
                  <a:lnTo>
                    <a:pt x="51" y="124"/>
                  </a:lnTo>
                  <a:lnTo>
                    <a:pt x="54" y="119"/>
                  </a:lnTo>
                  <a:lnTo>
                    <a:pt x="59" y="113"/>
                  </a:lnTo>
                  <a:lnTo>
                    <a:pt x="62" y="108"/>
                  </a:lnTo>
                  <a:lnTo>
                    <a:pt x="67" y="102"/>
                  </a:lnTo>
                  <a:lnTo>
                    <a:pt x="70" y="98"/>
                  </a:lnTo>
                  <a:lnTo>
                    <a:pt x="75" y="92"/>
                  </a:lnTo>
                  <a:lnTo>
                    <a:pt x="79" y="88"/>
                  </a:lnTo>
                  <a:lnTo>
                    <a:pt x="84" y="83"/>
                  </a:lnTo>
                  <a:lnTo>
                    <a:pt x="88" y="79"/>
                  </a:lnTo>
                  <a:lnTo>
                    <a:pt x="93" y="74"/>
                  </a:lnTo>
                  <a:lnTo>
                    <a:pt x="98" y="71"/>
                  </a:lnTo>
                  <a:lnTo>
                    <a:pt x="103" y="67"/>
                  </a:lnTo>
                  <a:lnTo>
                    <a:pt x="107" y="64"/>
                  </a:lnTo>
                  <a:lnTo>
                    <a:pt x="112" y="59"/>
                  </a:lnTo>
                  <a:lnTo>
                    <a:pt x="118" y="55"/>
                  </a:lnTo>
                  <a:lnTo>
                    <a:pt x="121" y="53"/>
                  </a:lnTo>
                  <a:lnTo>
                    <a:pt x="127" y="49"/>
                  </a:lnTo>
                  <a:lnTo>
                    <a:pt x="133" y="46"/>
                  </a:lnTo>
                  <a:lnTo>
                    <a:pt x="138" y="43"/>
                  </a:lnTo>
                  <a:lnTo>
                    <a:pt x="143" y="40"/>
                  </a:lnTo>
                  <a:lnTo>
                    <a:pt x="148" y="38"/>
                  </a:lnTo>
                  <a:lnTo>
                    <a:pt x="154" y="35"/>
                  </a:lnTo>
                  <a:lnTo>
                    <a:pt x="160" y="32"/>
                  </a:lnTo>
                  <a:lnTo>
                    <a:pt x="165" y="30"/>
                  </a:lnTo>
                  <a:lnTo>
                    <a:pt x="170" y="27"/>
                  </a:lnTo>
                  <a:lnTo>
                    <a:pt x="177" y="25"/>
                  </a:lnTo>
                  <a:lnTo>
                    <a:pt x="182" y="23"/>
                  </a:lnTo>
                  <a:lnTo>
                    <a:pt x="188" y="22"/>
                  </a:lnTo>
                  <a:lnTo>
                    <a:pt x="196" y="19"/>
                  </a:lnTo>
                  <a:lnTo>
                    <a:pt x="203" y="17"/>
                  </a:lnTo>
                  <a:lnTo>
                    <a:pt x="210" y="14"/>
                  </a:lnTo>
                  <a:lnTo>
                    <a:pt x="217" y="13"/>
                  </a:lnTo>
                  <a:lnTo>
                    <a:pt x="225" y="12"/>
                  </a:lnTo>
                  <a:lnTo>
                    <a:pt x="233" y="10"/>
                  </a:lnTo>
                  <a:lnTo>
                    <a:pt x="241" y="9"/>
                  </a:lnTo>
                  <a:lnTo>
                    <a:pt x="250" y="7"/>
                  </a:lnTo>
                  <a:lnTo>
                    <a:pt x="256" y="6"/>
                  </a:lnTo>
                  <a:lnTo>
                    <a:pt x="265" y="5"/>
                  </a:lnTo>
                  <a:lnTo>
                    <a:pt x="273" y="4"/>
                  </a:lnTo>
                  <a:lnTo>
                    <a:pt x="281" y="2"/>
                  </a:lnTo>
                  <a:lnTo>
                    <a:pt x="289" y="2"/>
                  </a:lnTo>
                  <a:lnTo>
                    <a:pt x="298" y="1"/>
                  </a:lnTo>
                  <a:lnTo>
                    <a:pt x="306" y="0"/>
                  </a:lnTo>
                  <a:lnTo>
                    <a:pt x="315" y="0"/>
                  </a:lnTo>
                  <a:lnTo>
                    <a:pt x="323" y="0"/>
                  </a:lnTo>
                  <a:lnTo>
                    <a:pt x="331" y="0"/>
                  </a:lnTo>
                  <a:lnTo>
                    <a:pt x="338" y="0"/>
                  </a:lnTo>
                  <a:lnTo>
                    <a:pt x="346" y="0"/>
                  </a:lnTo>
                  <a:lnTo>
                    <a:pt x="354" y="0"/>
                  </a:lnTo>
                  <a:lnTo>
                    <a:pt x="361" y="1"/>
                  </a:lnTo>
                  <a:lnTo>
                    <a:pt x="369" y="2"/>
                  </a:lnTo>
                  <a:lnTo>
                    <a:pt x="376" y="2"/>
                  </a:lnTo>
                  <a:lnTo>
                    <a:pt x="383" y="4"/>
                  </a:lnTo>
                  <a:lnTo>
                    <a:pt x="388" y="6"/>
                  </a:lnTo>
                  <a:lnTo>
                    <a:pt x="395" y="6"/>
                  </a:lnTo>
                  <a:lnTo>
                    <a:pt x="400" y="9"/>
                  </a:lnTo>
                  <a:lnTo>
                    <a:pt x="406" y="11"/>
                  </a:lnTo>
                  <a:lnTo>
                    <a:pt x="412" y="13"/>
                  </a:lnTo>
                  <a:lnTo>
                    <a:pt x="416" y="14"/>
                  </a:lnTo>
                  <a:lnTo>
                    <a:pt x="421" y="17"/>
                  </a:lnTo>
                  <a:lnTo>
                    <a:pt x="425" y="19"/>
                  </a:lnTo>
                  <a:lnTo>
                    <a:pt x="429" y="20"/>
                  </a:lnTo>
                  <a:lnTo>
                    <a:pt x="433" y="23"/>
                  </a:lnTo>
                  <a:lnTo>
                    <a:pt x="437" y="23"/>
                  </a:lnTo>
                  <a:lnTo>
                    <a:pt x="440" y="25"/>
                  </a:lnTo>
                  <a:lnTo>
                    <a:pt x="444" y="27"/>
                  </a:lnTo>
                  <a:lnTo>
                    <a:pt x="447" y="28"/>
                  </a:lnTo>
                  <a:lnTo>
                    <a:pt x="449" y="30"/>
                  </a:lnTo>
                  <a:lnTo>
                    <a:pt x="452" y="31"/>
                  </a:lnTo>
                  <a:lnTo>
                    <a:pt x="455" y="32"/>
                  </a:lnTo>
                  <a:lnTo>
                    <a:pt x="457" y="34"/>
                  </a:lnTo>
                  <a:lnTo>
                    <a:pt x="459" y="35"/>
                  </a:lnTo>
                  <a:lnTo>
                    <a:pt x="461" y="37"/>
                  </a:lnTo>
                  <a:lnTo>
                    <a:pt x="463" y="38"/>
                  </a:lnTo>
                  <a:lnTo>
                    <a:pt x="465" y="40"/>
                  </a:lnTo>
                  <a:lnTo>
                    <a:pt x="467" y="40"/>
                  </a:lnTo>
                  <a:lnTo>
                    <a:pt x="469" y="43"/>
                  </a:lnTo>
                  <a:lnTo>
                    <a:pt x="470" y="44"/>
                  </a:lnTo>
                  <a:lnTo>
                    <a:pt x="471" y="45"/>
                  </a:lnTo>
                  <a:lnTo>
                    <a:pt x="473" y="47"/>
                  </a:lnTo>
                  <a:lnTo>
                    <a:pt x="474" y="49"/>
                  </a:lnTo>
                  <a:lnTo>
                    <a:pt x="476" y="51"/>
                  </a:lnTo>
                  <a:lnTo>
                    <a:pt x="477" y="53"/>
                  </a:lnTo>
                  <a:lnTo>
                    <a:pt x="479" y="55"/>
                  </a:lnTo>
                  <a:lnTo>
                    <a:pt x="479" y="56"/>
                  </a:lnTo>
                  <a:lnTo>
                    <a:pt x="480" y="59"/>
                  </a:lnTo>
                  <a:lnTo>
                    <a:pt x="482" y="61"/>
                  </a:lnTo>
                  <a:lnTo>
                    <a:pt x="483" y="64"/>
                  </a:lnTo>
                  <a:lnTo>
                    <a:pt x="484" y="67"/>
                  </a:lnTo>
                  <a:lnTo>
                    <a:pt x="486" y="70"/>
                  </a:lnTo>
                  <a:lnTo>
                    <a:pt x="487" y="72"/>
                  </a:lnTo>
                  <a:lnTo>
                    <a:pt x="488" y="76"/>
                  </a:lnTo>
                  <a:lnTo>
                    <a:pt x="489" y="80"/>
                  </a:lnTo>
                  <a:lnTo>
                    <a:pt x="490" y="84"/>
                  </a:lnTo>
                  <a:lnTo>
                    <a:pt x="490" y="88"/>
                  </a:lnTo>
                  <a:lnTo>
                    <a:pt x="492" y="93"/>
                  </a:lnTo>
                  <a:lnTo>
                    <a:pt x="492" y="98"/>
                  </a:lnTo>
                  <a:lnTo>
                    <a:pt x="492" y="102"/>
                  </a:lnTo>
                  <a:lnTo>
                    <a:pt x="493" y="108"/>
                  </a:lnTo>
                  <a:lnTo>
                    <a:pt x="493" y="113"/>
                  </a:lnTo>
                  <a:lnTo>
                    <a:pt x="495" y="119"/>
                  </a:lnTo>
                  <a:lnTo>
                    <a:pt x="495" y="124"/>
                  </a:lnTo>
                  <a:lnTo>
                    <a:pt x="495" y="130"/>
                  </a:lnTo>
                  <a:lnTo>
                    <a:pt x="495" y="136"/>
                  </a:lnTo>
                  <a:lnTo>
                    <a:pt x="495" y="141"/>
                  </a:lnTo>
                  <a:lnTo>
                    <a:pt x="495" y="146"/>
                  </a:lnTo>
                  <a:lnTo>
                    <a:pt x="495" y="152"/>
                  </a:lnTo>
                  <a:lnTo>
                    <a:pt x="495" y="159"/>
                  </a:lnTo>
                  <a:lnTo>
                    <a:pt x="495" y="165"/>
                  </a:lnTo>
                  <a:lnTo>
                    <a:pt x="495" y="170"/>
                  </a:lnTo>
                  <a:lnTo>
                    <a:pt x="495" y="178"/>
                  </a:lnTo>
                  <a:lnTo>
                    <a:pt x="495" y="182"/>
                  </a:lnTo>
                  <a:lnTo>
                    <a:pt x="495" y="188"/>
                  </a:lnTo>
                  <a:lnTo>
                    <a:pt x="495" y="194"/>
                  </a:lnTo>
                  <a:lnTo>
                    <a:pt x="495" y="200"/>
                  </a:lnTo>
                  <a:lnTo>
                    <a:pt x="495" y="205"/>
                  </a:lnTo>
                  <a:lnTo>
                    <a:pt x="495" y="211"/>
                  </a:lnTo>
                  <a:lnTo>
                    <a:pt x="493" y="215"/>
                  </a:lnTo>
                  <a:lnTo>
                    <a:pt x="493" y="220"/>
                  </a:lnTo>
                  <a:lnTo>
                    <a:pt x="493" y="226"/>
                  </a:lnTo>
                  <a:lnTo>
                    <a:pt x="492" y="231"/>
                  </a:lnTo>
                  <a:lnTo>
                    <a:pt x="492" y="235"/>
                  </a:lnTo>
                  <a:lnTo>
                    <a:pt x="492" y="240"/>
                  </a:lnTo>
                  <a:lnTo>
                    <a:pt x="492" y="244"/>
                  </a:lnTo>
                  <a:lnTo>
                    <a:pt x="490" y="248"/>
                  </a:lnTo>
                  <a:lnTo>
                    <a:pt x="490" y="253"/>
                  </a:lnTo>
                  <a:lnTo>
                    <a:pt x="489" y="258"/>
                  </a:lnTo>
                  <a:lnTo>
                    <a:pt x="488" y="263"/>
                  </a:lnTo>
                  <a:lnTo>
                    <a:pt x="487" y="268"/>
                  </a:lnTo>
                  <a:lnTo>
                    <a:pt x="486" y="271"/>
                  </a:lnTo>
                  <a:lnTo>
                    <a:pt x="485" y="276"/>
                  </a:lnTo>
                  <a:lnTo>
                    <a:pt x="483" y="281"/>
                  </a:lnTo>
                  <a:lnTo>
                    <a:pt x="482" y="285"/>
                  </a:lnTo>
                  <a:lnTo>
                    <a:pt x="481" y="290"/>
                  </a:lnTo>
                  <a:lnTo>
                    <a:pt x="479" y="294"/>
                  </a:lnTo>
                  <a:lnTo>
                    <a:pt x="479" y="299"/>
                  </a:lnTo>
                  <a:lnTo>
                    <a:pt x="477" y="302"/>
                  </a:lnTo>
                  <a:lnTo>
                    <a:pt x="476" y="307"/>
                  </a:lnTo>
                  <a:lnTo>
                    <a:pt x="474" y="311"/>
                  </a:lnTo>
                  <a:lnTo>
                    <a:pt x="472" y="316"/>
                  </a:lnTo>
                  <a:lnTo>
                    <a:pt x="470" y="319"/>
                  </a:lnTo>
                  <a:lnTo>
                    <a:pt x="470" y="323"/>
                  </a:lnTo>
                  <a:lnTo>
                    <a:pt x="467" y="326"/>
                  </a:lnTo>
                  <a:lnTo>
                    <a:pt x="466" y="330"/>
                  </a:lnTo>
                  <a:lnTo>
                    <a:pt x="464" y="334"/>
                  </a:lnTo>
                  <a:lnTo>
                    <a:pt x="462" y="338"/>
                  </a:lnTo>
                  <a:lnTo>
                    <a:pt x="460" y="342"/>
                  </a:lnTo>
                  <a:lnTo>
                    <a:pt x="458" y="345"/>
                  </a:lnTo>
                  <a:lnTo>
                    <a:pt x="457" y="347"/>
                  </a:lnTo>
                  <a:lnTo>
                    <a:pt x="455" y="351"/>
                  </a:lnTo>
                  <a:lnTo>
                    <a:pt x="453" y="355"/>
                  </a:lnTo>
                  <a:lnTo>
                    <a:pt x="451" y="357"/>
                  </a:lnTo>
                  <a:lnTo>
                    <a:pt x="449" y="359"/>
                  </a:lnTo>
                  <a:lnTo>
                    <a:pt x="447" y="362"/>
                  </a:lnTo>
                  <a:lnTo>
                    <a:pt x="445" y="364"/>
                  </a:lnTo>
                  <a:lnTo>
                    <a:pt x="442" y="367"/>
                  </a:lnTo>
                  <a:lnTo>
                    <a:pt x="439" y="370"/>
                  </a:lnTo>
                  <a:lnTo>
                    <a:pt x="436" y="372"/>
                  </a:lnTo>
                  <a:lnTo>
                    <a:pt x="433" y="375"/>
                  </a:lnTo>
                  <a:lnTo>
                    <a:pt x="427" y="377"/>
                  </a:lnTo>
                  <a:lnTo>
                    <a:pt x="425" y="380"/>
                  </a:lnTo>
                  <a:lnTo>
                    <a:pt x="421" y="382"/>
                  </a:lnTo>
                  <a:lnTo>
                    <a:pt x="416" y="385"/>
                  </a:lnTo>
                  <a:lnTo>
                    <a:pt x="412" y="387"/>
                  </a:lnTo>
                  <a:lnTo>
                    <a:pt x="408" y="390"/>
                  </a:lnTo>
                  <a:lnTo>
                    <a:pt x="403" y="392"/>
                  </a:lnTo>
                  <a:lnTo>
                    <a:pt x="398" y="395"/>
                  </a:lnTo>
                  <a:lnTo>
                    <a:pt x="393" y="397"/>
                  </a:lnTo>
                  <a:lnTo>
                    <a:pt x="388" y="400"/>
                  </a:lnTo>
                  <a:lnTo>
                    <a:pt x="383" y="401"/>
                  </a:lnTo>
                  <a:lnTo>
                    <a:pt x="378" y="403"/>
                  </a:lnTo>
                  <a:lnTo>
                    <a:pt x="373" y="405"/>
                  </a:lnTo>
                  <a:lnTo>
                    <a:pt x="368" y="408"/>
                  </a:lnTo>
                  <a:lnTo>
                    <a:pt x="363" y="408"/>
                  </a:lnTo>
                  <a:lnTo>
                    <a:pt x="358" y="411"/>
                  </a:lnTo>
                  <a:lnTo>
                    <a:pt x="354" y="413"/>
                  </a:lnTo>
                  <a:lnTo>
                    <a:pt x="349" y="415"/>
                  </a:lnTo>
                  <a:lnTo>
                    <a:pt x="345" y="416"/>
                  </a:lnTo>
                  <a:lnTo>
                    <a:pt x="340" y="418"/>
                  </a:lnTo>
                  <a:lnTo>
                    <a:pt x="335" y="418"/>
                  </a:lnTo>
                  <a:lnTo>
                    <a:pt x="332" y="419"/>
                  </a:lnTo>
                  <a:lnTo>
                    <a:pt x="328" y="420"/>
                  </a:lnTo>
                  <a:lnTo>
                    <a:pt x="325" y="421"/>
                  </a:lnTo>
                  <a:lnTo>
                    <a:pt x="320" y="422"/>
                  </a:lnTo>
                  <a:lnTo>
                    <a:pt x="318" y="423"/>
                  </a:lnTo>
                  <a:lnTo>
                    <a:pt x="315" y="424"/>
                  </a:lnTo>
                  <a:lnTo>
                    <a:pt x="313" y="425"/>
                  </a:lnTo>
                  <a:lnTo>
                    <a:pt x="309" y="425"/>
                  </a:lnTo>
                  <a:lnTo>
                    <a:pt x="306" y="426"/>
                  </a:lnTo>
                  <a:lnTo>
                    <a:pt x="304" y="427"/>
                  </a:lnTo>
                  <a:lnTo>
                    <a:pt x="301" y="428"/>
                  </a:lnTo>
                  <a:lnTo>
                    <a:pt x="298" y="428"/>
                  </a:lnTo>
                  <a:lnTo>
                    <a:pt x="295" y="429"/>
                  </a:lnTo>
                  <a:lnTo>
                    <a:pt x="293" y="431"/>
                  </a:lnTo>
                  <a:lnTo>
                    <a:pt x="289" y="431"/>
                  </a:lnTo>
                  <a:lnTo>
                    <a:pt x="287" y="432"/>
                  </a:lnTo>
                  <a:lnTo>
                    <a:pt x="284" y="433"/>
                  </a:lnTo>
                  <a:lnTo>
                    <a:pt x="281" y="434"/>
                  </a:lnTo>
                  <a:lnTo>
                    <a:pt x="280" y="436"/>
                  </a:lnTo>
                  <a:lnTo>
                    <a:pt x="277" y="437"/>
                  </a:lnTo>
                  <a:lnTo>
                    <a:pt x="274" y="438"/>
                  </a:lnTo>
                  <a:lnTo>
                    <a:pt x="273" y="439"/>
                  </a:lnTo>
                  <a:lnTo>
                    <a:pt x="270" y="440"/>
                  </a:lnTo>
                  <a:lnTo>
                    <a:pt x="268" y="441"/>
                  </a:lnTo>
                  <a:lnTo>
                    <a:pt x="265" y="441"/>
                  </a:lnTo>
                  <a:lnTo>
                    <a:pt x="263" y="444"/>
                  </a:lnTo>
                  <a:lnTo>
                    <a:pt x="262" y="445"/>
                  </a:lnTo>
                  <a:lnTo>
                    <a:pt x="259" y="446"/>
                  </a:lnTo>
                  <a:lnTo>
                    <a:pt x="258" y="447"/>
                  </a:lnTo>
                  <a:lnTo>
                    <a:pt x="255" y="449"/>
                  </a:lnTo>
                  <a:lnTo>
                    <a:pt x="253" y="449"/>
                  </a:lnTo>
                  <a:lnTo>
                    <a:pt x="253" y="450"/>
                  </a:lnTo>
                  <a:lnTo>
                    <a:pt x="250" y="452"/>
                  </a:lnTo>
                  <a:lnTo>
                    <a:pt x="250" y="453"/>
                  </a:lnTo>
                  <a:lnTo>
                    <a:pt x="248" y="454"/>
                  </a:lnTo>
                  <a:lnTo>
                    <a:pt x="246" y="455"/>
                  </a:lnTo>
                  <a:lnTo>
                    <a:pt x="245" y="457"/>
                  </a:lnTo>
                  <a:lnTo>
                    <a:pt x="243" y="458"/>
                  </a:lnTo>
                  <a:lnTo>
                    <a:pt x="243" y="459"/>
                  </a:lnTo>
                  <a:lnTo>
                    <a:pt x="242" y="460"/>
                  </a:lnTo>
                  <a:lnTo>
                    <a:pt x="241" y="461"/>
                  </a:lnTo>
                  <a:lnTo>
                    <a:pt x="239" y="462"/>
                  </a:lnTo>
                  <a:lnTo>
                    <a:pt x="238" y="464"/>
                  </a:lnTo>
                  <a:lnTo>
                    <a:pt x="237" y="465"/>
                  </a:lnTo>
                  <a:lnTo>
                    <a:pt x="236" y="466"/>
                  </a:lnTo>
                  <a:lnTo>
                    <a:pt x="236" y="468"/>
                  </a:lnTo>
                  <a:lnTo>
                    <a:pt x="234" y="469"/>
                  </a:lnTo>
                  <a:lnTo>
                    <a:pt x="233" y="470"/>
                  </a:lnTo>
                  <a:lnTo>
                    <a:pt x="232" y="471"/>
                  </a:lnTo>
                  <a:lnTo>
                    <a:pt x="231" y="473"/>
                  </a:lnTo>
                  <a:lnTo>
                    <a:pt x="228" y="476"/>
                  </a:lnTo>
                  <a:lnTo>
                    <a:pt x="228" y="477"/>
                  </a:lnTo>
                  <a:lnTo>
                    <a:pt x="226" y="478"/>
                  </a:lnTo>
                  <a:lnTo>
                    <a:pt x="225" y="480"/>
                  </a:lnTo>
                  <a:lnTo>
                    <a:pt x="223" y="481"/>
                  </a:lnTo>
                  <a:lnTo>
                    <a:pt x="222" y="483"/>
                  </a:lnTo>
                  <a:lnTo>
                    <a:pt x="221" y="484"/>
                  </a:lnTo>
                  <a:lnTo>
                    <a:pt x="219" y="486"/>
                  </a:lnTo>
                  <a:lnTo>
                    <a:pt x="217" y="488"/>
                  </a:lnTo>
                  <a:lnTo>
                    <a:pt x="216" y="489"/>
                  </a:lnTo>
                  <a:lnTo>
                    <a:pt x="214" y="491"/>
                  </a:lnTo>
                  <a:lnTo>
                    <a:pt x="213" y="493"/>
                  </a:lnTo>
                  <a:lnTo>
                    <a:pt x="211" y="494"/>
                  </a:lnTo>
                  <a:lnTo>
                    <a:pt x="209" y="496"/>
                  </a:lnTo>
                  <a:lnTo>
                    <a:pt x="207" y="498"/>
                  </a:lnTo>
                  <a:lnTo>
                    <a:pt x="204" y="501"/>
                  </a:lnTo>
                  <a:lnTo>
                    <a:pt x="203" y="502"/>
                  </a:lnTo>
                  <a:lnTo>
                    <a:pt x="201" y="504"/>
                  </a:lnTo>
                  <a:lnTo>
                    <a:pt x="198" y="506"/>
                  </a:lnTo>
                  <a:lnTo>
                    <a:pt x="196" y="508"/>
                  </a:lnTo>
                  <a:lnTo>
                    <a:pt x="193" y="509"/>
                  </a:lnTo>
                  <a:lnTo>
                    <a:pt x="191" y="510"/>
                  </a:lnTo>
                  <a:lnTo>
                    <a:pt x="188" y="512"/>
                  </a:lnTo>
                  <a:lnTo>
                    <a:pt x="187" y="514"/>
                  </a:lnTo>
                  <a:lnTo>
                    <a:pt x="184" y="515"/>
                  </a:lnTo>
                  <a:lnTo>
                    <a:pt x="182" y="517"/>
                  </a:lnTo>
                  <a:lnTo>
                    <a:pt x="181" y="519"/>
                  </a:lnTo>
                  <a:lnTo>
                    <a:pt x="178" y="520"/>
                  </a:lnTo>
                  <a:lnTo>
                    <a:pt x="176" y="522"/>
                  </a:lnTo>
                  <a:lnTo>
                    <a:pt x="173" y="523"/>
                  </a:lnTo>
                  <a:lnTo>
                    <a:pt x="171" y="524"/>
                  </a:lnTo>
                  <a:lnTo>
                    <a:pt x="168" y="526"/>
                  </a:lnTo>
                  <a:lnTo>
                    <a:pt x="167" y="527"/>
                  </a:lnTo>
                  <a:lnTo>
                    <a:pt x="164" y="529"/>
                  </a:lnTo>
                  <a:lnTo>
                    <a:pt x="162" y="531"/>
                  </a:lnTo>
                  <a:lnTo>
                    <a:pt x="160" y="531"/>
                  </a:lnTo>
                  <a:lnTo>
                    <a:pt x="157" y="533"/>
                  </a:lnTo>
                  <a:lnTo>
                    <a:pt x="155" y="535"/>
                  </a:lnTo>
                  <a:lnTo>
                    <a:pt x="151" y="536"/>
                  </a:lnTo>
                  <a:lnTo>
                    <a:pt x="150" y="538"/>
                  </a:lnTo>
                  <a:lnTo>
                    <a:pt x="148" y="539"/>
                  </a:lnTo>
                  <a:lnTo>
                    <a:pt x="145" y="541"/>
                  </a:lnTo>
                  <a:lnTo>
                    <a:pt x="143" y="543"/>
                  </a:lnTo>
                  <a:lnTo>
                    <a:pt x="140" y="545"/>
                  </a:lnTo>
                  <a:lnTo>
                    <a:pt x="138" y="547"/>
                  </a:lnTo>
                  <a:lnTo>
                    <a:pt x="136" y="548"/>
                  </a:lnTo>
                  <a:lnTo>
                    <a:pt x="133" y="551"/>
                  </a:lnTo>
                  <a:lnTo>
                    <a:pt x="130" y="553"/>
                  </a:lnTo>
                  <a:lnTo>
                    <a:pt x="127" y="555"/>
                  </a:lnTo>
                  <a:lnTo>
                    <a:pt x="124" y="558"/>
                  </a:lnTo>
                  <a:lnTo>
                    <a:pt x="121" y="561"/>
                  </a:lnTo>
                  <a:lnTo>
                    <a:pt x="120" y="563"/>
                  </a:lnTo>
                  <a:lnTo>
                    <a:pt x="118" y="565"/>
                  </a:lnTo>
                  <a:lnTo>
                    <a:pt x="115" y="568"/>
                  </a:lnTo>
                  <a:lnTo>
                    <a:pt x="112" y="570"/>
                  </a:lnTo>
                  <a:lnTo>
                    <a:pt x="109" y="572"/>
                  </a:lnTo>
                  <a:lnTo>
                    <a:pt x="108" y="575"/>
                  </a:lnTo>
                  <a:lnTo>
                    <a:pt x="106" y="577"/>
                  </a:lnTo>
                  <a:lnTo>
                    <a:pt x="103" y="580"/>
                  </a:lnTo>
                  <a:lnTo>
                    <a:pt x="101" y="582"/>
                  </a:lnTo>
                  <a:lnTo>
                    <a:pt x="99" y="584"/>
                  </a:lnTo>
                  <a:lnTo>
                    <a:pt x="98" y="586"/>
                  </a:lnTo>
                  <a:lnTo>
                    <a:pt x="96" y="589"/>
                  </a:lnTo>
                  <a:lnTo>
                    <a:pt x="94" y="591"/>
                  </a:lnTo>
                  <a:lnTo>
                    <a:pt x="93" y="592"/>
                  </a:lnTo>
                  <a:lnTo>
                    <a:pt x="91" y="594"/>
                  </a:lnTo>
                  <a:lnTo>
                    <a:pt x="88" y="596"/>
                  </a:lnTo>
                  <a:lnTo>
                    <a:pt x="87" y="598"/>
                  </a:lnTo>
                  <a:lnTo>
                    <a:pt x="85" y="601"/>
                  </a:lnTo>
                  <a:lnTo>
                    <a:pt x="83" y="602"/>
                  </a:lnTo>
                  <a:lnTo>
                    <a:pt x="81" y="604"/>
                  </a:lnTo>
                  <a:lnTo>
                    <a:pt x="81" y="605"/>
                  </a:lnTo>
                  <a:lnTo>
                    <a:pt x="79" y="607"/>
                  </a:lnTo>
                  <a:lnTo>
                    <a:pt x="77" y="609"/>
                  </a:lnTo>
                  <a:lnTo>
                    <a:pt x="75" y="610"/>
                  </a:lnTo>
                  <a:lnTo>
                    <a:pt x="73" y="610"/>
                  </a:lnTo>
                  <a:lnTo>
                    <a:pt x="71" y="613"/>
                  </a:lnTo>
                  <a:lnTo>
                    <a:pt x="69" y="613"/>
                  </a:lnTo>
                  <a:lnTo>
                    <a:pt x="67" y="614"/>
                  </a:lnTo>
                  <a:lnTo>
                    <a:pt x="66" y="615"/>
                  </a:lnTo>
                  <a:lnTo>
                    <a:pt x="64" y="615"/>
                  </a:lnTo>
                  <a:lnTo>
                    <a:pt x="62" y="616"/>
                  </a:lnTo>
                  <a:lnTo>
                    <a:pt x="60" y="616"/>
                  </a:lnTo>
                  <a:lnTo>
                    <a:pt x="59" y="617"/>
                  </a:lnTo>
                  <a:lnTo>
                    <a:pt x="56" y="617"/>
                  </a:lnTo>
                  <a:lnTo>
                    <a:pt x="55" y="618"/>
                  </a:lnTo>
                  <a:lnTo>
                    <a:pt x="54" y="618"/>
                  </a:lnTo>
                  <a:lnTo>
                    <a:pt x="52" y="618"/>
                  </a:lnTo>
                  <a:lnTo>
                    <a:pt x="51" y="618"/>
                  </a:lnTo>
                  <a:lnTo>
                    <a:pt x="48" y="618"/>
                  </a:lnTo>
                  <a:lnTo>
                    <a:pt x="47" y="618"/>
                  </a:lnTo>
                  <a:lnTo>
                    <a:pt x="46" y="618"/>
                  </a:lnTo>
                  <a:lnTo>
                    <a:pt x="44" y="618"/>
                  </a:lnTo>
                  <a:lnTo>
                    <a:pt x="43" y="618"/>
                  </a:lnTo>
                  <a:lnTo>
                    <a:pt x="41" y="617"/>
                  </a:lnTo>
                  <a:lnTo>
                    <a:pt x="39" y="617"/>
                  </a:lnTo>
                  <a:lnTo>
                    <a:pt x="37" y="616"/>
                  </a:lnTo>
                  <a:lnTo>
                    <a:pt x="36" y="616"/>
                  </a:lnTo>
                  <a:lnTo>
                    <a:pt x="35" y="615"/>
                  </a:lnTo>
                  <a:lnTo>
                    <a:pt x="34" y="615"/>
                  </a:lnTo>
                  <a:lnTo>
                    <a:pt x="33" y="615"/>
                  </a:lnTo>
                  <a:lnTo>
                    <a:pt x="32" y="614"/>
                  </a:lnTo>
                  <a:lnTo>
                    <a:pt x="31" y="614"/>
                  </a:lnTo>
                  <a:lnTo>
                    <a:pt x="30" y="613"/>
                  </a:lnTo>
                </a:path>
              </a:pathLst>
            </a:custGeom>
            <a:solidFill>
              <a:srgbClr val="75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5253" name="Freeform 6">
              <a:extLst>
                <a:ext uri="{FF2B5EF4-FFF2-40B4-BE49-F238E27FC236}">
                  <a16:creationId xmlns:a16="http://schemas.microsoft.com/office/drawing/2014/main" xmlns="" id="{0BDBF97D-94E6-426B-A1E6-CAD3335C1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" y="1305"/>
              <a:ext cx="474" cy="592"/>
            </a:xfrm>
            <a:custGeom>
              <a:avLst/>
              <a:gdLst>
                <a:gd name="T0" fmla="*/ 24 w 474"/>
                <a:gd name="T1" fmla="*/ 578 h 592"/>
                <a:gd name="T2" fmla="*/ 17 w 474"/>
                <a:gd name="T3" fmla="*/ 561 h 592"/>
                <a:gd name="T4" fmla="*/ 8 w 474"/>
                <a:gd name="T5" fmla="*/ 536 h 592"/>
                <a:gd name="T6" fmla="*/ 2 w 474"/>
                <a:gd name="T7" fmla="*/ 504 h 592"/>
                <a:gd name="T8" fmla="*/ 1 w 474"/>
                <a:gd name="T9" fmla="*/ 463 h 592"/>
                <a:gd name="T10" fmla="*/ 0 w 474"/>
                <a:gd name="T11" fmla="*/ 393 h 592"/>
                <a:gd name="T12" fmla="*/ 0 w 474"/>
                <a:gd name="T13" fmla="*/ 309 h 592"/>
                <a:gd name="T14" fmla="*/ 7 w 474"/>
                <a:gd name="T15" fmla="*/ 225 h 592"/>
                <a:gd name="T16" fmla="*/ 24 w 474"/>
                <a:gd name="T17" fmla="*/ 162 h 592"/>
                <a:gd name="T18" fmla="*/ 48 w 474"/>
                <a:gd name="T19" fmla="*/ 118 h 592"/>
                <a:gd name="T20" fmla="*/ 76 w 474"/>
                <a:gd name="T21" fmla="*/ 84 h 592"/>
                <a:gd name="T22" fmla="*/ 107 w 474"/>
                <a:gd name="T23" fmla="*/ 55 h 592"/>
                <a:gd name="T24" fmla="*/ 142 w 474"/>
                <a:gd name="T25" fmla="*/ 35 h 592"/>
                <a:gd name="T26" fmla="*/ 181 w 474"/>
                <a:gd name="T27" fmla="*/ 19 h 592"/>
                <a:gd name="T28" fmla="*/ 231 w 474"/>
                <a:gd name="T29" fmla="*/ 8 h 592"/>
                <a:gd name="T30" fmla="*/ 285 w 474"/>
                <a:gd name="T31" fmla="*/ 0 h 592"/>
                <a:gd name="T32" fmla="*/ 338 w 474"/>
                <a:gd name="T33" fmla="*/ 0 h 592"/>
                <a:gd name="T34" fmla="*/ 383 w 474"/>
                <a:gd name="T35" fmla="*/ 8 h 592"/>
                <a:gd name="T36" fmla="*/ 414 w 474"/>
                <a:gd name="T37" fmla="*/ 21 h 592"/>
                <a:gd name="T38" fmla="*/ 435 w 474"/>
                <a:gd name="T39" fmla="*/ 31 h 592"/>
                <a:gd name="T40" fmla="*/ 448 w 474"/>
                <a:gd name="T41" fmla="*/ 40 h 592"/>
                <a:gd name="T42" fmla="*/ 457 w 474"/>
                <a:gd name="T43" fmla="*/ 51 h 592"/>
                <a:gd name="T44" fmla="*/ 465 w 474"/>
                <a:gd name="T45" fmla="*/ 69 h 592"/>
                <a:gd name="T46" fmla="*/ 470 w 474"/>
                <a:gd name="T47" fmla="*/ 97 h 592"/>
                <a:gd name="T48" fmla="*/ 473 w 474"/>
                <a:gd name="T49" fmla="*/ 134 h 592"/>
                <a:gd name="T50" fmla="*/ 473 w 474"/>
                <a:gd name="T51" fmla="*/ 175 h 592"/>
                <a:gd name="T52" fmla="*/ 471 w 474"/>
                <a:gd name="T53" fmla="*/ 211 h 592"/>
                <a:gd name="T54" fmla="*/ 468 w 474"/>
                <a:gd name="T55" fmla="*/ 242 h 592"/>
                <a:gd name="T56" fmla="*/ 460 w 474"/>
                <a:gd name="T57" fmla="*/ 272 h 592"/>
                <a:gd name="T58" fmla="*/ 451 w 474"/>
                <a:gd name="T59" fmla="*/ 300 h 592"/>
                <a:gd name="T60" fmla="*/ 440 w 474"/>
                <a:gd name="T61" fmla="*/ 326 h 592"/>
                <a:gd name="T62" fmla="*/ 428 w 474"/>
                <a:gd name="T63" fmla="*/ 346 h 592"/>
                <a:gd name="T64" fmla="*/ 405 w 474"/>
                <a:gd name="T65" fmla="*/ 363 h 592"/>
                <a:gd name="T66" fmla="*/ 375 w 474"/>
                <a:gd name="T67" fmla="*/ 379 h 592"/>
                <a:gd name="T68" fmla="*/ 342 w 474"/>
                <a:gd name="T69" fmla="*/ 392 h 592"/>
                <a:gd name="T70" fmla="*/ 313 w 474"/>
                <a:gd name="T71" fmla="*/ 401 h 592"/>
                <a:gd name="T72" fmla="*/ 293 w 474"/>
                <a:gd name="T73" fmla="*/ 406 h 592"/>
                <a:gd name="T74" fmla="*/ 274 w 474"/>
                <a:gd name="T75" fmla="*/ 413 h 592"/>
                <a:gd name="T76" fmla="*/ 258 w 474"/>
                <a:gd name="T77" fmla="*/ 421 h 592"/>
                <a:gd name="T78" fmla="*/ 243 w 474"/>
                <a:gd name="T79" fmla="*/ 428 h 592"/>
                <a:gd name="T80" fmla="*/ 234 w 474"/>
                <a:gd name="T81" fmla="*/ 435 h 592"/>
                <a:gd name="T82" fmla="*/ 228 w 474"/>
                <a:gd name="T83" fmla="*/ 444 h 592"/>
                <a:gd name="T84" fmla="*/ 220 w 474"/>
                <a:gd name="T85" fmla="*/ 452 h 592"/>
                <a:gd name="T86" fmla="*/ 211 w 474"/>
                <a:gd name="T87" fmla="*/ 462 h 592"/>
                <a:gd name="T88" fmla="*/ 200 w 474"/>
                <a:gd name="T89" fmla="*/ 474 h 592"/>
                <a:gd name="T90" fmla="*/ 185 w 474"/>
                <a:gd name="T91" fmla="*/ 487 h 592"/>
                <a:gd name="T92" fmla="*/ 171 w 474"/>
                <a:gd name="T93" fmla="*/ 497 h 592"/>
                <a:gd name="T94" fmla="*/ 154 w 474"/>
                <a:gd name="T95" fmla="*/ 506 h 592"/>
                <a:gd name="T96" fmla="*/ 138 w 474"/>
                <a:gd name="T97" fmla="*/ 516 h 592"/>
                <a:gd name="T98" fmla="*/ 121 w 474"/>
                <a:gd name="T99" fmla="*/ 531 h 592"/>
                <a:gd name="T100" fmla="*/ 106 w 474"/>
                <a:gd name="T101" fmla="*/ 547 h 592"/>
                <a:gd name="T102" fmla="*/ 91 w 474"/>
                <a:gd name="T103" fmla="*/ 563 h 592"/>
                <a:gd name="T104" fmla="*/ 81 w 474"/>
                <a:gd name="T105" fmla="*/ 575 h 592"/>
                <a:gd name="T106" fmla="*/ 69 w 474"/>
                <a:gd name="T107" fmla="*/ 586 h 592"/>
                <a:gd name="T108" fmla="*/ 56 w 474"/>
                <a:gd name="T109" fmla="*/ 590 h 592"/>
                <a:gd name="T110" fmla="*/ 44 w 474"/>
                <a:gd name="T111" fmla="*/ 591 h 592"/>
                <a:gd name="T112" fmla="*/ 36 w 474"/>
                <a:gd name="T113" fmla="*/ 589 h 592"/>
                <a:gd name="T114" fmla="*/ 29 w 474"/>
                <a:gd name="T115" fmla="*/ 587 h 59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74"/>
                <a:gd name="T175" fmla="*/ 0 h 592"/>
                <a:gd name="T176" fmla="*/ 474 w 474"/>
                <a:gd name="T177" fmla="*/ 592 h 59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74" h="592">
                  <a:moveTo>
                    <a:pt x="28" y="586"/>
                  </a:moveTo>
                  <a:lnTo>
                    <a:pt x="28" y="586"/>
                  </a:lnTo>
                  <a:lnTo>
                    <a:pt x="28" y="584"/>
                  </a:lnTo>
                  <a:lnTo>
                    <a:pt x="26" y="583"/>
                  </a:lnTo>
                  <a:lnTo>
                    <a:pt x="26" y="582"/>
                  </a:lnTo>
                  <a:lnTo>
                    <a:pt x="25" y="580"/>
                  </a:lnTo>
                  <a:lnTo>
                    <a:pt x="24" y="578"/>
                  </a:lnTo>
                  <a:lnTo>
                    <a:pt x="23" y="577"/>
                  </a:lnTo>
                  <a:lnTo>
                    <a:pt x="22" y="573"/>
                  </a:lnTo>
                  <a:lnTo>
                    <a:pt x="21" y="573"/>
                  </a:lnTo>
                  <a:lnTo>
                    <a:pt x="19" y="569"/>
                  </a:lnTo>
                  <a:lnTo>
                    <a:pt x="18" y="566"/>
                  </a:lnTo>
                  <a:lnTo>
                    <a:pt x="17" y="564"/>
                  </a:lnTo>
                  <a:lnTo>
                    <a:pt x="17" y="561"/>
                  </a:lnTo>
                  <a:lnTo>
                    <a:pt x="14" y="558"/>
                  </a:lnTo>
                  <a:lnTo>
                    <a:pt x="14" y="554"/>
                  </a:lnTo>
                  <a:lnTo>
                    <a:pt x="13" y="552"/>
                  </a:lnTo>
                  <a:lnTo>
                    <a:pt x="11" y="548"/>
                  </a:lnTo>
                  <a:lnTo>
                    <a:pt x="10" y="544"/>
                  </a:lnTo>
                  <a:lnTo>
                    <a:pt x="9" y="541"/>
                  </a:lnTo>
                  <a:lnTo>
                    <a:pt x="8" y="536"/>
                  </a:lnTo>
                  <a:lnTo>
                    <a:pt x="7" y="532"/>
                  </a:lnTo>
                  <a:lnTo>
                    <a:pt x="6" y="528"/>
                  </a:lnTo>
                  <a:lnTo>
                    <a:pt x="5" y="523"/>
                  </a:lnTo>
                  <a:lnTo>
                    <a:pt x="4" y="518"/>
                  </a:lnTo>
                  <a:lnTo>
                    <a:pt x="4" y="513"/>
                  </a:lnTo>
                  <a:lnTo>
                    <a:pt x="2" y="509"/>
                  </a:lnTo>
                  <a:lnTo>
                    <a:pt x="2" y="504"/>
                  </a:lnTo>
                  <a:lnTo>
                    <a:pt x="1" y="499"/>
                  </a:lnTo>
                  <a:lnTo>
                    <a:pt x="1" y="495"/>
                  </a:lnTo>
                  <a:lnTo>
                    <a:pt x="1" y="490"/>
                  </a:lnTo>
                  <a:lnTo>
                    <a:pt x="1" y="484"/>
                  </a:lnTo>
                  <a:lnTo>
                    <a:pt x="1" y="479"/>
                  </a:lnTo>
                  <a:lnTo>
                    <a:pt x="1" y="471"/>
                  </a:lnTo>
                  <a:lnTo>
                    <a:pt x="1" y="463"/>
                  </a:lnTo>
                  <a:lnTo>
                    <a:pt x="1" y="455"/>
                  </a:lnTo>
                  <a:lnTo>
                    <a:pt x="1" y="446"/>
                  </a:lnTo>
                  <a:lnTo>
                    <a:pt x="1" y="438"/>
                  </a:lnTo>
                  <a:lnTo>
                    <a:pt x="1" y="427"/>
                  </a:lnTo>
                  <a:lnTo>
                    <a:pt x="0" y="417"/>
                  </a:lnTo>
                  <a:lnTo>
                    <a:pt x="0" y="405"/>
                  </a:lnTo>
                  <a:lnTo>
                    <a:pt x="0" y="393"/>
                  </a:lnTo>
                  <a:lnTo>
                    <a:pt x="0" y="383"/>
                  </a:lnTo>
                  <a:lnTo>
                    <a:pt x="0" y="371"/>
                  </a:lnTo>
                  <a:lnTo>
                    <a:pt x="0" y="359"/>
                  </a:lnTo>
                  <a:lnTo>
                    <a:pt x="0" y="347"/>
                  </a:lnTo>
                  <a:lnTo>
                    <a:pt x="0" y="335"/>
                  </a:lnTo>
                  <a:lnTo>
                    <a:pt x="0" y="322"/>
                  </a:lnTo>
                  <a:lnTo>
                    <a:pt x="0" y="309"/>
                  </a:lnTo>
                  <a:lnTo>
                    <a:pt x="1" y="297"/>
                  </a:lnTo>
                  <a:lnTo>
                    <a:pt x="1" y="284"/>
                  </a:lnTo>
                  <a:lnTo>
                    <a:pt x="1" y="272"/>
                  </a:lnTo>
                  <a:lnTo>
                    <a:pt x="2" y="261"/>
                  </a:lnTo>
                  <a:lnTo>
                    <a:pt x="4" y="249"/>
                  </a:lnTo>
                  <a:lnTo>
                    <a:pt x="5" y="237"/>
                  </a:lnTo>
                  <a:lnTo>
                    <a:pt x="7" y="225"/>
                  </a:lnTo>
                  <a:lnTo>
                    <a:pt x="9" y="216"/>
                  </a:lnTo>
                  <a:lnTo>
                    <a:pt x="11" y="205"/>
                  </a:lnTo>
                  <a:lnTo>
                    <a:pt x="13" y="195"/>
                  </a:lnTo>
                  <a:lnTo>
                    <a:pt x="14" y="186"/>
                  </a:lnTo>
                  <a:lnTo>
                    <a:pt x="17" y="178"/>
                  </a:lnTo>
                  <a:lnTo>
                    <a:pt x="20" y="170"/>
                  </a:lnTo>
                  <a:lnTo>
                    <a:pt x="24" y="162"/>
                  </a:lnTo>
                  <a:lnTo>
                    <a:pt x="26" y="154"/>
                  </a:lnTo>
                  <a:lnTo>
                    <a:pt x="30" y="149"/>
                  </a:lnTo>
                  <a:lnTo>
                    <a:pt x="34" y="142"/>
                  </a:lnTo>
                  <a:lnTo>
                    <a:pt x="38" y="135"/>
                  </a:lnTo>
                  <a:lnTo>
                    <a:pt x="41" y="129"/>
                  </a:lnTo>
                  <a:lnTo>
                    <a:pt x="44" y="124"/>
                  </a:lnTo>
                  <a:lnTo>
                    <a:pt x="48" y="118"/>
                  </a:lnTo>
                  <a:lnTo>
                    <a:pt x="52" y="113"/>
                  </a:lnTo>
                  <a:lnTo>
                    <a:pt x="56" y="107"/>
                  </a:lnTo>
                  <a:lnTo>
                    <a:pt x="59" y="103"/>
                  </a:lnTo>
                  <a:lnTo>
                    <a:pt x="64" y="97"/>
                  </a:lnTo>
                  <a:lnTo>
                    <a:pt x="68" y="92"/>
                  </a:lnTo>
                  <a:lnTo>
                    <a:pt x="71" y="87"/>
                  </a:lnTo>
                  <a:lnTo>
                    <a:pt x="76" y="84"/>
                  </a:lnTo>
                  <a:lnTo>
                    <a:pt x="81" y="79"/>
                  </a:lnTo>
                  <a:lnTo>
                    <a:pt x="84" y="74"/>
                  </a:lnTo>
                  <a:lnTo>
                    <a:pt x="89" y="71"/>
                  </a:lnTo>
                  <a:lnTo>
                    <a:pt x="94" y="66"/>
                  </a:lnTo>
                  <a:lnTo>
                    <a:pt x="99" y="63"/>
                  </a:lnTo>
                  <a:lnTo>
                    <a:pt x="103" y="59"/>
                  </a:lnTo>
                  <a:lnTo>
                    <a:pt x="107" y="55"/>
                  </a:lnTo>
                  <a:lnTo>
                    <a:pt x="111" y="52"/>
                  </a:lnTo>
                  <a:lnTo>
                    <a:pt x="118" y="50"/>
                  </a:lnTo>
                  <a:lnTo>
                    <a:pt x="121" y="45"/>
                  </a:lnTo>
                  <a:lnTo>
                    <a:pt x="127" y="43"/>
                  </a:lnTo>
                  <a:lnTo>
                    <a:pt x="132" y="40"/>
                  </a:lnTo>
                  <a:lnTo>
                    <a:pt x="136" y="38"/>
                  </a:lnTo>
                  <a:lnTo>
                    <a:pt x="142" y="35"/>
                  </a:lnTo>
                  <a:lnTo>
                    <a:pt x="148" y="32"/>
                  </a:lnTo>
                  <a:lnTo>
                    <a:pt x="151" y="30"/>
                  </a:lnTo>
                  <a:lnTo>
                    <a:pt x="158" y="27"/>
                  </a:lnTo>
                  <a:lnTo>
                    <a:pt x="163" y="26"/>
                  </a:lnTo>
                  <a:lnTo>
                    <a:pt x="169" y="24"/>
                  </a:lnTo>
                  <a:lnTo>
                    <a:pt x="175" y="21"/>
                  </a:lnTo>
                  <a:lnTo>
                    <a:pt x="181" y="19"/>
                  </a:lnTo>
                  <a:lnTo>
                    <a:pt x="187" y="17"/>
                  </a:lnTo>
                  <a:lnTo>
                    <a:pt x="194" y="15"/>
                  </a:lnTo>
                  <a:lnTo>
                    <a:pt x="201" y="14"/>
                  </a:lnTo>
                  <a:lnTo>
                    <a:pt x="208" y="12"/>
                  </a:lnTo>
                  <a:lnTo>
                    <a:pt x="216" y="10"/>
                  </a:lnTo>
                  <a:lnTo>
                    <a:pt x="223" y="9"/>
                  </a:lnTo>
                  <a:lnTo>
                    <a:pt x="231" y="8"/>
                  </a:lnTo>
                  <a:lnTo>
                    <a:pt x="237" y="6"/>
                  </a:lnTo>
                  <a:lnTo>
                    <a:pt x="246" y="5"/>
                  </a:lnTo>
                  <a:lnTo>
                    <a:pt x="253" y="4"/>
                  </a:lnTo>
                  <a:lnTo>
                    <a:pt x="261" y="2"/>
                  </a:lnTo>
                  <a:lnTo>
                    <a:pt x="270" y="2"/>
                  </a:lnTo>
                  <a:lnTo>
                    <a:pt x="277" y="2"/>
                  </a:lnTo>
                  <a:lnTo>
                    <a:pt x="285" y="0"/>
                  </a:lnTo>
                  <a:lnTo>
                    <a:pt x="293" y="0"/>
                  </a:lnTo>
                  <a:lnTo>
                    <a:pt x="301" y="0"/>
                  </a:lnTo>
                  <a:lnTo>
                    <a:pt x="308" y="0"/>
                  </a:lnTo>
                  <a:lnTo>
                    <a:pt x="316" y="0"/>
                  </a:lnTo>
                  <a:lnTo>
                    <a:pt x="323" y="0"/>
                  </a:lnTo>
                  <a:lnTo>
                    <a:pt x="331" y="0"/>
                  </a:lnTo>
                  <a:lnTo>
                    <a:pt x="338" y="0"/>
                  </a:lnTo>
                  <a:lnTo>
                    <a:pt x="345" y="0"/>
                  </a:lnTo>
                  <a:lnTo>
                    <a:pt x="352" y="2"/>
                  </a:lnTo>
                  <a:lnTo>
                    <a:pt x="358" y="2"/>
                  </a:lnTo>
                  <a:lnTo>
                    <a:pt x="365" y="3"/>
                  </a:lnTo>
                  <a:lnTo>
                    <a:pt x="371" y="4"/>
                  </a:lnTo>
                  <a:lnTo>
                    <a:pt x="378" y="6"/>
                  </a:lnTo>
                  <a:lnTo>
                    <a:pt x="383" y="8"/>
                  </a:lnTo>
                  <a:lnTo>
                    <a:pt x="388" y="10"/>
                  </a:lnTo>
                  <a:lnTo>
                    <a:pt x="393" y="12"/>
                  </a:lnTo>
                  <a:lnTo>
                    <a:pt x="398" y="14"/>
                  </a:lnTo>
                  <a:lnTo>
                    <a:pt x="402" y="15"/>
                  </a:lnTo>
                  <a:lnTo>
                    <a:pt x="406" y="17"/>
                  </a:lnTo>
                  <a:lnTo>
                    <a:pt x="410" y="19"/>
                  </a:lnTo>
                  <a:lnTo>
                    <a:pt x="414" y="21"/>
                  </a:lnTo>
                  <a:lnTo>
                    <a:pt x="418" y="22"/>
                  </a:lnTo>
                  <a:lnTo>
                    <a:pt x="420" y="24"/>
                  </a:lnTo>
                  <a:lnTo>
                    <a:pt x="423" y="25"/>
                  </a:lnTo>
                  <a:lnTo>
                    <a:pt x="427" y="27"/>
                  </a:lnTo>
                  <a:lnTo>
                    <a:pt x="429" y="27"/>
                  </a:lnTo>
                  <a:lnTo>
                    <a:pt x="432" y="30"/>
                  </a:lnTo>
                  <a:lnTo>
                    <a:pt x="435" y="31"/>
                  </a:lnTo>
                  <a:lnTo>
                    <a:pt x="436" y="31"/>
                  </a:lnTo>
                  <a:lnTo>
                    <a:pt x="439" y="33"/>
                  </a:lnTo>
                  <a:lnTo>
                    <a:pt x="441" y="35"/>
                  </a:lnTo>
                  <a:lnTo>
                    <a:pt x="443" y="35"/>
                  </a:lnTo>
                  <a:lnTo>
                    <a:pt x="444" y="38"/>
                  </a:lnTo>
                  <a:lnTo>
                    <a:pt x="445" y="38"/>
                  </a:lnTo>
                  <a:lnTo>
                    <a:pt x="448" y="40"/>
                  </a:lnTo>
                  <a:lnTo>
                    <a:pt x="450" y="41"/>
                  </a:lnTo>
                  <a:lnTo>
                    <a:pt x="450" y="43"/>
                  </a:lnTo>
                  <a:lnTo>
                    <a:pt x="452" y="45"/>
                  </a:lnTo>
                  <a:lnTo>
                    <a:pt x="453" y="45"/>
                  </a:lnTo>
                  <a:lnTo>
                    <a:pt x="454" y="48"/>
                  </a:lnTo>
                  <a:lnTo>
                    <a:pt x="456" y="50"/>
                  </a:lnTo>
                  <a:lnTo>
                    <a:pt x="457" y="51"/>
                  </a:lnTo>
                  <a:lnTo>
                    <a:pt x="458" y="53"/>
                  </a:lnTo>
                  <a:lnTo>
                    <a:pt x="460" y="55"/>
                  </a:lnTo>
                  <a:lnTo>
                    <a:pt x="460" y="59"/>
                  </a:lnTo>
                  <a:lnTo>
                    <a:pt x="461" y="61"/>
                  </a:lnTo>
                  <a:lnTo>
                    <a:pt x="462" y="63"/>
                  </a:lnTo>
                  <a:lnTo>
                    <a:pt x="464" y="66"/>
                  </a:lnTo>
                  <a:lnTo>
                    <a:pt x="465" y="69"/>
                  </a:lnTo>
                  <a:lnTo>
                    <a:pt x="466" y="72"/>
                  </a:lnTo>
                  <a:lnTo>
                    <a:pt x="467" y="76"/>
                  </a:lnTo>
                  <a:lnTo>
                    <a:pt x="468" y="80"/>
                  </a:lnTo>
                  <a:lnTo>
                    <a:pt x="469" y="84"/>
                  </a:lnTo>
                  <a:lnTo>
                    <a:pt x="470" y="88"/>
                  </a:lnTo>
                  <a:lnTo>
                    <a:pt x="470" y="92"/>
                  </a:lnTo>
                  <a:lnTo>
                    <a:pt x="470" y="97"/>
                  </a:lnTo>
                  <a:lnTo>
                    <a:pt x="470" y="103"/>
                  </a:lnTo>
                  <a:lnTo>
                    <a:pt x="471" y="107"/>
                  </a:lnTo>
                  <a:lnTo>
                    <a:pt x="471" y="113"/>
                  </a:lnTo>
                  <a:lnTo>
                    <a:pt x="473" y="118"/>
                  </a:lnTo>
                  <a:lnTo>
                    <a:pt x="473" y="123"/>
                  </a:lnTo>
                  <a:lnTo>
                    <a:pt x="473" y="129"/>
                  </a:lnTo>
                  <a:lnTo>
                    <a:pt x="473" y="134"/>
                  </a:lnTo>
                  <a:lnTo>
                    <a:pt x="473" y="140"/>
                  </a:lnTo>
                  <a:lnTo>
                    <a:pt x="473" y="146"/>
                  </a:lnTo>
                  <a:lnTo>
                    <a:pt x="473" y="152"/>
                  </a:lnTo>
                  <a:lnTo>
                    <a:pt x="473" y="157"/>
                  </a:lnTo>
                  <a:lnTo>
                    <a:pt x="473" y="162"/>
                  </a:lnTo>
                  <a:lnTo>
                    <a:pt x="473" y="168"/>
                  </a:lnTo>
                  <a:lnTo>
                    <a:pt x="473" y="175"/>
                  </a:lnTo>
                  <a:lnTo>
                    <a:pt x="473" y="180"/>
                  </a:lnTo>
                  <a:lnTo>
                    <a:pt x="473" y="185"/>
                  </a:lnTo>
                  <a:lnTo>
                    <a:pt x="473" y="190"/>
                  </a:lnTo>
                  <a:lnTo>
                    <a:pt x="473" y="195"/>
                  </a:lnTo>
                  <a:lnTo>
                    <a:pt x="471" y="200"/>
                  </a:lnTo>
                  <a:lnTo>
                    <a:pt x="471" y="206"/>
                  </a:lnTo>
                  <a:lnTo>
                    <a:pt x="471" y="211"/>
                  </a:lnTo>
                  <a:lnTo>
                    <a:pt x="470" y="216"/>
                  </a:lnTo>
                  <a:lnTo>
                    <a:pt x="470" y="220"/>
                  </a:lnTo>
                  <a:lnTo>
                    <a:pt x="470" y="224"/>
                  </a:lnTo>
                  <a:lnTo>
                    <a:pt x="470" y="228"/>
                  </a:lnTo>
                  <a:lnTo>
                    <a:pt x="469" y="232"/>
                  </a:lnTo>
                  <a:lnTo>
                    <a:pt x="469" y="237"/>
                  </a:lnTo>
                  <a:lnTo>
                    <a:pt x="468" y="242"/>
                  </a:lnTo>
                  <a:lnTo>
                    <a:pt x="467" y="245"/>
                  </a:lnTo>
                  <a:lnTo>
                    <a:pt x="466" y="251"/>
                  </a:lnTo>
                  <a:lnTo>
                    <a:pt x="465" y="256"/>
                  </a:lnTo>
                  <a:lnTo>
                    <a:pt x="464" y="258"/>
                  </a:lnTo>
                  <a:lnTo>
                    <a:pt x="463" y="264"/>
                  </a:lnTo>
                  <a:lnTo>
                    <a:pt x="462" y="269"/>
                  </a:lnTo>
                  <a:lnTo>
                    <a:pt x="460" y="272"/>
                  </a:lnTo>
                  <a:lnTo>
                    <a:pt x="460" y="277"/>
                  </a:lnTo>
                  <a:lnTo>
                    <a:pt x="459" y="281"/>
                  </a:lnTo>
                  <a:lnTo>
                    <a:pt x="457" y="284"/>
                  </a:lnTo>
                  <a:lnTo>
                    <a:pt x="456" y="290"/>
                  </a:lnTo>
                  <a:lnTo>
                    <a:pt x="454" y="293"/>
                  </a:lnTo>
                  <a:lnTo>
                    <a:pt x="453" y="297"/>
                  </a:lnTo>
                  <a:lnTo>
                    <a:pt x="451" y="300"/>
                  </a:lnTo>
                  <a:lnTo>
                    <a:pt x="450" y="304"/>
                  </a:lnTo>
                  <a:lnTo>
                    <a:pt x="448" y="308"/>
                  </a:lnTo>
                  <a:lnTo>
                    <a:pt x="447" y="312"/>
                  </a:lnTo>
                  <a:lnTo>
                    <a:pt x="445" y="315"/>
                  </a:lnTo>
                  <a:lnTo>
                    <a:pt x="444" y="319"/>
                  </a:lnTo>
                  <a:lnTo>
                    <a:pt x="442" y="322"/>
                  </a:lnTo>
                  <a:lnTo>
                    <a:pt x="440" y="326"/>
                  </a:lnTo>
                  <a:lnTo>
                    <a:pt x="439" y="328"/>
                  </a:lnTo>
                  <a:lnTo>
                    <a:pt x="436" y="332"/>
                  </a:lnTo>
                  <a:lnTo>
                    <a:pt x="435" y="335"/>
                  </a:lnTo>
                  <a:lnTo>
                    <a:pt x="433" y="339"/>
                  </a:lnTo>
                  <a:lnTo>
                    <a:pt x="430" y="341"/>
                  </a:lnTo>
                  <a:lnTo>
                    <a:pt x="429" y="343"/>
                  </a:lnTo>
                  <a:lnTo>
                    <a:pt x="428" y="346"/>
                  </a:lnTo>
                  <a:lnTo>
                    <a:pt x="425" y="348"/>
                  </a:lnTo>
                  <a:lnTo>
                    <a:pt x="423" y="350"/>
                  </a:lnTo>
                  <a:lnTo>
                    <a:pt x="420" y="353"/>
                  </a:lnTo>
                  <a:lnTo>
                    <a:pt x="417" y="355"/>
                  </a:lnTo>
                  <a:lnTo>
                    <a:pt x="414" y="358"/>
                  </a:lnTo>
                  <a:lnTo>
                    <a:pt x="410" y="360"/>
                  </a:lnTo>
                  <a:lnTo>
                    <a:pt x="405" y="363"/>
                  </a:lnTo>
                  <a:lnTo>
                    <a:pt x="402" y="365"/>
                  </a:lnTo>
                  <a:lnTo>
                    <a:pt x="398" y="368"/>
                  </a:lnTo>
                  <a:lnTo>
                    <a:pt x="393" y="370"/>
                  </a:lnTo>
                  <a:lnTo>
                    <a:pt x="388" y="372"/>
                  </a:lnTo>
                  <a:lnTo>
                    <a:pt x="384" y="375"/>
                  </a:lnTo>
                  <a:lnTo>
                    <a:pt x="380" y="377"/>
                  </a:lnTo>
                  <a:lnTo>
                    <a:pt x="375" y="379"/>
                  </a:lnTo>
                  <a:lnTo>
                    <a:pt x="370" y="380"/>
                  </a:lnTo>
                  <a:lnTo>
                    <a:pt x="365" y="383"/>
                  </a:lnTo>
                  <a:lnTo>
                    <a:pt x="361" y="385"/>
                  </a:lnTo>
                  <a:lnTo>
                    <a:pt x="357" y="388"/>
                  </a:lnTo>
                  <a:lnTo>
                    <a:pt x="351" y="389"/>
                  </a:lnTo>
                  <a:lnTo>
                    <a:pt x="346" y="391"/>
                  </a:lnTo>
                  <a:lnTo>
                    <a:pt x="342" y="392"/>
                  </a:lnTo>
                  <a:lnTo>
                    <a:pt x="338" y="393"/>
                  </a:lnTo>
                  <a:lnTo>
                    <a:pt x="334" y="396"/>
                  </a:lnTo>
                  <a:lnTo>
                    <a:pt x="329" y="397"/>
                  </a:lnTo>
                  <a:lnTo>
                    <a:pt x="325" y="398"/>
                  </a:lnTo>
                  <a:lnTo>
                    <a:pt x="321" y="400"/>
                  </a:lnTo>
                  <a:lnTo>
                    <a:pt x="317" y="401"/>
                  </a:lnTo>
                  <a:lnTo>
                    <a:pt x="313" y="401"/>
                  </a:lnTo>
                  <a:lnTo>
                    <a:pt x="310" y="402"/>
                  </a:lnTo>
                  <a:lnTo>
                    <a:pt x="307" y="404"/>
                  </a:lnTo>
                  <a:lnTo>
                    <a:pt x="304" y="404"/>
                  </a:lnTo>
                  <a:lnTo>
                    <a:pt x="301" y="404"/>
                  </a:lnTo>
                  <a:lnTo>
                    <a:pt x="298" y="405"/>
                  </a:lnTo>
                  <a:lnTo>
                    <a:pt x="295" y="406"/>
                  </a:lnTo>
                  <a:lnTo>
                    <a:pt x="293" y="406"/>
                  </a:lnTo>
                  <a:lnTo>
                    <a:pt x="290" y="407"/>
                  </a:lnTo>
                  <a:lnTo>
                    <a:pt x="288" y="409"/>
                  </a:lnTo>
                  <a:lnTo>
                    <a:pt x="285" y="409"/>
                  </a:lnTo>
                  <a:lnTo>
                    <a:pt x="283" y="410"/>
                  </a:lnTo>
                  <a:lnTo>
                    <a:pt x="280" y="411"/>
                  </a:lnTo>
                  <a:lnTo>
                    <a:pt x="277" y="412"/>
                  </a:lnTo>
                  <a:lnTo>
                    <a:pt x="274" y="413"/>
                  </a:lnTo>
                  <a:lnTo>
                    <a:pt x="273" y="413"/>
                  </a:lnTo>
                  <a:lnTo>
                    <a:pt x="270" y="414"/>
                  </a:lnTo>
                  <a:lnTo>
                    <a:pt x="267" y="416"/>
                  </a:lnTo>
                  <a:lnTo>
                    <a:pt x="265" y="417"/>
                  </a:lnTo>
                  <a:lnTo>
                    <a:pt x="262" y="417"/>
                  </a:lnTo>
                  <a:lnTo>
                    <a:pt x="261" y="418"/>
                  </a:lnTo>
                  <a:lnTo>
                    <a:pt x="258" y="421"/>
                  </a:lnTo>
                  <a:lnTo>
                    <a:pt x="256" y="421"/>
                  </a:lnTo>
                  <a:lnTo>
                    <a:pt x="253" y="422"/>
                  </a:lnTo>
                  <a:lnTo>
                    <a:pt x="251" y="423"/>
                  </a:lnTo>
                  <a:lnTo>
                    <a:pt x="249" y="424"/>
                  </a:lnTo>
                  <a:lnTo>
                    <a:pt x="248" y="426"/>
                  </a:lnTo>
                  <a:lnTo>
                    <a:pt x="246" y="427"/>
                  </a:lnTo>
                  <a:lnTo>
                    <a:pt x="243" y="428"/>
                  </a:lnTo>
                  <a:lnTo>
                    <a:pt x="242" y="429"/>
                  </a:lnTo>
                  <a:lnTo>
                    <a:pt x="241" y="430"/>
                  </a:lnTo>
                  <a:lnTo>
                    <a:pt x="239" y="431"/>
                  </a:lnTo>
                  <a:lnTo>
                    <a:pt x="238" y="432"/>
                  </a:lnTo>
                  <a:lnTo>
                    <a:pt x="237" y="434"/>
                  </a:lnTo>
                  <a:lnTo>
                    <a:pt x="236" y="434"/>
                  </a:lnTo>
                  <a:lnTo>
                    <a:pt x="234" y="435"/>
                  </a:lnTo>
                  <a:lnTo>
                    <a:pt x="233" y="436"/>
                  </a:lnTo>
                  <a:lnTo>
                    <a:pt x="232" y="438"/>
                  </a:lnTo>
                  <a:lnTo>
                    <a:pt x="231" y="439"/>
                  </a:lnTo>
                  <a:lnTo>
                    <a:pt x="231" y="440"/>
                  </a:lnTo>
                  <a:lnTo>
                    <a:pt x="229" y="441"/>
                  </a:lnTo>
                  <a:lnTo>
                    <a:pt x="228" y="442"/>
                  </a:lnTo>
                  <a:lnTo>
                    <a:pt x="228" y="444"/>
                  </a:lnTo>
                  <a:lnTo>
                    <a:pt x="225" y="445"/>
                  </a:lnTo>
                  <a:lnTo>
                    <a:pt x="225" y="446"/>
                  </a:lnTo>
                  <a:lnTo>
                    <a:pt x="223" y="448"/>
                  </a:lnTo>
                  <a:lnTo>
                    <a:pt x="223" y="449"/>
                  </a:lnTo>
                  <a:lnTo>
                    <a:pt x="222" y="450"/>
                  </a:lnTo>
                  <a:lnTo>
                    <a:pt x="221" y="451"/>
                  </a:lnTo>
                  <a:lnTo>
                    <a:pt x="220" y="452"/>
                  </a:lnTo>
                  <a:lnTo>
                    <a:pt x="218" y="454"/>
                  </a:lnTo>
                  <a:lnTo>
                    <a:pt x="217" y="455"/>
                  </a:lnTo>
                  <a:lnTo>
                    <a:pt x="216" y="457"/>
                  </a:lnTo>
                  <a:lnTo>
                    <a:pt x="214" y="458"/>
                  </a:lnTo>
                  <a:lnTo>
                    <a:pt x="213" y="460"/>
                  </a:lnTo>
                  <a:lnTo>
                    <a:pt x="213" y="461"/>
                  </a:lnTo>
                  <a:lnTo>
                    <a:pt x="211" y="462"/>
                  </a:lnTo>
                  <a:lnTo>
                    <a:pt x="210" y="463"/>
                  </a:lnTo>
                  <a:lnTo>
                    <a:pt x="208" y="466"/>
                  </a:lnTo>
                  <a:lnTo>
                    <a:pt x="206" y="467"/>
                  </a:lnTo>
                  <a:lnTo>
                    <a:pt x="206" y="469"/>
                  </a:lnTo>
                  <a:lnTo>
                    <a:pt x="203" y="471"/>
                  </a:lnTo>
                  <a:lnTo>
                    <a:pt x="202" y="471"/>
                  </a:lnTo>
                  <a:lnTo>
                    <a:pt x="200" y="474"/>
                  </a:lnTo>
                  <a:lnTo>
                    <a:pt x="198" y="475"/>
                  </a:lnTo>
                  <a:lnTo>
                    <a:pt x="196" y="477"/>
                  </a:lnTo>
                  <a:lnTo>
                    <a:pt x="193" y="479"/>
                  </a:lnTo>
                  <a:lnTo>
                    <a:pt x="191" y="481"/>
                  </a:lnTo>
                  <a:lnTo>
                    <a:pt x="190" y="482"/>
                  </a:lnTo>
                  <a:lnTo>
                    <a:pt x="187" y="484"/>
                  </a:lnTo>
                  <a:lnTo>
                    <a:pt x="185" y="487"/>
                  </a:lnTo>
                  <a:lnTo>
                    <a:pt x="183" y="488"/>
                  </a:lnTo>
                  <a:lnTo>
                    <a:pt x="181" y="489"/>
                  </a:lnTo>
                  <a:lnTo>
                    <a:pt x="179" y="491"/>
                  </a:lnTo>
                  <a:lnTo>
                    <a:pt x="177" y="492"/>
                  </a:lnTo>
                  <a:lnTo>
                    <a:pt x="174" y="494"/>
                  </a:lnTo>
                  <a:lnTo>
                    <a:pt x="172" y="495"/>
                  </a:lnTo>
                  <a:lnTo>
                    <a:pt x="171" y="497"/>
                  </a:lnTo>
                  <a:lnTo>
                    <a:pt x="168" y="497"/>
                  </a:lnTo>
                  <a:lnTo>
                    <a:pt x="166" y="499"/>
                  </a:lnTo>
                  <a:lnTo>
                    <a:pt x="163" y="500"/>
                  </a:lnTo>
                  <a:lnTo>
                    <a:pt x="161" y="503"/>
                  </a:lnTo>
                  <a:lnTo>
                    <a:pt x="160" y="503"/>
                  </a:lnTo>
                  <a:lnTo>
                    <a:pt x="157" y="504"/>
                  </a:lnTo>
                  <a:lnTo>
                    <a:pt x="154" y="506"/>
                  </a:lnTo>
                  <a:lnTo>
                    <a:pt x="151" y="508"/>
                  </a:lnTo>
                  <a:lnTo>
                    <a:pt x="151" y="509"/>
                  </a:lnTo>
                  <a:lnTo>
                    <a:pt x="148" y="510"/>
                  </a:lnTo>
                  <a:lnTo>
                    <a:pt x="146" y="512"/>
                  </a:lnTo>
                  <a:lnTo>
                    <a:pt x="143" y="513"/>
                  </a:lnTo>
                  <a:lnTo>
                    <a:pt x="141" y="515"/>
                  </a:lnTo>
                  <a:lnTo>
                    <a:pt x="138" y="516"/>
                  </a:lnTo>
                  <a:lnTo>
                    <a:pt x="136" y="518"/>
                  </a:lnTo>
                  <a:lnTo>
                    <a:pt x="133" y="520"/>
                  </a:lnTo>
                  <a:lnTo>
                    <a:pt x="132" y="523"/>
                  </a:lnTo>
                  <a:lnTo>
                    <a:pt x="129" y="524"/>
                  </a:lnTo>
                  <a:lnTo>
                    <a:pt x="127" y="526"/>
                  </a:lnTo>
                  <a:lnTo>
                    <a:pt x="124" y="528"/>
                  </a:lnTo>
                  <a:lnTo>
                    <a:pt x="121" y="531"/>
                  </a:lnTo>
                  <a:lnTo>
                    <a:pt x="119" y="532"/>
                  </a:lnTo>
                  <a:lnTo>
                    <a:pt x="116" y="536"/>
                  </a:lnTo>
                  <a:lnTo>
                    <a:pt x="115" y="537"/>
                  </a:lnTo>
                  <a:lnTo>
                    <a:pt x="111" y="541"/>
                  </a:lnTo>
                  <a:lnTo>
                    <a:pt x="109" y="542"/>
                  </a:lnTo>
                  <a:lnTo>
                    <a:pt x="107" y="545"/>
                  </a:lnTo>
                  <a:lnTo>
                    <a:pt x="106" y="547"/>
                  </a:lnTo>
                  <a:lnTo>
                    <a:pt x="104" y="549"/>
                  </a:lnTo>
                  <a:lnTo>
                    <a:pt x="101" y="552"/>
                  </a:lnTo>
                  <a:lnTo>
                    <a:pt x="99" y="553"/>
                  </a:lnTo>
                  <a:lnTo>
                    <a:pt x="97" y="556"/>
                  </a:lnTo>
                  <a:lnTo>
                    <a:pt x="96" y="558"/>
                  </a:lnTo>
                  <a:lnTo>
                    <a:pt x="94" y="560"/>
                  </a:lnTo>
                  <a:lnTo>
                    <a:pt x="91" y="563"/>
                  </a:lnTo>
                  <a:lnTo>
                    <a:pt x="90" y="565"/>
                  </a:lnTo>
                  <a:lnTo>
                    <a:pt x="89" y="566"/>
                  </a:lnTo>
                  <a:lnTo>
                    <a:pt x="87" y="568"/>
                  </a:lnTo>
                  <a:lnTo>
                    <a:pt x="85" y="570"/>
                  </a:lnTo>
                  <a:lnTo>
                    <a:pt x="84" y="573"/>
                  </a:lnTo>
                  <a:lnTo>
                    <a:pt x="82" y="573"/>
                  </a:lnTo>
                  <a:lnTo>
                    <a:pt x="81" y="575"/>
                  </a:lnTo>
                  <a:lnTo>
                    <a:pt x="79" y="577"/>
                  </a:lnTo>
                  <a:lnTo>
                    <a:pt x="77" y="578"/>
                  </a:lnTo>
                  <a:lnTo>
                    <a:pt x="75" y="580"/>
                  </a:lnTo>
                  <a:lnTo>
                    <a:pt x="74" y="582"/>
                  </a:lnTo>
                  <a:lnTo>
                    <a:pt x="72" y="583"/>
                  </a:lnTo>
                  <a:lnTo>
                    <a:pt x="70" y="584"/>
                  </a:lnTo>
                  <a:lnTo>
                    <a:pt x="69" y="586"/>
                  </a:lnTo>
                  <a:lnTo>
                    <a:pt x="67" y="586"/>
                  </a:lnTo>
                  <a:lnTo>
                    <a:pt x="66" y="587"/>
                  </a:lnTo>
                  <a:lnTo>
                    <a:pt x="64" y="588"/>
                  </a:lnTo>
                  <a:lnTo>
                    <a:pt x="62" y="588"/>
                  </a:lnTo>
                  <a:lnTo>
                    <a:pt x="60" y="589"/>
                  </a:lnTo>
                  <a:lnTo>
                    <a:pt x="59" y="589"/>
                  </a:lnTo>
                  <a:lnTo>
                    <a:pt x="56" y="590"/>
                  </a:lnTo>
                  <a:lnTo>
                    <a:pt x="55" y="590"/>
                  </a:lnTo>
                  <a:lnTo>
                    <a:pt x="54" y="590"/>
                  </a:lnTo>
                  <a:lnTo>
                    <a:pt x="51" y="591"/>
                  </a:lnTo>
                  <a:lnTo>
                    <a:pt x="48" y="591"/>
                  </a:lnTo>
                  <a:lnTo>
                    <a:pt x="47" y="591"/>
                  </a:lnTo>
                  <a:lnTo>
                    <a:pt x="46" y="591"/>
                  </a:lnTo>
                  <a:lnTo>
                    <a:pt x="44" y="591"/>
                  </a:lnTo>
                  <a:lnTo>
                    <a:pt x="43" y="590"/>
                  </a:lnTo>
                  <a:lnTo>
                    <a:pt x="41" y="590"/>
                  </a:lnTo>
                  <a:lnTo>
                    <a:pt x="40" y="590"/>
                  </a:lnTo>
                  <a:lnTo>
                    <a:pt x="39" y="590"/>
                  </a:lnTo>
                  <a:lnTo>
                    <a:pt x="38" y="590"/>
                  </a:lnTo>
                  <a:lnTo>
                    <a:pt x="36" y="589"/>
                  </a:lnTo>
                  <a:lnTo>
                    <a:pt x="35" y="589"/>
                  </a:lnTo>
                  <a:lnTo>
                    <a:pt x="34" y="588"/>
                  </a:lnTo>
                  <a:lnTo>
                    <a:pt x="33" y="588"/>
                  </a:lnTo>
                  <a:lnTo>
                    <a:pt x="32" y="588"/>
                  </a:lnTo>
                  <a:lnTo>
                    <a:pt x="31" y="587"/>
                  </a:lnTo>
                  <a:lnTo>
                    <a:pt x="30" y="587"/>
                  </a:lnTo>
                  <a:lnTo>
                    <a:pt x="29" y="587"/>
                  </a:lnTo>
                  <a:lnTo>
                    <a:pt x="29" y="586"/>
                  </a:lnTo>
                  <a:lnTo>
                    <a:pt x="28" y="586"/>
                  </a:lnTo>
                </a:path>
              </a:pathLst>
            </a:custGeom>
            <a:solidFill>
              <a:srgbClr val="7C4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5254" name="Freeform 7">
              <a:extLst>
                <a:ext uri="{FF2B5EF4-FFF2-40B4-BE49-F238E27FC236}">
                  <a16:creationId xmlns:a16="http://schemas.microsoft.com/office/drawing/2014/main" xmlns="" id="{14FA5989-FF44-4D82-B289-D9C3036CF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" y="1313"/>
              <a:ext cx="452" cy="563"/>
            </a:xfrm>
            <a:custGeom>
              <a:avLst/>
              <a:gdLst>
                <a:gd name="T0" fmla="*/ 22 w 452"/>
                <a:gd name="T1" fmla="*/ 551 h 563"/>
                <a:gd name="T2" fmla="*/ 14 w 452"/>
                <a:gd name="T3" fmla="*/ 534 h 563"/>
                <a:gd name="T4" fmla="*/ 8 w 452"/>
                <a:gd name="T5" fmla="*/ 509 h 563"/>
                <a:gd name="T6" fmla="*/ 2 w 452"/>
                <a:gd name="T7" fmla="*/ 480 h 563"/>
                <a:gd name="T8" fmla="*/ 1 w 452"/>
                <a:gd name="T9" fmla="*/ 440 h 563"/>
                <a:gd name="T10" fmla="*/ 0 w 452"/>
                <a:gd name="T11" fmla="*/ 374 h 563"/>
                <a:gd name="T12" fmla="*/ 1 w 452"/>
                <a:gd name="T13" fmla="*/ 293 h 563"/>
                <a:gd name="T14" fmla="*/ 8 w 452"/>
                <a:gd name="T15" fmla="*/ 214 h 563"/>
                <a:gd name="T16" fmla="*/ 23 w 452"/>
                <a:gd name="T17" fmla="*/ 153 h 563"/>
                <a:gd name="T18" fmla="*/ 47 w 452"/>
                <a:gd name="T19" fmla="*/ 112 h 563"/>
                <a:gd name="T20" fmla="*/ 73 w 452"/>
                <a:gd name="T21" fmla="*/ 79 h 563"/>
                <a:gd name="T22" fmla="*/ 104 w 452"/>
                <a:gd name="T23" fmla="*/ 53 h 563"/>
                <a:gd name="T24" fmla="*/ 136 w 452"/>
                <a:gd name="T25" fmla="*/ 33 h 563"/>
                <a:gd name="T26" fmla="*/ 174 w 452"/>
                <a:gd name="T27" fmla="*/ 18 h 563"/>
                <a:gd name="T28" fmla="*/ 220 w 452"/>
                <a:gd name="T29" fmla="*/ 7 h 563"/>
                <a:gd name="T30" fmla="*/ 272 w 452"/>
                <a:gd name="T31" fmla="*/ 1 h 563"/>
                <a:gd name="T32" fmla="*/ 323 w 452"/>
                <a:gd name="T33" fmla="*/ 0 h 563"/>
                <a:gd name="T34" fmla="*/ 366 w 452"/>
                <a:gd name="T35" fmla="*/ 7 h 563"/>
                <a:gd name="T36" fmla="*/ 396 w 452"/>
                <a:gd name="T37" fmla="*/ 19 h 563"/>
                <a:gd name="T38" fmla="*/ 415 w 452"/>
                <a:gd name="T39" fmla="*/ 29 h 563"/>
                <a:gd name="T40" fmla="*/ 427 w 452"/>
                <a:gd name="T41" fmla="*/ 38 h 563"/>
                <a:gd name="T42" fmla="*/ 436 w 452"/>
                <a:gd name="T43" fmla="*/ 50 h 563"/>
                <a:gd name="T44" fmla="*/ 443 w 452"/>
                <a:gd name="T45" fmla="*/ 66 h 563"/>
                <a:gd name="T46" fmla="*/ 449 w 452"/>
                <a:gd name="T47" fmla="*/ 93 h 563"/>
                <a:gd name="T48" fmla="*/ 451 w 452"/>
                <a:gd name="T49" fmla="*/ 128 h 563"/>
                <a:gd name="T50" fmla="*/ 451 w 452"/>
                <a:gd name="T51" fmla="*/ 165 h 563"/>
                <a:gd name="T52" fmla="*/ 449 w 452"/>
                <a:gd name="T53" fmla="*/ 200 h 563"/>
                <a:gd name="T54" fmla="*/ 446 w 452"/>
                <a:gd name="T55" fmla="*/ 229 h 563"/>
                <a:gd name="T56" fmla="*/ 440 w 452"/>
                <a:gd name="T57" fmla="*/ 259 h 563"/>
                <a:gd name="T58" fmla="*/ 431 w 452"/>
                <a:gd name="T59" fmla="*/ 286 h 563"/>
                <a:gd name="T60" fmla="*/ 420 w 452"/>
                <a:gd name="T61" fmla="*/ 309 h 563"/>
                <a:gd name="T62" fmla="*/ 408 w 452"/>
                <a:gd name="T63" fmla="*/ 328 h 563"/>
                <a:gd name="T64" fmla="*/ 388 w 452"/>
                <a:gd name="T65" fmla="*/ 345 h 563"/>
                <a:gd name="T66" fmla="*/ 359 w 452"/>
                <a:gd name="T67" fmla="*/ 361 h 563"/>
                <a:gd name="T68" fmla="*/ 328 w 452"/>
                <a:gd name="T69" fmla="*/ 373 h 563"/>
                <a:gd name="T70" fmla="*/ 300 w 452"/>
                <a:gd name="T71" fmla="*/ 381 h 563"/>
                <a:gd name="T72" fmla="*/ 280 w 452"/>
                <a:gd name="T73" fmla="*/ 386 h 563"/>
                <a:gd name="T74" fmla="*/ 262 w 452"/>
                <a:gd name="T75" fmla="*/ 392 h 563"/>
                <a:gd name="T76" fmla="*/ 246 w 452"/>
                <a:gd name="T77" fmla="*/ 399 h 563"/>
                <a:gd name="T78" fmla="*/ 233 w 452"/>
                <a:gd name="T79" fmla="*/ 406 h 563"/>
                <a:gd name="T80" fmla="*/ 224 w 452"/>
                <a:gd name="T81" fmla="*/ 414 h 563"/>
                <a:gd name="T82" fmla="*/ 217 w 452"/>
                <a:gd name="T83" fmla="*/ 422 h 563"/>
                <a:gd name="T84" fmla="*/ 210 w 452"/>
                <a:gd name="T85" fmla="*/ 430 h 563"/>
                <a:gd name="T86" fmla="*/ 201 w 452"/>
                <a:gd name="T87" fmla="*/ 440 h 563"/>
                <a:gd name="T88" fmla="*/ 191 w 452"/>
                <a:gd name="T89" fmla="*/ 451 h 563"/>
                <a:gd name="T90" fmla="*/ 178 w 452"/>
                <a:gd name="T91" fmla="*/ 463 h 563"/>
                <a:gd name="T92" fmla="*/ 164 w 452"/>
                <a:gd name="T93" fmla="*/ 473 h 563"/>
                <a:gd name="T94" fmla="*/ 148 w 452"/>
                <a:gd name="T95" fmla="*/ 481 h 563"/>
                <a:gd name="T96" fmla="*/ 133 w 452"/>
                <a:gd name="T97" fmla="*/ 492 h 563"/>
                <a:gd name="T98" fmla="*/ 118 w 452"/>
                <a:gd name="T99" fmla="*/ 504 h 563"/>
                <a:gd name="T100" fmla="*/ 101 w 452"/>
                <a:gd name="T101" fmla="*/ 520 h 563"/>
                <a:gd name="T102" fmla="*/ 89 w 452"/>
                <a:gd name="T103" fmla="*/ 534 h 563"/>
                <a:gd name="T104" fmla="*/ 78 w 452"/>
                <a:gd name="T105" fmla="*/ 548 h 563"/>
                <a:gd name="T106" fmla="*/ 68 w 452"/>
                <a:gd name="T107" fmla="*/ 557 h 563"/>
                <a:gd name="T108" fmla="*/ 56 w 452"/>
                <a:gd name="T109" fmla="*/ 561 h 563"/>
                <a:gd name="T110" fmla="*/ 43 w 452"/>
                <a:gd name="T111" fmla="*/ 562 h 563"/>
                <a:gd name="T112" fmla="*/ 35 w 452"/>
                <a:gd name="T113" fmla="*/ 561 h 563"/>
                <a:gd name="T114" fmla="*/ 29 w 452"/>
                <a:gd name="T115" fmla="*/ 558 h 56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52"/>
                <a:gd name="T175" fmla="*/ 0 h 563"/>
                <a:gd name="T176" fmla="*/ 452 w 452"/>
                <a:gd name="T177" fmla="*/ 563 h 56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52" h="563">
                  <a:moveTo>
                    <a:pt x="26" y="557"/>
                  </a:moveTo>
                  <a:lnTo>
                    <a:pt x="26" y="557"/>
                  </a:lnTo>
                  <a:lnTo>
                    <a:pt x="25" y="555"/>
                  </a:lnTo>
                  <a:lnTo>
                    <a:pt x="25" y="554"/>
                  </a:lnTo>
                  <a:lnTo>
                    <a:pt x="24" y="554"/>
                  </a:lnTo>
                  <a:lnTo>
                    <a:pt x="23" y="552"/>
                  </a:lnTo>
                  <a:lnTo>
                    <a:pt x="22" y="551"/>
                  </a:lnTo>
                  <a:lnTo>
                    <a:pt x="21" y="549"/>
                  </a:lnTo>
                  <a:lnTo>
                    <a:pt x="20" y="546"/>
                  </a:lnTo>
                  <a:lnTo>
                    <a:pt x="19" y="544"/>
                  </a:lnTo>
                  <a:lnTo>
                    <a:pt x="19" y="542"/>
                  </a:lnTo>
                  <a:lnTo>
                    <a:pt x="17" y="539"/>
                  </a:lnTo>
                  <a:lnTo>
                    <a:pt x="17" y="536"/>
                  </a:lnTo>
                  <a:lnTo>
                    <a:pt x="14" y="534"/>
                  </a:lnTo>
                  <a:lnTo>
                    <a:pt x="14" y="531"/>
                  </a:lnTo>
                  <a:lnTo>
                    <a:pt x="13" y="527"/>
                  </a:lnTo>
                  <a:lnTo>
                    <a:pt x="11" y="524"/>
                  </a:lnTo>
                  <a:lnTo>
                    <a:pt x="11" y="520"/>
                  </a:lnTo>
                  <a:lnTo>
                    <a:pt x="9" y="516"/>
                  </a:lnTo>
                  <a:lnTo>
                    <a:pt x="8" y="513"/>
                  </a:lnTo>
                  <a:lnTo>
                    <a:pt x="8" y="509"/>
                  </a:lnTo>
                  <a:lnTo>
                    <a:pt x="6" y="505"/>
                  </a:lnTo>
                  <a:lnTo>
                    <a:pt x="5" y="502"/>
                  </a:lnTo>
                  <a:lnTo>
                    <a:pt x="4" y="497"/>
                  </a:lnTo>
                  <a:lnTo>
                    <a:pt x="4" y="493"/>
                  </a:lnTo>
                  <a:lnTo>
                    <a:pt x="4" y="488"/>
                  </a:lnTo>
                  <a:lnTo>
                    <a:pt x="2" y="484"/>
                  </a:lnTo>
                  <a:lnTo>
                    <a:pt x="2" y="480"/>
                  </a:lnTo>
                  <a:lnTo>
                    <a:pt x="1" y="475"/>
                  </a:lnTo>
                  <a:lnTo>
                    <a:pt x="1" y="471"/>
                  </a:lnTo>
                  <a:lnTo>
                    <a:pt x="1" y="466"/>
                  </a:lnTo>
                  <a:lnTo>
                    <a:pt x="1" y="461"/>
                  </a:lnTo>
                  <a:lnTo>
                    <a:pt x="1" y="455"/>
                  </a:lnTo>
                  <a:lnTo>
                    <a:pt x="1" y="448"/>
                  </a:lnTo>
                  <a:lnTo>
                    <a:pt x="1" y="440"/>
                  </a:lnTo>
                  <a:lnTo>
                    <a:pt x="1" y="433"/>
                  </a:lnTo>
                  <a:lnTo>
                    <a:pt x="1" y="425"/>
                  </a:lnTo>
                  <a:lnTo>
                    <a:pt x="1" y="414"/>
                  </a:lnTo>
                  <a:lnTo>
                    <a:pt x="0" y="406"/>
                  </a:lnTo>
                  <a:lnTo>
                    <a:pt x="0" y="397"/>
                  </a:lnTo>
                  <a:lnTo>
                    <a:pt x="0" y="386"/>
                  </a:lnTo>
                  <a:lnTo>
                    <a:pt x="0" y="374"/>
                  </a:lnTo>
                  <a:lnTo>
                    <a:pt x="0" y="363"/>
                  </a:lnTo>
                  <a:lnTo>
                    <a:pt x="0" y="352"/>
                  </a:lnTo>
                  <a:lnTo>
                    <a:pt x="0" y="341"/>
                  </a:lnTo>
                  <a:lnTo>
                    <a:pt x="0" y="329"/>
                  </a:lnTo>
                  <a:lnTo>
                    <a:pt x="0" y="317"/>
                  </a:lnTo>
                  <a:lnTo>
                    <a:pt x="0" y="306"/>
                  </a:lnTo>
                  <a:lnTo>
                    <a:pt x="1" y="293"/>
                  </a:lnTo>
                  <a:lnTo>
                    <a:pt x="1" y="283"/>
                  </a:lnTo>
                  <a:lnTo>
                    <a:pt x="1" y="270"/>
                  </a:lnTo>
                  <a:lnTo>
                    <a:pt x="2" y="259"/>
                  </a:lnTo>
                  <a:lnTo>
                    <a:pt x="4" y="247"/>
                  </a:lnTo>
                  <a:lnTo>
                    <a:pt x="4" y="236"/>
                  </a:lnTo>
                  <a:lnTo>
                    <a:pt x="5" y="225"/>
                  </a:lnTo>
                  <a:lnTo>
                    <a:pt x="8" y="214"/>
                  </a:lnTo>
                  <a:lnTo>
                    <a:pt x="9" y="204"/>
                  </a:lnTo>
                  <a:lnTo>
                    <a:pt x="11" y="195"/>
                  </a:lnTo>
                  <a:lnTo>
                    <a:pt x="13" y="186"/>
                  </a:lnTo>
                  <a:lnTo>
                    <a:pt x="14" y="177"/>
                  </a:lnTo>
                  <a:lnTo>
                    <a:pt x="17" y="168"/>
                  </a:lnTo>
                  <a:lnTo>
                    <a:pt x="20" y="161"/>
                  </a:lnTo>
                  <a:lnTo>
                    <a:pt x="23" y="153"/>
                  </a:lnTo>
                  <a:lnTo>
                    <a:pt x="26" y="146"/>
                  </a:lnTo>
                  <a:lnTo>
                    <a:pt x="29" y="141"/>
                  </a:lnTo>
                  <a:lnTo>
                    <a:pt x="33" y="135"/>
                  </a:lnTo>
                  <a:lnTo>
                    <a:pt x="36" y="129"/>
                  </a:lnTo>
                  <a:lnTo>
                    <a:pt x="39" y="123"/>
                  </a:lnTo>
                  <a:lnTo>
                    <a:pt x="43" y="117"/>
                  </a:lnTo>
                  <a:lnTo>
                    <a:pt x="47" y="112"/>
                  </a:lnTo>
                  <a:lnTo>
                    <a:pt x="51" y="107"/>
                  </a:lnTo>
                  <a:lnTo>
                    <a:pt x="54" y="102"/>
                  </a:lnTo>
                  <a:lnTo>
                    <a:pt x="58" y="96"/>
                  </a:lnTo>
                  <a:lnTo>
                    <a:pt x="61" y="92"/>
                  </a:lnTo>
                  <a:lnTo>
                    <a:pt x="65" y="87"/>
                  </a:lnTo>
                  <a:lnTo>
                    <a:pt x="70" y="83"/>
                  </a:lnTo>
                  <a:lnTo>
                    <a:pt x="73" y="79"/>
                  </a:lnTo>
                  <a:lnTo>
                    <a:pt x="78" y="75"/>
                  </a:lnTo>
                  <a:lnTo>
                    <a:pt x="81" y="71"/>
                  </a:lnTo>
                  <a:lnTo>
                    <a:pt x="86" y="66"/>
                  </a:lnTo>
                  <a:lnTo>
                    <a:pt x="90" y="63"/>
                  </a:lnTo>
                  <a:lnTo>
                    <a:pt x="94" y="60"/>
                  </a:lnTo>
                  <a:lnTo>
                    <a:pt x="99" y="55"/>
                  </a:lnTo>
                  <a:lnTo>
                    <a:pt x="104" y="53"/>
                  </a:lnTo>
                  <a:lnTo>
                    <a:pt x="109" y="50"/>
                  </a:lnTo>
                  <a:lnTo>
                    <a:pt x="112" y="47"/>
                  </a:lnTo>
                  <a:lnTo>
                    <a:pt x="118" y="43"/>
                  </a:lnTo>
                  <a:lnTo>
                    <a:pt x="122" y="41"/>
                  </a:lnTo>
                  <a:lnTo>
                    <a:pt x="126" y="38"/>
                  </a:lnTo>
                  <a:lnTo>
                    <a:pt x="131" y="36"/>
                  </a:lnTo>
                  <a:lnTo>
                    <a:pt x="136" y="33"/>
                  </a:lnTo>
                  <a:lnTo>
                    <a:pt x="141" y="31"/>
                  </a:lnTo>
                  <a:lnTo>
                    <a:pt x="146" y="29"/>
                  </a:lnTo>
                  <a:lnTo>
                    <a:pt x="151" y="27"/>
                  </a:lnTo>
                  <a:lnTo>
                    <a:pt x="157" y="25"/>
                  </a:lnTo>
                  <a:lnTo>
                    <a:pt x="162" y="22"/>
                  </a:lnTo>
                  <a:lnTo>
                    <a:pt x="168" y="20"/>
                  </a:lnTo>
                  <a:lnTo>
                    <a:pt x="174" y="18"/>
                  </a:lnTo>
                  <a:lnTo>
                    <a:pt x="179" y="17"/>
                  </a:lnTo>
                  <a:lnTo>
                    <a:pt x="186" y="15"/>
                  </a:lnTo>
                  <a:lnTo>
                    <a:pt x="193" y="14"/>
                  </a:lnTo>
                  <a:lnTo>
                    <a:pt x="199" y="12"/>
                  </a:lnTo>
                  <a:lnTo>
                    <a:pt x="206" y="10"/>
                  </a:lnTo>
                  <a:lnTo>
                    <a:pt x="214" y="9"/>
                  </a:lnTo>
                  <a:lnTo>
                    <a:pt x="220" y="7"/>
                  </a:lnTo>
                  <a:lnTo>
                    <a:pt x="227" y="6"/>
                  </a:lnTo>
                  <a:lnTo>
                    <a:pt x="235" y="5"/>
                  </a:lnTo>
                  <a:lnTo>
                    <a:pt x="243" y="3"/>
                  </a:lnTo>
                  <a:lnTo>
                    <a:pt x="250" y="2"/>
                  </a:lnTo>
                  <a:lnTo>
                    <a:pt x="258" y="2"/>
                  </a:lnTo>
                  <a:lnTo>
                    <a:pt x="265" y="2"/>
                  </a:lnTo>
                  <a:lnTo>
                    <a:pt x="272" y="1"/>
                  </a:lnTo>
                  <a:lnTo>
                    <a:pt x="279" y="0"/>
                  </a:lnTo>
                  <a:lnTo>
                    <a:pt x="288" y="0"/>
                  </a:lnTo>
                  <a:lnTo>
                    <a:pt x="295" y="0"/>
                  </a:lnTo>
                  <a:lnTo>
                    <a:pt x="303" y="0"/>
                  </a:lnTo>
                  <a:lnTo>
                    <a:pt x="308" y="0"/>
                  </a:lnTo>
                  <a:lnTo>
                    <a:pt x="316" y="0"/>
                  </a:lnTo>
                  <a:lnTo>
                    <a:pt x="323" y="0"/>
                  </a:lnTo>
                  <a:lnTo>
                    <a:pt x="330" y="1"/>
                  </a:lnTo>
                  <a:lnTo>
                    <a:pt x="336" y="2"/>
                  </a:lnTo>
                  <a:lnTo>
                    <a:pt x="343" y="2"/>
                  </a:lnTo>
                  <a:lnTo>
                    <a:pt x="349" y="3"/>
                  </a:lnTo>
                  <a:lnTo>
                    <a:pt x="355" y="4"/>
                  </a:lnTo>
                  <a:lnTo>
                    <a:pt x="360" y="6"/>
                  </a:lnTo>
                  <a:lnTo>
                    <a:pt x="366" y="7"/>
                  </a:lnTo>
                  <a:lnTo>
                    <a:pt x="370" y="9"/>
                  </a:lnTo>
                  <a:lnTo>
                    <a:pt x="375" y="11"/>
                  </a:lnTo>
                  <a:lnTo>
                    <a:pt x="379" y="12"/>
                  </a:lnTo>
                  <a:lnTo>
                    <a:pt x="383" y="14"/>
                  </a:lnTo>
                  <a:lnTo>
                    <a:pt x="388" y="17"/>
                  </a:lnTo>
                  <a:lnTo>
                    <a:pt x="391" y="18"/>
                  </a:lnTo>
                  <a:lnTo>
                    <a:pt x="396" y="19"/>
                  </a:lnTo>
                  <a:lnTo>
                    <a:pt x="398" y="22"/>
                  </a:lnTo>
                  <a:lnTo>
                    <a:pt x="401" y="22"/>
                  </a:lnTo>
                  <a:lnTo>
                    <a:pt x="405" y="24"/>
                  </a:lnTo>
                  <a:lnTo>
                    <a:pt x="408" y="25"/>
                  </a:lnTo>
                  <a:lnTo>
                    <a:pt x="410" y="27"/>
                  </a:lnTo>
                  <a:lnTo>
                    <a:pt x="412" y="27"/>
                  </a:lnTo>
                  <a:lnTo>
                    <a:pt x="415" y="29"/>
                  </a:lnTo>
                  <a:lnTo>
                    <a:pt x="417" y="31"/>
                  </a:lnTo>
                  <a:lnTo>
                    <a:pt x="419" y="32"/>
                  </a:lnTo>
                  <a:lnTo>
                    <a:pt x="420" y="33"/>
                  </a:lnTo>
                  <a:lnTo>
                    <a:pt x="423" y="35"/>
                  </a:lnTo>
                  <a:lnTo>
                    <a:pt x="424" y="35"/>
                  </a:lnTo>
                  <a:lnTo>
                    <a:pt x="426" y="36"/>
                  </a:lnTo>
                  <a:lnTo>
                    <a:pt x="427" y="38"/>
                  </a:lnTo>
                  <a:lnTo>
                    <a:pt x="429" y="39"/>
                  </a:lnTo>
                  <a:lnTo>
                    <a:pt x="430" y="41"/>
                  </a:lnTo>
                  <a:lnTo>
                    <a:pt x="432" y="43"/>
                  </a:lnTo>
                  <a:lnTo>
                    <a:pt x="433" y="45"/>
                  </a:lnTo>
                  <a:lnTo>
                    <a:pt x="435" y="47"/>
                  </a:lnTo>
                  <a:lnTo>
                    <a:pt x="436" y="50"/>
                  </a:lnTo>
                  <a:lnTo>
                    <a:pt x="437" y="51"/>
                  </a:lnTo>
                  <a:lnTo>
                    <a:pt x="438" y="53"/>
                  </a:lnTo>
                  <a:lnTo>
                    <a:pt x="439" y="55"/>
                  </a:lnTo>
                  <a:lnTo>
                    <a:pt x="440" y="57"/>
                  </a:lnTo>
                  <a:lnTo>
                    <a:pt x="441" y="60"/>
                  </a:lnTo>
                  <a:lnTo>
                    <a:pt x="443" y="63"/>
                  </a:lnTo>
                  <a:lnTo>
                    <a:pt x="443" y="66"/>
                  </a:lnTo>
                  <a:lnTo>
                    <a:pt x="444" y="68"/>
                  </a:lnTo>
                  <a:lnTo>
                    <a:pt x="446" y="72"/>
                  </a:lnTo>
                  <a:lnTo>
                    <a:pt x="446" y="76"/>
                  </a:lnTo>
                  <a:lnTo>
                    <a:pt x="448" y="80"/>
                  </a:lnTo>
                  <a:lnTo>
                    <a:pt x="448" y="84"/>
                  </a:lnTo>
                  <a:lnTo>
                    <a:pt x="448" y="88"/>
                  </a:lnTo>
                  <a:lnTo>
                    <a:pt x="449" y="93"/>
                  </a:lnTo>
                  <a:lnTo>
                    <a:pt x="449" y="97"/>
                  </a:lnTo>
                  <a:lnTo>
                    <a:pt x="451" y="102"/>
                  </a:lnTo>
                  <a:lnTo>
                    <a:pt x="451" y="107"/>
                  </a:lnTo>
                  <a:lnTo>
                    <a:pt x="451" y="112"/>
                  </a:lnTo>
                  <a:lnTo>
                    <a:pt x="451" y="117"/>
                  </a:lnTo>
                  <a:lnTo>
                    <a:pt x="451" y="122"/>
                  </a:lnTo>
                  <a:lnTo>
                    <a:pt x="451" y="128"/>
                  </a:lnTo>
                  <a:lnTo>
                    <a:pt x="451" y="133"/>
                  </a:lnTo>
                  <a:lnTo>
                    <a:pt x="451" y="139"/>
                  </a:lnTo>
                  <a:lnTo>
                    <a:pt x="451" y="144"/>
                  </a:lnTo>
                  <a:lnTo>
                    <a:pt x="451" y="149"/>
                  </a:lnTo>
                  <a:lnTo>
                    <a:pt x="451" y="155"/>
                  </a:lnTo>
                  <a:lnTo>
                    <a:pt x="451" y="160"/>
                  </a:lnTo>
                  <a:lnTo>
                    <a:pt x="451" y="165"/>
                  </a:lnTo>
                  <a:lnTo>
                    <a:pt x="451" y="171"/>
                  </a:lnTo>
                  <a:lnTo>
                    <a:pt x="451" y="176"/>
                  </a:lnTo>
                  <a:lnTo>
                    <a:pt x="451" y="182"/>
                  </a:lnTo>
                  <a:lnTo>
                    <a:pt x="451" y="186"/>
                  </a:lnTo>
                  <a:lnTo>
                    <a:pt x="451" y="190"/>
                  </a:lnTo>
                  <a:lnTo>
                    <a:pt x="451" y="195"/>
                  </a:lnTo>
                  <a:lnTo>
                    <a:pt x="449" y="200"/>
                  </a:lnTo>
                  <a:lnTo>
                    <a:pt x="449" y="206"/>
                  </a:lnTo>
                  <a:lnTo>
                    <a:pt x="449" y="208"/>
                  </a:lnTo>
                  <a:lnTo>
                    <a:pt x="448" y="213"/>
                  </a:lnTo>
                  <a:lnTo>
                    <a:pt x="448" y="217"/>
                  </a:lnTo>
                  <a:lnTo>
                    <a:pt x="448" y="221"/>
                  </a:lnTo>
                  <a:lnTo>
                    <a:pt x="448" y="226"/>
                  </a:lnTo>
                  <a:lnTo>
                    <a:pt x="446" y="229"/>
                  </a:lnTo>
                  <a:lnTo>
                    <a:pt x="446" y="234"/>
                  </a:lnTo>
                  <a:lnTo>
                    <a:pt x="444" y="238"/>
                  </a:lnTo>
                  <a:lnTo>
                    <a:pt x="443" y="243"/>
                  </a:lnTo>
                  <a:lnTo>
                    <a:pt x="443" y="247"/>
                  </a:lnTo>
                  <a:lnTo>
                    <a:pt x="441" y="251"/>
                  </a:lnTo>
                  <a:lnTo>
                    <a:pt x="441" y="255"/>
                  </a:lnTo>
                  <a:lnTo>
                    <a:pt x="440" y="259"/>
                  </a:lnTo>
                  <a:lnTo>
                    <a:pt x="439" y="263"/>
                  </a:lnTo>
                  <a:lnTo>
                    <a:pt x="437" y="267"/>
                  </a:lnTo>
                  <a:lnTo>
                    <a:pt x="436" y="271"/>
                  </a:lnTo>
                  <a:lnTo>
                    <a:pt x="434" y="275"/>
                  </a:lnTo>
                  <a:lnTo>
                    <a:pt x="433" y="278"/>
                  </a:lnTo>
                  <a:lnTo>
                    <a:pt x="432" y="283"/>
                  </a:lnTo>
                  <a:lnTo>
                    <a:pt x="431" y="286"/>
                  </a:lnTo>
                  <a:lnTo>
                    <a:pt x="429" y="290"/>
                  </a:lnTo>
                  <a:lnTo>
                    <a:pt x="428" y="293"/>
                  </a:lnTo>
                  <a:lnTo>
                    <a:pt x="426" y="296"/>
                  </a:lnTo>
                  <a:lnTo>
                    <a:pt x="424" y="300"/>
                  </a:lnTo>
                  <a:lnTo>
                    <a:pt x="423" y="304"/>
                  </a:lnTo>
                  <a:lnTo>
                    <a:pt x="421" y="307"/>
                  </a:lnTo>
                  <a:lnTo>
                    <a:pt x="420" y="309"/>
                  </a:lnTo>
                  <a:lnTo>
                    <a:pt x="418" y="312"/>
                  </a:lnTo>
                  <a:lnTo>
                    <a:pt x="417" y="316"/>
                  </a:lnTo>
                  <a:lnTo>
                    <a:pt x="415" y="319"/>
                  </a:lnTo>
                  <a:lnTo>
                    <a:pt x="413" y="320"/>
                  </a:lnTo>
                  <a:lnTo>
                    <a:pt x="411" y="324"/>
                  </a:lnTo>
                  <a:lnTo>
                    <a:pt x="410" y="327"/>
                  </a:lnTo>
                  <a:lnTo>
                    <a:pt x="408" y="328"/>
                  </a:lnTo>
                  <a:lnTo>
                    <a:pt x="406" y="331"/>
                  </a:lnTo>
                  <a:lnTo>
                    <a:pt x="403" y="333"/>
                  </a:lnTo>
                  <a:lnTo>
                    <a:pt x="401" y="336"/>
                  </a:lnTo>
                  <a:lnTo>
                    <a:pt x="398" y="338"/>
                  </a:lnTo>
                  <a:lnTo>
                    <a:pt x="394" y="341"/>
                  </a:lnTo>
                  <a:lnTo>
                    <a:pt x="391" y="342"/>
                  </a:lnTo>
                  <a:lnTo>
                    <a:pt x="388" y="345"/>
                  </a:lnTo>
                  <a:lnTo>
                    <a:pt x="383" y="347"/>
                  </a:lnTo>
                  <a:lnTo>
                    <a:pt x="379" y="350"/>
                  </a:lnTo>
                  <a:lnTo>
                    <a:pt x="376" y="352"/>
                  </a:lnTo>
                  <a:lnTo>
                    <a:pt x="371" y="353"/>
                  </a:lnTo>
                  <a:lnTo>
                    <a:pt x="368" y="357"/>
                  </a:lnTo>
                  <a:lnTo>
                    <a:pt x="363" y="358"/>
                  </a:lnTo>
                  <a:lnTo>
                    <a:pt x="359" y="361"/>
                  </a:lnTo>
                  <a:lnTo>
                    <a:pt x="353" y="362"/>
                  </a:lnTo>
                  <a:lnTo>
                    <a:pt x="349" y="364"/>
                  </a:lnTo>
                  <a:lnTo>
                    <a:pt x="344" y="366"/>
                  </a:lnTo>
                  <a:lnTo>
                    <a:pt x="340" y="368"/>
                  </a:lnTo>
                  <a:lnTo>
                    <a:pt x="336" y="370"/>
                  </a:lnTo>
                  <a:lnTo>
                    <a:pt x="331" y="371"/>
                  </a:lnTo>
                  <a:lnTo>
                    <a:pt x="328" y="373"/>
                  </a:lnTo>
                  <a:lnTo>
                    <a:pt x="322" y="374"/>
                  </a:lnTo>
                  <a:lnTo>
                    <a:pt x="319" y="376"/>
                  </a:lnTo>
                  <a:lnTo>
                    <a:pt x="314" y="377"/>
                  </a:lnTo>
                  <a:lnTo>
                    <a:pt x="311" y="378"/>
                  </a:lnTo>
                  <a:lnTo>
                    <a:pt x="307" y="381"/>
                  </a:lnTo>
                  <a:lnTo>
                    <a:pt x="303" y="381"/>
                  </a:lnTo>
                  <a:lnTo>
                    <a:pt x="300" y="381"/>
                  </a:lnTo>
                  <a:lnTo>
                    <a:pt x="296" y="383"/>
                  </a:lnTo>
                  <a:lnTo>
                    <a:pt x="293" y="384"/>
                  </a:lnTo>
                  <a:lnTo>
                    <a:pt x="291" y="384"/>
                  </a:lnTo>
                  <a:lnTo>
                    <a:pt x="288" y="385"/>
                  </a:lnTo>
                  <a:lnTo>
                    <a:pt x="286" y="386"/>
                  </a:lnTo>
                  <a:lnTo>
                    <a:pt x="283" y="386"/>
                  </a:lnTo>
                  <a:lnTo>
                    <a:pt x="280" y="386"/>
                  </a:lnTo>
                  <a:lnTo>
                    <a:pt x="277" y="388"/>
                  </a:lnTo>
                  <a:lnTo>
                    <a:pt x="275" y="389"/>
                  </a:lnTo>
                  <a:lnTo>
                    <a:pt x="272" y="389"/>
                  </a:lnTo>
                  <a:lnTo>
                    <a:pt x="269" y="390"/>
                  </a:lnTo>
                  <a:lnTo>
                    <a:pt x="267" y="391"/>
                  </a:lnTo>
                  <a:lnTo>
                    <a:pt x="265" y="391"/>
                  </a:lnTo>
                  <a:lnTo>
                    <a:pt x="262" y="392"/>
                  </a:lnTo>
                  <a:lnTo>
                    <a:pt x="261" y="394"/>
                  </a:lnTo>
                  <a:lnTo>
                    <a:pt x="258" y="394"/>
                  </a:lnTo>
                  <a:lnTo>
                    <a:pt x="256" y="395"/>
                  </a:lnTo>
                  <a:lnTo>
                    <a:pt x="253" y="397"/>
                  </a:lnTo>
                  <a:lnTo>
                    <a:pt x="251" y="397"/>
                  </a:lnTo>
                  <a:lnTo>
                    <a:pt x="248" y="398"/>
                  </a:lnTo>
                  <a:lnTo>
                    <a:pt x="246" y="399"/>
                  </a:lnTo>
                  <a:lnTo>
                    <a:pt x="245" y="402"/>
                  </a:lnTo>
                  <a:lnTo>
                    <a:pt x="243" y="402"/>
                  </a:lnTo>
                  <a:lnTo>
                    <a:pt x="241" y="402"/>
                  </a:lnTo>
                  <a:lnTo>
                    <a:pt x="239" y="404"/>
                  </a:lnTo>
                  <a:lnTo>
                    <a:pt x="237" y="404"/>
                  </a:lnTo>
                  <a:lnTo>
                    <a:pt x="235" y="406"/>
                  </a:lnTo>
                  <a:lnTo>
                    <a:pt x="233" y="406"/>
                  </a:lnTo>
                  <a:lnTo>
                    <a:pt x="232" y="409"/>
                  </a:lnTo>
                  <a:lnTo>
                    <a:pt x="230" y="410"/>
                  </a:lnTo>
                  <a:lnTo>
                    <a:pt x="229" y="410"/>
                  </a:lnTo>
                  <a:lnTo>
                    <a:pt x="227" y="412"/>
                  </a:lnTo>
                  <a:lnTo>
                    <a:pt x="226" y="412"/>
                  </a:lnTo>
                  <a:lnTo>
                    <a:pt x="225" y="413"/>
                  </a:lnTo>
                  <a:lnTo>
                    <a:pt x="224" y="414"/>
                  </a:lnTo>
                  <a:lnTo>
                    <a:pt x="223" y="416"/>
                  </a:lnTo>
                  <a:lnTo>
                    <a:pt x="221" y="417"/>
                  </a:lnTo>
                  <a:lnTo>
                    <a:pt x="221" y="418"/>
                  </a:lnTo>
                  <a:lnTo>
                    <a:pt x="220" y="419"/>
                  </a:lnTo>
                  <a:lnTo>
                    <a:pt x="219" y="420"/>
                  </a:lnTo>
                  <a:lnTo>
                    <a:pt x="219" y="421"/>
                  </a:lnTo>
                  <a:lnTo>
                    <a:pt x="217" y="422"/>
                  </a:lnTo>
                  <a:lnTo>
                    <a:pt x="216" y="423"/>
                  </a:lnTo>
                  <a:lnTo>
                    <a:pt x="216" y="425"/>
                  </a:lnTo>
                  <a:lnTo>
                    <a:pt x="215" y="425"/>
                  </a:lnTo>
                  <a:lnTo>
                    <a:pt x="214" y="426"/>
                  </a:lnTo>
                  <a:lnTo>
                    <a:pt x="213" y="428"/>
                  </a:lnTo>
                  <a:lnTo>
                    <a:pt x="211" y="430"/>
                  </a:lnTo>
                  <a:lnTo>
                    <a:pt x="210" y="430"/>
                  </a:lnTo>
                  <a:lnTo>
                    <a:pt x="209" y="432"/>
                  </a:lnTo>
                  <a:lnTo>
                    <a:pt x="208" y="433"/>
                  </a:lnTo>
                  <a:lnTo>
                    <a:pt x="207" y="434"/>
                  </a:lnTo>
                  <a:lnTo>
                    <a:pt x="205" y="435"/>
                  </a:lnTo>
                  <a:lnTo>
                    <a:pt x="204" y="437"/>
                  </a:lnTo>
                  <a:lnTo>
                    <a:pt x="204" y="439"/>
                  </a:lnTo>
                  <a:lnTo>
                    <a:pt x="201" y="440"/>
                  </a:lnTo>
                  <a:lnTo>
                    <a:pt x="201" y="442"/>
                  </a:lnTo>
                  <a:lnTo>
                    <a:pt x="199" y="443"/>
                  </a:lnTo>
                  <a:lnTo>
                    <a:pt x="198" y="444"/>
                  </a:lnTo>
                  <a:lnTo>
                    <a:pt x="196" y="445"/>
                  </a:lnTo>
                  <a:lnTo>
                    <a:pt x="194" y="447"/>
                  </a:lnTo>
                  <a:lnTo>
                    <a:pt x="193" y="449"/>
                  </a:lnTo>
                  <a:lnTo>
                    <a:pt x="191" y="451"/>
                  </a:lnTo>
                  <a:lnTo>
                    <a:pt x="190" y="452"/>
                  </a:lnTo>
                  <a:lnTo>
                    <a:pt x="188" y="453"/>
                  </a:lnTo>
                  <a:lnTo>
                    <a:pt x="186" y="455"/>
                  </a:lnTo>
                  <a:lnTo>
                    <a:pt x="184" y="458"/>
                  </a:lnTo>
                  <a:lnTo>
                    <a:pt x="181" y="459"/>
                  </a:lnTo>
                  <a:lnTo>
                    <a:pt x="179" y="460"/>
                  </a:lnTo>
                  <a:lnTo>
                    <a:pt x="178" y="463"/>
                  </a:lnTo>
                  <a:lnTo>
                    <a:pt x="175" y="463"/>
                  </a:lnTo>
                  <a:lnTo>
                    <a:pt x="174" y="465"/>
                  </a:lnTo>
                  <a:lnTo>
                    <a:pt x="171" y="467"/>
                  </a:lnTo>
                  <a:lnTo>
                    <a:pt x="169" y="468"/>
                  </a:lnTo>
                  <a:lnTo>
                    <a:pt x="166" y="470"/>
                  </a:lnTo>
                  <a:lnTo>
                    <a:pt x="165" y="471"/>
                  </a:lnTo>
                  <a:lnTo>
                    <a:pt x="164" y="473"/>
                  </a:lnTo>
                  <a:lnTo>
                    <a:pt x="161" y="473"/>
                  </a:lnTo>
                  <a:lnTo>
                    <a:pt x="159" y="474"/>
                  </a:lnTo>
                  <a:lnTo>
                    <a:pt x="157" y="476"/>
                  </a:lnTo>
                  <a:lnTo>
                    <a:pt x="154" y="477"/>
                  </a:lnTo>
                  <a:lnTo>
                    <a:pt x="153" y="479"/>
                  </a:lnTo>
                  <a:lnTo>
                    <a:pt x="151" y="480"/>
                  </a:lnTo>
                  <a:lnTo>
                    <a:pt x="148" y="481"/>
                  </a:lnTo>
                  <a:lnTo>
                    <a:pt x="146" y="483"/>
                  </a:lnTo>
                  <a:lnTo>
                    <a:pt x="144" y="483"/>
                  </a:lnTo>
                  <a:lnTo>
                    <a:pt x="142" y="486"/>
                  </a:lnTo>
                  <a:lnTo>
                    <a:pt x="140" y="487"/>
                  </a:lnTo>
                  <a:lnTo>
                    <a:pt x="137" y="488"/>
                  </a:lnTo>
                  <a:lnTo>
                    <a:pt x="136" y="489"/>
                  </a:lnTo>
                  <a:lnTo>
                    <a:pt x="133" y="492"/>
                  </a:lnTo>
                  <a:lnTo>
                    <a:pt x="131" y="493"/>
                  </a:lnTo>
                  <a:lnTo>
                    <a:pt x="129" y="495"/>
                  </a:lnTo>
                  <a:lnTo>
                    <a:pt x="126" y="496"/>
                  </a:lnTo>
                  <a:lnTo>
                    <a:pt x="124" y="498"/>
                  </a:lnTo>
                  <a:lnTo>
                    <a:pt x="122" y="500"/>
                  </a:lnTo>
                  <a:lnTo>
                    <a:pt x="119" y="503"/>
                  </a:lnTo>
                  <a:lnTo>
                    <a:pt x="118" y="504"/>
                  </a:lnTo>
                  <a:lnTo>
                    <a:pt x="114" y="506"/>
                  </a:lnTo>
                  <a:lnTo>
                    <a:pt x="112" y="509"/>
                  </a:lnTo>
                  <a:lnTo>
                    <a:pt x="110" y="511"/>
                  </a:lnTo>
                  <a:lnTo>
                    <a:pt x="109" y="513"/>
                  </a:lnTo>
                  <a:lnTo>
                    <a:pt x="106" y="516"/>
                  </a:lnTo>
                  <a:lnTo>
                    <a:pt x="104" y="518"/>
                  </a:lnTo>
                  <a:lnTo>
                    <a:pt x="101" y="520"/>
                  </a:lnTo>
                  <a:lnTo>
                    <a:pt x="100" y="523"/>
                  </a:lnTo>
                  <a:lnTo>
                    <a:pt x="98" y="524"/>
                  </a:lnTo>
                  <a:lnTo>
                    <a:pt x="96" y="526"/>
                  </a:lnTo>
                  <a:lnTo>
                    <a:pt x="94" y="529"/>
                  </a:lnTo>
                  <a:lnTo>
                    <a:pt x="92" y="531"/>
                  </a:lnTo>
                  <a:lnTo>
                    <a:pt x="91" y="533"/>
                  </a:lnTo>
                  <a:lnTo>
                    <a:pt x="89" y="534"/>
                  </a:lnTo>
                  <a:lnTo>
                    <a:pt x="87" y="536"/>
                  </a:lnTo>
                  <a:lnTo>
                    <a:pt x="86" y="538"/>
                  </a:lnTo>
                  <a:lnTo>
                    <a:pt x="84" y="541"/>
                  </a:lnTo>
                  <a:lnTo>
                    <a:pt x="82" y="542"/>
                  </a:lnTo>
                  <a:lnTo>
                    <a:pt x="81" y="544"/>
                  </a:lnTo>
                  <a:lnTo>
                    <a:pt x="80" y="546"/>
                  </a:lnTo>
                  <a:lnTo>
                    <a:pt x="78" y="548"/>
                  </a:lnTo>
                  <a:lnTo>
                    <a:pt x="77" y="549"/>
                  </a:lnTo>
                  <a:lnTo>
                    <a:pt x="75" y="551"/>
                  </a:lnTo>
                  <a:lnTo>
                    <a:pt x="73" y="552"/>
                  </a:lnTo>
                  <a:lnTo>
                    <a:pt x="72" y="554"/>
                  </a:lnTo>
                  <a:lnTo>
                    <a:pt x="71" y="554"/>
                  </a:lnTo>
                  <a:lnTo>
                    <a:pt x="69" y="555"/>
                  </a:lnTo>
                  <a:lnTo>
                    <a:pt x="68" y="557"/>
                  </a:lnTo>
                  <a:lnTo>
                    <a:pt x="66" y="558"/>
                  </a:lnTo>
                  <a:lnTo>
                    <a:pt x="64" y="558"/>
                  </a:lnTo>
                  <a:lnTo>
                    <a:pt x="62" y="559"/>
                  </a:lnTo>
                  <a:lnTo>
                    <a:pt x="60" y="560"/>
                  </a:lnTo>
                  <a:lnTo>
                    <a:pt x="59" y="560"/>
                  </a:lnTo>
                  <a:lnTo>
                    <a:pt x="58" y="561"/>
                  </a:lnTo>
                  <a:lnTo>
                    <a:pt x="56" y="561"/>
                  </a:lnTo>
                  <a:lnTo>
                    <a:pt x="54" y="562"/>
                  </a:lnTo>
                  <a:lnTo>
                    <a:pt x="52" y="562"/>
                  </a:lnTo>
                  <a:lnTo>
                    <a:pt x="51" y="562"/>
                  </a:lnTo>
                  <a:lnTo>
                    <a:pt x="50" y="562"/>
                  </a:lnTo>
                  <a:lnTo>
                    <a:pt x="47" y="562"/>
                  </a:lnTo>
                  <a:lnTo>
                    <a:pt x="44" y="562"/>
                  </a:lnTo>
                  <a:lnTo>
                    <a:pt x="43" y="562"/>
                  </a:lnTo>
                  <a:lnTo>
                    <a:pt x="41" y="562"/>
                  </a:lnTo>
                  <a:lnTo>
                    <a:pt x="40" y="562"/>
                  </a:lnTo>
                  <a:lnTo>
                    <a:pt x="39" y="562"/>
                  </a:lnTo>
                  <a:lnTo>
                    <a:pt x="39" y="561"/>
                  </a:lnTo>
                  <a:lnTo>
                    <a:pt x="36" y="561"/>
                  </a:lnTo>
                  <a:lnTo>
                    <a:pt x="35" y="561"/>
                  </a:lnTo>
                  <a:lnTo>
                    <a:pt x="34" y="560"/>
                  </a:lnTo>
                  <a:lnTo>
                    <a:pt x="33" y="560"/>
                  </a:lnTo>
                  <a:lnTo>
                    <a:pt x="32" y="560"/>
                  </a:lnTo>
                  <a:lnTo>
                    <a:pt x="31" y="559"/>
                  </a:lnTo>
                  <a:lnTo>
                    <a:pt x="30" y="559"/>
                  </a:lnTo>
                  <a:lnTo>
                    <a:pt x="29" y="559"/>
                  </a:lnTo>
                  <a:lnTo>
                    <a:pt x="29" y="558"/>
                  </a:lnTo>
                  <a:lnTo>
                    <a:pt x="28" y="558"/>
                  </a:lnTo>
                  <a:lnTo>
                    <a:pt x="26" y="558"/>
                  </a:lnTo>
                  <a:lnTo>
                    <a:pt x="26" y="557"/>
                  </a:lnTo>
                </a:path>
              </a:pathLst>
            </a:custGeom>
            <a:solidFill>
              <a:srgbClr val="844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5255" name="Freeform 8">
              <a:extLst>
                <a:ext uri="{FF2B5EF4-FFF2-40B4-BE49-F238E27FC236}">
                  <a16:creationId xmlns:a16="http://schemas.microsoft.com/office/drawing/2014/main" xmlns="" id="{397F679D-2FFF-470D-990F-A5EEC9FDA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" y="1321"/>
              <a:ext cx="429" cy="538"/>
            </a:xfrm>
            <a:custGeom>
              <a:avLst/>
              <a:gdLst>
                <a:gd name="T0" fmla="*/ 21 w 429"/>
                <a:gd name="T1" fmla="*/ 527 h 538"/>
                <a:gd name="T2" fmla="*/ 15 w 429"/>
                <a:gd name="T3" fmla="*/ 512 h 538"/>
                <a:gd name="T4" fmla="*/ 8 w 429"/>
                <a:gd name="T5" fmla="*/ 490 h 538"/>
                <a:gd name="T6" fmla="*/ 2 w 429"/>
                <a:gd name="T7" fmla="*/ 462 h 538"/>
                <a:gd name="T8" fmla="*/ 1 w 429"/>
                <a:gd name="T9" fmla="*/ 428 h 538"/>
                <a:gd name="T10" fmla="*/ 0 w 429"/>
                <a:gd name="T11" fmla="*/ 368 h 538"/>
                <a:gd name="T12" fmla="*/ 0 w 429"/>
                <a:gd name="T13" fmla="*/ 291 h 538"/>
                <a:gd name="T14" fmla="*/ 6 w 429"/>
                <a:gd name="T15" fmla="*/ 215 h 538"/>
                <a:gd name="T16" fmla="*/ 20 w 429"/>
                <a:gd name="T17" fmla="*/ 154 h 538"/>
                <a:gd name="T18" fmla="*/ 41 w 429"/>
                <a:gd name="T19" fmla="*/ 113 h 538"/>
                <a:gd name="T20" fmla="*/ 66 w 429"/>
                <a:gd name="T21" fmla="*/ 80 h 538"/>
                <a:gd name="T22" fmla="*/ 94 w 429"/>
                <a:gd name="T23" fmla="*/ 55 h 538"/>
                <a:gd name="T24" fmla="*/ 126 w 429"/>
                <a:gd name="T25" fmla="*/ 35 h 538"/>
                <a:gd name="T26" fmla="*/ 160 w 429"/>
                <a:gd name="T27" fmla="*/ 20 h 538"/>
                <a:gd name="T28" fmla="*/ 202 w 429"/>
                <a:gd name="T29" fmla="*/ 9 h 538"/>
                <a:gd name="T30" fmla="*/ 251 w 429"/>
                <a:gd name="T31" fmla="*/ 2 h 538"/>
                <a:gd name="T32" fmla="*/ 300 w 429"/>
                <a:gd name="T33" fmla="*/ 1 h 538"/>
                <a:gd name="T34" fmla="*/ 343 w 429"/>
                <a:gd name="T35" fmla="*/ 6 h 538"/>
                <a:gd name="T36" fmla="*/ 371 w 429"/>
                <a:gd name="T37" fmla="*/ 18 h 538"/>
                <a:gd name="T38" fmla="*/ 391 w 429"/>
                <a:gd name="T39" fmla="*/ 27 h 538"/>
                <a:gd name="T40" fmla="*/ 404 w 429"/>
                <a:gd name="T41" fmla="*/ 35 h 538"/>
                <a:gd name="T42" fmla="*/ 413 w 429"/>
                <a:gd name="T43" fmla="*/ 46 h 538"/>
                <a:gd name="T44" fmla="*/ 420 w 429"/>
                <a:gd name="T45" fmla="*/ 61 h 538"/>
                <a:gd name="T46" fmla="*/ 425 w 429"/>
                <a:gd name="T47" fmla="*/ 84 h 538"/>
                <a:gd name="T48" fmla="*/ 428 w 429"/>
                <a:gd name="T49" fmla="*/ 117 h 538"/>
                <a:gd name="T50" fmla="*/ 428 w 429"/>
                <a:gd name="T51" fmla="*/ 154 h 538"/>
                <a:gd name="T52" fmla="*/ 428 w 429"/>
                <a:gd name="T53" fmla="*/ 187 h 538"/>
                <a:gd name="T54" fmla="*/ 425 w 429"/>
                <a:gd name="T55" fmla="*/ 216 h 538"/>
                <a:gd name="T56" fmla="*/ 418 w 429"/>
                <a:gd name="T57" fmla="*/ 243 h 538"/>
                <a:gd name="T58" fmla="*/ 410 w 429"/>
                <a:gd name="T59" fmla="*/ 270 h 538"/>
                <a:gd name="T60" fmla="*/ 400 w 429"/>
                <a:gd name="T61" fmla="*/ 294 h 538"/>
                <a:gd name="T62" fmla="*/ 389 w 429"/>
                <a:gd name="T63" fmla="*/ 312 h 538"/>
                <a:gd name="T64" fmla="*/ 371 w 429"/>
                <a:gd name="T65" fmla="*/ 327 h 538"/>
                <a:gd name="T66" fmla="*/ 344 w 429"/>
                <a:gd name="T67" fmla="*/ 343 h 538"/>
                <a:gd name="T68" fmla="*/ 315 w 429"/>
                <a:gd name="T69" fmla="*/ 355 h 538"/>
                <a:gd name="T70" fmla="*/ 288 w 429"/>
                <a:gd name="T71" fmla="*/ 363 h 538"/>
                <a:gd name="T72" fmla="*/ 268 w 429"/>
                <a:gd name="T73" fmla="*/ 368 h 538"/>
                <a:gd name="T74" fmla="*/ 251 w 429"/>
                <a:gd name="T75" fmla="*/ 374 h 538"/>
                <a:gd name="T76" fmla="*/ 236 w 429"/>
                <a:gd name="T77" fmla="*/ 380 h 538"/>
                <a:gd name="T78" fmla="*/ 223 w 429"/>
                <a:gd name="T79" fmla="*/ 388 h 538"/>
                <a:gd name="T80" fmla="*/ 214 w 429"/>
                <a:gd name="T81" fmla="*/ 394 h 538"/>
                <a:gd name="T82" fmla="*/ 207 w 429"/>
                <a:gd name="T83" fmla="*/ 402 h 538"/>
                <a:gd name="T84" fmla="*/ 201 w 429"/>
                <a:gd name="T85" fmla="*/ 409 h 538"/>
                <a:gd name="T86" fmla="*/ 193 w 429"/>
                <a:gd name="T87" fmla="*/ 417 h 538"/>
                <a:gd name="T88" fmla="*/ 183 w 429"/>
                <a:gd name="T89" fmla="*/ 428 h 538"/>
                <a:gd name="T90" fmla="*/ 171 w 429"/>
                <a:gd name="T91" fmla="*/ 440 h 538"/>
                <a:gd name="T92" fmla="*/ 157 w 429"/>
                <a:gd name="T93" fmla="*/ 449 h 538"/>
                <a:gd name="T94" fmla="*/ 143 w 429"/>
                <a:gd name="T95" fmla="*/ 458 h 538"/>
                <a:gd name="T96" fmla="*/ 129 w 429"/>
                <a:gd name="T97" fmla="*/ 467 h 538"/>
                <a:gd name="T98" fmla="*/ 113 w 429"/>
                <a:gd name="T99" fmla="*/ 479 h 538"/>
                <a:gd name="T100" fmla="*/ 99 w 429"/>
                <a:gd name="T101" fmla="*/ 494 h 538"/>
                <a:gd name="T102" fmla="*/ 86 w 429"/>
                <a:gd name="T103" fmla="*/ 508 h 538"/>
                <a:gd name="T104" fmla="*/ 76 w 429"/>
                <a:gd name="T105" fmla="*/ 521 h 538"/>
                <a:gd name="T106" fmla="*/ 66 w 429"/>
                <a:gd name="T107" fmla="*/ 532 h 538"/>
                <a:gd name="T108" fmla="*/ 54 w 429"/>
                <a:gd name="T109" fmla="*/ 536 h 538"/>
                <a:gd name="T110" fmla="*/ 44 w 429"/>
                <a:gd name="T111" fmla="*/ 537 h 538"/>
                <a:gd name="T112" fmla="*/ 33 w 429"/>
                <a:gd name="T113" fmla="*/ 535 h 538"/>
                <a:gd name="T114" fmla="*/ 27 w 429"/>
                <a:gd name="T115" fmla="*/ 533 h 53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29"/>
                <a:gd name="T175" fmla="*/ 0 h 538"/>
                <a:gd name="T176" fmla="*/ 429 w 429"/>
                <a:gd name="T177" fmla="*/ 538 h 53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29" h="538">
                  <a:moveTo>
                    <a:pt x="24" y="532"/>
                  </a:moveTo>
                  <a:lnTo>
                    <a:pt x="24" y="532"/>
                  </a:lnTo>
                  <a:lnTo>
                    <a:pt x="23" y="532"/>
                  </a:lnTo>
                  <a:lnTo>
                    <a:pt x="23" y="530"/>
                  </a:lnTo>
                  <a:lnTo>
                    <a:pt x="22" y="529"/>
                  </a:lnTo>
                  <a:lnTo>
                    <a:pt x="22" y="528"/>
                  </a:lnTo>
                  <a:lnTo>
                    <a:pt x="21" y="527"/>
                  </a:lnTo>
                  <a:lnTo>
                    <a:pt x="21" y="524"/>
                  </a:lnTo>
                  <a:lnTo>
                    <a:pt x="20" y="524"/>
                  </a:lnTo>
                  <a:lnTo>
                    <a:pt x="19" y="521"/>
                  </a:lnTo>
                  <a:lnTo>
                    <a:pt x="18" y="519"/>
                  </a:lnTo>
                  <a:lnTo>
                    <a:pt x="16" y="517"/>
                  </a:lnTo>
                  <a:lnTo>
                    <a:pt x="16" y="514"/>
                  </a:lnTo>
                  <a:lnTo>
                    <a:pt x="15" y="512"/>
                  </a:lnTo>
                  <a:lnTo>
                    <a:pt x="14" y="509"/>
                  </a:lnTo>
                  <a:lnTo>
                    <a:pt x="12" y="507"/>
                  </a:lnTo>
                  <a:lnTo>
                    <a:pt x="11" y="503"/>
                  </a:lnTo>
                  <a:lnTo>
                    <a:pt x="11" y="500"/>
                  </a:lnTo>
                  <a:lnTo>
                    <a:pt x="10" y="497"/>
                  </a:lnTo>
                  <a:lnTo>
                    <a:pt x="9" y="494"/>
                  </a:lnTo>
                  <a:lnTo>
                    <a:pt x="8" y="490"/>
                  </a:lnTo>
                  <a:lnTo>
                    <a:pt x="7" y="486"/>
                  </a:lnTo>
                  <a:lnTo>
                    <a:pt x="6" y="483"/>
                  </a:lnTo>
                  <a:lnTo>
                    <a:pt x="5" y="478"/>
                  </a:lnTo>
                  <a:lnTo>
                    <a:pt x="4" y="474"/>
                  </a:lnTo>
                  <a:lnTo>
                    <a:pt x="3" y="470"/>
                  </a:lnTo>
                  <a:lnTo>
                    <a:pt x="3" y="466"/>
                  </a:lnTo>
                  <a:lnTo>
                    <a:pt x="2" y="462"/>
                  </a:lnTo>
                  <a:lnTo>
                    <a:pt x="2" y="458"/>
                  </a:lnTo>
                  <a:lnTo>
                    <a:pt x="1" y="454"/>
                  </a:lnTo>
                  <a:lnTo>
                    <a:pt x="1" y="449"/>
                  </a:lnTo>
                  <a:lnTo>
                    <a:pt x="1" y="445"/>
                  </a:lnTo>
                  <a:lnTo>
                    <a:pt x="1" y="440"/>
                  </a:lnTo>
                  <a:lnTo>
                    <a:pt x="1" y="434"/>
                  </a:lnTo>
                  <a:lnTo>
                    <a:pt x="1" y="428"/>
                  </a:lnTo>
                  <a:lnTo>
                    <a:pt x="0" y="421"/>
                  </a:lnTo>
                  <a:lnTo>
                    <a:pt x="0" y="413"/>
                  </a:lnTo>
                  <a:lnTo>
                    <a:pt x="0" y="405"/>
                  </a:lnTo>
                  <a:lnTo>
                    <a:pt x="0" y="396"/>
                  </a:lnTo>
                  <a:lnTo>
                    <a:pt x="0" y="388"/>
                  </a:lnTo>
                  <a:lnTo>
                    <a:pt x="0" y="377"/>
                  </a:lnTo>
                  <a:lnTo>
                    <a:pt x="0" y="368"/>
                  </a:lnTo>
                  <a:lnTo>
                    <a:pt x="0" y="358"/>
                  </a:lnTo>
                  <a:lnTo>
                    <a:pt x="0" y="347"/>
                  </a:lnTo>
                  <a:lnTo>
                    <a:pt x="0" y="335"/>
                  </a:lnTo>
                  <a:lnTo>
                    <a:pt x="0" y="325"/>
                  </a:lnTo>
                  <a:lnTo>
                    <a:pt x="0" y="314"/>
                  </a:lnTo>
                  <a:lnTo>
                    <a:pt x="0" y="302"/>
                  </a:lnTo>
                  <a:lnTo>
                    <a:pt x="0" y="291"/>
                  </a:lnTo>
                  <a:lnTo>
                    <a:pt x="0" y="281"/>
                  </a:lnTo>
                  <a:lnTo>
                    <a:pt x="1" y="269"/>
                  </a:lnTo>
                  <a:lnTo>
                    <a:pt x="2" y="257"/>
                  </a:lnTo>
                  <a:lnTo>
                    <a:pt x="2" y="247"/>
                  </a:lnTo>
                  <a:lnTo>
                    <a:pt x="3" y="236"/>
                  </a:lnTo>
                  <a:lnTo>
                    <a:pt x="5" y="225"/>
                  </a:lnTo>
                  <a:lnTo>
                    <a:pt x="6" y="215"/>
                  </a:lnTo>
                  <a:lnTo>
                    <a:pt x="7" y="204"/>
                  </a:lnTo>
                  <a:lnTo>
                    <a:pt x="9" y="195"/>
                  </a:lnTo>
                  <a:lnTo>
                    <a:pt x="11" y="186"/>
                  </a:lnTo>
                  <a:lnTo>
                    <a:pt x="12" y="177"/>
                  </a:lnTo>
                  <a:lnTo>
                    <a:pt x="15" y="169"/>
                  </a:lnTo>
                  <a:lnTo>
                    <a:pt x="16" y="160"/>
                  </a:lnTo>
                  <a:lnTo>
                    <a:pt x="20" y="154"/>
                  </a:lnTo>
                  <a:lnTo>
                    <a:pt x="22" y="147"/>
                  </a:lnTo>
                  <a:lnTo>
                    <a:pt x="25" y="141"/>
                  </a:lnTo>
                  <a:lnTo>
                    <a:pt x="29" y="135"/>
                  </a:lnTo>
                  <a:lnTo>
                    <a:pt x="31" y="128"/>
                  </a:lnTo>
                  <a:lnTo>
                    <a:pt x="35" y="123"/>
                  </a:lnTo>
                  <a:lnTo>
                    <a:pt x="38" y="117"/>
                  </a:lnTo>
                  <a:lnTo>
                    <a:pt x="41" y="113"/>
                  </a:lnTo>
                  <a:lnTo>
                    <a:pt x="44" y="107"/>
                  </a:lnTo>
                  <a:lnTo>
                    <a:pt x="48" y="102"/>
                  </a:lnTo>
                  <a:lnTo>
                    <a:pt x="51" y="97"/>
                  </a:lnTo>
                  <a:lnTo>
                    <a:pt x="55" y="92"/>
                  </a:lnTo>
                  <a:lnTo>
                    <a:pt x="59" y="88"/>
                  </a:lnTo>
                  <a:lnTo>
                    <a:pt x="62" y="84"/>
                  </a:lnTo>
                  <a:lnTo>
                    <a:pt x="66" y="80"/>
                  </a:lnTo>
                  <a:lnTo>
                    <a:pt x="70" y="76"/>
                  </a:lnTo>
                  <a:lnTo>
                    <a:pt x="74" y="71"/>
                  </a:lnTo>
                  <a:lnTo>
                    <a:pt x="78" y="68"/>
                  </a:lnTo>
                  <a:lnTo>
                    <a:pt x="82" y="65"/>
                  </a:lnTo>
                  <a:lnTo>
                    <a:pt x="86" y="61"/>
                  </a:lnTo>
                  <a:lnTo>
                    <a:pt x="90" y="57"/>
                  </a:lnTo>
                  <a:lnTo>
                    <a:pt x="94" y="55"/>
                  </a:lnTo>
                  <a:lnTo>
                    <a:pt x="99" y="51"/>
                  </a:lnTo>
                  <a:lnTo>
                    <a:pt x="103" y="48"/>
                  </a:lnTo>
                  <a:lnTo>
                    <a:pt x="108" y="46"/>
                  </a:lnTo>
                  <a:lnTo>
                    <a:pt x="112" y="43"/>
                  </a:lnTo>
                  <a:lnTo>
                    <a:pt x="116" y="40"/>
                  </a:lnTo>
                  <a:lnTo>
                    <a:pt x="121" y="38"/>
                  </a:lnTo>
                  <a:lnTo>
                    <a:pt x="126" y="35"/>
                  </a:lnTo>
                  <a:lnTo>
                    <a:pt x="130" y="33"/>
                  </a:lnTo>
                  <a:lnTo>
                    <a:pt x="135" y="31"/>
                  </a:lnTo>
                  <a:lnTo>
                    <a:pt x="139" y="29"/>
                  </a:lnTo>
                  <a:lnTo>
                    <a:pt x="143" y="26"/>
                  </a:lnTo>
                  <a:lnTo>
                    <a:pt x="149" y="25"/>
                  </a:lnTo>
                  <a:lnTo>
                    <a:pt x="154" y="23"/>
                  </a:lnTo>
                  <a:lnTo>
                    <a:pt x="160" y="20"/>
                  </a:lnTo>
                  <a:lnTo>
                    <a:pt x="165" y="18"/>
                  </a:lnTo>
                  <a:lnTo>
                    <a:pt x="171" y="18"/>
                  </a:lnTo>
                  <a:lnTo>
                    <a:pt x="176" y="15"/>
                  </a:lnTo>
                  <a:lnTo>
                    <a:pt x="183" y="14"/>
                  </a:lnTo>
                  <a:lnTo>
                    <a:pt x="190" y="12"/>
                  </a:lnTo>
                  <a:lnTo>
                    <a:pt x="196" y="11"/>
                  </a:lnTo>
                  <a:lnTo>
                    <a:pt x="202" y="9"/>
                  </a:lnTo>
                  <a:lnTo>
                    <a:pt x="210" y="8"/>
                  </a:lnTo>
                  <a:lnTo>
                    <a:pt x="216" y="7"/>
                  </a:lnTo>
                  <a:lnTo>
                    <a:pt x="223" y="5"/>
                  </a:lnTo>
                  <a:lnTo>
                    <a:pt x="231" y="5"/>
                  </a:lnTo>
                  <a:lnTo>
                    <a:pt x="237" y="4"/>
                  </a:lnTo>
                  <a:lnTo>
                    <a:pt x="245" y="2"/>
                  </a:lnTo>
                  <a:lnTo>
                    <a:pt x="251" y="2"/>
                  </a:lnTo>
                  <a:lnTo>
                    <a:pt x="259" y="2"/>
                  </a:lnTo>
                  <a:lnTo>
                    <a:pt x="266" y="1"/>
                  </a:lnTo>
                  <a:lnTo>
                    <a:pt x="273" y="1"/>
                  </a:lnTo>
                  <a:lnTo>
                    <a:pt x="280" y="1"/>
                  </a:lnTo>
                  <a:lnTo>
                    <a:pt x="287" y="0"/>
                  </a:lnTo>
                  <a:lnTo>
                    <a:pt x="293" y="0"/>
                  </a:lnTo>
                  <a:lnTo>
                    <a:pt x="300" y="1"/>
                  </a:lnTo>
                  <a:lnTo>
                    <a:pt x="306" y="1"/>
                  </a:lnTo>
                  <a:lnTo>
                    <a:pt x="313" y="2"/>
                  </a:lnTo>
                  <a:lnTo>
                    <a:pt x="319" y="2"/>
                  </a:lnTo>
                  <a:lnTo>
                    <a:pt x="325" y="2"/>
                  </a:lnTo>
                  <a:lnTo>
                    <a:pt x="331" y="4"/>
                  </a:lnTo>
                  <a:lnTo>
                    <a:pt x="337" y="5"/>
                  </a:lnTo>
                  <a:lnTo>
                    <a:pt x="343" y="6"/>
                  </a:lnTo>
                  <a:lnTo>
                    <a:pt x="347" y="8"/>
                  </a:lnTo>
                  <a:lnTo>
                    <a:pt x="351" y="10"/>
                  </a:lnTo>
                  <a:lnTo>
                    <a:pt x="356" y="12"/>
                  </a:lnTo>
                  <a:lnTo>
                    <a:pt x="360" y="14"/>
                  </a:lnTo>
                  <a:lnTo>
                    <a:pt x="364" y="15"/>
                  </a:lnTo>
                  <a:lnTo>
                    <a:pt x="368" y="17"/>
                  </a:lnTo>
                  <a:lnTo>
                    <a:pt x="371" y="18"/>
                  </a:lnTo>
                  <a:lnTo>
                    <a:pt x="375" y="19"/>
                  </a:lnTo>
                  <a:lnTo>
                    <a:pt x="378" y="22"/>
                  </a:lnTo>
                  <a:lnTo>
                    <a:pt x="381" y="23"/>
                  </a:lnTo>
                  <a:lnTo>
                    <a:pt x="384" y="25"/>
                  </a:lnTo>
                  <a:lnTo>
                    <a:pt x="387" y="25"/>
                  </a:lnTo>
                  <a:lnTo>
                    <a:pt x="389" y="26"/>
                  </a:lnTo>
                  <a:lnTo>
                    <a:pt x="391" y="27"/>
                  </a:lnTo>
                  <a:lnTo>
                    <a:pt x="393" y="29"/>
                  </a:lnTo>
                  <a:lnTo>
                    <a:pt x="395" y="30"/>
                  </a:lnTo>
                  <a:lnTo>
                    <a:pt x="398" y="31"/>
                  </a:lnTo>
                  <a:lnTo>
                    <a:pt x="399" y="33"/>
                  </a:lnTo>
                  <a:lnTo>
                    <a:pt x="400" y="34"/>
                  </a:lnTo>
                  <a:lnTo>
                    <a:pt x="403" y="35"/>
                  </a:lnTo>
                  <a:lnTo>
                    <a:pt x="404" y="35"/>
                  </a:lnTo>
                  <a:lnTo>
                    <a:pt x="405" y="38"/>
                  </a:lnTo>
                  <a:lnTo>
                    <a:pt x="407" y="38"/>
                  </a:lnTo>
                  <a:lnTo>
                    <a:pt x="408" y="40"/>
                  </a:lnTo>
                  <a:lnTo>
                    <a:pt x="409" y="41"/>
                  </a:lnTo>
                  <a:lnTo>
                    <a:pt x="410" y="43"/>
                  </a:lnTo>
                  <a:lnTo>
                    <a:pt x="412" y="44"/>
                  </a:lnTo>
                  <a:lnTo>
                    <a:pt x="413" y="46"/>
                  </a:lnTo>
                  <a:lnTo>
                    <a:pt x="413" y="48"/>
                  </a:lnTo>
                  <a:lnTo>
                    <a:pt x="415" y="50"/>
                  </a:lnTo>
                  <a:lnTo>
                    <a:pt x="416" y="51"/>
                  </a:lnTo>
                  <a:lnTo>
                    <a:pt x="417" y="53"/>
                  </a:lnTo>
                  <a:lnTo>
                    <a:pt x="418" y="55"/>
                  </a:lnTo>
                  <a:lnTo>
                    <a:pt x="419" y="58"/>
                  </a:lnTo>
                  <a:lnTo>
                    <a:pt x="420" y="61"/>
                  </a:lnTo>
                  <a:lnTo>
                    <a:pt x="420" y="64"/>
                  </a:lnTo>
                  <a:lnTo>
                    <a:pt x="421" y="66"/>
                  </a:lnTo>
                  <a:lnTo>
                    <a:pt x="423" y="69"/>
                  </a:lnTo>
                  <a:lnTo>
                    <a:pt x="423" y="74"/>
                  </a:lnTo>
                  <a:lnTo>
                    <a:pt x="425" y="76"/>
                  </a:lnTo>
                  <a:lnTo>
                    <a:pt x="425" y="81"/>
                  </a:lnTo>
                  <a:lnTo>
                    <a:pt x="425" y="84"/>
                  </a:lnTo>
                  <a:lnTo>
                    <a:pt x="426" y="89"/>
                  </a:lnTo>
                  <a:lnTo>
                    <a:pt x="426" y="94"/>
                  </a:lnTo>
                  <a:lnTo>
                    <a:pt x="428" y="97"/>
                  </a:lnTo>
                  <a:lnTo>
                    <a:pt x="428" y="102"/>
                  </a:lnTo>
                  <a:lnTo>
                    <a:pt x="428" y="107"/>
                  </a:lnTo>
                  <a:lnTo>
                    <a:pt x="428" y="113"/>
                  </a:lnTo>
                  <a:lnTo>
                    <a:pt x="428" y="117"/>
                  </a:lnTo>
                  <a:lnTo>
                    <a:pt x="428" y="123"/>
                  </a:lnTo>
                  <a:lnTo>
                    <a:pt x="428" y="128"/>
                  </a:lnTo>
                  <a:lnTo>
                    <a:pt x="428" y="133"/>
                  </a:lnTo>
                  <a:lnTo>
                    <a:pt x="428" y="138"/>
                  </a:lnTo>
                  <a:lnTo>
                    <a:pt x="428" y="143"/>
                  </a:lnTo>
                  <a:lnTo>
                    <a:pt x="428" y="148"/>
                  </a:lnTo>
                  <a:lnTo>
                    <a:pt x="428" y="154"/>
                  </a:lnTo>
                  <a:lnTo>
                    <a:pt x="428" y="158"/>
                  </a:lnTo>
                  <a:lnTo>
                    <a:pt x="428" y="163"/>
                  </a:lnTo>
                  <a:lnTo>
                    <a:pt x="428" y="169"/>
                  </a:lnTo>
                  <a:lnTo>
                    <a:pt x="428" y="174"/>
                  </a:lnTo>
                  <a:lnTo>
                    <a:pt x="428" y="179"/>
                  </a:lnTo>
                  <a:lnTo>
                    <a:pt x="428" y="183"/>
                  </a:lnTo>
                  <a:lnTo>
                    <a:pt x="428" y="187"/>
                  </a:lnTo>
                  <a:lnTo>
                    <a:pt x="426" y="191"/>
                  </a:lnTo>
                  <a:lnTo>
                    <a:pt x="426" y="196"/>
                  </a:lnTo>
                  <a:lnTo>
                    <a:pt x="426" y="199"/>
                  </a:lnTo>
                  <a:lnTo>
                    <a:pt x="425" y="203"/>
                  </a:lnTo>
                  <a:lnTo>
                    <a:pt x="425" y="207"/>
                  </a:lnTo>
                  <a:lnTo>
                    <a:pt x="425" y="212"/>
                  </a:lnTo>
                  <a:lnTo>
                    <a:pt x="425" y="216"/>
                  </a:lnTo>
                  <a:lnTo>
                    <a:pt x="423" y="220"/>
                  </a:lnTo>
                  <a:lnTo>
                    <a:pt x="423" y="224"/>
                  </a:lnTo>
                  <a:lnTo>
                    <a:pt x="421" y="228"/>
                  </a:lnTo>
                  <a:lnTo>
                    <a:pt x="420" y="232"/>
                  </a:lnTo>
                  <a:lnTo>
                    <a:pt x="420" y="236"/>
                  </a:lnTo>
                  <a:lnTo>
                    <a:pt x="419" y="240"/>
                  </a:lnTo>
                  <a:lnTo>
                    <a:pt x="418" y="243"/>
                  </a:lnTo>
                  <a:lnTo>
                    <a:pt x="417" y="247"/>
                  </a:lnTo>
                  <a:lnTo>
                    <a:pt x="416" y="251"/>
                  </a:lnTo>
                  <a:lnTo>
                    <a:pt x="415" y="255"/>
                  </a:lnTo>
                  <a:lnTo>
                    <a:pt x="415" y="258"/>
                  </a:lnTo>
                  <a:lnTo>
                    <a:pt x="413" y="262"/>
                  </a:lnTo>
                  <a:lnTo>
                    <a:pt x="412" y="265"/>
                  </a:lnTo>
                  <a:lnTo>
                    <a:pt x="410" y="270"/>
                  </a:lnTo>
                  <a:lnTo>
                    <a:pt x="409" y="273"/>
                  </a:lnTo>
                  <a:lnTo>
                    <a:pt x="407" y="276"/>
                  </a:lnTo>
                  <a:lnTo>
                    <a:pt x="406" y="281"/>
                  </a:lnTo>
                  <a:lnTo>
                    <a:pt x="404" y="284"/>
                  </a:lnTo>
                  <a:lnTo>
                    <a:pt x="403" y="286"/>
                  </a:lnTo>
                  <a:lnTo>
                    <a:pt x="401" y="290"/>
                  </a:lnTo>
                  <a:lnTo>
                    <a:pt x="400" y="294"/>
                  </a:lnTo>
                  <a:lnTo>
                    <a:pt x="399" y="296"/>
                  </a:lnTo>
                  <a:lnTo>
                    <a:pt x="397" y="299"/>
                  </a:lnTo>
                  <a:lnTo>
                    <a:pt x="395" y="302"/>
                  </a:lnTo>
                  <a:lnTo>
                    <a:pt x="393" y="304"/>
                  </a:lnTo>
                  <a:lnTo>
                    <a:pt x="392" y="306"/>
                  </a:lnTo>
                  <a:lnTo>
                    <a:pt x="390" y="309"/>
                  </a:lnTo>
                  <a:lnTo>
                    <a:pt x="389" y="312"/>
                  </a:lnTo>
                  <a:lnTo>
                    <a:pt x="387" y="314"/>
                  </a:lnTo>
                  <a:lnTo>
                    <a:pt x="385" y="316"/>
                  </a:lnTo>
                  <a:lnTo>
                    <a:pt x="382" y="319"/>
                  </a:lnTo>
                  <a:lnTo>
                    <a:pt x="380" y="321"/>
                  </a:lnTo>
                  <a:lnTo>
                    <a:pt x="377" y="322"/>
                  </a:lnTo>
                  <a:lnTo>
                    <a:pt x="374" y="325"/>
                  </a:lnTo>
                  <a:lnTo>
                    <a:pt x="371" y="327"/>
                  </a:lnTo>
                  <a:lnTo>
                    <a:pt x="368" y="330"/>
                  </a:lnTo>
                  <a:lnTo>
                    <a:pt x="364" y="332"/>
                  </a:lnTo>
                  <a:lnTo>
                    <a:pt x="360" y="334"/>
                  </a:lnTo>
                  <a:lnTo>
                    <a:pt x="357" y="335"/>
                  </a:lnTo>
                  <a:lnTo>
                    <a:pt x="352" y="338"/>
                  </a:lnTo>
                  <a:lnTo>
                    <a:pt x="348" y="340"/>
                  </a:lnTo>
                  <a:lnTo>
                    <a:pt x="344" y="343"/>
                  </a:lnTo>
                  <a:lnTo>
                    <a:pt x="340" y="344"/>
                  </a:lnTo>
                  <a:lnTo>
                    <a:pt x="336" y="346"/>
                  </a:lnTo>
                  <a:lnTo>
                    <a:pt x="332" y="348"/>
                  </a:lnTo>
                  <a:lnTo>
                    <a:pt x="328" y="351"/>
                  </a:lnTo>
                  <a:lnTo>
                    <a:pt x="323" y="352"/>
                  </a:lnTo>
                  <a:lnTo>
                    <a:pt x="318" y="353"/>
                  </a:lnTo>
                  <a:lnTo>
                    <a:pt x="315" y="355"/>
                  </a:lnTo>
                  <a:lnTo>
                    <a:pt x="310" y="356"/>
                  </a:lnTo>
                  <a:lnTo>
                    <a:pt x="306" y="358"/>
                  </a:lnTo>
                  <a:lnTo>
                    <a:pt x="302" y="359"/>
                  </a:lnTo>
                  <a:lnTo>
                    <a:pt x="298" y="361"/>
                  </a:lnTo>
                  <a:lnTo>
                    <a:pt x="295" y="361"/>
                  </a:lnTo>
                  <a:lnTo>
                    <a:pt x="291" y="363"/>
                  </a:lnTo>
                  <a:lnTo>
                    <a:pt x="288" y="363"/>
                  </a:lnTo>
                  <a:lnTo>
                    <a:pt x="285" y="365"/>
                  </a:lnTo>
                  <a:lnTo>
                    <a:pt x="281" y="366"/>
                  </a:lnTo>
                  <a:lnTo>
                    <a:pt x="278" y="366"/>
                  </a:lnTo>
                  <a:lnTo>
                    <a:pt x="276" y="367"/>
                  </a:lnTo>
                  <a:lnTo>
                    <a:pt x="273" y="368"/>
                  </a:lnTo>
                  <a:lnTo>
                    <a:pt x="271" y="368"/>
                  </a:lnTo>
                  <a:lnTo>
                    <a:pt x="268" y="368"/>
                  </a:lnTo>
                  <a:lnTo>
                    <a:pt x="266" y="370"/>
                  </a:lnTo>
                  <a:lnTo>
                    <a:pt x="263" y="370"/>
                  </a:lnTo>
                  <a:lnTo>
                    <a:pt x="261" y="371"/>
                  </a:lnTo>
                  <a:lnTo>
                    <a:pt x="258" y="372"/>
                  </a:lnTo>
                  <a:lnTo>
                    <a:pt x="257" y="373"/>
                  </a:lnTo>
                  <a:lnTo>
                    <a:pt x="254" y="374"/>
                  </a:lnTo>
                  <a:lnTo>
                    <a:pt x="251" y="374"/>
                  </a:lnTo>
                  <a:lnTo>
                    <a:pt x="248" y="374"/>
                  </a:lnTo>
                  <a:lnTo>
                    <a:pt x="247" y="376"/>
                  </a:lnTo>
                  <a:lnTo>
                    <a:pt x="245" y="376"/>
                  </a:lnTo>
                  <a:lnTo>
                    <a:pt x="243" y="377"/>
                  </a:lnTo>
                  <a:lnTo>
                    <a:pt x="241" y="379"/>
                  </a:lnTo>
                  <a:lnTo>
                    <a:pt x="238" y="379"/>
                  </a:lnTo>
                  <a:lnTo>
                    <a:pt x="236" y="380"/>
                  </a:lnTo>
                  <a:lnTo>
                    <a:pt x="235" y="381"/>
                  </a:lnTo>
                  <a:lnTo>
                    <a:pt x="233" y="382"/>
                  </a:lnTo>
                  <a:lnTo>
                    <a:pt x="231" y="384"/>
                  </a:lnTo>
                  <a:lnTo>
                    <a:pt x="229" y="384"/>
                  </a:lnTo>
                  <a:lnTo>
                    <a:pt x="227" y="384"/>
                  </a:lnTo>
                  <a:lnTo>
                    <a:pt x="226" y="386"/>
                  </a:lnTo>
                  <a:lnTo>
                    <a:pt x="223" y="388"/>
                  </a:lnTo>
                  <a:lnTo>
                    <a:pt x="221" y="389"/>
                  </a:lnTo>
                  <a:lnTo>
                    <a:pt x="218" y="391"/>
                  </a:lnTo>
                  <a:lnTo>
                    <a:pt x="218" y="392"/>
                  </a:lnTo>
                  <a:lnTo>
                    <a:pt x="216" y="392"/>
                  </a:lnTo>
                  <a:lnTo>
                    <a:pt x="215" y="394"/>
                  </a:lnTo>
                  <a:lnTo>
                    <a:pt x="214" y="394"/>
                  </a:lnTo>
                  <a:lnTo>
                    <a:pt x="213" y="395"/>
                  </a:lnTo>
                  <a:lnTo>
                    <a:pt x="213" y="396"/>
                  </a:lnTo>
                  <a:lnTo>
                    <a:pt x="211" y="397"/>
                  </a:lnTo>
                  <a:lnTo>
                    <a:pt x="211" y="398"/>
                  </a:lnTo>
                  <a:lnTo>
                    <a:pt x="210" y="400"/>
                  </a:lnTo>
                  <a:lnTo>
                    <a:pt x="208" y="401"/>
                  </a:lnTo>
                  <a:lnTo>
                    <a:pt x="207" y="402"/>
                  </a:lnTo>
                  <a:lnTo>
                    <a:pt x="206" y="403"/>
                  </a:lnTo>
                  <a:lnTo>
                    <a:pt x="206" y="405"/>
                  </a:lnTo>
                  <a:lnTo>
                    <a:pt x="204" y="405"/>
                  </a:lnTo>
                  <a:lnTo>
                    <a:pt x="203" y="405"/>
                  </a:lnTo>
                  <a:lnTo>
                    <a:pt x="202" y="408"/>
                  </a:lnTo>
                  <a:lnTo>
                    <a:pt x="201" y="409"/>
                  </a:lnTo>
                  <a:lnTo>
                    <a:pt x="199" y="410"/>
                  </a:lnTo>
                  <a:lnTo>
                    <a:pt x="199" y="413"/>
                  </a:lnTo>
                  <a:lnTo>
                    <a:pt x="198" y="413"/>
                  </a:lnTo>
                  <a:lnTo>
                    <a:pt x="196" y="414"/>
                  </a:lnTo>
                  <a:lnTo>
                    <a:pt x="196" y="416"/>
                  </a:lnTo>
                  <a:lnTo>
                    <a:pt x="194" y="417"/>
                  </a:lnTo>
                  <a:lnTo>
                    <a:pt x="193" y="417"/>
                  </a:lnTo>
                  <a:lnTo>
                    <a:pt x="193" y="420"/>
                  </a:lnTo>
                  <a:lnTo>
                    <a:pt x="190" y="421"/>
                  </a:lnTo>
                  <a:lnTo>
                    <a:pt x="190" y="423"/>
                  </a:lnTo>
                  <a:lnTo>
                    <a:pt x="188" y="424"/>
                  </a:lnTo>
                  <a:lnTo>
                    <a:pt x="187" y="425"/>
                  </a:lnTo>
                  <a:lnTo>
                    <a:pt x="185" y="426"/>
                  </a:lnTo>
                  <a:lnTo>
                    <a:pt x="183" y="428"/>
                  </a:lnTo>
                  <a:lnTo>
                    <a:pt x="182" y="430"/>
                  </a:lnTo>
                  <a:lnTo>
                    <a:pt x="181" y="431"/>
                  </a:lnTo>
                  <a:lnTo>
                    <a:pt x="178" y="433"/>
                  </a:lnTo>
                  <a:lnTo>
                    <a:pt x="176" y="435"/>
                  </a:lnTo>
                  <a:lnTo>
                    <a:pt x="175" y="436"/>
                  </a:lnTo>
                  <a:lnTo>
                    <a:pt x="172" y="437"/>
                  </a:lnTo>
                  <a:lnTo>
                    <a:pt x="171" y="440"/>
                  </a:lnTo>
                  <a:lnTo>
                    <a:pt x="168" y="441"/>
                  </a:lnTo>
                  <a:lnTo>
                    <a:pt x="166" y="442"/>
                  </a:lnTo>
                  <a:lnTo>
                    <a:pt x="165" y="445"/>
                  </a:lnTo>
                  <a:lnTo>
                    <a:pt x="163" y="446"/>
                  </a:lnTo>
                  <a:lnTo>
                    <a:pt x="161" y="446"/>
                  </a:lnTo>
                  <a:lnTo>
                    <a:pt x="160" y="448"/>
                  </a:lnTo>
                  <a:lnTo>
                    <a:pt x="157" y="449"/>
                  </a:lnTo>
                  <a:lnTo>
                    <a:pt x="154" y="451"/>
                  </a:lnTo>
                  <a:lnTo>
                    <a:pt x="153" y="452"/>
                  </a:lnTo>
                  <a:lnTo>
                    <a:pt x="151" y="453"/>
                  </a:lnTo>
                  <a:lnTo>
                    <a:pt x="149" y="454"/>
                  </a:lnTo>
                  <a:lnTo>
                    <a:pt x="148" y="456"/>
                  </a:lnTo>
                  <a:lnTo>
                    <a:pt x="146" y="457"/>
                  </a:lnTo>
                  <a:lnTo>
                    <a:pt x="143" y="458"/>
                  </a:lnTo>
                  <a:lnTo>
                    <a:pt x="141" y="459"/>
                  </a:lnTo>
                  <a:lnTo>
                    <a:pt x="139" y="460"/>
                  </a:lnTo>
                  <a:lnTo>
                    <a:pt x="138" y="462"/>
                  </a:lnTo>
                  <a:lnTo>
                    <a:pt x="136" y="463"/>
                  </a:lnTo>
                  <a:lnTo>
                    <a:pt x="133" y="464"/>
                  </a:lnTo>
                  <a:lnTo>
                    <a:pt x="131" y="466"/>
                  </a:lnTo>
                  <a:lnTo>
                    <a:pt x="129" y="467"/>
                  </a:lnTo>
                  <a:lnTo>
                    <a:pt x="127" y="469"/>
                  </a:lnTo>
                  <a:lnTo>
                    <a:pt x="124" y="470"/>
                  </a:lnTo>
                  <a:lnTo>
                    <a:pt x="123" y="472"/>
                  </a:lnTo>
                  <a:lnTo>
                    <a:pt x="120" y="474"/>
                  </a:lnTo>
                  <a:lnTo>
                    <a:pt x="118" y="475"/>
                  </a:lnTo>
                  <a:lnTo>
                    <a:pt x="116" y="477"/>
                  </a:lnTo>
                  <a:lnTo>
                    <a:pt x="113" y="479"/>
                  </a:lnTo>
                  <a:lnTo>
                    <a:pt x="112" y="481"/>
                  </a:lnTo>
                  <a:lnTo>
                    <a:pt x="109" y="483"/>
                  </a:lnTo>
                  <a:lnTo>
                    <a:pt x="108" y="485"/>
                  </a:lnTo>
                  <a:lnTo>
                    <a:pt x="105" y="487"/>
                  </a:lnTo>
                  <a:lnTo>
                    <a:pt x="103" y="490"/>
                  </a:lnTo>
                  <a:lnTo>
                    <a:pt x="101" y="491"/>
                  </a:lnTo>
                  <a:lnTo>
                    <a:pt x="99" y="494"/>
                  </a:lnTo>
                  <a:lnTo>
                    <a:pt x="97" y="496"/>
                  </a:lnTo>
                  <a:lnTo>
                    <a:pt x="96" y="498"/>
                  </a:lnTo>
                  <a:lnTo>
                    <a:pt x="94" y="500"/>
                  </a:lnTo>
                  <a:lnTo>
                    <a:pt x="92" y="502"/>
                  </a:lnTo>
                  <a:lnTo>
                    <a:pt x="90" y="505"/>
                  </a:lnTo>
                  <a:lnTo>
                    <a:pt x="88" y="507"/>
                  </a:lnTo>
                  <a:lnTo>
                    <a:pt x="86" y="508"/>
                  </a:lnTo>
                  <a:lnTo>
                    <a:pt x="86" y="511"/>
                  </a:lnTo>
                  <a:lnTo>
                    <a:pt x="84" y="512"/>
                  </a:lnTo>
                  <a:lnTo>
                    <a:pt x="82" y="514"/>
                  </a:lnTo>
                  <a:lnTo>
                    <a:pt x="81" y="516"/>
                  </a:lnTo>
                  <a:lnTo>
                    <a:pt x="79" y="518"/>
                  </a:lnTo>
                  <a:lnTo>
                    <a:pt x="78" y="520"/>
                  </a:lnTo>
                  <a:lnTo>
                    <a:pt x="76" y="521"/>
                  </a:lnTo>
                  <a:lnTo>
                    <a:pt x="74" y="523"/>
                  </a:lnTo>
                  <a:lnTo>
                    <a:pt x="74" y="524"/>
                  </a:lnTo>
                  <a:lnTo>
                    <a:pt x="71" y="526"/>
                  </a:lnTo>
                  <a:lnTo>
                    <a:pt x="71" y="528"/>
                  </a:lnTo>
                  <a:lnTo>
                    <a:pt x="69" y="528"/>
                  </a:lnTo>
                  <a:lnTo>
                    <a:pt x="69" y="529"/>
                  </a:lnTo>
                  <a:lnTo>
                    <a:pt x="66" y="532"/>
                  </a:lnTo>
                  <a:lnTo>
                    <a:pt x="63" y="533"/>
                  </a:lnTo>
                  <a:lnTo>
                    <a:pt x="62" y="533"/>
                  </a:lnTo>
                  <a:lnTo>
                    <a:pt x="61" y="534"/>
                  </a:lnTo>
                  <a:lnTo>
                    <a:pt x="59" y="535"/>
                  </a:lnTo>
                  <a:lnTo>
                    <a:pt x="57" y="535"/>
                  </a:lnTo>
                  <a:lnTo>
                    <a:pt x="55" y="536"/>
                  </a:lnTo>
                  <a:lnTo>
                    <a:pt x="54" y="536"/>
                  </a:lnTo>
                  <a:lnTo>
                    <a:pt x="52" y="536"/>
                  </a:lnTo>
                  <a:lnTo>
                    <a:pt x="51" y="537"/>
                  </a:lnTo>
                  <a:lnTo>
                    <a:pt x="49" y="537"/>
                  </a:lnTo>
                  <a:lnTo>
                    <a:pt x="48" y="537"/>
                  </a:lnTo>
                  <a:lnTo>
                    <a:pt x="46" y="537"/>
                  </a:lnTo>
                  <a:lnTo>
                    <a:pt x="44" y="537"/>
                  </a:lnTo>
                  <a:lnTo>
                    <a:pt x="41" y="537"/>
                  </a:lnTo>
                  <a:lnTo>
                    <a:pt x="39" y="536"/>
                  </a:lnTo>
                  <a:lnTo>
                    <a:pt x="38" y="536"/>
                  </a:lnTo>
                  <a:lnTo>
                    <a:pt x="36" y="536"/>
                  </a:lnTo>
                  <a:lnTo>
                    <a:pt x="35" y="536"/>
                  </a:lnTo>
                  <a:lnTo>
                    <a:pt x="34" y="535"/>
                  </a:lnTo>
                  <a:lnTo>
                    <a:pt x="33" y="535"/>
                  </a:lnTo>
                  <a:lnTo>
                    <a:pt x="31" y="535"/>
                  </a:lnTo>
                  <a:lnTo>
                    <a:pt x="30" y="534"/>
                  </a:lnTo>
                  <a:lnTo>
                    <a:pt x="29" y="534"/>
                  </a:lnTo>
                  <a:lnTo>
                    <a:pt x="28" y="534"/>
                  </a:lnTo>
                  <a:lnTo>
                    <a:pt x="28" y="533"/>
                  </a:lnTo>
                  <a:lnTo>
                    <a:pt x="27" y="533"/>
                  </a:lnTo>
                  <a:lnTo>
                    <a:pt x="26" y="533"/>
                  </a:lnTo>
                  <a:lnTo>
                    <a:pt x="25" y="532"/>
                  </a:lnTo>
                  <a:lnTo>
                    <a:pt x="24" y="532"/>
                  </a:lnTo>
                </a:path>
              </a:pathLst>
            </a:custGeom>
            <a:solidFill>
              <a:srgbClr val="8C4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5256" name="Freeform 9">
              <a:extLst>
                <a:ext uri="{FF2B5EF4-FFF2-40B4-BE49-F238E27FC236}">
                  <a16:creationId xmlns:a16="http://schemas.microsoft.com/office/drawing/2014/main" xmlns="" id="{ABDB954C-2735-40D6-94EA-734837A92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" y="1330"/>
              <a:ext cx="407" cy="509"/>
            </a:xfrm>
            <a:custGeom>
              <a:avLst/>
              <a:gdLst>
                <a:gd name="T0" fmla="*/ 18 w 407"/>
                <a:gd name="T1" fmla="*/ 495 h 509"/>
                <a:gd name="T2" fmla="*/ 11 w 407"/>
                <a:gd name="T3" fmla="*/ 478 h 509"/>
                <a:gd name="T4" fmla="*/ 4 w 407"/>
                <a:gd name="T5" fmla="*/ 456 h 509"/>
                <a:gd name="T6" fmla="*/ 1 w 407"/>
                <a:gd name="T7" fmla="*/ 428 h 509"/>
                <a:gd name="T8" fmla="*/ 0 w 407"/>
                <a:gd name="T9" fmla="*/ 391 h 509"/>
                <a:gd name="T10" fmla="*/ 0 w 407"/>
                <a:gd name="T11" fmla="*/ 327 h 509"/>
                <a:gd name="T12" fmla="*/ 1 w 407"/>
                <a:gd name="T13" fmla="*/ 254 h 509"/>
                <a:gd name="T14" fmla="*/ 9 w 407"/>
                <a:gd name="T15" fmla="*/ 183 h 509"/>
                <a:gd name="T16" fmla="*/ 24 w 407"/>
                <a:gd name="T17" fmla="*/ 133 h 509"/>
                <a:gd name="T18" fmla="*/ 46 w 407"/>
                <a:gd name="T19" fmla="*/ 96 h 509"/>
                <a:gd name="T20" fmla="*/ 71 w 407"/>
                <a:gd name="T21" fmla="*/ 68 h 509"/>
                <a:gd name="T22" fmla="*/ 99 w 407"/>
                <a:gd name="T23" fmla="*/ 46 h 509"/>
                <a:gd name="T24" fmla="*/ 127 w 407"/>
                <a:gd name="T25" fmla="*/ 29 h 509"/>
                <a:gd name="T26" fmla="*/ 163 w 407"/>
                <a:gd name="T27" fmla="*/ 16 h 509"/>
                <a:gd name="T28" fmla="*/ 205 w 407"/>
                <a:gd name="T29" fmla="*/ 6 h 509"/>
                <a:gd name="T30" fmla="*/ 251 w 407"/>
                <a:gd name="T31" fmla="*/ 1 h 509"/>
                <a:gd name="T32" fmla="*/ 296 w 407"/>
                <a:gd name="T33" fmla="*/ 1 h 509"/>
                <a:gd name="T34" fmla="*/ 333 w 407"/>
                <a:gd name="T35" fmla="*/ 9 h 509"/>
                <a:gd name="T36" fmla="*/ 359 w 407"/>
                <a:gd name="T37" fmla="*/ 20 h 509"/>
                <a:gd name="T38" fmla="*/ 375 w 407"/>
                <a:gd name="T39" fmla="*/ 27 h 509"/>
                <a:gd name="T40" fmla="*/ 387 w 407"/>
                <a:gd name="T41" fmla="*/ 38 h 509"/>
                <a:gd name="T42" fmla="*/ 394 w 407"/>
                <a:gd name="T43" fmla="*/ 48 h 509"/>
                <a:gd name="T44" fmla="*/ 401 w 407"/>
                <a:gd name="T45" fmla="*/ 66 h 509"/>
                <a:gd name="T46" fmla="*/ 406 w 407"/>
                <a:gd name="T47" fmla="*/ 93 h 509"/>
                <a:gd name="T48" fmla="*/ 406 w 407"/>
                <a:gd name="T49" fmla="*/ 126 h 509"/>
                <a:gd name="T50" fmla="*/ 406 w 407"/>
                <a:gd name="T51" fmla="*/ 159 h 509"/>
                <a:gd name="T52" fmla="*/ 404 w 407"/>
                <a:gd name="T53" fmla="*/ 190 h 509"/>
                <a:gd name="T54" fmla="*/ 400 w 407"/>
                <a:gd name="T55" fmla="*/ 216 h 509"/>
                <a:gd name="T56" fmla="*/ 393 w 407"/>
                <a:gd name="T57" fmla="*/ 241 h 509"/>
                <a:gd name="T58" fmla="*/ 385 w 407"/>
                <a:gd name="T59" fmla="*/ 265 h 509"/>
                <a:gd name="T60" fmla="*/ 375 w 407"/>
                <a:gd name="T61" fmla="*/ 285 h 509"/>
                <a:gd name="T62" fmla="*/ 363 w 407"/>
                <a:gd name="T63" fmla="*/ 301 h 509"/>
                <a:gd name="T64" fmla="*/ 342 w 407"/>
                <a:gd name="T65" fmla="*/ 315 h 509"/>
                <a:gd name="T66" fmla="*/ 315 w 407"/>
                <a:gd name="T67" fmla="*/ 329 h 509"/>
                <a:gd name="T68" fmla="*/ 287 w 407"/>
                <a:gd name="T69" fmla="*/ 339 h 509"/>
                <a:gd name="T70" fmla="*/ 265 w 407"/>
                <a:gd name="T71" fmla="*/ 347 h 509"/>
                <a:gd name="T72" fmla="*/ 248 w 407"/>
                <a:gd name="T73" fmla="*/ 350 h 509"/>
                <a:gd name="T74" fmla="*/ 232 w 407"/>
                <a:gd name="T75" fmla="*/ 355 h 509"/>
                <a:gd name="T76" fmla="*/ 218 w 407"/>
                <a:gd name="T77" fmla="*/ 363 h 509"/>
                <a:gd name="T78" fmla="*/ 208 w 407"/>
                <a:gd name="T79" fmla="*/ 369 h 509"/>
                <a:gd name="T80" fmla="*/ 201 w 407"/>
                <a:gd name="T81" fmla="*/ 376 h 509"/>
                <a:gd name="T82" fmla="*/ 194 w 407"/>
                <a:gd name="T83" fmla="*/ 384 h 509"/>
                <a:gd name="T84" fmla="*/ 188 w 407"/>
                <a:gd name="T85" fmla="*/ 391 h 509"/>
                <a:gd name="T86" fmla="*/ 179 w 407"/>
                <a:gd name="T87" fmla="*/ 399 h 509"/>
                <a:gd name="T88" fmla="*/ 169 w 407"/>
                <a:gd name="T89" fmla="*/ 409 h 509"/>
                <a:gd name="T90" fmla="*/ 156 w 407"/>
                <a:gd name="T91" fmla="*/ 420 h 509"/>
                <a:gd name="T92" fmla="*/ 144 w 407"/>
                <a:gd name="T93" fmla="*/ 428 h 509"/>
                <a:gd name="T94" fmla="*/ 130 w 407"/>
                <a:gd name="T95" fmla="*/ 437 h 509"/>
                <a:gd name="T96" fmla="*/ 116 w 407"/>
                <a:gd name="T97" fmla="*/ 446 h 509"/>
                <a:gd name="T98" fmla="*/ 101 w 407"/>
                <a:gd name="T99" fmla="*/ 458 h 509"/>
                <a:gd name="T100" fmla="*/ 89 w 407"/>
                <a:gd name="T101" fmla="*/ 473 h 509"/>
                <a:gd name="T102" fmla="*/ 78 w 407"/>
                <a:gd name="T103" fmla="*/ 487 h 509"/>
                <a:gd name="T104" fmla="*/ 69 w 407"/>
                <a:gd name="T105" fmla="*/ 498 h 509"/>
                <a:gd name="T106" fmla="*/ 60 w 407"/>
                <a:gd name="T107" fmla="*/ 505 h 509"/>
                <a:gd name="T108" fmla="*/ 49 w 407"/>
                <a:gd name="T109" fmla="*/ 507 h 509"/>
                <a:gd name="T110" fmla="*/ 39 w 407"/>
                <a:gd name="T111" fmla="*/ 507 h 509"/>
                <a:gd name="T112" fmla="*/ 30 w 407"/>
                <a:gd name="T113" fmla="*/ 505 h 509"/>
                <a:gd name="T114" fmla="*/ 23 w 407"/>
                <a:gd name="T115" fmla="*/ 503 h 50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07"/>
                <a:gd name="T175" fmla="*/ 0 h 509"/>
                <a:gd name="T176" fmla="*/ 407 w 407"/>
                <a:gd name="T177" fmla="*/ 509 h 50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07" h="509">
                  <a:moveTo>
                    <a:pt x="22" y="503"/>
                  </a:moveTo>
                  <a:lnTo>
                    <a:pt x="22" y="502"/>
                  </a:lnTo>
                  <a:lnTo>
                    <a:pt x="21" y="500"/>
                  </a:lnTo>
                  <a:lnTo>
                    <a:pt x="20" y="499"/>
                  </a:lnTo>
                  <a:lnTo>
                    <a:pt x="19" y="498"/>
                  </a:lnTo>
                  <a:lnTo>
                    <a:pt x="19" y="496"/>
                  </a:lnTo>
                  <a:lnTo>
                    <a:pt x="18" y="495"/>
                  </a:lnTo>
                  <a:lnTo>
                    <a:pt x="16" y="492"/>
                  </a:lnTo>
                  <a:lnTo>
                    <a:pt x="16" y="491"/>
                  </a:lnTo>
                  <a:lnTo>
                    <a:pt x="15" y="488"/>
                  </a:lnTo>
                  <a:lnTo>
                    <a:pt x="14" y="487"/>
                  </a:lnTo>
                  <a:lnTo>
                    <a:pt x="14" y="484"/>
                  </a:lnTo>
                  <a:lnTo>
                    <a:pt x="12" y="481"/>
                  </a:lnTo>
                  <a:lnTo>
                    <a:pt x="11" y="478"/>
                  </a:lnTo>
                  <a:lnTo>
                    <a:pt x="11" y="475"/>
                  </a:lnTo>
                  <a:lnTo>
                    <a:pt x="9" y="473"/>
                  </a:lnTo>
                  <a:lnTo>
                    <a:pt x="8" y="470"/>
                  </a:lnTo>
                  <a:lnTo>
                    <a:pt x="7" y="466"/>
                  </a:lnTo>
                  <a:lnTo>
                    <a:pt x="6" y="463"/>
                  </a:lnTo>
                  <a:lnTo>
                    <a:pt x="5" y="459"/>
                  </a:lnTo>
                  <a:lnTo>
                    <a:pt x="4" y="456"/>
                  </a:lnTo>
                  <a:lnTo>
                    <a:pt x="4" y="452"/>
                  </a:lnTo>
                  <a:lnTo>
                    <a:pt x="3" y="448"/>
                  </a:lnTo>
                  <a:lnTo>
                    <a:pt x="2" y="445"/>
                  </a:lnTo>
                  <a:lnTo>
                    <a:pt x="1" y="441"/>
                  </a:lnTo>
                  <a:lnTo>
                    <a:pt x="1" y="437"/>
                  </a:lnTo>
                  <a:lnTo>
                    <a:pt x="1" y="433"/>
                  </a:lnTo>
                  <a:lnTo>
                    <a:pt x="1" y="428"/>
                  </a:lnTo>
                  <a:lnTo>
                    <a:pt x="1" y="425"/>
                  </a:lnTo>
                  <a:lnTo>
                    <a:pt x="1" y="420"/>
                  </a:lnTo>
                  <a:lnTo>
                    <a:pt x="1" y="415"/>
                  </a:lnTo>
                  <a:lnTo>
                    <a:pt x="1" y="410"/>
                  </a:lnTo>
                  <a:lnTo>
                    <a:pt x="1" y="404"/>
                  </a:lnTo>
                  <a:lnTo>
                    <a:pt x="1" y="396"/>
                  </a:lnTo>
                  <a:lnTo>
                    <a:pt x="0" y="391"/>
                  </a:lnTo>
                  <a:lnTo>
                    <a:pt x="0" y="382"/>
                  </a:lnTo>
                  <a:lnTo>
                    <a:pt x="0" y="375"/>
                  </a:lnTo>
                  <a:lnTo>
                    <a:pt x="0" y="366"/>
                  </a:lnTo>
                  <a:lnTo>
                    <a:pt x="0" y="356"/>
                  </a:lnTo>
                  <a:lnTo>
                    <a:pt x="0" y="347"/>
                  </a:lnTo>
                  <a:lnTo>
                    <a:pt x="0" y="338"/>
                  </a:lnTo>
                  <a:lnTo>
                    <a:pt x="0" y="327"/>
                  </a:lnTo>
                  <a:lnTo>
                    <a:pt x="0" y="317"/>
                  </a:lnTo>
                  <a:lnTo>
                    <a:pt x="0" y="306"/>
                  </a:lnTo>
                  <a:lnTo>
                    <a:pt x="0" y="296"/>
                  </a:lnTo>
                  <a:lnTo>
                    <a:pt x="0" y="285"/>
                  </a:lnTo>
                  <a:lnTo>
                    <a:pt x="1" y="275"/>
                  </a:lnTo>
                  <a:lnTo>
                    <a:pt x="1" y="265"/>
                  </a:lnTo>
                  <a:lnTo>
                    <a:pt x="1" y="254"/>
                  </a:lnTo>
                  <a:lnTo>
                    <a:pt x="1" y="242"/>
                  </a:lnTo>
                  <a:lnTo>
                    <a:pt x="2" y="232"/>
                  </a:lnTo>
                  <a:lnTo>
                    <a:pt x="3" y="222"/>
                  </a:lnTo>
                  <a:lnTo>
                    <a:pt x="4" y="212"/>
                  </a:lnTo>
                  <a:lnTo>
                    <a:pt x="6" y="202"/>
                  </a:lnTo>
                  <a:lnTo>
                    <a:pt x="7" y="192"/>
                  </a:lnTo>
                  <a:lnTo>
                    <a:pt x="9" y="183"/>
                  </a:lnTo>
                  <a:lnTo>
                    <a:pt x="11" y="174"/>
                  </a:lnTo>
                  <a:lnTo>
                    <a:pt x="12" y="166"/>
                  </a:lnTo>
                  <a:lnTo>
                    <a:pt x="14" y="159"/>
                  </a:lnTo>
                  <a:lnTo>
                    <a:pt x="16" y="151"/>
                  </a:lnTo>
                  <a:lnTo>
                    <a:pt x="19" y="145"/>
                  </a:lnTo>
                  <a:lnTo>
                    <a:pt x="22" y="138"/>
                  </a:lnTo>
                  <a:lnTo>
                    <a:pt x="24" y="133"/>
                  </a:lnTo>
                  <a:lnTo>
                    <a:pt x="27" y="127"/>
                  </a:lnTo>
                  <a:lnTo>
                    <a:pt x="31" y="121"/>
                  </a:lnTo>
                  <a:lnTo>
                    <a:pt x="33" y="116"/>
                  </a:lnTo>
                  <a:lnTo>
                    <a:pt x="36" y="111"/>
                  </a:lnTo>
                  <a:lnTo>
                    <a:pt x="40" y="105"/>
                  </a:lnTo>
                  <a:lnTo>
                    <a:pt x="42" y="101"/>
                  </a:lnTo>
                  <a:lnTo>
                    <a:pt x="46" y="96"/>
                  </a:lnTo>
                  <a:lnTo>
                    <a:pt x="49" y="91"/>
                  </a:lnTo>
                  <a:lnTo>
                    <a:pt x="53" y="88"/>
                  </a:lnTo>
                  <a:lnTo>
                    <a:pt x="56" y="83"/>
                  </a:lnTo>
                  <a:lnTo>
                    <a:pt x="60" y="79"/>
                  </a:lnTo>
                  <a:lnTo>
                    <a:pt x="63" y="76"/>
                  </a:lnTo>
                  <a:lnTo>
                    <a:pt x="67" y="71"/>
                  </a:lnTo>
                  <a:lnTo>
                    <a:pt x="71" y="68"/>
                  </a:lnTo>
                  <a:lnTo>
                    <a:pt x="74" y="64"/>
                  </a:lnTo>
                  <a:lnTo>
                    <a:pt x="78" y="61"/>
                  </a:lnTo>
                  <a:lnTo>
                    <a:pt x="82" y="58"/>
                  </a:lnTo>
                  <a:lnTo>
                    <a:pt x="86" y="55"/>
                  </a:lnTo>
                  <a:lnTo>
                    <a:pt x="90" y="51"/>
                  </a:lnTo>
                  <a:lnTo>
                    <a:pt x="94" y="48"/>
                  </a:lnTo>
                  <a:lnTo>
                    <a:pt x="99" y="46"/>
                  </a:lnTo>
                  <a:lnTo>
                    <a:pt x="101" y="43"/>
                  </a:lnTo>
                  <a:lnTo>
                    <a:pt x="106" y="40"/>
                  </a:lnTo>
                  <a:lnTo>
                    <a:pt x="111" y="38"/>
                  </a:lnTo>
                  <a:lnTo>
                    <a:pt x="114" y="35"/>
                  </a:lnTo>
                  <a:lnTo>
                    <a:pt x="119" y="34"/>
                  </a:lnTo>
                  <a:lnTo>
                    <a:pt x="124" y="31"/>
                  </a:lnTo>
                  <a:lnTo>
                    <a:pt x="127" y="29"/>
                  </a:lnTo>
                  <a:lnTo>
                    <a:pt x="132" y="27"/>
                  </a:lnTo>
                  <a:lnTo>
                    <a:pt x="136" y="25"/>
                  </a:lnTo>
                  <a:lnTo>
                    <a:pt x="142" y="23"/>
                  </a:lnTo>
                  <a:lnTo>
                    <a:pt x="146" y="22"/>
                  </a:lnTo>
                  <a:lnTo>
                    <a:pt x="151" y="19"/>
                  </a:lnTo>
                  <a:lnTo>
                    <a:pt x="156" y="17"/>
                  </a:lnTo>
                  <a:lnTo>
                    <a:pt x="163" y="16"/>
                  </a:lnTo>
                  <a:lnTo>
                    <a:pt x="168" y="14"/>
                  </a:lnTo>
                  <a:lnTo>
                    <a:pt x="174" y="13"/>
                  </a:lnTo>
                  <a:lnTo>
                    <a:pt x="179" y="12"/>
                  </a:lnTo>
                  <a:lnTo>
                    <a:pt x="186" y="10"/>
                  </a:lnTo>
                  <a:lnTo>
                    <a:pt x="193" y="9"/>
                  </a:lnTo>
                  <a:lnTo>
                    <a:pt x="199" y="7"/>
                  </a:lnTo>
                  <a:lnTo>
                    <a:pt x="205" y="6"/>
                  </a:lnTo>
                  <a:lnTo>
                    <a:pt x="211" y="6"/>
                  </a:lnTo>
                  <a:lnTo>
                    <a:pt x="218" y="5"/>
                  </a:lnTo>
                  <a:lnTo>
                    <a:pt x="226" y="4"/>
                  </a:lnTo>
                  <a:lnTo>
                    <a:pt x="232" y="2"/>
                  </a:lnTo>
                  <a:lnTo>
                    <a:pt x="238" y="2"/>
                  </a:lnTo>
                  <a:lnTo>
                    <a:pt x="246" y="2"/>
                  </a:lnTo>
                  <a:lnTo>
                    <a:pt x="251" y="1"/>
                  </a:lnTo>
                  <a:lnTo>
                    <a:pt x="259" y="1"/>
                  </a:lnTo>
                  <a:lnTo>
                    <a:pt x="266" y="0"/>
                  </a:lnTo>
                  <a:lnTo>
                    <a:pt x="272" y="0"/>
                  </a:lnTo>
                  <a:lnTo>
                    <a:pt x="278" y="0"/>
                  </a:lnTo>
                  <a:lnTo>
                    <a:pt x="284" y="1"/>
                  </a:lnTo>
                  <a:lnTo>
                    <a:pt x="291" y="1"/>
                  </a:lnTo>
                  <a:lnTo>
                    <a:pt x="296" y="1"/>
                  </a:lnTo>
                  <a:lnTo>
                    <a:pt x="303" y="2"/>
                  </a:lnTo>
                  <a:lnTo>
                    <a:pt x="308" y="2"/>
                  </a:lnTo>
                  <a:lnTo>
                    <a:pt x="314" y="4"/>
                  </a:lnTo>
                  <a:lnTo>
                    <a:pt x="319" y="5"/>
                  </a:lnTo>
                  <a:lnTo>
                    <a:pt x="323" y="6"/>
                  </a:lnTo>
                  <a:lnTo>
                    <a:pt x="329" y="7"/>
                  </a:lnTo>
                  <a:lnTo>
                    <a:pt x="333" y="9"/>
                  </a:lnTo>
                  <a:lnTo>
                    <a:pt x="338" y="11"/>
                  </a:lnTo>
                  <a:lnTo>
                    <a:pt x="341" y="13"/>
                  </a:lnTo>
                  <a:lnTo>
                    <a:pt x="346" y="14"/>
                  </a:lnTo>
                  <a:lnTo>
                    <a:pt x="348" y="16"/>
                  </a:lnTo>
                  <a:lnTo>
                    <a:pt x="352" y="17"/>
                  </a:lnTo>
                  <a:lnTo>
                    <a:pt x="356" y="18"/>
                  </a:lnTo>
                  <a:lnTo>
                    <a:pt x="359" y="20"/>
                  </a:lnTo>
                  <a:lnTo>
                    <a:pt x="361" y="22"/>
                  </a:lnTo>
                  <a:lnTo>
                    <a:pt x="364" y="23"/>
                  </a:lnTo>
                  <a:lnTo>
                    <a:pt x="367" y="23"/>
                  </a:lnTo>
                  <a:lnTo>
                    <a:pt x="369" y="25"/>
                  </a:lnTo>
                  <a:lnTo>
                    <a:pt x="371" y="27"/>
                  </a:lnTo>
                  <a:lnTo>
                    <a:pt x="373" y="27"/>
                  </a:lnTo>
                  <a:lnTo>
                    <a:pt x="375" y="27"/>
                  </a:lnTo>
                  <a:lnTo>
                    <a:pt x="377" y="29"/>
                  </a:lnTo>
                  <a:lnTo>
                    <a:pt x="378" y="31"/>
                  </a:lnTo>
                  <a:lnTo>
                    <a:pt x="381" y="32"/>
                  </a:lnTo>
                  <a:lnTo>
                    <a:pt x="383" y="34"/>
                  </a:lnTo>
                  <a:lnTo>
                    <a:pt x="384" y="35"/>
                  </a:lnTo>
                  <a:lnTo>
                    <a:pt x="386" y="37"/>
                  </a:lnTo>
                  <a:lnTo>
                    <a:pt x="387" y="38"/>
                  </a:lnTo>
                  <a:lnTo>
                    <a:pt x="388" y="39"/>
                  </a:lnTo>
                  <a:lnTo>
                    <a:pt x="390" y="40"/>
                  </a:lnTo>
                  <a:lnTo>
                    <a:pt x="391" y="43"/>
                  </a:lnTo>
                  <a:lnTo>
                    <a:pt x="393" y="45"/>
                  </a:lnTo>
                  <a:lnTo>
                    <a:pt x="393" y="47"/>
                  </a:lnTo>
                  <a:lnTo>
                    <a:pt x="394" y="48"/>
                  </a:lnTo>
                  <a:lnTo>
                    <a:pt x="395" y="51"/>
                  </a:lnTo>
                  <a:lnTo>
                    <a:pt x="396" y="53"/>
                  </a:lnTo>
                  <a:lnTo>
                    <a:pt x="397" y="55"/>
                  </a:lnTo>
                  <a:lnTo>
                    <a:pt x="398" y="58"/>
                  </a:lnTo>
                  <a:lnTo>
                    <a:pt x="399" y="60"/>
                  </a:lnTo>
                  <a:lnTo>
                    <a:pt x="400" y="64"/>
                  </a:lnTo>
                  <a:lnTo>
                    <a:pt x="401" y="66"/>
                  </a:lnTo>
                  <a:lnTo>
                    <a:pt x="401" y="69"/>
                  </a:lnTo>
                  <a:lnTo>
                    <a:pt x="403" y="72"/>
                  </a:lnTo>
                  <a:lnTo>
                    <a:pt x="403" y="76"/>
                  </a:lnTo>
                  <a:lnTo>
                    <a:pt x="403" y="80"/>
                  </a:lnTo>
                  <a:lnTo>
                    <a:pt x="404" y="84"/>
                  </a:lnTo>
                  <a:lnTo>
                    <a:pt x="404" y="88"/>
                  </a:lnTo>
                  <a:lnTo>
                    <a:pt x="406" y="93"/>
                  </a:lnTo>
                  <a:lnTo>
                    <a:pt x="406" y="98"/>
                  </a:lnTo>
                  <a:lnTo>
                    <a:pt x="406" y="101"/>
                  </a:lnTo>
                  <a:lnTo>
                    <a:pt x="406" y="106"/>
                  </a:lnTo>
                  <a:lnTo>
                    <a:pt x="406" y="111"/>
                  </a:lnTo>
                  <a:lnTo>
                    <a:pt x="406" y="116"/>
                  </a:lnTo>
                  <a:lnTo>
                    <a:pt x="406" y="120"/>
                  </a:lnTo>
                  <a:lnTo>
                    <a:pt x="406" y="126"/>
                  </a:lnTo>
                  <a:lnTo>
                    <a:pt x="406" y="130"/>
                  </a:lnTo>
                  <a:lnTo>
                    <a:pt x="406" y="136"/>
                  </a:lnTo>
                  <a:lnTo>
                    <a:pt x="406" y="140"/>
                  </a:lnTo>
                  <a:lnTo>
                    <a:pt x="406" y="145"/>
                  </a:lnTo>
                  <a:lnTo>
                    <a:pt x="406" y="150"/>
                  </a:lnTo>
                  <a:lnTo>
                    <a:pt x="406" y="154"/>
                  </a:lnTo>
                  <a:lnTo>
                    <a:pt x="406" y="159"/>
                  </a:lnTo>
                  <a:lnTo>
                    <a:pt x="406" y="164"/>
                  </a:lnTo>
                  <a:lnTo>
                    <a:pt x="406" y="169"/>
                  </a:lnTo>
                  <a:lnTo>
                    <a:pt x="406" y="173"/>
                  </a:lnTo>
                  <a:lnTo>
                    <a:pt x="406" y="177"/>
                  </a:lnTo>
                  <a:lnTo>
                    <a:pt x="404" y="182"/>
                  </a:lnTo>
                  <a:lnTo>
                    <a:pt x="404" y="185"/>
                  </a:lnTo>
                  <a:lnTo>
                    <a:pt x="404" y="190"/>
                  </a:lnTo>
                  <a:lnTo>
                    <a:pt x="403" y="192"/>
                  </a:lnTo>
                  <a:lnTo>
                    <a:pt x="403" y="197"/>
                  </a:lnTo>
                  <a:lnTo>
                    <a:pt x="403" y="200"/>
                  </a:lnTo>
                  <a:lnTo>
                    <a:pt x="403" y="204"/>
                  </a:lnTo>
                  <a:lnTo>
                    <a:pt x="401" y="208"/>
                  </a:lnTo>
                  <a:lnTo>
                    <a:pt x="401" y="211"/>
                  </a:lnTo>
                  <a:lnTo>
                    <a:pt x="400" y="216"/>
                  </a:lnTo>
                  <a:lnTo>
                    <a:pt x="400" y="220"/>
                  </a:lnTo>
                  <a:lnTo>
                    <a:pt x="399" y="223"/>
                  </a:lnTo>
                  <a:lnTo>
                    <a:pt x="398" y="227"/>
                  </a:lnTo>
                  <a:lnTo>
                    <a:pt x="397" y="231"/>
                  </a:lnTo>
                  <a:lnTo>
                    <a:pt x="396" y="234"/>
                  </a:lnTo>
                  <a:lnTo>
                    <a:pt x="394" y="237"/>
                  </a:lnTo>
                  <a:lnTo>
                    <a:pt x="393" y="241"/>
                  </a:lnTo>
                  <a:lnTo>
                    <a:pt x="393" y="244"/>
                  </a:lnTo>
                  <a:lnTo>
                    <a:pt x="391" y="248"/>
                  </a:lnTo>
                  <a:lnTo>
                    <a:pt x="390" y="252"/>
                  </a:lnTo>
                  <a:lnTo>
                    <a:pt x="389" y="255"/>
                  </a:lnTo>
                  <a:lnTo>
                    <a:pt x="388" y="259"/>
                  </a:lnTo>
                  <a:lnTo>
                    <a:pt x="386" y="262"/>
                  </a:lnTo>
                  <a:lnTo>
                    <a:pt x="385" y="265"/>
                  </a:lnTo>
                  <a:lnTo>
                    <a:pt x="383" y="268"/>
                  </a:lnTo>
                  <a:lnTo>
                    <a:pt x="382" y="271"/>
                  </a:lnTo>
                  <a:lnTo>
                    <a:pt x="381" y="273"/>
                  </a:lnTo>
                  <a:lnTo>
                    <a:pt x="380" y="277"/>
                  </a:lnTo>
                  <a:lnTo>
                    <a:pt x="378" y="280"/>
                  </a:lnTo>
                  <a:lnTo>
                    <a:pt x="376" y="283"/>
                  </a:lnTo>
                  <a:lnTo>
                    <a:pt x="375" y="285"/>
                  </a:lnTo>
                  <a:lnTo>
                    <a:pt x="373" y="287"/>
                  </a:lnTo>
                  <a:lnTo>
                    <a:pt x="371" y="290"/>
                  </a:lnTo>
                  <a:lnTo>
                    <a:pt x="371" y="292"/>
                  </a:lnTo>
                  <a:lnTo>
                    <a:pt x="369" y="294"/>
                  </a:lnTo>
                  <a:lnTo>
                    <a:pt x="367" y="296"/>
                  </a:lnTo>
                  <a:lnTo>
                    <a:pt x="365" y="298"/>
                  </a:lnTo>
                  <a:lnTo>
                    <a:pt x="363" y="301"/>
                  </a:lnTo>
                  <a:lnTo>
                    <a:pt x="360" y="303"/>
                  </a:lnTo>
                  <a:lnTo>
                    <a:pt x="358" y="305"/>
                  </a:lnTo>
                  <a:lnTo>
                    <a:pt x="355" y="306"/>
                  </a:lnTo>
                  <a:lnTo>
                    <a:pt x="352" y="310"/>
                  </a:lnTo>
                  <a:lnTo>
                    <a:pt x="348" y="311"/>
                  </a:lnTo>
                  <a:lnTo>
                    <a:pt x="345" y="314"/>
                  </a:lnTo>
                  <a:lnTo>
                    <a:pt x="342" y="315"/>
                  </a:lnTo>
                  <a:lnTo>
                    <a:pt x="338" y="317"/>
                  </a:lnTo>
                  <a:lnTo>
                    <a:pt x="334" y="319"/>
                  </a:lnTo>
                  <a:lnTo>
                    <a:pt x="330" y="321"/>
                  </a:lnTo>
                  <a:lnTo>
                    <a:pt x="326" y="323"/>
                  </a:lnTo>
                  <a:lnTo>
                    <a:pt x="323" y="324"/>
                  </a:lnTo>
                  <a:lnTo>
                    <a:pt x="318" y="326"/>
                  </a:lnTo>
                  <a:lnTo>
                    <a:pt x="315" y="329"/>
                  </a:lnTo>
                  <a:lnTo>
                    <a:pt x="310" y="330"/>
                  </a:lnTo>
                  <a:lnTo>
                    <a:pt x="306" y="332"/>
                  </a:lnTo>
                  <a:lnTo>
                    <a:pt x="302" y="334"/>
                  </a:lnTo>
                  <a:lnTo>
                    <a:pt x="298" y="335"/>
                  </a:lnTo>
                  <a:lnTo>
                    <a:pt x="295" y="337"/>
                  </a:lnTo>
                  <a:lnTo>
                    <a:pt x="291" y="338"/>
                  </a:lnTo>
                  <a:lnTo>
                    <a:pt x="287" y="339"/>
                  </a:lnTo>
                  <a:lnTo>
                    <a:pt x="283" y="341"/>
                  </a:lnTo>
                  <a:lnTo>
                    <a:pt x="280" y="342"/>
                  </a:lnTo>
                  <a:lnTo>
                    <a:pt x="276" y="343"/>
                  </a:lnTo>
                  <a:lnTo>
                    <a:pt x="273" y="343"/>
                  </a:lnTo>
                  <a:lnTo>
                    <a:pt x="270" y="344"/>
                  </a:lnTo>
                  <a:lnTo>
                    <a:pt x="268" y="345"/>
                  </a:lnTo>
                  <a:lnTo>
                    <a:pt x="265" y="347"/>
                  </a:lnTo>
                  <a:lnTo>
                    <a:pt x="262" y="347"/>
                  </a:lnTo>
                  <a:lnTo>
                    <a:pt x="259" y="347"/>
                  </a:lnTo>
                  <a:lnTo>
                    <a:pt x="257" y="347"/>
                  </a:lnTo>
                  <a:lnTo>
                    <a:pt x="254" y="348"/>
                  </a:lnTo>
                  <a:lnTo>
                    <a:pt x="253" y="349"/>
                  </a:lnTo>
                  <a:lnTo>
                    <a:pt x="250" y="350"/>
                  </a:lnTo>
                  <a:lnTo>
                    <a:pt x="248" y="350"/>
                  </a:lnTo>
                  <a:lnTo>
                    <a:pt x="246" y="351"/>
                  </a:lnTo>
                  <a:lnTo>
                    <a:pt x="243" y="352"/>
                  </a:lnTo>
                  <a:lnTo>
                    <a:pt x="241" y="353"/>
                  </a:lnTo>
                  <a:lnTo>
                    <a:pt x="238" y="354"/>
                  </a:lnTo>
                  <a:lnTo>
                    <a:pt x="236" y="354"/>
                  </a:lnTo>
                  <a:lnTo>
                    <a:pt x="235" y="355"/>
                  </a:lnTo>
                  <a:lnTo>
                    <a:pt x="232" y="355"/>
                  </a:lnTo>
                  <a:lnTo>
                    <a:pt x="231" y="356"/>
                  </a:lnTo>
                  <a:lnTo>
                    <a:pt x="228" y="358"/>
                  </a:lnTo>
                  <a:lnTo>
                    <a:pt x="226" y="359"/>
                  </a:lnTo>
                  <a:lnTo>
                    <a:pt x="224" y="359"/>
                  </a:lnTo>
                  <a:lnTo>
                    <a:pt x="223" y="360"/>
                  </a:lnTo>
                  <a:lnTo>
                    <a:pt x="221" y="361"/>
                  </a:lnTo>
                  <a:lnTo>
                    <a:pt x="218" y="363"/>
                  </a:lnTo>
                  <a:lnTo>
                    <a:pt x="217" y="363"/>
                  </a:lnTo>
                  <a:lnTo>
                    <a:pt x="216" y="364"/>
                  </a:lnTo>
                  <a:lnTo>
                    <a:pt x="213" y="365"/>
                  </a:lnTo>
                  <a:lnTo>
                    <a:pt x="213" y="366"/>
                  </a:lnTo>
                  <a:lnTo>
                    <a:pt x="211" y="367"/>
                  </a:lnTo>
                  <a:lnTo>
                    <a:pt x="210" y="368"/>
                  </a:lnTo>
                  <a:lnTo>
                    <a:pt x="208" y="369"/>
                  </a:lnTo>
                  <a:lnTo>
                    <a:pt x="207" y="370"/>
                  </a:lnTo>
                  <a:lnTo>
                    <a:pt x="205" y="371"/>
                  </a:lnTo>
                  <a:lnTo>
                    <a:pt x="204" y="371"/>
                  </a:lnTo>
                  <a:lnTo>
                    <a:pt x="203" y="373"/>
                  </a:lnTo>
                  <a:lnTo>
                    <a:pt x="202" y="374"/>
                  </a:lnTo>
                  <a:lnTo>
                    <a:pt x="202" y="375"/>
                  </a:lnTo>
                  <a:lnTo>
                    <a:pt x="201" y="376"/>
                  </a:lnTo>
                  <a:lnTo>
                    <a:pt x="199" y="376"/>
                  </a:lnTo>
                  <a:lnTo>
                    <a:pt x="199" y="377"/>
                  </a:lnTo>
                  <a:lnTo>
                    <a:pt x="198" y="379"/>
                  </a:lnTo>
                  <a:lnTo>
                    <a:pt x="196" y="379"/>
                  </a:lnTo>
                  <a:lnTo>
                    <a:pt x="196" y="380"/>
                  </a:lnTo>
                  <a:lnTo>
                    <a:pt x="196" y="382"/>
                  </a:lnTo>
                  <a:lnTo>
                    <a:pt x="194" y="384"/>
                  </a:lnTo>
                  <a:lnTo>
                    <a:pt x="193" y="384"/>
                  </a:lnTo>
                  <a:lnTo>
                    <a:pt x="193" y="385"/>
                  </a:lnTo>
                  <a:lnTo>
                    <a:pt x="191" y="386"/>
                  </a:lnTo>
                  <a:lnTo>
                    <a:pt x="190" y="387"/>
                  </a:lnTo>
                  <a:lnTo>
                    <a:pt x="190" y="389"/>
                  </a:lnTo>
                  <a:lnTo>
                    <a:pt x="189" y="389"/>
                  </a:lnTo>
                  <a:lnTo>
                    <a:pt x="188" y="391"/>
                  </a:lnTo>
                  <a:lnTo>
                    <a:pt x="187" y="392"/>
                  </a:lnTo>
                  <a:lnTo>
                    <a:pt x="186" y="394"/>
                  </a:lnTo>
                  <a:lnTo>
                    <a:pt x="185" y="394"/>
                  </a:lnTo>
                  <a:lnTo>
                    <a:pt x="184" y="396"/>
                  </a:lnTo>
                  <a:lnTo>
                    <a:pt x="182" y="396"/>
                  </a:lnTo>
                  <a:lnTo>
                    <a:pt x="181" y="398"/>
                  </a:lnTo>
                  <a:lnTo>
                    <a:pt x="179" y="399"/>
                  </a:lnTo>
                  <a:lnTo>
                    <a:pt x="179" y="401"/>
                  </a:lnTo>
                  <a:lnTo>
                    <a:pt x="177" y="402"/>
                  </a:lnTo>
                  <a:lnTo>
                    <a:pt x="176" y="404"/>
                  </a:lnTo>
                  <a:lnTo>
                    <a:pt x="174" y="404"/>
                  </a:lnTo>
                  <a:lnTo>
                    <a:pt x="172" y="407"/>
                  </a:lnTo>
                  <a:lnTo>
                    <a:pt x="171" y="407"/>
                  </a:lnTo>
                  <a:lnTo>
                    <a:pt x="169" y="409"/>
                  </a:lnTo>
                  <a:lnTo>
                    <a:pt x="168" y="410"/>
                  </a:lnTo>
                  <a:lnTo>
                    <a:pt x="166" y="413"/>
                  </a:lnTo>
                  <a:lnTo>
                    <a:pt x="164" y="415"/>
                  </a:lnTo>
                  <a:lnTo>
                    <a:pt x="163" y="415"/>
                  </a:lnTo>
                  <a:lnTo>
                    <a:pt x="160" y="417"/>
                  </a:lnTo>
                  <a:lnTo>
                    <a:pt x="159" y="417"/>
                  </a:lnTo>
                  <a:lnTo>
                    <a:pt x="156" y="420"/>
                  </a:lnTo>
                  <a:lnTo>
                    <a:pt x="155" y="421"/>
                  </a:lnTo>
                  <a:lnTo>
                    <a:pt x="154" y="422"/>
                  </a:lnTo>
                  <a:lnTo>
                    <a:pt x="151" y="424"/>
                  </a:lnTo>
                  <a:lnTo>
                    <a:pt x="149" y="425"/>
                  </a:lnTo>
                  <a:lnTo>
                    <a:pt x="147" y="426"/>
                  </a:lnTo>
                  <a:lnTo>
                    <a:pt x="146" y="428"/>
                  </a:lnTo>
                  <a:lnTo>
                    <a:pt x="144" y="428"/>
                  </a:lnTo>
                  <a:lnTo>
                    <a:pt x="142" y="429"/>
                  </a:lnTo>
                  <a:lnTo>
                    <a:pt x="141" y="430"/>
                  </a:lnTo>
                  <a:lnTo>
                    <a:pt x="139" y="433"/>
                  </a:lnTo>
                  <a:lnTo>
                    <a:pt x="135" y="433"/>
                  </a:lnTo>
                  <a:lnTo>
                    <a:pt x="134" y="434"/>
                  </a:lnTo>
                  <a:lnTo>
                    <a:pt x="132" y="435"/>
                  </a:lnTo>
                  <a:lnTo>
                    <a:pt x="130" y="437"/>
                  </a:lnTo>
                  <a:lnTo>
                    <a:pt x="129" y="437"/>
                  </a:lnTo>
                  <a:lnTo>
                    <a:pt x="126" y="438"/>
                  </a:lnTo>
                  <a:lnTo>
                    <a:pt x="124" y="441"/>
                  </a:lnTo>
                  <a:lnTo>
                    <a:pt x="123" y="441"/>
                  </a:lnTo>
                  <a:lnTo>
                    <a:pt x="121" y="443"/>
                  </a:lnTo>
                  <a:lnTo>
                    <a:pt x="119" y="445"/>
                  </a:lnTo>
                  <a:lnTo>
                    <a:pt x="116" y="446"/>
                  </a:lnTo>
                  <a:lnTo>
                    <a:pt x="114" y="448"/>
                  </a:lnTo>
                  <a:lnTo>
                    <a:pt x="114" y="449"/>
                  </a:lnTo>
                  <a:lnTo>
                    <a:pt x="111" y="451"/>
                  </a:lnTo>
                  <a:lnTo>
                    <a:pt x="108" y="453"/>
                  </a:lnTo>
                  <a:lnTo>
                    <a:pt x="106" y="455"/>
                  </a:lnTo>
                  <a:lnTo>
                    <a:pt x="104" y="457"/>
                  </a:lnTo>
                  <a:lnTo>
                    <a:pt x="101" y="458"/>
                  </a:lnTo>
                  <a:lnTo>
                    <a:pt x="100" y="460"/>
                  </a:lnTo>
                  <a:lnTo>
                    <a:pt x="99" y="463"/>
                  </a:lnTo>
                  <a:lnTo>
                    <a:pt x="96" y="465"/>
                  </a:lnTo>
                  <a:lnTo>
                    <a:pt x="94" y="467"/>
                  </a:lnTo>
                  <a:lnTo>
                    <a:pt x="93" y="469"/>
                  </a:lnTo>
                  <a:lnTo>
                    <a:pt x="91" y="470"/>
                  </a:lnTo>
                  <a:lnTo>
                    <a:pt x="89" y="473"/>
                  </a:lnTo>
                  <a:lnTo>
                    <a:pt x="87" y="475"/>
                  </a:lnTo>
                  <a:lnTo>
                    <a:pt x="86" y="477"/>
                  </a:lnTo>
                  <a:lnTo>
                    <a:pt x="84" y="479"/>
                  </a:lnTo>
                  <a:lnTo>
                    <a:pt x="83" y="481"/>
                  </a:lnTo>
                  <a:lnTo>
                    <a:pt x="81" y="482"/>
                  </a:lnTo>
                  <a:lnTo>
                    <a:pt x="80" y="485"/>
                  </a:lnTo>
                  <a:lnTo>
                    <a:pt x="78" y="487"/>
                  </a:lnTo>
                  <a:lnTo>
                    <a:pt x="77" y="488"/>
                  </a:lnTo>
                  <a:lnTo>
                    <a:pt x="75" y="490"/>
                  </a:lnTo>
                  <a:lnTo>
                    <a:pt x="74" y="491"/>
                  </a:lnTo>
                  <a:lnTo>
                    <a:pt x="73" y="493"/>
                  </a:lnTo>
                  <a:lnTo>
                    <a:pt x="71" y="495"/>
                  </a:lnTo>
                  <a:lnTo>
                    <a:pt x="70" y="496"/>
                  </a:lnTo>
                  <a:lnTo>
                    <a:pt x="69" y="498"/>
                  </a:lnTo>
                  <a:lnTo>
                    <a:pt x="69" y="499"/>
                  </a:lnTo>
                  <a:lnTo>
                    <a:pt x="66" y="500"/>
                  </a:lnTo>
                  <a:lnTo>
                    <a:pt x="65" y="502"/>
                  </a:lnTo>
                  <a:lnTo>
                    <a:pt x="63" y="503"/>
                  </a:lnTo>
                  <a:lnTo>
                    <a:pt x="61" y="505"/>
                  </a:lnTo>
                  <a:lnTo>
                    <a:pt x="60" y="505"/>
                  </a:lnTo>
                  <a:lnTo>
                    <a:pt x="58" y="505"/>
                  </a:lnTo>
                  <a:lnTo>
                    <a:pt x="56" y="507"/>
                  </a:lnTo>
                  <a:lnTo>
                    <a:pt x="55" y="507"/>
                  </a:lnTo>
                  <a:lnTo>
                    <a:pt x="53" y="507"/>
                  </a:lnTo>
                  <a:lnTo>
                    <a:pt x="52" y="507"/>
                  </a:lnTo>
                  <a:lnTo>
                    <a:pt x="51" y="507"/>
                  </a:lnTo>
                  <a:lnTo>
                    <a:pt x="49" y="507"/>
                  </a:lnTo>
                  <a:lnTo>
                    <a:pt x="47" y="508"/>
                  </a:lnTo>
                  <a:lnTo>
                    <a:pt x="46" y="508"/>
                  </a:lnTo>
                  <a:lnTo>
                    <a:pt x="44" y="508"/>
                  </a:lnTo>
                  <a:lnTo>
                    <a:pt x="42" y="508"/>
                  </a:lnTo>
                  <a:lnTo>
                    <a:pt x="41" y="508"/>
                  </a:lnTo>
                  <a:lnTo>
                    <a:pt x="40" y="507"/>
                  </a:lnTo>
                  <a:lnTo>
                    <a:pt x="39" y="507"/>
                  </a:lnTo>
                  <a:lnTo>
                    <a:pt x="37" y="507"/>
                  </a:lnTo>
                  <a:lnTo>
                    <a:pt x="36" y="507"/>
                  </a:lnTo>
                  <a:lnTo>
                    <a:pt x="34" y="507"/>
                  </a:lnTo>
                  <a:lnTo>
                    <a:pt x="33" y="507"/>
                  </a:lnTo>
                  <a:lnTo>
                    <a:pt x="32" y="507"/>
                  </a:lnTo>
                  <a:lnTo>
                    <a:pt x="31" y="507"/>
                  </a:lnTo>
                  <a:lnTo>
                    <a:pt x="30" y="505"/>
                  </a:lnTo>
                  <a:lnTo>
                    <a:pt x="29" y="505"/>
                  </a:lnTo>
                  <a:lnTo>
                    <a:pt x="28" y="505"/>
                  </a:lnTo>
                  <a:lnTo>
                    <a:pt x="27" y="505"/>
                  </a:lnTo>
                  <a:lnTo>
                    <a:pt x="26" y="505"/>
                  </a:lnTo>
                  <a:lnTo>
                    <a:pt x="25" y="505"/>
                  </a:lnTo>
                  <a:lnTo>
                    <a:pt x="24" y="503"/>
                  </a:lnTo>
                  <a:lnTo>
                    <a:pt x="23" y="503"/>
                  </a:lnTo>
                  <a:lnTo>
                    <a:pt x="22" y="503"/>
                  </a:lnTo>
                </a:path>
              </a:pathLst>
            </a:custGeom>
            <a:solidFill>
              <a:srgbClr val="935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5257" name="Freeform 10">
              <a:extLst>
                <a:ext uri="{FF2B5EF4-FFF2-40B4-BE49-F238E27FC236}">
                  <a16:creationId xmlns:a16="http://schemas.microsoft.com/office/drawing/2014/main" xmlns="" id="{4C39BFC7-F6D5-4ECB-8DAF-193A160E1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" y="1338"/>
              <a:ext cx="386" cy="482"/>
            </a:xfrm>
            <a:custGeom>
              <a:avLst/>
              <a:gdLst>
                <a:gd name="T0" fmla="*/ 18 w 386"/>
                <a:gd name="T1" fmla="*/ 471 h 482"/>
                <a:gd name="T2" fmla="*/ 13 w 386"/>
                <a:gd name="T3" fmla="*/ 457 h 482"/>
                <a:gd name="T4" fmla="*/ 6 w 386"/>
                <a:gd name="T5" fmla="*/ 437 h 482"/>
                <a:gd name="T6" fmla="*/ 1 w 386"/>
                <a:gd name="T7" fmla="*/ 413 h 482"/>
                <a:gd name="T8" fmla="*/ 0 w 386"/>
                <a:gd name="T9" fmla="*/ 382 h 482"/>
                <a:gd name="T10" fmla="*/ 0 w 386"/>
                <a:gd name="T11" fmla="*/ 328 h 482"/>
                <a:gd name="T12" fmla="*/ 1 w 386"/>
                <a:gd name="T13" fmla="*/ 260 h 482"/>
                <a:gd name="T14" fmla="*/ 6 w 386"/>
                <a:gd name="T15" fmla="*/ 191 h 482"/>
                <a:gd name="T16" fmla="*/ 19 w 386"/>
                <a:gd name="T17" fmla="*/ 136 h 482"/>
                <a:gd name="T18" fmla="*/ 38 w 386"/>
                <a:gd name="T19" fmla="*/ 99 h 482"/>
                <a:gd name="T20" fmla="*/ 61 w 386"/>
                <a:gd name="T21" fmla="*/ 71 h 482"/>
                <a:gd name="T22" fmla="*/ 86 w 386"/>
                <a:gd name="T23" fmla="*/ 48 h 482"/>
                <a:gd name="T24" fmla="*/ 114 w 386"/>
                <a:gd name="T25" fmla="*/ 31 h 482"/>
                <a:gd name="T26" fmla="*/ 144 w 386"/>
                <a:gd name="T27" fmla="*/ 18 h 482"/>
                <a:gd name="T28" fmla="*/ 183 w 386"/>
                <a:gd name="T29" fmla="*/ 9 h 482"/>
                <a:gd name="T30" fmla="*/ 227 w 386"/>
                <a:gd name="T31" fmla="*/ 2 h 482"/>
                <a:gd name="T32" fmla="*/ 270 w 386"/>
                <a:gd name="T33" fmla="*/ 1 h 482"/>
                <a:gd name="T34" fmla="*/ 308 w 386"/>
                <a:gd name="T35" fmla="*/ 6 h 482"/>
                <a:gd name="T36" fmla="*/ 334 w 386"/>
                <a:gd name="T37" fmla="*/ 17 h 482"/>
                <a:gd name="T38" fmla="*/ 352 w 386"/>
                <a:gd name="T39" fmla="*/ 25 h 482"/>
                <a:gd name="T40" fmla="*/ 363 w 386"/>
                <a:gd name="T41" fmla="*/ 32 h 482"/>
                <a:gd name="T42" fmla="*/ 371 w 386"/>
                <a:gd name="T43" fmla="*/ 41 h 482"/>
                <a:gd name="T44" fmla="*/ 378 w 386"/>
                <a:gd name="T45" fmla="*/ 55 h 482"/>
                <a:gd name="T46" fmla="*/ 382 w 386"/>
                <a:gd name="T47" fmla="*/ 76 h 482"/>
                <a:gd name="T48" fmla="*/ 385 w 386"/>
                <a:gd name="T49" fmla="*/ 105 h 482"/>
                <a:gd name="T50" fmla="*/ 385 w 386"/>
                <a:gd name="T51" fmla="*/ 137 h 482"/>
                <a:gd name="T52" fmla="*/ 383 w 386"/>
                <a:gd name="T53" fmla="*/ 167 h 482"/>
                <a:gd name="T54" fmla="*/ 382 w 386"/>
                <a:gd name="T55" fmla="*/ 193 h 482"/>
                <a:gd name="T56" fmla="*/ 376 w 386"/>
                <a:gd name="T57" fmla="*/ 218 h 482"/>
                <a:gd name="T58" fmla="*/ 369 w 386"/>
                <a:gd name="T59" fmla="*/ 241 h 482"/>
                <a:gd name="T60" fmla="*/ 360 w 386"/>
                <a:gd name="T61" fmla="*/ 262 h 482"/>
                <a:gd name="T62" fmla="*/ 350 w 386"/>
                <a:gd name="T63" fmla="*/ 279 h 482"/>
                <a:gd name="T64" fmla="*/ 334 w 386"/>
                <a:gd name="T65" fmla="*/ 292 h 482"/>
                <a:gd name="T66" fmla="*/ 310 w 386"/>
                <a:gd name="T67" fmla="*/ 305 h 482"/>
                <a:gd name="T68" fmla="*/ 283 w 386"/>
                <a:gd name="T69" fmla="*/ 317 h 482"/>
                <a:gd name="T70" fmla="*/ 260 w 386"/>
                <a:gd name="T71" fmla="*/ 325 h 482"/>
                <a:gd name="T72" fmla="*/ 242 w 386"/>
                <a:gd name="T73" fmla="*/ 329 h 482"/>
                <a:gd name="T74" fmla="*/ 227 w 386"/>
                <a:gd name="T75" fmla="*/ 334 h 482"/>
                <a:gd name="T76" fmla="*/ 213 w 386"/>
                <a:gd name="T77" fmla="*/ 340 h 482"/>
                <a:gd name="T78" fmla="*/ 202 w 386"/>
                <a:gd name="T79" fmla="*/ 346 h 482"/>
                <a:gd name="T80" fmla="*/ 193 w 386"/>
                <a:gd name="T81" fmla="*/ 352 h 482"/>
                <a:gd name="T82" fmla="*/ 187 w 386"/>
                <a:gd name="T83" fmla="*/ 359 h 482"/>
                <a:gd name="T84" fmla="*/ 181 w 386"/>
                <a:gd name="T85" fmla="*/ 366 h 482"/>
                <a:gd name="T86" fmla="*/ 175 w 386"/>
                <a:gd name="T87" fmla="*/ 374 h 482"/>
                <a:gd name="T88" fmla="*/ 166 w 386"/>
                <a:gd name="T89" fmla="*/ 382 h 482"/>
                <a:gd name="T90" fmla="*/ 154 w 386"/>
                <a:gd name="T91" fmla="*/ 393 h 482"/>
                <a:gd name="T92" fmla="*/ 142 w 386"/>
                <a:gd name="T93" fmla="*/ 401 h 482"/>
                <a:gd name="T94" fmla="*/ 130 w 386"/>
                <a:gd name="T95" fmla="*/ 408 h 482"/>
                <a:gd name="T96" fmla="*/ 117 w 386"/>
                <a:gd name="T97" fmla="*/ 418 h 482"/>
                <a:gd name="T98" fmla="*/ 104 w 386"/>
                <a:gd name="T99" fmla="*/ 428 h 482"/>
                <a:gd name="T100" fmla="*/ 90 w 386"/>
                <a:gd name="T101" fmla="*/ 440 h 482"/>
                <a:gd name="T102" fmla="*/ 81 w 386"/>
                <a:gd name="T103" fmla="*/ 455 h 482"/>
                <a:gd name="T104" fmla="*/ 71 w 386"/>
                <a:gd name="T105" fmla="*/ 466 h 482"/>
                <a:gd name="T106" fmla="*/ 61 w 386"/>
                <a:gd name="T107" fmla="*/ 476 h 482"/>
                <a:gd name="T108" fmla="*/ 51 w 386"/>
                <a:gd name="T109" fmla="*/ 480 h 482"/>
                <a:gd name="T110" fmla="*/ 41 w 386"/>
                <a:gd name="T111" fmla="*/ 480 h 482"/>
                <a:gd name="T112" fmla="*/ 32 w 386"/>
                <a:gd name="T113" fmla="*/ 479 h 482"/>
                <a:gd name="T114" fmla="*/ 24 w 386"/>
                <a:gd name="T115" fmla="*/ 476 h 48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86"/>
                <a:gd name="T175" fmla="*/ 0 h 482"/>
                <a:gd name="T176" fmla="*/ 386 w 386"/>
                <a:gd name="T177" fmla="*/ 482 h 48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86" h="482">
                  <a:moveTo>
                    <a:pt x="21" y="476"/>
                  </a:moveTo>
                  <a:lnTo>
                    <a:pt x="20" y="476"/>
                  </a:lnTo>
                  <a:lnTo>
                    <a:pt x="20" y="475"/>
                  </a:lnTo>
                  <a:lnTo>
                    <a:pt x="20" y="473"/>
                  </a:lnTo>
                  <a:lnTo>
                    <a:pt x="19" y="473"/>
                  </a:lnTo>
                  <a:lnTo>
                    <a:pt x="18" y="472"/>
                  </a:lnTo>
                  <a:lnTo>
                    <a:pt x="18" y="471"/>
                  </a:lnTo>
                  <a:lnTo>
                    <a:pt x="16" y="468"/>
                  </a:lnTo>
                  <a:lnTo>
                    <a:pt x="15" y="466"/>
                  </a:lnTo>
                  <a:lnTo>
                    <a:pt x="15" y="464"/>
                  </a:lnTo>
                  <a:lnTo>
                    <a:pt x="14" y="461"/>
                  </a:lnTo>
                  <a:lnTo>
                    <a:pt x="14" y="460"/>
                  </a:lnTo>
                  <a:lnTo>
                    <a:pt x="13" y="457"/>
                  </a:lnTo>
                  <a:lnTo>
                    <a:pt x="11" y="455"/>
                  </a:lnTo>
                  <a:lnTo>
                    <a:pt x="11" y="452"/>
                  </a:lnTo>
                  <a:lnTo>
                    <a:pt x="10" y="449"/>
                  </a:lnTo>
                  <a:lnTo>
                    <a:pt x="9" y="447"/>
                  </a:lnTo>
                  <a:lnTo>
                    <a:pt x="8" y="443"/>
                  </a:lnTo>
                  <a:lnTo>
                    <a:pt x="7" y="440"/>
                  </a:lnTo>
                  <a:lnTo>
                    <a:pt x="6" y="437"/>
                  </a:lnTo>
                  <a:lnTo>
                    <a:pt x="5" y="434"/>
                  </a:lnTo>
                  <a:lnTo>
                    <a:pt x="4" y="431"/>
                  </a:lnTo>
                  <a:lnTo>
                    <a:pt x="4" y="428"/>
                  </a:lnTo>
                  <a:lnTo>
                    <a:pt x="2" y="423"/>
                  </a:lnTo>
                  <a:lnTo>
                    <a:pt x="2" y="420"/>
                  </a:lnTo>
                  <a:lnTo>
                    <a:pt x="1" y="416"/>
                  </a:lnTo>
                  <a:lnTo>
                    <a:pt x="1" y="413"/>
                  </a:lnTo>
                  <a:lnTo>
                    <a:pt x="1" y="408"/>
                  </a:lnTo>
                  <a:lnTo>
                    <a:pt x="1" y="406"/>
                  </a:lnTo>
                  <a:lnTo>
                    <a:pt x="1" y="401"/>
                  </a:lnTo>
                  <a:lnTo>
                    <a:pt x="1" y="397"/>
                  </a:lnTo>
                  <a:lnTo>
                    <a:pt x="1" y="393"/>
                  </a:lnTo>
                  <a:lnTo>
                    <a:pt x="1" y="387"/>
                  </a:lnTo>
                  <a:lnTo>
                    <a:pt x="0" y="382"/>
                  </a:lnTo>
                  <a:lnTo>
                    <a:pt x="0" y="376"/>
                  </a:lnTo>
                  <a:lnTo>
                    <a:pt x="0" y="370"/>
                  </a:lnTo>
                  <a:lnTo>
                    <a:pt x="0" y="361"/>
                  </a:lnTo>
                  <a:lnTo>
                    <a:pt x="0" y="354"/>
                  </a:lnTo>
                  <a:lnTo>
                    <a:pt x="0" y="346"/>
                  </a:lnTo>
                  <a:lnTo>
                    <a:pt x="0" y="337"/>
                  </a:lnTo>
                  <a:lnTo>
                    <a:pt x="0" y="328"/>
                  </a:lnTo>
                  <a:lnTo>
                    <a:pt x="0" y="319"/>
                  </a:lnTo>
                  <a:lnTo>
                    <a:pt x="0" y="309"/>
                  </a:lnTo>
                  <a:lnTo>
                    <a:pt x="0" y="300"/>
                  </a:lnTo>
                  <a:lnTo>
                    <a:pt x="0" y="290"/>
                  </a:lnTo>
                  <a:lnTo>
                    <a:pt x="0" y="280"/>
                  </a:lnTo>
                  <a:lnTo>
                    <a:pt x="1" y="269"/>
                  </a:lnTo>
                  <a:lnTo>
                    <a:pt x="1" y="260"/>
                  </a:lnTo>
                  <a:lnTo>
                    <a:pt x="1" y="250"/>
                  </a:lnTo>
                  <a:lnTo>
                    <a:pt x="1" y="239"/>
                  </a:lnTo>
                  <a:lnTo>
                    <a:pt x="2" y="230"/>
                  </a:lnTo>
                  <a:lnTo>
                    <a:pt x="4" y="219"/>
                  </a:lnTo>
                  <a:lnTo>
                    <a:pt x="4" y="210"/>
                  </a:lnTo>
                  <a:lnTo>
                    <a:pt x="5" y="201"/>
                  </a:lnTo>
                  <a:lnTo>
                    <a:pt x="6" y="191"/>
                  </a:lnTo>
                  <a:lnTo>
                    <a:pt x="8" y="182"/>
                  </a:lnTo>
                  <a:lnTo>
                    <a:pt x="9" y="173"/>
                  </a:lnTo>
                  <a:lnTo>
                    <a:pt x="11" y="165"/>
                  </a:lnTo>
                  <a:lnTo>
                    <a:pt x="13" y="157"/>
                  </a:lnTo>
                  <a:lnTo>
                    <a:pt x="14" y="149"/>
                  </a:lnTo>
                  <a:lnTo>
                    <a:pt x="16" y="141"/>
                  </a:lnTo>
                  <a:lnTo>
                    <a:pt x="19" y="136"/>
                  </a:lnTo>
                  <a:lnTo>
                    <a:pt x="22" y="130"/>
                  </a:lnTo>
                  <a:lnTo>
                    <a:pt x="24" y="124"/>
                  </a:lnTo>
                  <a:lnTo>
                    <a:pt x="27" y="119"/>
                  </a:lnTo>
                  <a:lnTo>
                    <a:pt x="30" y="113"/>
                  </a:lnTo>
                  <a:lnTo>
                    <a:pt x="33" y="108"/>
                  </a:lnTo>
                  <a:lnTo>
                    <a:pt x="35" y="104"/>
                  </a:lnTo>
                  <a:lnTo>
                    <a:pt x="38" y="99"/>
                  </a:lnTo>
                  <a:lnTo>
                    <a:pt x="41" y="94"/>
                  </a:lnTo>
                  <a:lnTo>
                    <a:pt x="44" y="91"/>
                  </a:lnTo>
                  <a:lnTo>
                    <a:pt x="47" y="86"/>
                  </a:lnTo>
                  <a:lnTo>
                    <a:pt x="51" y="82"/>
                  </a:lnTo>
                  <a:lnTo>
                    <a:pt x="54" y="79"/>
                  </a:lnTo>
                  <a:lnTo>
                    <a:pt x="57" y="74"/>
                  </a:lnTo>
                  <a:lnTo>
                    <a:pt x="61" y="71"/>
                  </a:lnTo>
                  <a:lnTo>
                    <a:pt x="65" y="67"/>
                  </a:lnTo>
                  <a:lnTo>
                    <a:pt x="67" y="63"/>
                  </a:lnTo>
                  <a:lnTo>
                    <a:pt x="71" y="60"/>
                  </a:lnTo>
                  <a:lnTo>
                    <a:pt x="74" y="58"/>
                  </a:lnTo>
                  <a:lnTo>
                    <a:pt x="78" y="53"/>
                  </a:lnTo>
                  <a:lnTo>
                    <a:pt x="82" y="51"/>
                  </a:lnTo>
                  <a:lnTo>
                    <a:pt x="86" y="48"/>
                  </a:lnTo>
                  <a:lnTo>
                    <a:pt x="90" y="45"/>
                  </a:lnTo>
                  <a:lnTo>
                    <a:pt x="94" y="43"/>
                  </a:lnTo>
                  <a:lnTo>
                    <a:pt x="97" y="40"/>
                  </a:lnTo>
                  <a:lnTo>
                    <a:pt x="101" y="38"/>
                  </a:lnTo>
                  <a:lnTo>
                    <a:pt x="106" y="35"/>
                  </a:lnTo>
                  <a:lnTo>
                    <a:pt x="109" y="34"/>
                  </a:lnTo>
                  <a:lnTo>
                    <a:pt x="114" y="31"/>
                  </a:lnTo>
                  <a:lnTo>
                    <a:pt x="117" y="29"/>
                  </a:lnTo>
                  <a:lnTo>
                    <a:pt x="122" y="27"/>
                  </a:lnTo>
                  <a:lnTo>
                    <a:pt x="126" y="25"/>
                  </a:lnTo>
                  <a:lnTo>
                    <a:pt x="131" y="23"/>
                  </a:lnTo>
                  <a:lnTo>
                    <a:pt x="136" y="22"/>
                  </a:lnTo>
                  <a:lnTo>
                    <a:pt x="139" y="20"/>
                  </a:lnTo>
                  <a:lnTo>
                    <a:pt x="144" y="18"/>
                  </a:lnTo>
                  <a:lnTo>
                    <a:pt x="150" y="17"/>
                  </a:lnTo>
                  <a:lnTo>
                    <a:pt x="155" y="14"/>
                  </a:lnTo>
                  <a:lnTo>
                    <a:pt x="160" y="14"/>
                  </a:lnTo>
                  <a:lnTo>
                    <a:pt x="166" y="12"/>
                  </a:lnTo>
                  <a:lnTo>
                    <a:pt x="172" y="11"/>
                  </a:lnTo>
                  <a:lnTo>
                    <a:pt x="178" y="9"/>
                  </a:lnTo>
                  <a:lnTo>
                    <a:pt x="183" y="9"/>
                  </a:lnTo>
                  <a:lnTo>
                    <a:pt x="188" y="7"/>
                  </a:lnTo>
                  <a:lnTo>
                    <a:pt x="195" y="6"/>
                  </a:lnTo>
                  <a:lnTo>
                    <a:pt x="202" y="5"/>
                  </a:lnTo>
                  <a:lnTo>
                    <a:pt x="208" y="4"/>
                  </a:lnTo>
                  <a:lnTo>
                    <a:pt x="214" y="2"/>
                  </a:lnTo>
                  <a:lnTo>
                    <a:pt x="220" y="2"/>
                  </a:lnTo>
                  <a:lnTo>
                    <a:pt x="227" y="2"/>
                  </a:lnTo>
                  <a:lnTo>
                    <a:pt x="233" y="1"/>
                  </a:lnTo>
                  <a:lnTo>
                    <a:pt x="239" y="1"/>
                  </a:lnTo>
                  <a:lnTo>
                    <a:pt x="245" y="1"/>
                  </a:lnTo>
                  <a:lnTo>
                    <a:pt x="252" y="0"/>
                  </a:lnTo>
                  <a:lnTo>
                    <a:pt x="258" y="0"/>
                  </a:lnTo>
                  <a:lnTo>
                    <a:pt x="263" y="0"/>
                  </a:lnTo>
                  <a:lnTo>
                    <a:pt x="270" y="1"/>
                  </a:lnTo>
                  <a:lnTo>
                    <a:pt x="275" y="1"/>
                  </a:lnTo>
                  <a:lnTo>
                    <a:pt x="282" y="2"/>
                  </a:lnTo>
                  <a:lnTo>
                    <a:pt x="288" y="2"/>
                  </a:lnTo>
                  <a:lnTo>
                    <a:pt x="293" y="2"/>
                  </a:lnTo>
                  <a:lnTo>
                    <a:pt x="298" y="4"/>
                  </a:lnTo>
                  <a:lnTo>
                    <a:pt x="303" y="5"/>
                  </a:lnTo>
                  <a:lnTo>
                    <a:pt x="308" y="6"/>
                  </a:lnTo>
                  <a:lnTo>
                    <a:pt x="312" y="7"/>
                  </a:lnTo>
                  <a:lnTo>
                    <a:pt x="316" y="9"/>
                  </a:lnTo>
                  <a:lnTo>
                    <a:pt x="320" y="11"/>
                  </a:lnTo>
                  <a:lnTo>
                    <a:pt x="324" y="12"/>
                  </a:lnTo>
                  <a:lnTo>
                    <a:pt x="327" y="14"/>
                  </a:lnTo>
                  <a:lnTo>
                    <a:pt x="332" y="14"/>
                  </a:lnTo>
                  <a:lnTo>
                    <a:pt x="334" y="17"/>
                  </a:lnTo>
                  <a:lnTo>
                    <a:pt x="337" y="18"/>
                  </a:lnTo>
                  <a:lnTo>
                    <a:pt x="341" y="18"/>
                  </a:lnTo>
                  <a:lnTo>
                    <a:pt x="342" y="20"/>
                  </a:lnTo>
                  <a:lnTo>
                    <a:pt x="345" y="22"/>
                  </a:lnTo>
                  <a:lnTo>
                    <a:pt x="348" y="22"/>
                  </a:lnTo>
                  <a:lnTo>
                    <a:pt x="350" y="23"/>
                  </a:lnTo>
                  <a:lnTo>
                    <a:pt x="352" y="25"/>
                  </a:lnTo>
                  <a:lnTo>
                    <a:pt x="354" y="27"/>
                  </a:lnTo>
                  <a:lnTo>
                    <a:pt x="356" y="27"/>
                  </a:lnTo>
                  <a:lnTo>
                    <a:pt x="357" y="28"/>
                  </a:lnTo>
                  <a:lnTo>
                    <a:pt x="359" y="29"/>
                  </a:lnTo>
                  <a:lnTo>
                    <a:pt x="360" y="30"/>
                  </a:lnTo>
                  <a:lnTo>
                    <a:pt x="362" y="31"/>
                  </a:lnTo>
                  <a:lnTo>
                    <a:pt x="363" y="32"/>
                  </a:lnTo>
                  <a:lnTo>
                    <a:pt x="364" y="32"/>
                  </a:lnTo>
                  <a:lnTo>
                    <a:pt x="366" y="35"/>
                  </a:lnTo>
                  <a:lnTo>
                    <a:pt x="367" y="35"/>
                  </a:lnTo>
                  <a:lnTo>
                    <a:pt x="368" y="37"/>
                  </a:lnTo>
                  <a:lnTo>
                    <a:pt x="369" y="39"/>
                  </a:lnTo>
                  <a:lnTo>
                    <a:pt x="370" y="39"/>
                  </a:lnTo>
                  <a:lnTo>
                    <a:pt x="371" y="41"/>
                  </a:lnTo>
                  <a:lnTo>
                    <a:pt x="372" y="43"/>
                  </a:lnTo>
                  <a:lnTo>
                    <a:pt x="373" y="44"/>
                  </a:lnTo>
                  <a:lnTo>
                    <a:pt x="374" y="46"/>
                  </a:lnTo>
                  <a:lnTo>
                    <a:pt x="375" y="48"/>
                  </a:lnTo>
                  <a:lnTo>
                    <a:pt x="376" y="50"/>
                  </a:lnTo>
                  <a:lnTo>
                    <a:pt x="377" y="51"/>
                  </a:lnTo>
                  <a:lnTo>
                    <a:pt x="378" y="55"/>
                  </a:lnTo>
                  <a:lnTo>
                    <a:pt x="379" y="56"/>
                  </a:lnTo>
                  <a:lnTo>
                    <a:pt x="380" y="59"/>
                  </a:lnTo>
                  <a:lnTo>
                    <a:pt x="380" y="62"/>
                  </a:lnTo>
                  <a:lnTo>
                    <a:pt x="381" y="66"/>
                  </a:lnTo>
                  <a:lnTo>
                    <a:pt x="382" y="68"/>
                  </a:lnTo>
                  <a:lnTo>
                    <a:pt x="382" y="72"/>
                  </a:lnTo>
                  <a:lnTo>
                    <a:pt x="382" y="76"/>
                  </a:lnTo>
                  <a:lnTo>
                    <a:pt x="382" y="80"/>
                  </a:lnTo>
                  <a:lnTo>
                    <a:pt x="383" y="84"/>
                  </a:lnTo>
                  <a:lnTo>
                    <a:pt x="383" y="88"/>
                  </a:lnTo>
                  <a:lnTo>
                    <a:pt x="385" y="92"/>
                  </a:lnTo>
                  <a:lnTo>
                    <a:pt x="385" y="96"/>
                  </a:lnTo>
                  <a:lnTo>
                    <a:pt x="385" y="100"/>
                  </a:lnTo>
                  <a:lnTo>
                    <a:pt x="385" y="105"/>
                  </a:lnTo>
                  <a:lnTo>
                    <a:pt x="385" y="109"/>
                  </a:lnTo>
                  <a:lnTo>
                    <a:pt x="385" y="113"/>
                  </a:lnTo>
                  <a:lnTo>
                    <a:pt x="385" y="119"/>
                  </a:lnTo>
                  <a:lnTo>
                    <a:pt x="385" y="123"/>
                  </a:lnTo>
                  <a:lnTo>
                    <a:pt x="385" y="129"/>
                  </a:lnTo>
                  <a:lnTo>
                    <a:pt x="385" y="133"/>
                  </a:lnTo>
                  <a:lnTo>
                    <a:pt x="385" y="137"/>
                  </a:lnTo>
                  <a:lnTo>
                    <a:pt x="385" y="141"/>
                  </a:lnTo>
                  <a:lnTo>
                    <a:pt x="385" y="146"/>
                  </a:lnTo>
                  <a:lnTo>
                    <a:pt x="385" y="151"/>
                  </a:lnTo>
                  <a:lnTo>
                    <a:pt x="385" y="154"/>
                  </a:lnTo>
                  <a:lnTo>
                    <a:pt x="385" y="159"/>
                  </a:lnTo>
                  <a:lnTo>
                    <a:pt x="385" y="162"/>
                  </a:lnTo>
                  <a:lnTo>
                    <a:pt x="383" y="167"/>
                  </a:lnTo>
                  <a:lnTo>
                    <a:pt x="383" y="172"/>
                  </a:lnTo>
                  <a:lnTo>
                    <a:pt x="383" y="175"/>
                  </a:lnTo>
                  <a:lnTo>
                    <a:pt x="382" y="179"/>
                  </a:lnTo>
                  <a:lnTo>
                    <a:pt x="382" y="182"/>
                  </a:lnTo>
                  <a:lnTo>
                    <a:pt x="382" y="186"/>
                  </a:lnTo>
                  <a:lnTo>
                    <a:pt x="382" y="190"/>
                  </a:lnTo>
                  <a:lnTo>
                    <a:pt x="382" y="193"/>
                  </a:lnTo>
                  <a:lnTo>
                    <a:pt x="381" y="196"/>
                  </a:lnTo>
                  <a:lnTo>
                    <a:pt x="380" y="200"/>
                  </a:lnTo>
                  <a:lnTo>
                    <a:pt x="380" y="203"/>
                  </a:lnTo>
                  <a:lnTo>
                    <a:pt x="379" y="207"/>
                  </a:lnTo>
                  <a:lnTo>
                    <a:pt x="378" y="210"/>
                  </a:lnTo>
                  <a:lnTo>
                    <a:pt x="377" y="214"/>
                  </a:lnTo>
                  <a:lnTo>
                    <a:pt x="376" y="218"/>
                  </a:lnTo>
                  <a:lnTo>
                    <a:pt x="375" y="222"/>
                  </a:lnTo>
                  <a:lnTo>
                    <a:pt x="374" y="224"/>
                  </a:lnTo>
                  <a:lnTo>
                    <a:pt x="373" y="227"/>
                  </a:lnTo>
                  <a:lnTo>
                    <a:pt x="372" y="231"/>
                  </a:lnTo>
                  <a:lnTo>
                    <a:pt x="371" y="235"/>
                  </a:lnTo>
                  <a:lnTo>
                    <a:pt x="370" y="237"/>
                  </a:lnTo>
                  <a:lnTo>
                    <a:pt x="369" y="241"/>
                  </a:lnTo>
                  <a:lnTo>
                    <a:pt x="368" y="243"/>
                  </a:lnTo>
                  <a:lnTo>
                    <a:pt x="366" y="247"/>
                  </a:lnTo>
                  <a:lnTo>
                    <a:pt x="365" y="251"/>
                  </a:lnTo>
                  <a:lnTo>
                    <a:pt x="363" y="253"/>
                  </a:lnTo>
                  <a:lnTo>
                    <a:pt x="363" y="255"/>
                  </a:lnTo>
                  <a:lnTo>
                    <a:pt x="362" y="259"/>
                  </a:lnTo>
                  <a:lnTo>
                    <a:pt x="360" y="262"/>
                  </a:lnTo>
                  <a:lnTo>
                    <a:pt x="357" y="264"/>
                  </a:lnTo>
                  <a:lnTo>
                    <a:pt x="357" y="266"/>
                  </a:lnTo>
                  <a:lnTo>
                    <a:pt x="355" y="269"/>
                  </a:lnTo>
                  <a:lnTo>
                    <a:pt x="354" y="272"/>
                  </a:lnTo>
                  <a:lnTo>
                    <a:pt x="352" y="274"/>
                  </a:lnTo>
                  <a:lnTo>
                    <a:pt x="352" y="276"/>
                  </a:lnTo>
                  <a:lnTo>
                    <a:pt x="350" y="279"/>
                  </a:lnTo>
                  <a:lnTo>
                    <a:pt x="348" y="281"/>
                  </a:lnTo>
                  <a:lnTo>
                    <a:pt x="346" y="283"/>
                  </a:lnTo>
                  <a:lnTo>
                    <a:pt x="344" y="284"/>
                  </a:lnTo>
                  <a:lnTo>
                    <a:pt x="342" y="286"/>
                  </a:lnTo>
                  <a:lnTo>
                    <a:pt x="340" y="288"/>
                  </a:lnTo>
                  <a:lnTo>
                    <a:pt x="337" y="290"/>
                  </a:lnTo>
                  <a:lnTo>
                    <a:pt x="334" y="292"/>
                  </a:lnTo>
                  <a:lnTo>
                    <a:pt x="330" y="295"/>
                  </a:lnTo>
                  <a:lnTo>
                    <a:pt x="327" y="296"/>
                  </a:lnTo>
                  <a:lnTo>
                    <a:pt x="324" y="299"/>
                  </a:lnTo>
                  <a:lnTo>
                    <a:pt x="320" y="300"/>
                  </a:lnTo>
                  <a:lnTo>
                    <a:pt x="317" y="302"/>
                  </a:lnTo>
                  <a:lnTo>
                    <a:pt x="313" y="304"/>
                  </a:lnTo>
                  <a:lnTo>
                    <a:pt x="310" y="305"/>
                  </a:lnTo>
                  <a:lnTo>
                    <a:pt x="305" y="307"/>
                  </a:lnTo>
                  <a:lnTo>
                    <a:pt x="303" y="309"/>
                  </a:lnTo>
                  <a:lnTo>
                    <a:pt x="299" y="311"/>
                  </a:lnTo>
                  <a:lnTo>
                    <a:pt x="295" y="312"/>
                  </a:lnTo>
                  <a:lnTo>
                    <a:pt x="290" y="314"/>
                  </a:lnTo>
                  <a:lnTo>
                    <a:pt x="287" y="315"/>
                  </a:lnTo>
                  <a:lnTo>
                    <a:pt x="283" y="317"/>
                  </a:lnTo>
                  <a:lnTo>
                    <a:pt x="280" y="318"/>
                  </a:lnTo>
                  <a:lnTo>
                    <a:pt x="275" y="319"/>
                  </a:lnTo>
                  <a:lnTo>
                    <a:pt x="272" y="320"/>
                  </a:lnTo>
                  <a:lnTo>
                    <a:pt x="269" y="322"/>
                  </a:lnTo>
                  <a:lnTo>
                    <a:pt x="266" y="323"/>
                  </a:lnTo>
                  <a:lnTo>
                    <a:pt x="262" y="324"/>
                  </a:lnTo>
                  <a:lnTo>
                    <a:pt x="260" y="325"/>
                  </a:lnTo>
                  <a:lnTo>
                    <a:pt x="257" y="325"/>
                  </a:lnTo>
                  <a:lnTo>
                    <a:pt x="254" y="326"/>
                  </a:lnTo>
                  <a:lnTo>
                    <a:pt x="250" y="326"/>
                  </a:lnTo>
                  <a:lnTo>
                    <a:pt x="248" y="328"/>
                  </a:lnTo>
                  <a:lnTo>
                    <a:pt x="247" y="328"/>
                  </a:lnTo>
                  <a:lnTo>
                    <a:pt x="244" y="329"/>
                  </a:lnTo>
                  <a:lnTo>
                    <a:pt x="242" y="329"/>
                  </a:lnTo>
                  <a:lnTo>
                    <a:pt x="240" y="329"/>
                  </a:lnTo>
                  <a:lnTo>
                    <a:pt x="238" y="330"/>
                  </a:lnTo>
                  <a:lnTo>
                    <a:pt x="235" y="332"/>
                  </a:lnTo>
                  <a:lnTo>
                    <a:pt x="233" y="332"/>
                  </a:lnTo>
                  <a:lnTo>
                    <a:pt x="230" y="333"/>
                  </a:lnTo>
                  <a:lnTo>
                    <a:pt x="227" y="334"/>
                  </a:lnTo>
                  <a:lnTo>
                    <a:pt x="224" y="334"/>
                  </a:lnTo>
                  <a:lnTo>
                    <a:pt x="223" y="336"/>
                  </a:lnTo>
                  <a:lnTo>
                    <a:pt x="220" y="336"/>
                  </a:lnTo>
                  <a:lnTo>
                    <a:pt x="219" y="337"/>
                  </a:lnTo>
                  <a:lnTo>
                    <a:pt x="218" y="338"/>
                  </a:lnTo>
                  <a:lnTo>
                    <a:pt x="215" y="339"/>
                  </a:lnTo>
                  <a:lnTo>
                    <a:pt x="213" y="340"/>
                  </a:lnTo>
                  <a:lnTo>
                    <a:pt x="211" y="341"/>
                  </a:lnTo>
                  <a:lnTo>
                    <a:pt x="210" y="341"/>
                  </a:lnTo>
                  <a:lnTo>
                    <a:pt x="208" y="343"/>
                  </a:lnTo>
                  <a:lnTo>
                    <a:pt x="206" y="343"/>
                  </a:lnTo>
                  <a:lnTo>
                    <a:pt x="205" y="344"/>
                  </a:lnTo>
                  <a:lnTo>
                    <a:pt x="203" y="345"/>
                  </a:lnTo>
                  <a:lnTo>
                    <a:pt x="202" y="346"/>
                  </a:lnTo>
                  <a:lnTo>
                    <a:pt x="199" y="346"/>
                  </a:lnTo>
                  <a:lnTo>
                    <a:pt x="199" y="347"/>
                  </a:lnTo>
                  <a:lnTo>
                    <a:pt x="198" y="349"/>
                  </a:lnTo>
                  <a:lnTo>
                    <a:pt x="196" y="349"/>
                  </a:lnTo>
                  <a:lnTo>
                    <a:pt x="195" y="350"/>
                  </a:lnTo>
                  <a:lnTo>
                    <a:pt x="194" y="351"/>
                  </a:lnTo>
                  <a:lnTo>
                    <a:pt x="193" y="352"/>
                  </a:lnTo>
                  <a:lnTo>
                    <a:pt x="193" y="353"/>
                  </a:lnTo>
                  <a:lnTo>
                    <a:pt x="191" y="354"/>
                  </a:lnTo>
                  <a:lnTo>
                    <a:pt x="191" y="355"/>
                  </a:lnTo>
                  <a:lnTo>
                    <a:pt x="190" y="357"/>
                  </a:lnTo>
                  <a:lnTo>
                    <a:pt x="188" y="357"/>
                  </a:lnTo>
                  <a:lnTo>
                    <a:pt x="187" y="359"/>
                  </a:lnTo>
                  <a:lnTo>
                    <a:pt x="186" y="359"/>
                  </a:lnTo>
                  <a:lnTo>
                    <a:pt x="186" y="361"/>
                  </a:lnTo>
                  <a:lnTo>
                    <a:pt x="184" y="362"/>
                  </a:lnTo>
                  <a:lnTo>
                    <a:pt x="183" y="364"/>
                  </a:lnTo>
                  <a:lnTo>
                    <a:pt x="181" y="366"/>
                  </a:lnTo>
                  <a:lnTo>
                    <a:pt x="180" y="368"/>
                  </a:lnTo>
                  <a:lnTo>
                    <a:pt x="178" y="370"/>
                  </a:lnTo>
                  <a:lnTo>
                    <a:pt x="178" y="371"/>
                  </a:lnTo>
                  <a:lnTo>
                    <a:pt x="176" y="372"/>
                  </a:lnTo>
                  <a:lnTo>
                    <a:pt x="175" y="374"/>
                  </a:lnTo>
                  <a:lnTo>
                    <a:pt x="173" y="374"/>
                  </a:lnTo>
                  <a:lnTo>
                    <a:pt x="172" y="376"/>
                  </a:lnTo>
                  <a:lnTo>
                    <a:pt x="172" y="377"/>
                  </a:lnTo>
                  <a:lnTo>
                    <a:pt x="169" y="378"/>
                  </a:lnTo>
                  <a:lnTo>
                    <a:pt x="168" y="380"/>
                  </a:lnTo>
                  <a:lnTo>
                    <a:pt x="167" y="382"/>
                  </a:lnTo>
                  <a:lnTo>
                    <a:pt x="166" y="382"/>
                  </a:lnTo>
                  <a:lnTo>
                    <a:pt x="164" y="383"/>
                  </a:lnTo>
                  <a:lnTo>
                    <a:pt x="163" y="385"/>
                  </a:lnTo>
                  <a:lnTo>
                    <a:pt x="161" y="386"/>
                  </a:lnTo>
                  <a:lnTo>
                    <a:pt x="160" y="387"/>
                  </a:lnTo>
                  <a:lnTo>
                    <a:pt x="158" y="390"/>
                  </a:lnTo>
                  <a:lnTo>
                    <a:pt x="156" y="390"/>
                  </a:lnTo>
                  <a:lnTo>
                    <a:pt x="154" y="393"/>
                  </a:lnTo>
                  <a:lnTo>
                    <a:pt x="152" y="394"/>
                  </a:lnTo>
                  <a:lnTo>
                    <a:pt x="151" y="395"/>
                  </a:lnTo>
                  <a:lnTo>
                    <a:pt x="150" y="397"/>
                  </a:lnTo>
                  <a:lnTo>
                    <a:pt x="148" y="398"/>
                  </a:lnTo>
                  <a:lnTo>
                    <a:pt x="146" y="398"/>
                  </a:lnTo>
                  <a:lnTo>
                    <a:pt x="144" y="400"/>
                  </a:lnTo>
                  <a:lnTo>
                    <a:pt x="142" y="401"/>
                  </a:lnTo>
                  <a:lnTo>
                    <a:pt x="141" y="402"/>
                  </a:lnTo>
                  <a:lnTo>
                    <a:pt x="138" y="403"/>
                  </a:lnTo>
                  <a:lnTo>
                    <a:pt x="137" y="404"/>
                  </a:lnTo>
                  <a:lnTo>
                    <a:pt x="136" y="406"/>
                  </a:lnTo>
                  <a:lnTo>
                    <a:pt x="134" y="407"/>
                  </a:lnTo>
                  <a:lnTo>
                    <a:pt x="132" y="408"/>
                  </a:lnTo>
                  <a:lnTo>
                    <a:pt x="130" y="408"/>
                  </a:lnTo>
                  <a:lnTo>
                    <a:pt x="128" y="410"/>
                  </a:lnTo>
                  <a:lnTo>
                    <a:pt x="126" y="411"/>
                  </a:lnTo>
                  <a:lnTo>
                    <a:pt x="125" y="413"/>
                  </a:lnTo>
                  <a:lnTo>
                    <a:pt x="123" y="414"/>
                  </a:lnTo>
                  <a:lnTo>
                    <a:pt x="121" y="415"/>
                  </a:lnTo>
                  <a:lnTo>
                    <a:pt x="119" y="416"/>
                  </a:lnTo>
                  <a:lnTo>
                    <a:pt x="117" y="418"/>
                  </a:lnTo>
                  <a:lnTo>
                    <a:pt x="116" y="419"/>
                  </a:lnTo>
                  <a:lnTo>
                    <a:pt x="114" y="420"/>
                  </a:lnTo>
                  <a:lnTo>
                    <a:pt x="112" y="422"/>
                  </a:lnTo>
                  <a:lnTo>
                    <a:pt x="109" y="423"/>
                  </a:lnTo>
                  <a:lnTo>
                    <a:pt x="108" y="425"/>
                  </a:lnTo>
                  <a:lnTo>
                    <a:pt x="106" y="427"/>
                  </a:lnTo>
                  <a:lnTo>
                    <a:pt x="104" y="428"/>
                  </a:lnTo>
                  <a:lnTo>
                    <a:pt x="102" y="429"/>
                  </a:lnTo>
                  <a:lnTo>
                    <a:pt x="100" y="431"/>
                  </a:lnTo>
                  <a:lnTo>
                    <a:pt x="97" y="433"/>
                  </a:lnTo>
                  <a:lnTo>
                    <a:pt x="96" y="435"/>
                  </a:lnTo>
                  <a:lnTo>
                    <a:pt x="94" y="437"/>
                  </a:lnTo>
                  <a:lnTo>
                    <a:pt x="92" y="439"/>
                  </a:lnTo>
                  <a:lnTo>
                    <a:pt x="90" y="440"/>
                  </a:lnTo>
                  <a:lnTo>
                    <a:pt x="88" y="443"/>
                  </a:lnTo>
                  <a:lnTo>
                    <a:pt x="87" y="446"/>
                  </a:lnTo>
                  <a:lnTo>
                    <a:pt x="86" y="447"/>
                  </a:lnTo>
                  <a:lnTo>
                    <a:pt x="83" y="449"/>
                  </a:lnTo>
                  <a:lnTo>
                    <a:pt x="83" y="451"/>
                  </a:lnTo>
                  <a:lnTo>
                    <a:pt x="81" y="453"/>
                  </a:lnTo>
                  <a:lnTo>
                    <a:pt x="81" y="455"/>
                  </a:lnTo>
                  <a:lnTo>
                    <a:pt x="78" y="457"/>
                  </a:lnTo>
                  <a:lnTo>
                    <a:pt x="78" y="458"/>
                  </a:lnTo>
                  <a:lnTo>
                    <a:pt x="75" y="460"/>
                  </a:lnTo>
                  <a:lnTo>
                    <a:pt x="74" y="461"/>
                  </a:lnTo>
                  <a:lnTo>
                    <a:pt x="73" y="464"/>
                  </a:lnTo>
                  <a:lnTo>
                    <a:pt x="71" y="465"/>
                  </a:lnTo>
                  <a:lnTo>
                    <a:pt x="71" y="466"/>
                  </a:lnTo>
                  <a:lnTo>
                    <a:pt x="68" y="468"/>
                  </a:lnTo>
                  <a:lnTo>
                    <a:pt x="67" y="471"/>
                  </a:lnTo>
                  <a:lnTo>
                    <a:pt x="66" y="472"/>
                  </a:lnTo>
                  <a:lnTo>
                    <a:pt x="65" y="473"/>
                  </a:lnTo>
                  <a:lnTo>
                    <a:pt x="64" y="475"/>
                  </a:lnTo>
                  <a:lnTo>
                    <a:pt x="62" y="476"/>
                  </a:lnTo>
                  <a:lnTo>
                    <a:pt x="61" y="476"/>
                  </a:lnTo>
                  <a:lnTo>
                    <a:pt x="60" y="478"/>
                  </a:lnTo>
                  <a:lnTo>
                    <a:pt x="58" y="478"/>
                  </a:lnTo>
                  <a:lnTo>
                    <a:pt x="57" y="478"/>
                  </a:lnTo>
                  <a:lnTo>
                    <a:pt x="55" y="479"/>
                  </a:lnTo>
                  <a:lnTo>
                    <a:pt x="54" y="479"/>
                  </a:lnTo>
                  <a:lnTo>
                    <a:pt x="53" y="480"/>
                  </a:lnTo>
                  <a:lnTo>
                    <a:pt x="51" y="480"/>
                  </a:lnTo>
                  <a:lnTo>
                    <a:pt x="50" y="480"/>
                  </a:lnTo>
                  <a:lnTo>
                    <a:pt x="48" y="480"/>
                  </a:lnTo>
                  <a:lnTo>
                    <a:pt x="46" y="480"/>
                  </a:lnTo>
                  <a:lnTo>
                    <a:pt x="45" y="481"/>
                  </a:lnTo>
                  <a:lnTo>
                    <a:pt x="44" y="481"/>
                  </a:lnTo>
                  <a:lnTo>
                    <a:pt x="41" y="481"/>
                  </a:lnTo>
                  <a:lnTo>
                    <a:pt x="41" y="480"/>
                  </a:lnTo>
                  <a:lnTo>
                    <a:pt x="39" y="480"/>
                  </a:lnTo>
                  <a:lnTo>
                    <a:pt x="38" y="480"/>
                  </a:lnTo>
                  <a:lnTo>
                    <a:pt x="36" y="480"/>
                  </a:lnTo>
                  <a:lnTo>
                    <a:pt x="35" y="480"/>
                  </a:lnTo>
                  <a:lnTo>
                    <a:pt x="34" y="479"/>
                  </a:lnTo>
                  <a:lnTo>
                    <a:pt x="33" y="479"/>
                  </a:lnTo>
                  <a:lnTo>
                    <a:pt x="32" y="479"/>
                  </a:lnTo>
                  <a:lnTo>
                    <a:pt x="30" y="478"/>
                  </a:lnTo>
                  <a:lnTo>
                    <a:pt x="29" y="478"/>
                  </a:lnTo>
                  <a:lnTo>
                    <a:pt x="28" y="478"/>
                  </a:lnTo>
                  <a:lnTo>
                    <a:pt x="27" y="478"/>
                  </a:lnTo>
                  <a:lnTo>
                    <a:pt x="26" y="478"/>
                  </a:lnTo>
                  <a:lnTo>
                    <a:pt x="25" y="478"/>
                  </a:lnTo>
                  <a:lnTo>
                    <a:pt x="24" y="476"/>
                  </a:lnTo>
                  <a:lnTo>
                    <a:pt x="23" y="476"/>
                  </a:lnTo>
                  <a:lnTo>
                    <a:pt x="22" y="476"/>
                  </a:lnTo>
                  <a:lnTo>
                    <a:pt x="21" y="476"/>
                  </a:lnTo>
                </a:path>
              </a:pathLst>
            </a:custGeom>
            <a:solidFill>
              <a:srgbClr val="9B5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5258" name="Freeform 11">
              <a:extLst>
                <a:ext uri="{FF2B5EF4-FFF2-40B4-BE49-F238E27FC236}">
                  <a16:creationId xmlns:a16="http://schemas.microsoft.com/office/drawing/2014/main" xmlns="" id="{CE7A763E-4F12-4196-9EB9-F5FE65E09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" y="1347"/>
              <a:ext cx="365" cy="453"/>
            </a:xfrm>
            <a:custGeom>
              <a:avLst/>
              <a:gdLst>
                <a:gd name="T0" fmla="*/ 16 w 365"/>
                <a:gd name="T1" fmla="*/ 441 h 453"/>
                <a:gd name="T2" fmla="*/ 11 w 365"/>
                <a:gd name="T3" fmla="*/ 428 h 453"/>
                <a:gd name="T4" fmla="*/ 4 w 365"/>
                <a:gd name="T5" fmla="*/ 408 h 453"/>
                <a:gd name="T6" fmla="*/ 1 w 365"/>
                <a:gd name="T7" fmla="*/ 383 h 453"/>
                <a:gd name="T8" fmla="*/ 0 w 365"/>
                <a:gd name="T9" fmla="*/ 353 h 453"/>
                <a:gd name="T10" fmla="*/ 0 w 365"/>
                <a:gd name="T11" fmla="*/ 299 h 453"/>
                <a:gd name="T12" fmla="*/ 1 w 365"/>
                <a:gd name="T13" fmla="*/ 234 h 453"/>
                <a:gd name="T14" fmla="*/ 8 w 365"/>
                <a:gd name="T15" fmla="*/ 170 h 453"/>
                <a:gd name="T16" fmla="*/ 21 w 365"/>
                <a:gd name="T17" fmla="*/ 121 h 453"/>
                <a:gd name="T18" fmla="*/ 40 w 365"/>
                <a:gd name="T19" fmla="*/ 88 h 453"/>
                <a:gd name="T20" fmla="*/ 62 w 365"/>
                <a:gd name="T21" fmla="*/ 61 h 453"/>
                <a:gd name="T22" fmla="*/ 86 w 365"/>
                <a:gd name="T23" fmla="*/ 42 h 453"/>
                <a:gd name="T24" fmla="*/ 112 w 365"/>
                <a:gd name="T25" fmla="*/ 27 h 453"/>
                <a:gd name="T26" fmla="*/ 143 w 365"/>
                <a:gd name="T27" fmla="*/ 15 h 453"/>
                <a:gd name="T28" fmla="*/ 179 w 365"/>
                <a:gd name="T29" fmla="*/ 6 h 453"/>
                <a:gd name="T30" fmla="*/ 221 w 365"/>
                <a:gd name="T31" fmla="*/ 0 h 453"/>
                <a:gd name="T32" fmla="*/ 262 w 365"/>
                <a:gd name="T33" fmla="*/ 0 h 453"/>
                <a:gd name="T34" fmla="*/ 295 w 365"/>
                <a:gd name="T35" fmla="*/ 6 h 453"/>
                <a:gd name="T36" fmla="*/ 319 w 365"/>
                <a:gd name="T37" fmla="*/ 17 h 453"/>
                <a:gd name="T38" fmla="*/ 334 w 365"/>
                <a:gd name="T39" fmla="*/ 24 h 453"/>
                <a:gd name="T40" fmla="*/ 345 w 365"/>
                <a:gd name="T41" fmla="*/ 30 h 453"/>
                <a:gd name="T42" fmla="*/ 352 w 365"/>
                <a:gd name="T43" fmla="*/ 40 h 453"/>
                <a:gd name="T44" fmla="*/ 359 w 365"/>
                <a:gd name="T45" fmla="*/ 53 h 453"/>
                <a:gd name="T46" fmla="*/ 362 w 365"/>
                <a:gd name="T47" fmla="*/ 75 h 453"/>
                <a:gd name="T48" fmla="*/ 364 w 365"/>
                <a:gd name="T49" fmla="*/ 103 h 453"/>
                <a:gd name="T50" fmla="*/ 364 w 365"/>
                <a:gd name="T51" fmla="*/ 133 h 453"/>
                <a:gd name="T52" fmla="*/ 364 w 365"/>
                <a:gd name="T53" fmla="*/ 161 h 453"/>
                <a:gd name="T54" fmla="*/ 361 w 365"/>
                <a:gd name="T55" fmla="*/ 184 h 453"/>
                <a:gd name="T56" fmla="*/ 355 w 365"/>
                <a:gd name="T57" fmla="*/ 207 h 453"/>
                <a:gd name="T58" fmla="*/ 348 w 365"/>
                <a:gd name="T59" fmla="*/ 229 h 453"/>
                <a:gd name="T60" fmla="*/ 339 w 365"/>
                <a:gd name="T61" fmla="*/ 248 h 453"/>
                <a:gd name="T62" fmla="*/ 329 w 365"/>
                <a:gd name="T63" fmla="*/ 263 h 453"/>
                <a:gd name="T64" fmla="*/ 313 w 365"/>
                <a:gd name="T65" fmla="*/ 276 h 453"/>
                <a:gd name="T66" fmla="*/ 290 w 365"/>
                <a:gd name="T67" fmla="*/ 288 h 453"/>
                <a:gd name="T68" fmla="*/ 265 w 365"/>
                <a:gd name="T69" fmla="*/ 299 h 453"/>
                <a:gd name="T70" fmla="*/ 243 w 365"/>
                <a:gd name="T71" fmla="*/ 305 h 453"/>
                <a:gd name="T72" fmla="*/ 228 w 365"/>
                <a:gd name="T73" fmla="*/ 310 h 453"/>
                <a:gd name="T74" fmla="*/ 213 w 365"/>
                <a:gd name="T75" fmla="*/ 315 h 453"/>
                <a:gd name="T76" fmla="*/ 201 w 365"/>
                <a:gd name="T77" fmla="*/ 320 h 453"/>
                <a:gd name="T78" fmla="*/ 190 w 365"/>
                <a:gd name="T79" fmla="*/ 326 h 453"/>
                <a:gd name="T80" fmla="*/ 182 w 365"/>
                <a:gd name="T81" fmla="*/ 332 h 453"/>
                <a:gd name="T82" fmla="*/ 177 w 365"/>
                <a:gd name="T83" fmla="*/ 338 h 453"/>
                <a:gd name="T84" fmla="*/ 171 w 365"/>
                <a:gd name="T85" fmla="*/ 345 h 453"/>
                <a:gd name="T86" fmla="*/ 164 w 365"/>
                <a:gd name="T87" fmla="*/ 351 h 453"/>
                <a:gd name="T88" fmla="*/ 156 w 365"/>
                <a:gd name="T89" fmla="*/ 360 h 453"/>
                <a:gd name="T90" fmla="*/ 146 w 365"/>
                <a:gd name="T91" fmla="*/ 370 h 453"/>
                <a:gd name="T92" fmla="*/ 134 w 365"/>
                <a:gd name="T93" fmla="*/ 378 h 453"/>
                <a:gd name="T94" fmla="*/ 122 w 365"/>
                <a:gd name="T95" fmla="*/ 386 h 453"/>
                <a:gd name="T96" fmla="*/ 110 w 365"/>
                <a:gd name="T97" fmla="*/ 393 h 453"/>
                <a:gd name="T98" fmla="*/ 98 w 365"/>
                <a:gd name="T99" fmla="*/ 403 h 453"/>
                <a:gd name="T100" fmla="*/ 85 w 365"/>
                <a:gd name="T101" fmla="*/ 416 h 453"/>
                <a:gd name="T102" fmla="*/ 76 w 365"/>
                <a:gd name="T103" fmla="*/ 429 h 453"/>
                <a:gd name="T104" fmla="*/ 67 w 365"/>
                <a:gd name="T105" fmla="*/ 439 h 453"/>
                <a:gd name="T106" fmla="*/ 59 w 365"/>
                <a:gd name="T107" fmla="*/ 449 h 453"/>
                <a:gd name="T108" fmla="*/ 50 w 365"/>
                <a:gd name="T109" fmla="*/ 452 h 453"/>
                <a:gd name="T110" fmla="*/ 40 w 365"/>
                <a:gd name="T111" fmla="*/ 452 h 453"/>
                <a:gd name="T112" fmla="*/ 29 w 365"/>
                <a:gd name="T113" fmla="*/ 450 h 453"/>
                <a:gd name="T114" fmla="*/ 22 w 365"/>
                <a:gd name="T115" fmla="*/ 447 h 4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65"/>
                <a:gd name="T175" fmla="*/ 0 h 453"/>
                <a:gd name="T176" fmla="*/ 365 w 365"/>
                <a:gd name="T177" fmla="*/ 453 h 45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65" h="453">
                  <a:moveTo>
                    <a:pt x="19" y="447"/>
                  </a:moveTo>
                  <a:lnTo>
                    <a:pt x="19" y="446"/>
                  </a:lnTo>
                  <a:lnTo>
                    <a:pt x="18" y="446"/>
                  </a:lnTo>
                  <a:lnTo>
                    <a:pt x="18" y="444"/>
                  </a:lnTo>
                  <a:lnTo>
                    <a:pt x="17" y="444"/>
                  </a:lnTo>
                  <a:lnTo>
                    <a:pt x="16" y="442"/>
                  </a:lnTo>
                  <a:lnTo>
                    <a:pt x="16" y="441"/>
                  </a:lnTo>
                  <a:lnTo>
                    <a:pt x="16" y="439"/>
                  </a:lnTo>
                  <a:lnTo>
                    <a:pt x="14" y="439"/>
                  </a:lnTo>
                  <a:lnTo>
                    <a:pt x="14" y="436"/>
                  </a:lnTo>
                  <a:lnTo>
                    <a:pt x="13" y="434"/>
                  </a:lnTo>
                  <a:lnTo>
                    <a:pt x="13" y="431"/>
                  </a:lnTo>
                  <a:lnTo>
                    <a:pt x="11" y="429"/>
                  </a:lnTo>
                  <a:lnTo>
                    <a:pt x="11" y="428"/>
                  </a:lnTo>
                  <a:lnTo>
                    <a:pt x="10" y="425"/>
                  </a:lnTo>
                  <a:lnTo>
                    <a:pt x="9" y="422"/>
                  </a:lnTo>
                  <a:lnTo>
                    <a:pt x="8" y="419"/>
                  </a:lnTo>
                  <a:lnTo>
                    <a:pt x="7" y="416"/>
                  </a:lnTo>
                  <a:lnTo>
                    <a:pt x="6" y="414"/>
                  </a:lnTo>
                  <a:lnTo>
                    <a:pt x="5" y="410"/>
                  </a:lnTo>
                  <a:lnTo>
                    <a:pt x="4" y="408"/>
                  </a:lnTo>
                  <a:lnTo>
                    <a:pt x="4" y="404"/>
                  </a:lnTo>
                  <a:lnTo>
                    <a:pt x="4" y="401"/>
                  </a:lnTo>
                  <a:lnTo>
                    <a:pt x="2" y="398"/>
                  </a:lnTo>
                  <a:lnTo>
                    <a:pt x="1" y="395"/>
                  </a:lnTo>
                  <a:lnTo>
                    <a:pt x="1" y="391"/>
                  </a:lnTo>
                  <a:lnTo>
                    <a:pt x="1" y="387"/>
                  </a:lnTo>
                  <a:lnTo>
                    <a:pt x="1" y="383"/>
                  </a:lnTo>
                  <a:lnTo>
                    <a:pt x="1" y="380"/>
                  </a:lnTo>
                  <a:lnTo>
                    <a:pt x="0" y="376"/>
                  </a:lnTo>
                  <a:lnTo>
                    <a:pt x="0" y="372"/>
                  </a:lnTo>
                  <a:lnTo>
                    <a:pt x="0" y="368"/>
                  </a:lnTo>
                  <a:lnTo>
                    <a:pt x="0" y="364"/>
                  </a:lnTo>
                  <a:lnTo>
                    <a:pt x="0" y="358"/>
                  </a:lnTo>
                  <a:lnTo>
                    <a:pt x="0" y="353"/>
                  </a:lnTo>
                  <a:lnTo>
                    <a:pt x="0" y="346"/>
                  </a:lnTo>
                  <a:lnTo>
                    <a:pt x="0" y="339"/>
                  </a:lnTo>
                  <a:lnTo>
                    <a:pt x="0" y="332"/>
                  </a:lnTo>
                  <a:lnTo>
                    <a:pt x="0" y="324"/>
                  </a:lnTo>
                  <a:lnTo>
                    <a:pt x="0" y="316"/>
                  </a:lnTo>
                  <a:lnTo>
                    <a:pt x="0" y="308"/>
                  </a:lnTo>
                  <a:lnTo>
                    <a:pt x="0" y="299"/>
                  </a:lnTo>
                  <a:lnTo>
                    <a:pt x="0" y="290"/>
                  </a:lnTo>
                  <a:lnTo>
                    <a:pt x="0" y="281"/>
                  </a:lnTo>
                  <a:lnTo>
                    <a:pt x="0" y="271"/>
                  </a:lnTo>
                  <a:lnTo>
                    <a:pt x="1" y="262"/>
                  </a:lnTo>
                  <a:lnTo>
                    <a:pt x="1" y="253"/>
                  </a:lnTo>
                  <a:lnTo>
                    <a:pt x="1" y="243"/>
                  </a:lnTo>
                  <a:lnTo>
                    <a:pt x="1" y="234"/>
                  </a:lnTo>
                  <a:lnTo>
                    <a:pt x="2" y="225"/>
                  </a:lnTo>
                  <a:lnTo>
                    <a:pt x="2" y="215"/>
                  </a:lnTo>
                  <a:lnTo>
                    <a:pt x="4" y="206"/>
                  </a:lnTo>
                  <a:lnTo>
                    <a:pt x="4" y="196"/>
                  </a:lnTo>
                  <a:lnTo>
                    <a:pt x="5" y="188"/>
                  </a:lnTo>
                  <a:lnTo>
                    <a:pt x="7" y="178"/>
                  </a:lnTo>
                  <a:lnTo>
                    <a:pt x="8" y="170"/>
                  </a:lnTo>
                  <a:lnTo>
                    <a:pt x="10" y="162"/>
                  </a:lnTo>
                  <a:lnTo>
                    <a:pt x="11" y="153"/>
                  </a:lnTo>
                  <a:lnTo>
                    <a:pt x="13" y="146"/>
                  </a:lnTo>
                  <a:lnTo>
                    <a:pt x="14" y="140"/>
                  </a:lnTo>
                  <a:lnTo>
                    <a:pt x="16" y="133"/>
                  </a:lnTo>
                  <a:lnTo>
                    <a:pt x="19" y="127"/>
                  </a:lnTo>
                  <a:lnTo>
                    <a:pt x="21" y="121"/>
                  </a:lnTo>
                  <a:lnTo>
                    <a:pt x="24" y="116"/>
                  </a:lnTo>
                  <a:lnTo>
                    <a:pt x="26" y="111"/>
                  </a:lnTo>
                  <a:lnTo>
                    <a:pt x="29" y="106"/>
                  </a:lnTo>
                  <a:lnTo>
                    <a:pt x="32" y="102"/>
                  </a:lnTo>
                  <a:lnTo>
                    <a:pt x="35" y="96"/>
                  </a:lnTo>
                  <a:lnTo>
                    <a:pt x="37" y="92"/>
                  </a:lnTo>
                  <a:lnTo>
                    <a:pt x="40" y="88"/>
                  </a:lnTo>
                  <a:lnTo>
                    <a:pt x="43" y="84"/>
                  </a:lnTo>
                  <a:lnTo>
                    <a:pt x="47" y="80"/>
                  </a:lnTo>
                  <a:lnTo>
                    <a:pt x="49" y="76"/>
                  </a:lnTo>
                  <a:lnTo>
                    <a:pt x="52" y="71"/>
                  </a:lnTo>
                  <a:lnTo>
                    <a:pt x="56" y="69"/>
                  </a:lnTo>
                  <a:lnTo>
                    <a:pt x="58" y="66"/>
                  </a:lnTo>
                  <a:lnTo>
                    <a:pt x="62" y="61"/>
                  </a:lnTo>
                  <a:lnTo>
                    <a:pt x="65" y="59"/>
                  </a:lnTo>
                  <a:lnTo>
                    <a:pt x="69" y="55"/>
                  </a:lnTo>
                  <a:lnTo>
                    <a:pt x="72" y="53"/>
                  </a:lnTo>
                  <a:lnTo>
                    <a:pt x="76" y="51"/>
                  </a:lnTo>
                  <a:lnTo>
                    <a:pt x="78" y="47"/>
                  </a:lnTo>
                  <a:lnTo>
                    <a:pt x="82" y="45"/>
                  </a:lnTo>
                  <a:lnTo>
                    <a:pt x="86" y="42"/>
                  </a:lnTo>
                  <a:lnTo>
                    <a:pt x="89" y="40"/>
                  </a:lnTo>
                  <a:lnTo>
                    <a:pt x="94" y="37"/>
                  </a:lnTo>
                  <a:lnTo>
                    <a:pt x="96" y="35"/>
                  </a:lnTo>
                  <a:lnTo>
                    <a:pt x="100" y="33"/>
                  </a:lnTo>
                  <a:lnTo>
                    <a:pt x="105" y="30"/>
                  </a:lnTo>
                  <a:lnTo>
                    <a:pt x="109" y="29"/>
                  </a:lnTo>
                  <a:lnTo>
                    <a:pt x="112" y="27"/>
                  </a:lnTo>
                  <a:lnTo>
                    <a:pt x="117" y="25"/>
                  </a:lnTo>
                  <a:lnTo>
                    <a:pt x="121" y="22"/>
                  </a:lnTo>
                  <a:lnTo>
                    <a:pt x="124" y="22"/>
                  </a:lnTo>
                  <a:lnTo>
                    <a:pt x="129" y="20"/>
                  </a:lnTo>
                  <a:lnTo>
                    <a:pt x="132" y="18"/>
                  </a:lnTo>
                  <a:lnTo>
                    <a:pt x="137" y="18"/>
                  </a:lnTo>
                  <a:lnTo>
                    <a:pt x="143" y="15"/>
                  </a:lnTo>
                  <a:lnTo>
                    <a:pt x="147" y="14"/>
                  </a:lnTo>
                  <a:lnTo>
                    <a:pt x="152" y="12"/>
                  </a:lnTo>
                  <a:lnTo>
                    <a:pt x="157" y="10"/>
                  </a:lnTo>
                  <a:lnTo>
                    <a:pt x="163" y="10"/>
                  </a:lnTo>
                  <a:lnTo>
                    <a:pt x="168" y="9"/>
                  </a:lnTo>
                  <a:lnTo>
                    <a:pt x="174" y="7"/>
                  </a:lnTo>
                  <a:lnTo>
                    <a:pt x="179" y="6"/>
                  </a:lnTo>
                  <a:lnTo>
                    <a:pt x="186" y="5"/>
                  </a:lnTo>
                  <a:lnTo>
                    <a:pt x="191" y="4"/>
                  </a:lnTo>
                  <a:lnTo>
                    <a:pt x="198" y="3"/>
                  </a:lnTo>
                  <a:lnTo>
                    <a:pt x="203" y="2"/>
                  </a:lnTo>
                  <a:lnTo>
                    <a:pt x="210" y="2"/>
                  </a:lnTo>
                  <a:lnTo>
                    <a:pt x="215" y="2"/>
                  </a:lnTo>
                  <a:lnTo>
                    <a:pt x="221" y="0"/>
                  </a:lnTo>
                  <a:lnTo>
                    <a:pt x="226" y="0"/>
                  </a:lnTo>
                  <a:lnTo>
                    <a:pt x="233" y="0"/>
                  </a:lnTo>
                  <a:lnTo>
                    <a:pt x="239" y="0"/>
                  </a:lnTo>
                  <a:lnTo>
                    <a:pt x="245" y="0"/>
                  </a:lnTo>
                  <a:lnTo>
                    <a:pt x="251" y="0"/>
                  </a:lnTo>
                  <a:lnTo>
                    <a:pt x="256" y="0"/>
                  </a:lnTo>
                  <a:lnTo>
                    <a:pt x="262" y="0"/>
                  </a:lnTo>
                  <a:lnTo>
                    <a:pt x="267" y="0"/>
                  </a:lnTo>
                  <a:lnTo>
                    <a:pt x="273" y="2"/>
                  </a:lnTo>
                  <a:lnTo>
                    <a:pt x="277" y="2"/>
                  </a:lnTo>
                  <a:lnTo>
                    <a:pt x="283" y="3"/>
                  </a:lnTo>
                  <a:lnTo>
                    <a:pt x="286" y="4"/>
                  </a:lnTo>
                  <a:lnTo>
                    <a:pt x="292" y="5"/>
                  </a:lnTo>
                  <a:lnTo>
                    <a:pt x="295" y="6"/>
                  </a:lnTo>
                  <a:lnTo>
                    <a:pt x="300" y="8"/>
                  </a:lnTo>
                  <a:lnTo>
                    <a:pt x="304" y="10"/>
                  </a:lnTo>
                  <a:lnTo>
                    <a:pt x="307" y="10"/>
                  </a:lnTo>
                  <a:lnTo>
                    <a:pt x="310" y="12"/>
                  </a:lnTo>
                  <a:lnTo>
                    <a:pt x="314" y="14"/>
                  </a:lnTo>
                  <a:lnTo>
                    <a:pt x="316" y="15"/>
                  </a:lnTo>
                  <a:lnTo>
                    <a:pt x="319" y="17"/>
                  </a:lnTo>
                  <a:lnTo>
                    <a:pt x="322" y="18"/>
                  </a:lnTo>
                  <a:lnTo>
                    <a:pt x="324" y="18"/>
                  </a:lnTo>
                  <a:lnTo>
                    <a:pt x="326" y="19"/>
                  </a:lnTo>
                  <a:lnTo>
                    <a:pt x="329" y="20"/>
                  </a:lnTo>
                  <a:lnTo>
                    <a:pt x="331" y="22"/>
                  </a:lnTo>
                  <a:lnTo>
                    <a:pt x="333" y="22"/>
                  </a:lnTo>
                  <a:lnTo>
                    <a:pt x="334" y="24"/>
                  </a:lnTo>
                  <a:lnTo>
                    <a:pt x="336" y="25"/>
                  </a:lnTo>
                  <a:lnTo>
                    <a:pt x="339" y="26"/>
                  </a:lnTo>
                  <a:lnTo>
                    <a:pt x="340" y="27"/>
                  </a:lnTo>
                  <a:lnTo>
                    <a:pt x="341" y="27"/>
                  </a:lnTo>
                  <a:lnTo>
                    <a:pt x="343" y="29"/>
                  </a:lnTo>
                  <a:lnTo>
                    <a:pt x="344" y="30"/>
                  </a:lnTo>
                  <a:lnTo>
                    <a:pt x="345" y="30"/>
                  </a:lnTo>
                  <a:lnTo>
                    <a:pt x="346" y="31"/>
                  </a:lnTo>
                  <a:lnTo>
                    <a:pt x="348" y="33"/>
                  </a:lnTo>
                  <a:lnTo>
                    <a:pt x="348" y="35"/>
                  </a:lnTo>
                  <a:lnTo>
                    <a:pt x="349" y="35"/>
                  </a:lnTo>
                  <a:lnTo>
                    <a:pt x="351" y="37"/>
                  </a:lnTo>
                  <a:lnTo>
                    <a:pt x="351" y="38"/>
                  </a:lnTo>
                  <a:lnTo>
                    <a:pt x="352" y="40"/>
                  </a:lnTo>
                  <a:lnTo>
                    <a:pt x="353" y="40"/>
                  </a:lnTo>
                  <a:lnTo>
                    <a:pt x="354" y="43"/>
                  </a:lnTo>
                  <a:lnTo>
                    <a:pt x="355" y="45"/>
                  </a:lnTo>
                  <a:lnTo>
                    <a:pt x="356" y="47"/>
                  </a:lnTo>
                  <a:lnTo>
                    <a:pt x="356" y="48"/>
                  </a:lnTo>
                  <a:lnTo>
                    <a:pt x="357" y="51"/>
                  </a:lnTo>
                  <a:lnTo>
                    <a:pt x="359" y="53"/>
                  </a:lnTo>
                  <a:lnTo>
                    <a:pt x="359" y="55"/>
                  </a:lnTo>
                  <a:lnTo>
                    <a:pt x="359" y="58"/>
                  </a:lnTo>
                  <a:lnTo>
                    <a:pt x="361" y="60"/>
                  </a:lnTo>
                  <a:lnTo>
                    <a:pt x="361" y="64"/>
                  </a:lnTo>
                  <a:lnTo>
                    <a:pt x="361" y="67"/>
                  </a:lnTo>
                  <a:lnTo>
                    <a:pt x="362" y="71"/>
                  </a:lnTo>
                  <a:lnTo>
                    <a:pt x="362" y="75"/>
                  </a:lnTo>
                  <a:lnTo>
                    <a:pt x="364" y="79"/>
                  </a:lnTo>
                  <a:lnTo>
                    <a:pt x="364" y="82"/>
                  </a:lnTo>
                  <a:lnTo>
                    <a:pt x="364" y="86"/>
                  </a:lnTo>
                  <a:lnTo>
                    <a:pt x="364" y="90"/>
                  </a:lnTo>
                  <a:lnTo>
                    <a:pt x="364" y="94"/>
                  </a:lnTo>
                  <a:lnTo>
                    <a:pt x="364" y="99"/>
                  </a:lnTo>
                  <a:lnTo>
                    <a:pt x="364" y="103"/>
                  </a:lnTo>
                  <a:lnTo>
                    <a:pt x="364" y="107"/>
                  </a:lnTo>
                  <a:lnTo>
                    <a:pt x="364" y="112"/>
                  </a:lnTo>
                  <a:lnTo>
                    <a:pt x="364" y="115"/>
                  </a:lnTo>
                  <a:lnTo>
                    <a:pt x="364" y="120"/>
                  </a:lnTo>
                  <a:lnTo>
                    <a:pt x="364" y="124"/>
                  </a:lnTo>
                  <a:lnTo>
                    <a:pt x="364" y="129"/>
                  </a:lnTo>
                  <a:lnTo>
                    <a:pt x="364" y="133"/>
                  </a:lnTo>
                  <a:lnTo>
                    <a:pt x="364" y="137"/>
                  </a:lnTo>
                  <a:lnTo>
                    <a:pt x="364" y="142"/>
                  </a:lnTo>
                  <a:lnTo>
                    <a:pt x="364" y="145"/>
                  </a:lnTo>
                  <a:lnTo>
                    <a:pt x="364" y="149"/>
                  </a:lnTo>
                  <a:lnTo>
                    <a:pt x="364" y="153"/>
                  </a:lnTo>
                  <a:lnTo>
                    <a:pt x="364" y="157"/>
                  </a:lnTo>
                  <a:lnTo>
                    <a:pt x="364" y="161"/>
                  </a:lnTo>
                  <a:lnTo>
                    <a:pt x="364" y="164"/>
                  </a:lnTo>
                  <a:lnTo>
                    <a:pt x="362" y="168"/>
                  </a:lnTo>
                  <a:lnTo>
                    <a:pt x="362" y="171"/>
                  </a:lnTo>
                  <a:lnTo>
                    <a:pt x="362" y="174"/>
                  </a:lnTo>
                  <a:lnTo>
                    <a:pt x="361" y="178"/>
                  </a:lnTo>
                  <a:lnTo>
                    <a:pt x="361" y="182"/>
                  </a:lnTo>
                  <a:lnTo>
                    <a:pt x="361" y="184"/>
                  </a:lnTo>
                  <a:lnTo>
                    <a:pt x="359" y="188"/>
                  </a:lnTo>
                  <a:lnTo>
                    <a:pt x="359" y="190"/>
                  </a:lnTo>
                  <a:lnTo>
                    <a:pt x="359" y="194"/>
                  </a:lnTo>
                  <a:lnTo>
                    <a:pt x="357" y="197"/>
                  </a:lnTo>
                  <a:lnTo>
                    <a:pt x="356" y="201"/>
                  </a:lnTo>
                  <a:lnTo>
                    <a:pt x="356" y="204"/>
                  </a:lnTo>
                  <a:lnTo>
                    <a:pt x="355" y="207"/>
                  </a:lnTo>
                  <a:lnTo>
                    <a:pt x="354" y="210"/>
                  </a:lnTo>
                  <a:lnTo>
                    <a:pt x="353" y="214"/>
                  </a:lnTo>
                  <a:lnTo>
                    <a:pt x="352" y="217"/>
                  </a:lnTo>
                  <a:lnTo>
                    <a:pt x="351" y="220"/>
                  </a:lnTo>
                  <a:lnTo>
                    <a:pt x="351" y="223"/>
                  </a:lnTo>
                  <a:lnTo>
                    <a:pt x="349" y="226"/>
                  </a:lnTo>
                  <a:lnTo>
                    <a:pt x="348" y="229"/>
                  </a:lnTo>
                  <a:lnTo>
                    <a:pt x="346" y="232"/>
                  </a:lnTo>
                  <a:lnTo>
                    <a:pt x="345" y="235"/>
                  </a:lnTo>
                  <a:lnTo>
                    <a:pt x="344" y="238"/>
                  </a:lnTo>
                  <a:lnTo>
                    <a:pt x="343" y="241"/>
                  </a:lnTo>
                  <a:lnTo>
                    <a:pt x="342" y="243"/>
                  </a:lnTo>
                  <a:lnTo>
                    <a:pt x="340" y="245"/>
                  </a:lnTo>
                  <a:lnTo>
                    <a:pt x="339" y="248"/>
                  </a:lnTo>
                  <a:lnTo>
                    <a:pt x="337" y="251"/>
                  </a:lnTo>
                  <a:lnTo>
                    <a:pt x="336" y="253"/>
                  </a:lnTo>
                  <a:lnTo>
                    <a:pt x="336" y="255"/>
                  </a:lnTo>
                  <a:lnTo>
                    <a:pt x="334" y="257"/>
                  </a:lnTo>
                  <a:lnTo>
                    <a:pt x="333" y="259"/>
                  </a:lnTo>
                  <a:lnTo>
                    <a:pt x="331" y="261"/>
                  </a:lnTo>
                  <a:lnTo>
                    <a:pt x="329" y="263"/>
                  </a:lnTo>
                  <a:lnTo>
                    <a:pt x="327" y="265"/>
                  </a:lnTo>
                  <a:lnTo>
                    <a:pt x="326" y="267"/>
                  </a:lnTo>
                  <a:lnTo>
                    <a:pt x="324" y="269"/>
                  </a:lnTo>
                  <a:lnTo>
                    <a:pt x="321" y="271"/>
                  </a:lnTo>
                  <a:lnTo>
                    <a:pt x="319" y="272"/>
                  </a:lnTo>
                  <a:lnTo>
                    <a:pt x="316" y="274"/>
                  </a:lnTo>
                  <a:lnTo>
                    <a:pt x="313" y="276"/>
                  </a:lnTo>
                  <a:lnTo>
                    <a:pt x="310" y="278"/>
                  </a:lnTo>
                  <a:lnTo>
                    <a:pt x="307" y="280"/>
                  </a:lnTo>
                  <a:lnTo>
                    <a:pt x="304" y="282"/>
                  </a:lnTo>
                  <a:lnTo>
                    <a:pt x="300" y="284"/>
                  </a:lnTo>
                  <a:lnTo>
                    <a:pt x="297" y="286"/>
                  </a:lnTo>
                  <a:lnTo>
                    <a:pt x="293" y="287"/>
                  </a:lnTo>
                  <a:lnTo>
                    <a:pt x="290" y="288"/>
                  </a:lnTo>
                  <a:lnTo>
                    <a:pt x="286" y="290"/>
                  </a:lnTo>
                  <a:lnTo>
                    <a:pt x="283" y="292"/>
                  </a:lnTo>
                  <a:lnTo>
                    <a:pt x="279" y="293"/>
                  </a:lnTo>
                  <a:lnTo>
                    <a:pt x="275" y="295"/>
                  </a:lnTo>
                  <a:lnTo>
                    <a:pt x="271" y="296"/>
                  </a:lnTo>
                  <a:lnTo>
                    <a:pt x="269" y="297"/>
                  </a:lnTo>
                  <a:lnTo>
                    <a:pt x="265" y="299"/>
                  </a:lnTo>
                  <a:lnTo>
                    <a:pt x="262" y="300"/>
                  </a:lnTo>
                  <a:lnTo>
                    <a:pt x="258" y="300"/>
                  </a:lnTo>
                  <a:lnTo>
                    <a:pt x="255" y="303"/>
                  </a:lnTo>
                  <a:lnTo>
                    <a:pt x="251" y="304"/>
                  </a:lnTo>
                  <a:lnTo>
                    <a:pt x="249" y="305"/>
                  </a:lnTo>
                  <a:lnTo>
                    <a:pt x="246" y="305"/>
                  </a:lnTo>
                  <a:lnTo>
                    <a:pt x="243" y="305"/>
                  </a:lnTo>
                  <a:lnTo>
                    <a:pt x="241" y="306"/>
                  </a:lnTo>
                  <a:lnTo>
                    <a:pt x="238" y="308"/>
                  </a:lnTo>
                  <a:lnTo>
                    <a:pt x="236" y="308"/>
                  </a:lnTo>
                  <a:lnTo>
                    <a:pt x="234" y="308"/>
                  </a:lnTo>
                  <a:lnTo>
                    <a:pt x="231" y="309"/>
                  </a:lnTo>
                  <a:lnTo>
                    <a:pt x="229" y="309"/>
                  </a:lnTo>
                  <a:lnTo>
                    <a:pt x="228" y="310"/>
                  </a:lnTo>
                  <a:lnTo>
                    <a:pt x="225" y="310"/>
                  </a:lnTo>
                  <a:lnTo>
                    <a:pt x="223" y="311"/>
                  </a:lnTo>
                  <a:lnTo>
                    <a:pt x="221" y="312"/>
                  </a:lnTo>
                  <a:lnTo>
                    <a:pt x="219" y="312"/>
                  </a:lnTo>
                  <a:lnTo>
                    <a:pt x="218" y="312"/>
                  </a:lnTo>
                  <a:lnTo>
                    <a:pt x="215" y="314"/>
                  </a:lnTo>
                  <a:lnTo>
                    <a:pt x="213" y="315"/>
                  </a:lnTo>
                  <a:lnTo>
                    <a:pt x="211" y="315"/>
                  </a:lnTo>
                  <a:lnTo>
                    <a:pt x="210" y="316"/>
                  </a:lnTo>
                  <a:lnTo>
                    <a:pt x="207" y="316"/>
                  </a:lnTo>
                  <a:lnTo>
                    <a:pt x="206" y="317"/>
                  </a:lnTo>
                  <a:lnTo>
                    <a:pt x="204" y="318"/>
                  </a:lnTo>
                  <a:lnTo>
                    <a:pt x="201" y="320"/>
                  </a:lnTo>
                  <a:lnTo>
                    <a:pt x="199" y="320"/>
                  </a:lnTo>
                  <a:lnTo>
                    <a:pt x="198" y="321"/>
                  </a:lnTo>
                  <a:lnTo>
                    <a:pt x="196" y="323"/>
                  </a:lnTo>
                  <a:lnTo>
                    <a:pt x="195" y="323"/>
                  </a:lnTo>
                  <a:lnTo>
                    <a:pt x="193" y="324"/>
                  </a:lnTo>
                  <a:lnTo>
                    <a:pt x="191" y="325"/>
                  </a:lnTo>
                  <a:lnTo>
                    <a:pt x="190" y="326"/>
                  </a:lnTo>
                  <a:lnTo>
                    <a:pt x="189" y="327"/>
                  </a:lnTo>
                  <a:lnTo>
                    <a:pt x="188" y="328"/>
                  </a:lnTo>
                  <a:lnTo>
                    <a:pt x="186" y="329"/>
                  </a:lnTo>
                  <a:lnTo>
                    <a:pt x="186" y="330"/>
                  </a:lnTo>
                  <a:lnTo>
                    <a:pt x="185" y="330"/>
                  </a:lnTo>
                  <a:lnTo>
                    <a:pt x="184" y="331"/>
                  </a:lnTo>
                  <a:lnTo>
                    <a:pt x="182" y="332"/>
                  </a:lnTo>
                  <a:lnTo>
                    <a:pt x="182" y="333"/>
                  </a:lnTo>
                  <a:lnTo>
                    <a:pt x="181" y="333"/>
                  </a:lnTo>
                  <a:lnTo>
                    <a:pt x="180" y="335"/>
                  </a:lnTo>
                  <a:lnTo>
                    <a:pt x="179" y="336"/>
                  </a:lnTo>
                  <a:lnTo>
                    <a:pt x="179" y="337"/>
                  </a:lnTo>
                  <a:lnTo>
                    <a:pt x="177" y="338"/>
                  </a:lnTo>
                  <a:lnTo>
                    <a:pt x="176" y="339"/>
                  </a:lnTo>
                  <a:lnTo>
                    <a:pt x="176" y="341"/>
                  </a:lnTo>
                  <a:lnTo>
                    <a:pt x="174" y="341"/>
                  </a:lnTo>
                  <a:lnTo>
                    <a:pt x="174" y="342"/>
                  </a:lnTo>
                  <a:lnTo>
                    <a:pt x="174" y="343"/>
                  </a:lnTo>
                  <a:lnTo>
                    <a:pt x="173" y="344"/>
                  </a:lnTo>
                  <a:lnTo>
                    <a:pt x="171" y="345"/>
                  </a:lnTo>
                  <a:lnTo>
                    <a:pt x="171" y="346"/>
                  </a:lnTo>
                  <a:lnTo>
                    <a:pt x="170" y="347"/>
                  </a:lnTo>
                  <a:lnTo>
                    <a:pt x="169" y="348"/>
                  </a:lnTo>
                  <a:lnTo>
                    <a:pt x="168" y="349"/>
                  </a:lnTo>
                  <a:lnTo>
                    <a:pt x="167" y="349"/>
                  </a:lnTo>
                  <a:lnTo>
                    <a:pt x="166" y="350"/>
                  </a:lnTo>
                  <a:lnTo>
                    <a:pt x="164" y="351"/>
                  </a:lnTo>
                  <a:lnTo>
                    <a:pt x="164" y="353"/>
                  </a:lnTo>
                  <a:lnTo>
                    <a:pt x="163" y="354"/>
                  </a:lnTo>
                  <a:lnTo>
                    <a:pt x="161" y="356"/>
                  </a:lnTo>
                  <a:lnTo>
                    <a:pt x="160" y="357"/>
                  </a:lnTo>
                  <a:lnTo>
                    <a:pt x="159" y="358"/>
                  </a:lnTo>
                  <a:lnTo>
                    <a:pt x="158" y="359"/>
                  </a:lnTo>
                  <a:lnTo>
                    <a:pt x="156" y="360"/>
                  </a:lnTo>
                  <a:lnTo>
                    <a:pt x="155" y="361"/>
                  </a:lnTo>
                  <a:lnTo>
                    <a:pt x="154" y="363"/>
                  </a:lnTo>
                  <a:lnTo>
                    <a:pt x="152" y="365"/>
                  </a:lnTo>
                  <a:lnTo>
                    <a:pt x="151" y="365"/>
                  </a:lnTo>
                  <a:lnTo>
                    <a:pt x="149" y="368"/>
                  </a:lnTo>
                  <a:lnTo>
                    <a:pt x="147" y="368"/>
                  </a:lnTo>
                  <a:lnTo>
                    <a:pt x="146" y="370"/>
                  </a:lnTo>
                  <a:lnTo>
                    <a:pt x="143" y="371"/>
                  </a:lnTo>
                  <a:lnTo>
                    <a:pt x="143" y="372"/>
                  </a:lnTo>
                  <a:lnTo>
                    <a:pt x="141" y="373"/>
                  </a:lnTo>
                  <a:lnTo>
                    <a:pt x="139" y="375"/>
                  </a:lnTo>
                  <a:lnTo>
                    <a:pt x="137" y="376"/>
                  </a:lnTo>
                  <a:lnTo>
                    <a:pt x="135" y="377"/>
                  </a:lnTo>
                  <a:lnTo>
                    <a:pt x="134" y="378"/>
                  </a:lnTo>
                  <a:lnTo>
                    <a:pt x="132" y="378"/>
                  </a:lnTo>
                  <a:lnTo>
                    <a:pt x="130" y="380"/>
                  </a:lnTo>
                  <a:lnTo>
                    <a:pt x="129" y="381"/>
                  </a:lnTo>
                  <a:lnTo>
                    <a:pt x="127" y="382"/>
                  </a:lnTo>
                  <a:lnTo>
                    <a:pt x="126" y="382"/>
                  </a:lnTo>
                  <a:lnTo>
                    <a:pt x="124" y="385"/>
                  </a:lnTo>
                  <a:lnTo>
                    <a:pt x="122" y="386"/>
                  </a:lnTo>
                  <a:lnTo>
                    <a:pt x="121" y="386"/>
                  </a:lnTo>
                  <a:lnTo>
                    <a:pt x="118" y="387"/>
                  </a:lnTo>
                  <a:lnTo>
                    <a:pt x="117" y="388"/>
                  </a:lnTo>
                  <a:lnTo>
                    <a:pt x="115" y="389"/>
                  </a:lnTo>
                  <a:lnTo>
                    <a:pt x="114" y="391"/>
                  </a:lnTo>
                  <a:lnTo>
                    <a:pt x="112" y="392"/>
                  </a:lnTo>
                  <a:lnTo>
                    <a:pt x="110" y="393"/>
                  </a:lnTo>
                  <a:lnTo>
                    <a:pt x="109" y="395"/>
                  </a:lnTo>
                  <a:lnTo>
                    <a:pt x="107" y="396"/>
                  </a:lnTo>
                  <a:lnTo>
                    <a:pt x="105" y="398"/>
                  </a:lnTo>
                  <a:lnTo>
                    <a:pt x="103" y="398"/>
                  </a:lnTo>
                  <a:lnTo>
                    <a:pt x="101" y="400"/>
                  </a:lnTo>
                  <a:lnTo>
                    <a:pt x="99" y="402"/>
                  </a:lnTo>
                  <a:lnTo>
                    <a:pt x="98" y="403"/>
                  </a:lnTo>
                  <a:lnTo>
                    <a:pt x="95" y="406"/>
                  </a:lnTo>
                  <a:lnTo>
                    <a:pt x="94" y="407"/>
                  </a:lnTo>
                  <a:lnTo>
                    <a:pt x="91" y="409"/>
                  </a:lnTo>
                  <a:lnTo>
                    <a:pt x="91" y="410"/>
                  </a:lnTo>
                  <a:lnTo>
                    <a:pt x="88" y="413"/>
                  </a:lnTo>
                  <a:lnTo>
                    <a:pt x="87" y="414"/>
                  </a:lnTo>
                  <a:lnTo>
                    <a:pt x="85" y="416"/>
                  </a:lnTo>
                  <a:lnTo>
                    <a:pt x="84" y="418"/>
                  </a:lnTo>
                  <a:lnTo>
                    <a:pt x="82" y="420"/>
                  </a:lnTo>
                  <a:lnTo>
                    <a:pt x="80" y="422"/>
                  </a:lnTo>
                  <a:lnTo>
                    <a:pt x="79" y="424"/>
                  </a:lnTo>
                  <a:lnTo>
                    <a:pt x="78" y="426"/>
                  </a:lnTo>
                  <a:lnTo>
                    <a:pt x="77" y="426"/>
                  </a:lnTo>
                  <a:lnTo>
                    <a:pt x="76" y="429"/>
                  </a:lnTo>
                  <a:lnTo>
                    <a:pt x="74" y="431"/>
                  </a:lnTo>
                  <a:lnTo>
                    <a:pt x="73" y="432"/>
                  </a:lnTo>
                  <a:lnTo>
                    <a:pt x="72" y="434"/>
                  </a:lnTo>
                  <a:lnTo>
                    <a:pt x="71" y="435"/>
                  </a:lnTo>
                  <a:lnTo>
                    <a:pt x="69" y="437"/>
                  </a:lnTo>
                  <a:lnTo>
                    <a:pt x="69" y="439"/>
                  </a:lnTo>
                  <a:lnTo>
                    <a:pt x="67" y="439"/>
                  </a:lnTo>
                  <a:lnTo>
                    <a:pt x="66" y="441"/>
                  </a:lnTo>
                  <a:lnTo>
                    <a:pt x="65" y="443"/>
                  </a:lnTo>
                  <a:lnTo>
                    <a:pt x="64" y="444"/>
                  </a:lnTo>
                  <a:lnTo>
                    <a:pt x="63" y="444"/>
                  </a:lnTo>
                  <a:lnTo>
                    <a:pt x="62" y="447"/>
                  </a:lnTo>
                  <a:lnTo>
                    <a:pt x="60" y="447"/>
                  </a:lnTo>
                  <a:lnTo>
                    <a:pt x="59" y="449"/>
                  </a:lnTo>
                  <a:lnTo>
                    <a:pt x="58" y="449"/>
                  </a:lnTo>
                  <a:lnTo>
                    <a:pt x="56" y="449"/>
                  </a:lnTo>
                  <a:lnTo>
                    <a:pt x="56" y="450"/>
                  </a:lnTo>
                  <a:lnTo>
                    <a:pt x="54" y="451"/>
                  </a:lnTo>
                  <a:lnTo>
                    <a:pt x="53" y="451"/>
                  </a:lnTo>
                  <a:lnTo>
                    <a:pt x="51" y="451"/>
                  </a:lnTo>
                  <a:lnTo>
                    <a:pt x="50" y="452"/>
                  </a:lnTo>
                  <a:lnTo>
                    <a:pt x="48" y="452"/>
                  </a:lnTo>
                  <a:lnTo>
                    <a:pt x="47" y="452"/>
                  </a:lnTo>
                  <a:lnTo>
                    <a:pt x="46" y="452"/>
                  </a:lnTo>
                  <a:lnTo>
                    <a:pt x="44" y="452"/>
                  </a:lnTo>
                  <a:lnTo>
                    <a:pt x="43" y="452"/>
                  </a:lnTo>
                  <a:lnTo>
                    <a:pt x="41" y="452"/>
                  </a:lnTo>
                  <a:lnTo>
                    <a:pt x="40" y="452"/>
                  </a:lnTo>
                  <a:lnTo>
                    <a:pt x="39" y="452"/>
                  </a:lnTo>
                  <a:lnTo>
                    <a:pt x="37" y="452"/>
                  </a:lnTo>
                  <a:lnTo>
                    <a:pt x="35" y="451"/>
                  </a:lnTo>
                  <a:lnTo>
                    <a:pt x="33" y="451"/>
                  </a:lnTo>
                  <a:lnTo>
                    <a:pt x="32" y="451"/>
                  </a:lnTo>
                  <a:lnTo>
                    <a:pt x="30" y="450"/>
                  </a:lnTo>
                  <a:lnTo>
                    <a:pt x="29" y="450"/>
                  </a:lnTo>
                  <a:lnTo>
                    <a:pt x="28" y="450"/>
                  </a:lnTo>
                  <a:lnTo>
                    <a:pt x="27" y="449"/>
                  </a:lnTo>
                  <a:lnTo>
                    <a:pt x="26" y="449"/>
                  </a:lnTo>
                  <a:lnTo>
                    <a:pt x="24" y="449"/>
                  </a:lnTo>
                  <a:lnTo>
                    <a:pt x="23" y="449"/>
                  </a:lnTo>
                  <a:lnTo>
                    <a:pt x="22" y="447"/>
                  </a:lnTo>
                  <a:lnTo>
                    <a:pt x="21" y="447"/>
                  </a:lnTo>
                  <a:lnTo>
                    <a:pt x="20" y="447"/>
                  </a:lnTo>
                  <a:lnTo>
                    <a:pt x="19" y="447"/>
                  </a:lnTo>
                </a:path>
              </a:pathLst>
            </a:custGeom>
            <a:solidFill>
              <a:srgbClr val="A35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5259" name="Freeform 12">
              <a:extLst>
                <a:ext uri="{FF2B5EF4-FFF2-40B4-BE49-F238E27FC236}">
                  <a16:creationId xmlns:a16="http://schemas.microsoft.com/office/drawing/2014/main" xmlns="" id="{EB79FA85-3389-4C7D-95C6-C87CD3D6D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" y="1355"/>
              <a:ext cx="344" cy="427"/>
            </a:xfrm>
            <a:custGeom>
              <a:avLst/>
              <a:gdLst>
                <a:gd name="T0" fmla="*/ 14 w 344"/>
                <a:gd name="T1" fmla="*/ 412 h 427"/>
                <a:gd name="T2" fmla="*/ 9 w 344"/>
                <a:gd name="T3" fmla="*/ 400 h 427"/>
                <a:gd name="T4" fmla="*/ 4 w 344"/>
                <a:gd name="T5" fmla="*/ 380 h 427"/>
                <a:gd name="T6" fmla="*/ 1 w 344"/>
                <a:gd name="T7" fmla="*/ 358 h 427"/>
                <a:gd name="T8" fmla="*/ 0 w 344"/>
                <a:gd name="T9" fmla="*/ 325 h 427"/>
                <a:gd name="T10" fmla="*/ 0 w 344"/>
                <a:gd name="T11" fmla="*/ 272 h 427"/>
                <a:gd name="T12" fmla="*/ 2 w 344"/>
                <a:gd name="T13" fmla="*/ 209 h 427"/>
                <a:gd name="T14" fmla="*/ 10 w 344"/>
                <a:gd name="T15" fmla="*/ 151 h 427"/>
                <a:gd name="T16" fmla="*/ 24 w 344"/>
                <a:gd name="T17" fmla="*/ 108 h 427"/>
                <a:gd name="T18" fmla="*/ 41 w 344"/>
                <a:gd name="T19" fmla="*/ 78 h 427"/>
                <a:gd name="T20" fmla="*/ 62 w 344"/>
                <a:gd name="T21" fmla="*/ 56 h 427"/>
                <a:gd name="T22" fmla="*/ 86 w 344"/>
                <a:gd name="T23" fmla="*/ 38 h 427"/>
                <a:gd name="T24" fmla="*/ 111 w 344"/>
                <a:gd name="T25" fmla="*/ 24 h 427"/>
                <a:gd name="T26" fmla="*/ 139 w 344"/>
                <a:gd name="T27" fmla="*/ 14 h 427"/>
                <a:gd name="T28" fmla="*/ 176 w 344"/>
                <a:gd name="T29" fmla="*/ 5 h 427"/>
                <a:gd name="T30" fmla="*/ 215 w 344"/>
                <a:gd name="T31" fmla="*/ 1 h 427"/>
                <a:gd name="T32" fmla="*/ 251 w 344"/>
                <a:gd name="T33" fmla="*/ 1 h 427"/>
                <a:gd name="T34" fmla="*/ 283 w 344"/>
                <a:gd name="T35" fmla="*/ 8 h 427"/>
                <a:gd name="T36" fmla="*/ 304 w 344"/>
                <a:gd name="T37" fmla="*/ 17 h 427"/>
                <a:gd name="T38" fmla="*/ 318 w 344"/>
                <a:gd name="T39" fmla="*/ 23 h 427"/>
                <a:gd name="T40" fmla="*/ 326 w 344"/>
                <a:gd name="T41" fmla="*/ 30 h 427"/>
                <a:gd name="T42" fmla="*/ 332 w 344"/>
                <a:gd name="T43" fmla="*/ 39 h 427"/>
                <a:gd name="T44" fmla="*/ 338 w 344"/>
                <a:gd name="T45" fmla="*/ 53 h 427"/>
                <a:gd name="T46" fmla="*/ 343 w 344"/>
                <a:gd name="T47" fmla="*/ 74 h 427"/>
                <a:gd name="T48" fmla="*/ 343 w 344"/>
                <a:gd name="T49" fmla="*/ 101 h 427"/>
                <a:gd name="T50" fmla="*/ 343 w 344"/>
                <a:gd name="T51" fmla="*/ 129 h 427"/>
                <a:gd name="T52" fmla="*/ 341 w 344"/>
                <a:gd name="T53" fmla="*/ 155 h 427"/>
                <a:gd name="T54" fmla="*/ 338 w 344"/>
                <a:gd name="T55" fmla="*/ 176 h 427"/>
                <a:gd name="T56" fmla="*/ 334 w 344"/>
                <a:gd name="T57" fmla="*/ 197 h 427"/>
                <a:gd name="T58" fmla="*/ 327 w 344"/>
                <a:gd name="T59" fmla="*/ 218 h 427"/>
                <a:gd name="T60" fmla="*/ 318 w 344"/>
                <a:gd name="T61" fmla="*/ 235 h 427"/>
                <a:gd name="T62" fmla="*/ 308 w 344"/>
                <a:gd name="T63" fmla="*/ 249 h 427"/>
                <a:gd name="T64" fmla="*/ 292 w 344"/>
                <a:gd name="T65" fmla="*/ 262 h 427"/>
                <a:gd name="T66" fmla="*/ 270 w 344"/>
                <a:gd name="T67" fmla="*/ 273 h 427"/>
                <a:gd name="T68" fmla="*/ 247 w 344"/>
                <a:gd name="T69" fmla="*/ 282 h 427"/>
                <a:gd name="T70" fmla="*/ 227 w 344"/>
                <a:gd name="T71" fmla="*/ 288 h 427"/>
                <a:gd name="T72" fmla="*/ 212 w 344"/>
                <a:gd name="T73" fmla="*/ 292 h 427"/>
                <a:gd name="T74" fmla="*/ 199 w 344"/>
                <a:gd name="T75" fmla="*/ 296 h 427"/>
                <a:gd name="T76" fmla="*/ 188 w 344"/>
                <a:gd name="T77" fmla="*/ 301 h 427"/>
                <a:gd name="T78" fmla="*/ 178 w 344"/>
                <a:gd name="T79" fmla="*/ 308 h 427"/>
                <a:gd name="T80" fmla="*/ 172 w 344"/>
                <a:gd name="T81" fmla="*/ 313 h 427"/>
                <a:gd name="T82" fmla="*/ 167 w 344"/>
                <a:gd name="T83" fmla="*/ 319 h 427"/>
                <a:gd name="T84" fmla="*/ 162 w 344"/>
                <a:gd name="T85" fmla="*/ 325 h 427"/>
                <a:gd name="T86" fmla="*/ 156 w 344"/>
                <a:gd name="T87" fmla="*/ 332 h 427"/>
                <a:gd name="T88" fmla="*/ 145 w 344"/>
                <a:gd name="T89" fmla="*/ 341 h 427"/>
                <a:gd name="T90" fmla="*/ 134 w 344"/>
                <a:gd name="T91" fmla="*/ 350 h 427"/>
                <a:gd name="T92" fmla="*/ 124 w 344"/>
                <a:gd name="T93" fmla="*/ 358 h 427"/>
                <a:gd name="T94" fmla="*/ 113 w 344"/>
                <a:gd name="T95" fmla="*/ 363 h 427"/>
                <a:gd name="T96" fmla="*/ 101 w 344"/>
                <a:gd name="T97" fmla="*/ 372 h 427"/>
                <a:gd name="T98" fmla="*/ 89 w 344"/>
                <a:gd name="T99" fmla="*/ 383 h 427"/>
                <a:gd name="T100" fmla="*/ 79 w 344"/>
                <a:gd name="T101" fmla="*/ 395 h 427"/>
                <a:gd name="T102" fmla="*/ 70 w 344"/>
                <a:gd name="T103" fmla="*/ 406 h 427"/>
                <a:gd name="T104" fmla="*/ 63 w 344"/>
                <a:gd name="T105" fmla="*/ 417 h 427"/>
                <a:gd name="T106" fmla="*/ 55 w 344"/>
                <a:gd name="T107" fmla="*/ 423 h 427"/>
                <a:gd name="T108" fmla="*/ 44 w 344"/>
                <a:gd name="T109" fmla="*/ 426 h 427"/>
                <a:gd name="T110" fmla="*/ 35 w 344"/>
                <a:gd name="T111" fmla="*/ 425 h 427"/>
                <a:gd name="T112" fmla="*/ 26 w 344"/>
                <a:gd name="T113" fmla="*/ 423 h 427"/>
                <a:gd name="T114" fmla="*/ 19 w 344"/>
                <a:gd name="T115" fmla="*/ 421 h 4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44"/>
                <a:gd name="T175" fmla="*/ 0 h 427"/>
                <a:gd name="T176" fmla="*/ 344 w 344"/>
                <a:gd name="T177" fmla="*/ 427 h 42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44" h="427">
                  <a:moveTo>
                    <a:pt x="17" y="421"/>
                  </a:moveTo>
                  <a:lnTo>
                    <a:pt x="17" y="420"/>
                  </a:lnTo>
                  <a:lnTo>
                    <a:pt x="16" y="418"/>
                  </a:lnTo>
                  <a:lnTo>
                    <a:pt x="16" y="417"/>
                  </a:lnTo>
                  <a:lnTo>
                    <a:pt x="16" y="416"/>
                  </a:lnTo>
                  <a:lnTo>
                    <a:pt x="14" y="415"/>
                  </a:lnTo>
                  <a:lnTo>
                    <a:pt x="14" y="412"/>
                  </a:lnTo>
                  <a:lnTo>
                    <a:pt x="13" y="410"/>
                  </a:lnTo>
                  <a:lnTo>
                    <a:pt x="11" y="408"/>
                  </a:lnTo>
                  <a:lnTo>
                    <a:pt x="11" y="406"/>
                  </a:lnTo>
                  <a:lnTo>
                    <a:pt x="11" y="404"/>
                  </a:lnTo>
                  <a:lnTo>
                    <a:pt x="10" y="401"/>
                  </a:lnTo>
                  <a:lnTo>
                    <a:pt x="9" y="400"/>
                  </a:lnTo>
                  <a:lnTo>
                    <a:pt x="8" y="397"/>
                  </a:lnTo>
                  <a:lnTo>
                    <a:pt x="8" y="394"/>
                  </a:lnTo>
                  <a:lnTo>
                    <a:pt x="6" y="392"/>
                  </a:lnTo>
                  <a:lnTo>
                    <a:pt x="5" y="389"/>
                  </a:lnTo>
                  <a:lnTo>
                    <a:pt x="4" y="387"/>
                  </a:lnTo>
                  <a:lnTo>
                    <a:pt x="4" y="383"/>
                  </a:lnTo>
                  <a:lnTo>
                    <a:pt x="4" y="380"/>
                  </a:lnTo>
                  <a:lnTo>
                    <a:pt x="2" y="377"/>
                  </a:lnTo>
                  <a:lnTo>
                    <a:pt x="2" y="374"/>
                  </a:lnTo>
                  <a:lnTo>
                    <a:pt x="1" y="371"/>
                  </a:lnTo>
                  <a:lnTo>
                    <a:pt x="1" y="368"/>
                  </a:lnTo>
                  <a:lnTo>
                    <a:pt x="1" y="363"/>
                  </a:lnTo>
                  <a:lnTo>
                    <a:pt x="1" y="361"/>
                  </a:lnTo>
                  <a:lnTo>
                    <a:pt x="1" y="358"/>
                  </a:lnTo>
                  <a:lnTo>
                    <a:pt x="0" y="353"/>
                  </a:lnTo>
                  <a:lnTo>
                    <a:pt x="0" y="350"/>
                  </a:lnTo>
                  <a:lnTo>
                    <a:pt x="0" y="346"/>
                  </a:lnTo>
                  <a:lnTo>
                    <a:pt x="0" y="342"/>
                  </a:lnTo>
                  <a:lnTo>
                    <a:pt x="0" y="337"/>
                  </a:lnTo>
                  <a:lnTo>
                    <a:pt x="0" y="332"/>
                  </a:lnTo>
                  <a:lnTo>
                    <a:pt x="0" y="325"/>
                  </a:lnTo>
                  <a:lnTo>
                    <a:pt x="0" y="319"/>
                  </a:lnTo>
                  <a:lnTo>
                    <a:pt x="0" y="312"/>
                  </a:lnTo>
                  <a:lnTo>
                    <a:pt x="0" y="305"/>
                  </a:lnTo>
                  <a:lnTo>
                    <a:pt x="0" y="297"/>
                  </a:lnTo>
                  <a:lnTo>
                    <a:pt x="0" y="289"/>
                  </a:lnTo>
                  <a:lnTo>
                    <a:pt x="0" y="280"/>
                  </a:lnTo>
                  <a:lnTo>
                    <a:pt x="0" y="272"/>
                  </a:lnTo>
                  <a:lnTo>
                    <a:pt x="1" y="264"/>
                  </a:lnTo>
                  <a:lnTo>
                    <a:pt x="1" y="255"/>
                  </a:lnTo>
                  <a:lnTo>
                    <a:pt x="1" y="246"/>
                  </a:lnTo>
                  <a:lnTo>
                    <a:pt x="1" y="237"/>
                  </a:lnTo>
                  <a:lnTo>
                    <a:pt x="1" y="228"/>
                  </a:lnTo>
                  <a:lnTo>
                    <a:pt x="2" y="219"/>
                  </a:lnTo>
                  <a:lnTo>
                    <a:pt x="2" y="209"/>
                  </a:lnTo>
                  <a:lnTo>
                    <a:pt x="4" y="201"/>
                  </a:lnTo>
                  <a:lnTo>
                    <a:pt x="4" y="193"/>
                  </a:lnTo>
                  <a:lnTo>
                    <a:pt x="5" y="184"/>
                  </a:lnTo>
                  <a:lnTo>
                    <a:pt x="6" y="176"/>
                  </a:lnTo>
                  <a:lnTo>
                    <a:pt x="8" y="168"/>
                  </a:lnTo>
                  <a:lnTo>
                    <a:pt x="9" y="159"/>
                  </a:lnTo>
                  <a:lnTo>
                    <a:pt x="10" y="151"/>
                  </a:lnTo>
                  <a:lnTo>
                    <a:pt x="11" y="144"/>
                  </a:lnTo>
                  <a:lnTo>
                    <a:pt x="14" y="136"/>
                  </a:lnTo>
                  <a:lnTo>
                    <a:pt x="16" y="130"/>
                  </a:lnTo>
                  <a:lnTo>
                    <a:pt x="17" y="124"/>
                  </a:lnTo>
                  <a:lnTo>
                    <a:pt x="19" y="118"/>
                  </a:lnTo>
                  <a:lnTo>
                    <a:pt x="21" y="114"/>
                  </a:lnTo>
                  <a:lnTo>
                    <a:pt x="24" y="108"/>
                  </a:lnTo>
                  <a:lnTo>
                    <a:pt x="26" y="103"/>
                  </a:lnTo>
                  <a:lnTo>
                    <a:pt x="29" y="98"/>
                  </a:lnTo>
                  <a:lnTo>
                    <a:pt x="31" y="93"/>
                  </a:lnTo>
                  <a:lnTo>
                    <a:pt x="34" y="90"/>
                  </a:lnTo>
                  <a:lnTo>
                    <a:pt x="36" y="86"/>
                  </a:lnTo>
                  <a:lnTo>
                    <a:pt x="39" y="82"/>
                  </a:lnTo>
                  <a:lnTo>
                    <a:pt x="41" y="78"/>
                  </a:lnTo>
                  <a:lnTo>
                    <a:pt x="44" y="74"/>
                  </a:lnTo>
                  <a:lnTo>
                    <a:pt x="47" y="72"/>
                  </a:lnTo>
                  <a:lnTo>
                    <a:pt x="50" y="68"/>
                  </a:lnTo>
                  <a:lnTo>
                    <a:pt x="53" y="64"/>
                  </a:lnTo>
                  <a:lnTo>
                    <a:pt x="56" y="61"/>
                  </a:lnTo>
                  <a:lnTo>
                    <a:pt x="59" y="58"/>
                  </a:lnTo>
                  <a:lnTo>
                    <a:pt x="62" y="56"/>
                  </a:lnTo>
                  <a:lnTo>
                    <a:pt x="66" y="53"/>
                  </a:lnTo>
                  <a:lnTo>
                    <a:pt x="69" y="50"/>
                  </a:lnTo>
                  <a:lnTo>
                    <a:pt x="72" y="47"/>
                  </a:lnTo>
                  <a:lnTo>
                    <a:pt x="75" y="44"/>
                  </a:lnTo>
                  <a:lnTo>
                    <a:pt x="79" y="43"/>
                  </a:lnTo>
                  <a:lnTo>
                    <a:pt x="82" y="39"/>
                  </a:lnTo>
                  <a:lnTo>
                    <a:pt x="86" y="38"/>
                  </a:lnTo>
                  <a:lnTo>
                    <a:pt x="89" y="35"/>
                  </a:lnTo>
                  <a:lnTo>
                    <a:pt x="92" y="33"/>
                  </a:lnTo>
                  <a:lnTo>
                    <a:pt x="96" y="31"/>
                  </a:lnTo>
                  <a:lnTo>
                    <a:pt x="100" y="29"/>
                  </a:lnTo>
                  <a:lnTo>
                    <a:pt x="103" y="27"/>
                  </a:lnTo>
                  <a:lnTo>
                    <a:pt x="107" y="26"/>
                  </a:lnTo>
                  <a:lnTo>
                    <a:pt x="111" y="24"/>
                  </a:lnTo>
                  <a:lnTo>
                    <a:pt x="114" y="22"/>
                  </a:lnTo>
                  <a:lnTo>
                    <a:pt x="118" y="20"/>
                  </a:lnTo>
                  <a:lnTo>
                    <a:pt x="123" y="19"/>
                  </a:lnTo>
                  <a:lnTo>
                    <a:pt x="126" y="17"/>
                  </a:lnTo>
                  <a:lnTo>
                    <a:pt x="131" y="17"/>
                  </a:lnTo>
                  <a:lnTo>
                    <a:pt x="134" y="15"/>
                  </a:lnTo>
                  <a:lnTo>
                    <a:pt x="139" y="14"/>
                  </a:lnTo>
                  <a:lnTo>
                    <a:pt x="145" y="12"/>
                  </a:lnTo>
                  <a:lnTo>
                    <a:pt x="149" y="11"/>
                  </a:lnTo>
                  <a:lnTo>
                    <a:pt x="154" y="9"/>
                  </a:lnTo>
                  <a:lnTo>
                    <a:pt x="159" y="8"/>
                  </a:lnTo>
                  <a:lnTo>
                    <a:pt x="164" y="7"/>
                  </a:lnTo>
                  <a:lnTo>
                    <a:pt x="170" y="6"/>
                  </a:lnTo>
                  <a:lnTo>
                    <a:pt x="176" y="5"/>
                  </a:lnTo>
                  <a:lnTo>
                    <a:pt x="181" y="4"/>
                  </a:lnTo>
                  <a:lnTo>
                    <a:pt x="187" y="3"/>
                  </a:lnTo>
                  <a:lnTo>
                    <a:pt x="193" y="2"/>
                  </a:lnTo>
                  <a:lnTo>
                    <a:pt x="198" y="2"/>
                  </a:lnTo>
                  <a:lnTo>
                    <a:pt x="203" y="2"/>
                  </a:lnTo>
                  <a:lnTo>
                    <a:pt x="209" y="1"/>
                  </a:lnTo>
                  <a:lnTo>
                    <a:pt x="215" y="1"/>
                  </a:lnTo>
                  <a:lnTo>
                    <a:pt x="221" y="1"/>
                  </a:lnTo>
                  <a:lnTo>
                    <a:pt x="226" y="0"/>
                  </a:lnTo>
                  <a:lnTo>
                    <a:pt x="231" y="0"/>
                  </a:lnTo>
                  <a:lnTo>
                    <a:pt x="237" y="0"/>
                  </a:lnTo>
                  <a:lnTo>
                    <a:pt x="242" y="1"/>
                  </a:lnTo>
                  <a:lnTo>
                    <a:pt x="247" y="1"/>
                  </a:lnTo>
                  <a:lnTo>
                    <a:pt x="251" y="1"/>
                  </a:lnTo>
                  <a:lnTo>
                    <a:pt x="257" y="2"/>
                  </a:lnTo>
                  <a:lnTo>
                    <a:pt x="262" y="2"/>
                  </a:lnTo>
                  <a:lnTo>
                    <a:pt x="266" y="3"/>
                  </a:lnTo>
                  <a:lnTo>
                    <a:pt x="270" y="4"/>
                  </a:lnTo>
                  <a:lnTo>
                    <a:pt x="275" y="5"/>
                  </a:lnTo>
                  <a:lnTo>
                    <a:pt x="278" y="6"/>
                  </a:lnTo>
                  <a:lnTo>
                    <a:pt x="283" y="8"/>
                  </a:lnTo>
                  <a:lnTo>
                    <a:pt x="285" y="9"/>
                  </a:lnTo>
                  <a:lnTo>
                    <a:pt x="289" y="11"/>
                  </a:lnTo>
                  <a:lnTo>
                    <a:pt x="293" y="12"/>
                  </a:lnTo>
                  <a:lnTo>
                    <a:pt x="295" y="12"/>
                  </a:lnTo>
                  <a:lnTo>
                    <a:pt x="298" y="15"/>
                  </a:lnTo>
                  <a:lnTo>
                    <a:pt x="301" y="15"/>
                  </a:lnTo>
                  <a:lnTo>
                    <a:pt x="304" y="17"/>
                  </a:lnTo>
                  <a:lnTo>
                    <a:pt x="306" y="17"/>
                  </a:lnTo>
                  <a:lnTo>
                    <a:pt x="308" y="19"/>
                  </a:lnTo>
                  <a:lnTo>
                    <a:pt x="310" y="19"/>
                  </a:lnTo>
                  <a:lnTo>
                    <a:pt x="312" y="20"/>
                  </a:lnTo>
                  <a:lnTo>
                    <a:pt x="314" y="22"/>
                  </a:lnTo>
                  <a:lnTo>
                    <a:pt x="315" y="22"/>
                  </a:lnTo>
                  <a:lnTo>
                    <a:pt x="318" y="23"/>
                  </a:lnTo>
                  <a:lnTo>
                    <a:pt x="318" y="24"/>
                  </a:lnTo>
                  <a:lnTo>
                    <a:pt x="320" y="25"/>
                  </a:lnTo>
                  <a:lnTo>
                    <a:pt x="321" y="26"/>
                  </a:lnTo>
                  <a:lnTo>
                    <a:pt x="323" y="27"/>
                  </a:lnTo>
                  <a:lnTo>
                    <a:pt x="324" y="27"/>
                  </a:lnTo>
                  <a:lnTo>
                    <a:pt x="325" y="29"/>
                  </a:lnTo>
                  <a:lnTo>
                    <a:pt x="326" y="30"/>
                  </a:lnTo>
                  <a:lnTo>
                    <a:pt x="328" y="32"/>
                  </a:lnTo>
                  <a:lnTo>
                    <a:pt x="329" y="33"/>
                  </a:lnTo>
                  <a:lnTo>
                    <a:pt x="330" y="35"/>
                  </a:lnTo>
                  <a:lnTo>
                    <a:pt x="331" y="36"/>
                  </a:lnTo>
                  <a:lnTo>
                    <a:pt x="332" y="38"/>
                  </a:lnTo>
                  <a:lnTo>
                    <a:pt x="332" y="39"/>
                  </a:lnTo>
                  <a:lnTo>
                    <a:pt x="333" y="40"/>
                  </a:lnTo>
                  <a:lnTo>
                    <a:pt x="334" y="43"/>
                  </a:lnTo>
                  <a:lnTo>
                    <a:pt x="335" y="44"/>
                  </a:lnTo>
                  <a:lnTo>
                    <a:pt x="336" y="46"/>
                  </a:lnTo>
                  <a:lnTo>
                    <a:pt x="336" y="48"/>
                  </a:lnTo>
                  <a:lnTo>
                    <a:pt x="338" y="50"/>
                  </a:lnTo>
                  <a:lnTo>
                    <a:pt x="338" y="53"/>
                  </a:lnTo>
                  <a:lnTo>
                    <a:pt x="338" y="56"/>
                  </a:lnTo>
                  <a:lnTo>
                    <a:pt x="340" y="57"/>
                  </a:lnTo>
                  <a:lnTo>
                    <a:pt x="340" y="61"/>
                  </a:lnTo>
                  <a:lnTo>
                    <a:pt x="340" y="64"/>
                  </a:lnTo>
                  <a:lnTo>
                    <a:pt x="341" y="66"/>
                  </a:lnTo>
                  <a:lnTo>
                    <a:pt x="341" y="70"/>
                  </a:lnTo>
                  <a:lnTo>
                    <a:pt x="343" y="74"/>
                  </a:lnTo>
                  <a:lnTo>
                    <a:pt x="343" y="77"/>
                  </a:lnTo>
                  <a:lnTo>
                    <a:pt x="343" y="81"/>
                  </a:lnTo>
                  <a:lnTo>
                    <a:pt x="343" y="85"/>
                  </a:lnTo>
                  <a:lnTo>
                    <a:pt x="343" y="88"/>
                  </a:lnTo>
                  <a:lnTo>
                    <a:pt x="343" y="93"/>
                  </a:lnTo>
                  <a:lnTo>
                    <a:pt x="343" y="97"/>
                  </a:lnTo>
                  <a:lnTo>
                    <a:pt x="343" y="101"/>
                  </a:lnTo>
                  <a:lnTo>
                    <a:pt x="343" y="104"/>
                  </a:lnTo>
                  <a:lnTo>
                    <a:pt x="343" y="109"/>
                  </a:lnTo>
                  <a:lnTo>
                    <a:pt x="343" y="114"/>
                  </a:lnTo>
                  <a:lnTo>
                    <a:pt x="343" y="116"/>
                  </a:lnTo>
                  <a:lnTo>
                    <a:pt x="343" y="121"/>
                  </a:lnTo>
                  <a:lnTo>
                    <a:pt x="343" y="125"/>
                  </a:lnTo>
                  <a:lnTo>
                    <a:pt x="343" y="129"/>
                  </a:lnTo>
                  <a:lnTo>
                    <a:pt x="343" y="133"/>
                  </a:lnTo>
                  <a:lnTo>
                    <a:pt x="343" y="136"/>
                  </a:lnTo>
                  <a:lnTo>
                    <a:pt x="343" y="140"/>
                  </a:lnTo>
                  <a:lnTo>
                    <a:pt x="343" y="144"/>
                  </a:lnTo>
                  <a:lnTo>
                    <a:pt x="343" y="147"/>
                  </a:lnTo>
                  <a:lnTo>
                    <a:pt x="343" y="151"/>
                  </a:lnTo>
                  <a:lnTo>
                    <a:pt x="341" y="155"/>
                  </a:lnTo>
                  <a:lnTo>
                    <a:pt x="341" y="157"/>
                  </a:lnTo>
                  <a:lnTo>
                    <a:pt x="341" y="161"/>
                  </a:lnTo>
                  <a:lnTo>
                    <a:pt x="340" y="164"/>
                  </a:lnTo>
                  <a:lnTo>
                    <a:pt x="340" y="166"/>
                  </a:lnTo>
                  <a:lnTo>
                    <a:pt x="340" y="171"/>
                  </a:lnTo>
                  <a:lnTo>
                    <a:pt x="340" y="173"/>
                  </a:lnTo>
                  <a:lnTo>
                    <a:pt x="338" y="176"/>
                  </a:lnTo>
                  <a:lnTo>
                    <a:pt x="338" y="180"/>
                  </a:lnTo>
                  <a:lnTo>
                    <a:pt x="338" y="183"/>
                  </a:lnTo>
                  <a:lnTo>
                    <a:pt x="336" y="186"/>
                  </a:lnTo>
                  <a:lnTo>
                    <a:pt x="336" y="189"/>
                  </a:lnTo>
                  <a:lnTo>
                    <a:pt x="336" y="192"/>
                  </a:lnTo>
                  <a:lnTo>
                    <a:pt x="335" y="195"/>
                  </a:lnTo>
                  <a:lnTo>
                    <a:pt x="334" y="197"/>
                  </a:lnTo>
                  <a:lnTo>
                    <a:pt x="333" y="201"/>
                  </a:lnTo>
                  <a:lnTo>
                    <a:pt x="332" y="205"/>
                  </a:lnTo>
                  <a:lnTo>
                    <a:pt x="331" y="207"/>
                  </a:lnTo>
                  <a:lnTo>
                    <a:pt x="329" y="209"/>
                  </a:lnTo>
                  <a:lnTo>
                    <a:pt x="328" y="213"/>
                  </a:lnTo>
                  <a:lnTo>
                    <a:pt x="328" y="216"/>
                  </a:lnTo>
                  <a:lnTo>
                    <a:pt x="327" y="218"/>
                  </a:lnTo>
                  <a:lnTo>
                    <a:pt x="326" y="222"/>
                  </a:lnTo>
                  <a:lnTo>
                    <a:pt x="324" y="223"/>
                  </a:lnTo>
                  <a:lnTo>
                    <a:pt x="323" y="226"/>
                  </a:lnTo>
                  <a:lnTo>
                    <a:pt x="322" y="229"/>
                  </a:lnTo>
                  <a:lnTo>
                    <a:pt x="321" y="230"/>
                  </a:lnTo>
                  <a:lnTo>
                    <a:pt x="319" y="234"/>
                  </a:lnTo>
                  <a:lnTo>
                    <a:pt x="318" y="235"/>
                  </a:lnTo>
                  <a:lnTo>
                    <a:pt x="316" y="238"/>
                  </a:lnTo>
                  <a:lnTo>
                    <a:pt x="315" y="240"/>
                  </a:lnTo>
                  <a:lnTo>
                    <a:pt x="315" y="242"/>
                  </a:lnTo>
                  <a:lnTo>
                    <a:pt x="313" y="244"/>
                  </a:lnTo>
                  <a:lnTo>
                    <a:pt x="312" y="246"/>
                  </a:lnTo>
                  <a:lnTo>
                    <a:pt x="310" y="247"/>
                  </a:lnTo>
                  <a:lnTo>
                    <a:pt x="308" y="249"/>
                  </a:lnTo>
                  <a:lnTo>
                    <a:pt x="306" y="251"/>
                  </a:lnTo>
                  <a:lnTo>
                    <a:pt x="305" y="252"/>
                  </a:lnTo>
                  <a:lnTo>
                    <a:pt x="303" y="255"/>
                  </a:lnTo>
                  <a:lnTo>
                    <a:pt x="300" y="256"/>
                  </a:lnTo>
                  <a:lnTo>
                    <a:pt x="297" y="258"/>
                  </a:lnTo>
                  <a:lnTo>
                    <a:pt x="295" y="259"/>
                  </a:lnTo>
                  <a:lnTo>
                    <a:pt x="292" y="262"/>
                  </a:lnTo>
                  <a:lnTo>
                    <a:pt x="289" y="263"/>
                  </a:lnTo>
                  <a:lnTo>
                    <a:pt x="286" y="264"/>
                  </a:lnTo>
                  <a:lnTo>
                    <a:pt x="283" y="267"/>
                  </a:lnTo>
                  <a:lnTo>
                    <a:pt x="280" y="268"/>
                  </a:lnTo>
                  <a:lnTo>
                    <a:pt x="276" y="269"/>
                  </a:lnTo>
                  <a:lnTo>
                    <a:pt x="273" y="272"/>
                  </a:lnTo>
                  <a:lnTo>
                    <a:pt x="270" y="273"/>
                  </a:lnTo>
                  <a:lnTo>
                    <a:pt x="266" y="275"/>
                  </a:lnTo>
                  <a:lnTo>
                    <a:pt x="263" y="276"/>
                  </a:lnTo>
                  <a:lnTo>
                    <a:pt x="260" y="277"/>
                  </a:lnTo>
                  <a:lnTo>
                    <a:pt x="256" y="278"/>
                  </a:lnTo>
                  <a:lnTo>
                    <a:pt x="254" y="280"/>
                  </a:lnTo>
                  <a:lnTo>
                    <a:pt x="250" y="280"/>
                  </a:lnTo>
                  <a:lnTo>
                    <a:pt x="247" y="282"/>
                  </a:lnTo>
                  <a:lnTo>
                    <a:pt x="243" y="284"/>
                  </a:lnTo>
                  <a:lnTo>
                    <a:pt x="241" y="285"/>
                  </a:lnTo>
                  <a:lnTo>
                    <a:pt x="238" y="285"/>
                  </a:lnTo>
                  <a:lnTo>
                    <a:pt x="234" y="287"/>
                  </a:lnTo>
                  <a:lnTo>
                    <a:pt x="231" y="287"/>
                  </a:lnTo>
                  <a:lnTo>
                    <a:pt x="230" y="288"/>
                  </a:lnTo>
                  <a:lnTo>
                    <a:pt x="227" y="288"/>
                  </a:lnTo>
                  <a:lnTo>
                    <a:pt x="224" y="289"/>
                  </a:lnTo>
                  <a:lnTo>
                    <a:pt x="223" y="289"/>
                  </a:lnTo>
                  <a:lnTo>
                    <a:pt x="221" y="290"/>
                  </a:lnTo>
                  <a:lnTo>
                    <a:pt x="218" y="290"/>
                  </a:lnTo>
                  <a:lnTo>
                    <a:pt x="217" y="291"/>
                  </a:lnTo>
                  <a:lnTo>
                    <a:pt x="215" y="291"/>
                  </a:lnTo>
                  <a:lnTo>
                    <a:pt x="212" y="292"/>
                  </a:lnTo>
                  <a:lnTo>
                    <a:pt x="211" y="292"/>
                  </a:lnTo>
                  <a:lnTo>
                    <a:pt x="208" y="293"/>
                  </a:lnTo>
                  <a:lnTo>
                    <a:pt x="206" y="294"/>
                  </a:lnTo>
                  <a:lnTo>
                    <a:pt x="205" y="294"/>
                  </a:lnTo>
                  <a:lnTo>
                    <a:pt x="203" y="295"/>
                  </a:lnTo>
                  <a:lnTo>
                    <a:pt x="201" y="296"/>
                  </a:lnTo>
                  <a:lnTo>
                    <a:pt x="199" y="296"/>
                  </a:lnTo>
                  <a:lnTo>
                    <a:pt x="198" y="297"/>
                  </a:lnTo>
                  <a:lnTo>
                    <a:pt x="196" y="298"/>
                  </a:lnTo>
                  <a:lnTo>
                    <a:pt x="195" y="298"/>
                  </a:lnTo>
                  <a:lnTo>
                    <a:pt x="193" y="298"/>
                  </a:lnTo>
                  <a:lnTo>
                    <a:pt x="191" y="300"/>
                  </a:lnTo>
                  <a:lnTo>
                    <a:pt x="190" y="301"/>
                  </a:lnTo>
                  <a:lnTo>
                    <a:pt x="188" y="301"/>
                  </a:lnTo>
                  <a:lnTo>
                    <a:pt x="187" y="303"/>
                  </a:lnTo>
                  <a:lnTo>
                    <a:pt x="186" y="303"/>
                  </a:lnTo>
                  <a:lnTo>
                    <a:pt x="184" y="303"/>
                  </a:lnTo>
                  <a:lnTo>
                    <a:pt x="183" y="305"/>
                  </a:lnTo>
                  <a:lnTo>
                    <a:pt x="181" y="305"/>
                  </a:lnTo>
                  <a:lnTo>
                    <a:pt x="181" y="306"/>
                  </a:lnTo>
                  <a:lnTo>
                    <a:pt x="178" y="308"/>
                  </a:lnTo>
                  <a:lnTo>
                    <a:pt x="178" y="309"/>
                  </a:lnTo>
                  <a:lnTo>
                    <a:pt x="176" y="309"/>
                  </a:lnTo>
                  <a:lnTo>
                    <a:pt x="175" y="310"/>
                  </a:lnTo>
                  <a:lnTo>
                    <a:pt x="173" y="311"/>
                  </a:lnTo>
                  <a:lnTo>
                    <a:pt x="173" y="312"/>
                  </a:lnTo>
                  <a:lnTo>
                    <a:pt x="172" y="313"/>
                  </a:lnTo>
                  <a:lnTo>
                    <a:pt x="171" y="313"/>
                  </a:lnTo>
                  <a:lnTo>
                    <a:pt x="171" y="315"/>
                  </a:lnTo>
                  <a:lnTo>
                    <a:pt x="170" y="315"/>
                  </a:lnTo>
                  <a:lnTo>
                    <a:pt x="169" y="316"/>
                  </a:lnTo>
                  <a:lnTo>
                    <a:pt x="168" y="317"/>
                  </a:lnTo>
                  <a:lnTo>
                    <a:pt x="167" y="317"/>
                  </a:lnTo>
                  <a:lnTo>
                    <a:pt x="167" y="319"/>
                  </a:lnTo>
                  <a:lnTo>
                    <a:pt x="166" y="319"/>
                  </a:lnTo>
                  <a:lnTo>
                    <a:pt x="166" y="320"/>
                  </a:lnTo>
                  <a:lnTo>
                    <a:pt x="164" y="321"/>
                  </a:lnTo>
                  <a:lnTo>
                    <a:pt x="163" y="322"/>
                  </a:lnTo>
                  <a:lnTo>
                    <a:pt x="163" y="323"/>
                  </a:lnTo>
                  <a:lnTo>
                    <a:pt x="163" y="324"/>
                  </a:lnTo>
                  <a:lnTo>
                    <a:pt x="162" y="325"/>
                  </a:lnTo>
                  <a:lnTo>
                    <a:pt x="161" y="326"/>
                  </a:lnTo>
                  <a:lnTo>
                    <a:pt x="160" y="327"/>
                  </a:lnTo>
                  <a:lnTo>
                    <a:pt x="159" y="328"/>
                  </a:lnTo>
                  <a:lnTo>
                    <a:pt x="158" y="330"/>
                  </a:lnTo>
                  <a:lnTo>
                    <a:pt x="157" y="330"/>
                  </a:lnTo>
                  <a:lnTo>
                    <a:pt x="156" y="330"/>
                  </a:lnTo>
                  <a:lnTo>
                    <a:pt x="156" y="332"/>
                  </a:lnTo>
                  <a:lnTo>
                    <a:pt x="154" y="334"/>
                  </a:lnTo>
                  <a:lnTo>
                    <a:pt x="153" y="334"/>
                  </a:lnTo>
                  <a:lnTo>
                    <a:pt x="151" y="335"/>
                  </a:lnTo>
                  <a:lnTo>
                    <a:pt x="151" y="337"/>
                  </a:lnTo>
                  <a:lnTo>
                    <a:pt x="149" y="338"/>
                  </a:lnTo>
                  <a:lnTo>
                    <a:pt x="148" y="340"/>
                  </a:lnTo>
                  <a:lnTo>
                    <a:pt x="145" y="341"/>
                  </a:lnTo>
                  <a:lnTo>
                    <a:pt x="143" y="342"/>
                  </a:lnTo>
                  <a:lnTo>
                    <a:pt x="142" y="344"/>
                  </a:lnTo>
                  <a:lnTo>
                    <a:pt x="141" y="345"/>
                  </a:lnTo>
                  <a:lnTo>
                    <a:pt x="139" y="347"/>
                  </a:lnTo>
                  <a:lnTo>
                    <a:pt x="138" y="347"/>
                  </a:lnTo>
                  <a:lnTo>
                    <a:pt x="136" y="349"/>
                  </a:lnTo>
                  <a:lnTo>
                    <a:pt x="134" y="350"/>
                  </a:lnTo>
                  <a:lnTo>
                    <a:pt x="133" y="350"/>
                  </a:lnTo>
                  <a:lnTo>
                    <a:pt x="131" y="353"/>
                  </a:lnTo>
                  <a:lnTo>
                    <a:pt x="130" y="353"/>
                  </a:lnTo>
                  <a:lnTo>
                    <a:pt x="129" y="354"/>
                  </a:lnTo>
                  <a:lnTo>
                    <a:pt x="127" y="355"/>
                  </a:lnTo>
                  <a:lnTo>
                    <a:pt x="126" y="356"/>
                  </a:lnTo>
                  <a:lnTo>
                    <a:pt x="124" y="358"/>
                  </a:lnTo>
                  <a:lnTo>
                    <a:pt x="123" y="358"/>
                  </a:lnTo>
                  <a:lnTo>
                    <a:pt x="121" y="359"/>
                  </a:lnTo>
                  <a:lnTo>
                    <a:pt x="120" y="361"/>
                  </a:lnTo>
                  <a:lnTo>
                    <a:pt x="118" y="361"/>
                  </a:lnTo>
                  <a:lnTo>
                    <a:pt x="116" y="362"/>
                  </a:lnTo>
                  <a:lnTo>
                    <a:pt x="114" y="363"/>
                  </a:lnTo>
                  <a:lnTo>
                    <a:pt x="113" y="363"/>
                  </a:lnTo>
                  <a:lnTo>
                    <a:pt x="111" y="365"/>
                  </a:lnTo>
                  <a:lnTo>
                    <a:pt x="110" y="366"/>
                  </a:lnTo>
                  <a:lnTo>
                    <a:pt x="108" y="368"/>
                  </a:lnTo>
                  <a:lnTo>
                    <a:pt x="106" y="368"/>
                  </a:lnTo>
                  <a:lnTo>
                    <a:pt x="105" y="370"/>
                  </a:lnTo>
                  <a:lnTo>
                    <a:pt x="103" y="371"/>
                  </a:lnTo>
                  <a:lnTo>
                    <a:pt x="101" y="372"/>
                  </a:lnTo>
                  <a:lnTo>
                    <a:pt x="100" y="373"/>
                  </a:lnTo>
                  <a:lnTo>
                    <a:pt x="98" y="375"/>
                  </a:lnTo>
                  <a:lnTo>
                    <a:pt x="96" y="376"/>
                  </a:lnTo>
                  <a:lnTo>
                    <a:pt x="94" y="379"/>
                  </a:lnTo>
                  <a:lnTo>
                    <a:pt x="92" y="379"/>
                  </a:lnTo>
                  <a:lnTo>
                    <a:pt x="90" y="381"/>
                  </a:lnTo>
                  <a:lnTo>
                    <a:pt x="89" y="383"/>
                  </a:lnTo>
                  <a:lnTo>
                    <a:pt x="88" y="384"/>
                  </a:lnTo>
                  <a:lnTo>
                    <a:pt x="86" y="387"/>
                  </a:lnTo>
                  <a:lnTo>
                    <a:pt x="84" y="388"/>
                  </a:lnTo>
                  <a:lnTo>
                    <a:pt x="82" y="389"/>
                  </a:lnTo>
                  <a:lnTo>
                    <a:pt x="81" y="391"/>
                  </a:lnTo>
                  <a:lnTo>
                    <a:pt x="80" y="393"/>
                  </a:lnTo>
                  <a:lnTo>
                    <a:pt x="79" y="395"/>
                  </a:lnTo>
                  <a:lnTo>
                    <a:pt x="78" y="397"/>
                  </a:lnTo>
                  <a:lnTo>
                    <a:pt x="76" y="399"/>
                  </a:lnTo>
                  <a:lnTo>
                    <a:pt x="75" y="400"/>
                  </a:lnTo>
                  <a:lnTo>
                    <a:pt x="74" y="401"/>
                  </a:lnTo>
                  <a:lnTo>
                    <a:pt x="72" y="404"/>
                  </a:lnTo>
                  <a:lnTo>
                    <a:pt x="71" y="405"/>
                  </a:lnTo>
                  <a:lnTo>
                    <a:pt x="70" y="406"/>
                  </a:lnTo>
                  <a:lnTo>
                    <a:pt x="69" y="408"/>
                  </a:lnTo>
                  <a:lnTo>
                    <a:pt x="69" y="410"/>
                  </a:lnTo>
                  <a:lnTo>
                    <a:pt x="66" y="411"/>
                  </a:lnTo>
                  <a:lnTo>
                    <a:pt x="66" y="412"/>
                  </a:lnTo>
                  <a:lnTo>
                    <a:pt x="65" y="413"/>
                  </a:lnTo>
                  <a:lnTo>
                    <a:pt x="64" y="416"/>
                  </a:lnTo>
                  <a:lnTo>
                    <a:pt x="63" y="417"/>
                  </a:lnTo>
                  <a:lnTo>
                    <a:pt x="62" y="418"/>
                  </a:lnTo>
                  <a:lnTo>
                    <a:pt x="61" y="420"/>
                  </a:lnTo>
                  <a:lnTo>
                    <a:pt x="59" y="421"/>
                  </a:lnTo>
                  <a:lnTo>
                    <a:pt x="58" y="422"/>
                  </a:lnTo>
                  <a:lnTo>
                    <a:pt x="56" y="423"/>
                  </a:lnTo>
                  <a:lnTo>
                    <a:pt x="55" y="423"/>
                  </a:lnTo>
                  <a:lnTo>
                    <a:pt x="54" y="424"/>
                  </a:lnTo>
                  <a:lnTo>
                    <a:pt x="53" y="425"/>
                  </a:lnTo>
                  <a:lnTo>
                    <a:pt x="51" y="425"/>
                  </a:lnTo>
                  <a:lnTo>
                    <a:pt x="50" y="425"/>
                  </a:lnTo>
                  <a:lnTo>
                    <a:pt x="49" y="426"/>
                  </a:lnTo>
                  <a:lnTo>
                    <a:pt x="47" y="426"/>
                  </a:lnTo>
                  <a:lnTo>
                    <a:pt x="44" y="426"/>
                  </a:lnTo>
                  <a:lnTo>
                    <a:pt x="43" y="426"/>
                  </a:lnTo>
                  <a:lnTo>
                    <a:pt x="41" y="426"/>
                  </a:lnTo>
                  <a:lnTo>
                    <a:pt x="40" y="426"/>
                  </a:lnTo>
                  <a:lnTo>
                    <a:pt x="39" y="426"/>
                  </a:lnTo>
                  <a:lnTo>
                    <a:pt x="38" y="425"/>
                  </a:lnTo>
                  <a:lnTo>
                    <a:pt x="36" y="425"/>
                  </a:lnTo>
                  <a:lnTo>
                    <a:pt x="35" y="425"/>
                  </a:lnTo>
                  <a:lnTo>
                    <a:pt x="34" y="425"/>
                  </a:lnTo>
                  <a:lnTo>
                    <a:pt x="32" y="424"/>
                  </a:lnTo>
                  <a:lnTo>
                    <a:pt x="31" y="424"/>
                  </a:lnTo>
                  <a:lnTo>
                    <a:pt x="29" y="424"/>
                  </a:lnTo>
                  <a:lnTo>
                    <a:pt x="29" y="423"/>
                  </a:lnTo>
                  <a:lnTo>
                    <a:pt x="28" y="423"/>
                  </a:lnTo>
                  <a:lnTo>
                    <a:pt x="26" y="423"/>
                  </a:lnTo>
                  <a:lnTo>
                    <a:pt x="25" y="422"/>
                  </a:lnTo>
                  <a:lnTo>
                    <a:pt x="24" y="422"/>
                  </a:lnTo>
                  <a:lnTo>
                    <a:pt x="23" y="422"/>
                  </a:lnTo>
                  <a:lnTo>
                    <a:pt x="22" y="421"/>
                  </a:lnTo>
                  <a:lnTo>
                    <a:pt x="21" y="421"/>
                  </a:lnTo>
                  <a:lnTo>
                    <a:pt x="20" y="421"/>
                  </a:lnTo>
                  <a:lnTo>
                    <a:pt x="19" y="421"/>
                  </a:lnTo>
                  <a:lnTo>
                    <a:pt x="18" y="421"/>
                  </a:lnTo>
                  <a:lnTo>
                    <a:pt x="17" y="421"/>
                  </a:lnTo>
                </a:path>
              </a:pathLst>
            </a:custGeom>
            <a:solidFill>
              <a:srgbClr val="AA6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5260" name="Freeform 13">
              <a:extLst>
                <a:ext uri="{FF2B5EF4-FFF2-40B4-BE49-F238E27FC236}">
                  <a16:creationId xmlns:a16="http://schemas.microsoft.com/office/drawing/2014/main" xmlns="" id="{0D8DF939-C551-4D64-8609-015A340DB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" y="1364"/>
              <a:ext cx="324" cy="400"/>
            </a:xfrm>
            <a:custGeom>
              <a:avLst/>
              <a:gdLst>
                <a:gd name="T0" fmla="*/ 13 w 324"/>
                <a:gd name="T1" fmla="*/ 385 h 400"/>
                <a:gd name="T2" fmla="*/ 8 w 324"/>
                <a:gd name="T3" fmla="*/ 371 h 400"/>
                <a:gd name="T4" fmla="*/ 2 w 324"/>
                <a:gd name="T5" fmla="*/ 352 h 400"/>
                <a:gd name="T6" fmla="*/ 0 w 324"/>
                <a:gd name="T7" fmla="*/ 331 h 400"/>
                <a:gd name="T8" fmla="*/ 0 w 324"/>
                <a:gd name="T9" fmla="*/ 298 h 400"/>
                <a:gd name="T10" fmla="*/ 1 w 324"/>
                <a:gd name="T11" fmla="*/ 246 h 400"/>
                <a:gd name="T12" fmla="*/ 4 w 324"/>
                <a:gd name="T13" fmla="*/ 188 h 400"/>
                <a:gd name="T14" fmla="*/ 11 w 324"/>
                <a:gd name="T15" fmla="*/ 134 h 400"/>
                <a:gd name="T16" fmla="*/ 26 w 324"/>
                <a:gd name="T17" fmla="*/ 96 h 400"/>
                <a:gd name="T18" fmla="*/ 43 w 324"/>
                <a:gd name="T19" fmla="*/ 68 h 400"/>
                <a:gd name="T20" fmla="*/ 62 w 324"/>
                <a:gd name="T21" fmla="*/ 48 h 400"/>
                <a:gd name="T22" fmla="*/ 84 w 324"/>
                <a:gd name="T23" fmla="*/ 32 h 400"/>
                <a:gd name="T24" fmla="*/ 109 w 324"/>
                <a:gd name="T25" fmla="*/ 20 h 400"/>
                <a:gd name="T26" fmla="*/ 136 w 324"/>
                <a:gd name="T27" fmla="*/ 11 h 400"/>
                <a:gd name="T28" fmla="*/ 171 w 324"/>
                <a:gd name="T29" fmla="*/ 3 h 400"/>
                <a:gd name="T30" fmla="*/ 207 w 324"/>
                <a:gd name="T31" fmla="*/ 0 h 400"/>
                <a:gd name="T32" fmla="*/ 243 w 324"/>
                <a:gd name="T33" fmla="*/ 2 h 400"/>
                <a:gd name="T34" fmla="*/ 269 w 324"/>
                <a:gd name="T35" fmla="*/ 8 h 400"/>
                <a:gd name="T36" fmla="*/ 288 w 324"/>
                <a:gd name="T37" fmla="*/ 17 h 400"/>
                <a:gd name="T38" fmla="*/ 300 w 324"/>
                <a:gd name="T39" fmla="*/ 23 h 400"/>
                <a:gd name="T40" fmla="*/ 308 w 324"/>
                <a:gd name="T41" fmla="*/ 29 h 400"/>
                <a:gd name="T42" fmla="*/ 314 w 324"/>
                <a:gd name="T43" fmla="*/ 38 h 400"/>
                <a:gd name="T44" fmla="*/ 319 w 324"/>
                <a:gd name="T45" fmla="*/ 51 h 400"/>
                <a:gd name="T46" fmla="*/ 321 w 324"/>
                <a:gd name="T47" fmla="*/ 72 h 400"/>
                <a:gd name="T48" fmla="*/ 323 w 324"/>
                <a:gd name="T49" fmla="*/ 97 h 400"/>
                <a:gd name="T50" fmla="*/ 323 w 324"/>
                <a:gd name="T51" fmla="*/ 123 h 400"/>
                <a:gd name="T52" fmla="*/ 321 w 324"/>
                <a:gd name="T53" fmla="*/ 146 h 400"/>
                <a:gd name="T54" fmla="*/ 319 w 324"/>
                <a:gd name="T55" fmla="*/ 167 h 400"/>
                <a:gd name="T56" fmla="*/ 313 w 324"/>
                <a:gd name="T57" fmla="*/ 188 h 400"/>
                <a:gd name="T58" fmla="*/ 307 w 324"/>
                <a:gd name="T59" fmla="*/ 207 h 400"/>
                <a:gd name="T60" fmla="*/ 298 w 324"/>
                <a:gd name="T61" fmla="*/ 221 h 400"/>
                <a:gd name="T62" fmla="*/ 289 w 324"/>
                <a:gd name="T63" fmla="*/ 233 h 400"/>
                <a:gd name="T64" fmla="*/ 273 w 324"/>
                <a:gd name="T65" fmla="*/ 246 h 400"/>
                <a:gd name="T66" fmla="*/ 252 w 324"/>
                <a:gd name="T67" fmla="*/ 256 h 400"/>
                <a:gd name="T68" fmla="*/ 230 w 324"/>
                <a:gd name="T69" fmla="*/ 264 h 400"/>
                <a:gd name="T70" fmla="*/ 213 w 324"/>
                <a:gd name="T71" fmla="*/ 270 h 400"/>
                <a:gd name="T72" fmla="*/ 199 w 324"/>
                <a:gd name="T73" fmla="*/ 272 h 400"/>
                <a:gd name="T74" fmla="*/ 187 w 324"/>
                <a:gd name="T75" fmla="*/ 277 h 400"/>
                <a:gd name="T76" fmla="*/ 176 w 324"/>
                <a:gd name="T77" fmla="*/ 282 h 400"/>
                <a:gd name="T78" fmla="*/ 168 w 324"/>
                <a:gd name="T79" fmla="*/ 287 h 400"/>
                <a:gd name="T80" fmla="*/ 161 w 324"/>
                <a:gd name="T81" fmla="*/ 293 h 400"/>
                <a:gd name="T82" fmla="*/ 157 w 324"/>
                <a:gd name="T83" fmla="*/ 299 h 400"/>
                <a:gd name="T84" fmla="*/ 151 w 324"/>
                <a:gd name="T85" fmla="*/ 305 h 400"/>
                <a:gd name="T86" fmla="*/ 145 w 324"/>
                <a:gd name="T87" fmla="*/ 312 h 400"/>
                <a:gd name="T88" fmla="*/ 136 w 324"/>
                <a:gd name="T89" fmla="*/ 321 h 400"/>
                <a:gd name="T90" fmla="*/ 127 w 324"/>
                <a:gd name="T91" fmla="*/ 328 h 400"/>
                <a:gd name="T92" fmla="*/ 116 w 324"/>
                <a:gd name="T93" fmla="*/ 335 h 400"/>
                <a:gd name="T94" fmla="*/ 106 w 324"/>
                <a:gd name="T95" fmla="*/ 340 h 400"/>
                <a:gd name="T96" fmla="*/ 96 w 324"/>
                <a:gd name="T97" fmla="*/ 349 h 400"/>
                <a:gd name="T98" fmla="*/ 83 w 324"/>
                <a:gd name="T99" fmla="*/ 360 h 400"/>
                <a:gd name="T100" fmla="*/ 74 w 324"/>
                <a:gd name="T101" fmla="*/ 371 h 400"/>
                <a:gd name="T102" fmla="*/ 67 w 324"/>
                <a:gd name="T103" fmla="*/ 382 h 400"/>
                <a:gd name="T104" fmla="*/ 61 w 324"/>
                <a:gd name="T105" fmla="*/ 391 h 400"/>
                <a:gd name="T106" fmla="*/ 54 w 324"/>
                <a:gd name="T107" fmla="*/ 397 h 400"/>
                <a:gd name="T108" fmla="*/ 44 w 324"/>
                <a:gd name="T109" fmla="*/ 399 h 400"/>
                <a:gd name="T110" fmla="*/ 34 w 324"/>
                <a:gd name="T111" fmla="*/ 398 h 400"/>
                <a:gd name="T112" fmla="*/ 24 w 324"/>
                <a:gd name="T113" fmla="*/ 395 h 400"/>
                <a:gd name="T114" fmla="*/ 17 w 324"/>
                <a:gd name="T115" fmla="*/ 393 h 4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24"/>
                <a:gd name="T175" fmla="*/ 0 h 400"/>
                <a:gd name="T176" fmla="*/ 324 w 324"/>
                <a:gd name="T177" fmla="*/ 400 h 4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24" h="400">
                  <a:moveTo>
                    <a:pt x="17" y="393"/>
                  </a:moveTo>
                  <a:lnTo>
                    <a:pt x="16" y="391"/>
                  </a:lnTo>
                  <a:lnTo>
                    <a:pt x="14" y="390"/>
                  </a:lnTo>
                  <a:lnTo>
                    <a:pt x="14" y="389"/>
                  </a:lnTo>
                  <a:lnTo>
                    <a:pt x="14" y="388"/>
                  </a:lnTo>
                  <a:lnTo>
                    <a:pt x="13" y="386"/>
                  </a:lnTo>
                  <a:lnTo>
                    <a:pt x="13" y="385"/>
                  </a:lnTo>
                  <a:lnTo>
                    <a:pt x="11" y="383"/>
                  </a:lnTo>
                  <a:lnTo>
                    <a:pt x="11" y="381"/>
                  </a:lnTo>
                  <a:lnTo>
                    <a:pt x="10" y="379"/>
                  </a:lnTo>
                  <a:lnTo>
                    <a:pt x="10" y="377"/>
                  </a:lnTo>
                  <a:lnTo>
                    <a:pt x="9" y="375"/>
                  </a:lnTo>
                  <a:lnTo>
                    <a:pt x="8" y="373"/>
                  </a:lnTo>
                  <a:lnTo>
                    <a:pt x="8" y="371"/>
                  </a:lnTo>
                  <a:lnTo>
                    <a:pt x="6" y="368"/>
                  </a:lnTo>
                  <a:lnTo>
                    <a:pt x="6" y="366"/>
                  </a:lnTo>
                  <a:lnTo>
                    <a:pt x="5" y="363"/>
                  </a:lnTo>
                  <a:lnTo>
                    <a:pt x="4" y="361"/>
                  </a:lnTo>
                  <a:lnTo>
                    <a:pt x="4" y="357"/>
                  </a:lnTo>
                  <a:lnTo>
                    <a:pt x="4" y="355"/>
                  </a:lnTo>
                  <a:lnTo>
                    <a:pt x="2" y="352"/>
                  </a:lnTo>
                  <a:lnTo>
                    <a:pt x="1" y="349"/>
                  </a:lnTo>
                  <a:lnTo>
                    <a:pt x="1" y="346"/>
                  </a:lnTo>
                  <a:lnTo>
                    <a:pt x="1" y="343"/>
                  </a:lnTo>
                  <a:lnTo>
                    <a:pt x="1" y="340"/>
                  </a:lnTo>
                  <a:lnTo>
                    <a:pt x="1" y="336"/>
                  </a:lnTo>
                  <a:lnTo>
                    <a:pt x="1" y="334"/>
                  </a:lnTo>
                  <a:lnTo>
                    <a:pt x="0" y="331"/>
                  </a:lnTo>
                  <a:lnTo>
                    <a:pt x="0" y="328"/>
                  </a:lnTo>
                  <a:lnTo>
                    <a:pt x="0" y="324"/>
                  </a:lnTo>
                  <a:lnTo>
                    <a:pt x="0" y="319"/>
                  </a:lnTo>
                  <a:lnTo>
                    <a:pt x="0" y="314"/>
                  </a:lnTo>
                  <a:lnTo>
                    <a:pt x="0" y="310"/>
                  </a:lnTo>
                  <a:lnTo>
                    <a:pt x="0" y="303"/>
                  </a:lnTo>
                  <a:lnTo>
                    <a:pt x="0" y="298"/>
                  </a:lnTo>
                  <a:lnTo>
                    <a:pt x="0" y="291"/>
                  </a:lnTo>
                  <a:lnTo>
                    <a:pt x="0" y="284"/>
                  </a:lnTo>
                  <a:lnTo>
                    <a:pt x="0" y="277"/>
                  </a:lnTo>
                  <a:lnTo>
                    <a:pt x="0" y="270"/>
                  </a:lnTo>
                  <a:lnTo>
                    <a:pt x="1" y="262"/>
                  </a:lnTo>
                  <a:lnTo>
                    <a:pt x="1" y="254"/>
                  </a:lnTo>
                  <a:lnTo>
                    <a:pt x="1" y="246"/>
                  </a:lnTo>
                  <a:lnTo>
                    <a:pt x="1" y="237"/>
                  </a:lnTo>
                  <a:lnTo>
                    <a:pt x="1" y="229"/>
                  </a:lnTo>
                  <a:lnTo>
                    <a:pt x="1" y="221"/>
                  </a:lnTo>
                  <a:lnTo>
                    <a:pt x="2" y="213"/>
                  </a:lnTo>
                  <a:lnTo>
                    <a:pt x="2" y="204"/>
                  </a:lnTo>
                  <a:lnTo>
                    <a:pt x="4" y="196"/>
                  </a:lnTo>
                  <a:lnTo>
                    <a:pt x="4" y="188"/>
                  </a:lnTo>
                  <a:lnTo>
                    <a:pt x="5" y="179"/>
                  </a:lnTo>
                  <a:lnTo>
                    <a:pt x="6" y="171"/>
                  </a:lnTo>
                  <a:lnTo>
                    <a:pt x="8" y="163"/>
                  </a:lnTo>
                  <a:lnTo>
                    <a:pt x="8" y="155"/>
                  </a:lnTo>
                  <a:lnTo>
                    <a:pt x="9" y="147"/>
                  </a:lnTo>
                  <a:lnTo>
                    <a:pt x="11" y="140"/>
                  </a:lnTo>
                  <a:lnTo>
                    <a:pt x="11" y="134"/>
                  </a:lnTo>
                  <a:lnTo>
                    <a:pt x="14" y="127"/>
                  </a:lnTo>
                  <a:lnTo>
                    <a:pt x="16" y="121"/>
                  </a:lnTo>
                  <a:lnTo>
                    <a:pt x="17" y="115"/>
                  </a:lnTo>
                  <a:lnTo>
                    <a:pt x="20" y="109"/>
                  </a:lnTo>
                  <a:lnTo>
                    <a:pt x="21" y="105"/>
                  </a:lnTo>
                  <a:lnTo>
                    <a:pt x="24" y="100"/>
                  </a:lnTo>
                  <a:lnTo>
                    <a:pt x="26" y="96"/>
                  </a:lnTo>
                  <a:lnTo>
                    <a:pt x="29" y="92"/>
                  </a:lnTo>
                  <a:lnTo>
                    <a:pt x="31" y="87"/>
                  </a:lnTo>
                  <a:lnTo>
                    <a:pt x="33" y="84"/>
                  </a:lnTo>
                  <a:lnTo>
                    <a:pt x="35" y="80"/>
                  </a:lnTo>
                  <a:lnTo>
                    <a:pt x="38" y="76"/>
                  </a:lnTo>
                  <a:lnTo>
                    <a:pt x="41" y="72"/>
                  </a:lnTo>
                  <a:lnTo>
                    <a:pt x="43" y="68"/>
                  </a:lnTo>
                  <a:lnTo>
                    <a:pt x="46" y="66"/>
                  </a:lnTo>
                  <a:lnTo>
                    <a:pt x="49" y="62"/>
                  </a:lnTo>
                  <a:lnTo>
                    <a:pt x="51" y="59"/>
                  </a:lnTo>
                  <a:lnTo>
                    <a:pt x="54" y="56"/>
                  </a:lnTo>
                  <a:lnTo>
                    <a:pt x="56" y="53"/>
                  </a:lnTo>
                  <a:lnTo>
                    <a:pt x="60" y="51"/>
                  </a:lnTo>
                  <a:lnTo>
                    <a:pt x="62" y="48"/>
                  </a:lnTo>
                  <a:lnTo>
                    <a:pt x="66" y="45"/>
                  </a:lnTo>
                  <a:lnTo>
                    <a:pt x="69" y="43"/>
                  </a:lnTo>
                  <a:lnTo>
                    <a:pt x="72" y="41"/>
                  </a:lnTo>
                  <a:lnTo>
                    <a:pt x="75" y="38"/>
                  </a:lnTo>
                  <a:lnTo>
                    <a:pt x="78" y="36"/>
                  </a:lnTo>
                  <a:lnTo>
                    <a:pt x="82" y="35"/>
                  </a:lnTo>
                  <a:lnTo>
                    <a:pt x="84" y="32"/>
                  </a:lnTo>
                  <a:lnTo>
                    <a:pt x="88" y="31"/>
                  </a:lnTo>
                  <a:lnTo>
                    <a:pt x="92" y="29"/>
                  </a:lnTo>
                  <a:lnTo>
                    <a:pt x="94" y="27"/>
                  </a:lnTo>
                  <a:lnTo>
                    <a:pt x="98" y="25"/>
                  </a:lnTo>
                  <a:lnTo>
                    <a:pt x="102" y="24"/>
                  </a:lnTo>
                  <a:lnTo>
                    <a:pt x="106" y="23"/>
                  </a:lnTo>
                  <a:lnTo>
                    <a:pt x="109" y="20"/>
                  </a:lnTo>
                  <a:lnTo>
                    <a:pt x="112" y="19"/>
                  </a:lnTo>
                  <a:lnTo>
                    <a:pt x="116" y="17"/>
                  </a:lnTo>
                  <a:lnTo>
                    <a:pt x="119" y="17"/>
                  </a:lnTo>
                  <a:lnTo>
                    <a:pt x="123" y="14"/>
                  </a:lnTo>
                  <a:lnTo>
                    <a:pt x="127" y="14"/>
                  </a:lnTo>
                  <a:lnTo>
                    <a:pt x="133" y="12"/>
                  </a:lnTo>
                  <a:lnTo>
                    <a:pt x="136" y="11"/>
                  </a:lnTo>
                  <a:lnTo>
                    <a:pt x="142" y="10"/>
                  </a:lnTo>
                  <a:lnTo>
                    <a:pt x="146" y="9"/>
                  </a:lnTo>
                  <a:lnTo>
                    <a:pt x="151" y="7"/>
                  </a:lnTo>
                  <a:lnTo>
                    <a:pt x="156" y="6"/>
                  </a:lnTo>
                  <a:lnTo>
                    <a:pt x="161" y="5"/>
                  </a:lnTo>
                  <a:lnTo>
                    <a:pt x="166" y="4"/>
                  </a:lnTo>
                  <a:lnTo>
                    <a:pt x="171" y="3"/>
                  </a:lnTo>
                  <a:lnTo>
                    <a:pt x="176" y="3"/>
                  </a:lnTo>
                  <a:lnTo>
                    <a:pt x="182" y="2"/>
                  </a:lnTo>
                  <a:lnTo>
                    <a:pt x="186" y="2"/>
                  </a:lnTo>
                  <a:lnTo>
                    <a:pt x="192" y="2"/>
                  </a:lnTo>
                  <a:lnTo>
                    <a:pt x="197" y="1"/>
                  </a:lnTo>
                  <a:lnTo>
                    <a:pt x="203" y="1"/>
                  </a:lnTo>
                  <a:lnTo>
                    <a:pt x="207" y="0"/>
                  </a:lnTo>
                  <a:lnTo>
                    <a:pt x="213" y="0"/>
                  </a:lnTo>
                  <a:lnTo>
                    <a:pt x="218" y="0"/>
                  </a:lnTo>
                  <a:lnTo>
                    <a:pt x="223" y="0"/>
                  </a:lnTo>
                  <a:lnTo>
                    <a:pt x="228" y="0"/>
                  </a:lnTo>
                  <a:lnTo>
                    <a:pt x="233" y="1"/>
                  </a:lnTo>
                  <a:lnTo>
                    <a:pt x="238" y="1"/>
                  </a:lnTo>
                  <a:lnTo>
                    <a:pt x="243" y="2"/>
                  </a:lnTo>
                  <a:lnTo>
                    <a:pt x="247" y="2"/>
                  </a:lnTo>
                  <a:lnTo>
                    <a:pt x="250" y="2"/>
                  </a:lnTo>
                  <a:lnTo>
                    <a:pt x="255" y="3"/>
                  </a:lnTo>
                  <a:lnTo>
                    <a:pt x="258" y="4"/>
                  </a:lnTo>
                  <a:lnTo>
                    <a:pt x="263" y="5"/>
                  </a:lnTo>
                  <a:lnTo>
                    <a:pt x="266" y="7"/>
                  </a:lnTo>
                  <a:lnTo>
                    <a:pt x="269" y="8"/>
                  </a:lnTo>
                  <a:lnTo>
                    <a:pt x="273" y="10"/>
                  </a:lnTo>
                  <a:lnTo>
                    <a:pt x="275" y="11"/>
                  </a:lnTo>
                  <a:lnTo>
                    <a:pt x="278" y="12"/>
                  </a:lnTo>
                  <a:lnTo>
                    <a:pt x="280" y="13"/>
                  </a:lnTo>
                  <a:lnTo>
                    <a:pt x="283" y="14"/>
                  </a:lnTo>
                  <a:lnTo>
                    <a:pt x="285" y="15"/>
                  </a:lnTo>
                  <a:lnTo>
                    <a:pt x="288" y="17"/>
                  </a:lnTo>
                  <a:lnTo>
                    <a:pt x="290" y="17"/>
                  </a:lnTo>
                  <a:lnTo>
                    <a:pt x="292" y="19"/>
                  </a:lnTo>
                  <a:lnTo>
                    <a:pt x="294" y="19"/>
                  </a:lnTo>
                  <a:lnTo>
                    <a:pt x="295" y="19"/>
                  </a:lnTo>
                  <a:lnTo>
                    <a:pt x="298" y="20"/>
                  </a:lnTo>
                  <a:lnTo>
                    <a:pt x="298" y="22"/>
                  </a:lnTo>
                  <a:lnTo>
                    <a:pt x="300" y="23"/>
                  </a:lnTo>
                  <a:lnTo>
                    <a:pt x="301" y="23"/>
                  </a:lnTo>
                  <a:lnTo>
                    <a:pt x="303" y="24"/>
                  </a:lnTo>
                  <a:lnTo>
                    <a:pt x="304" y="25"/>
                  </a:lnTo>
                  <a:lnTo>
                    <a:pt x="305" y="26"/>
                  </a:lnTo>
                  <a:lnTo>
                    <a:pt x="306" y="27"/>
                  </a:lnTo>
                  <a:lnTo>
                    <a:pt x="307" y="27"/>
                  </a:lnTo>
                  <a:lnTo>
                    <a:pt x="308" y="29"/>
                  </a:lnTo>
                  <a:lnTo>
                    <a:pt x="309" y="30"/>
                  </a:lnTo>
                  <a:lnTo>
                    <a:pt x="309" y="31"/>
                  </a:lnTo>
                  <a:lnTo>
                    <a:pt x="310" y="32"/>
                  </a:lnTo>
                  <a:lnTo>
                    <a:pt x="311" y="34"/>
                  </a:lnTo>
                  <a:lnTo>
                    <a:pt x="312" y="35"/>
                  </a:lnTo>
                  <a:lnTo>
                    <a:pt x="313" y="36"/>
                  </a:lnTo>
                  <a:lnTo>
                    <a:pt x="314" y="38"/>
                  </a:lnTo>
                  <a:lnTo>
                    <a:pt x="314" y="39"/>
                  </a:lnTo>
                  <a:lnTo>
                    <a:pt x="315" y="40"/>
                  </a:lnTo>
                  <a:lnTo>
                    <a:pt x="316" y="43"/>
                  </a:lnTo>
                  <a:lnTo>
                    <a:pt x="317" y="44"/>
                  </a:lnTo>
                  <a:lnTo>
                    <a:pt x="318" y="45"/>
                  </a:lnTo>
                  <a:lnTo>
                    <a:pt x="318" y="48"/>
                  </a:lnTo>
                  <a:lnTo>
                    <a:pt x="319" y="51"/>
                  </a:lnTo>
                  <a:lnTo>
                    <a:pt x="320" y="53"/>
                  </a:lnTo>
                  <a:lnTo>
                    <a:pt x="320" y="56"/>
                  </a:lnTo>
                  <a:lnTo>
                    <a:pt x="320" y="59"/>
                  </a:lnTo>
                  <a:lnTo>
                    <a:pt x="320" y="62"/>
                  </a:lnTo>
                  <a:lnTo>
                    <a:pt x="321" y="66"/>
                  </a:lnTo>
                  <a:lnTo>
                    <a:pt x="321" y="68"/>
                  </a:lnTo>
                  <a:lnTo>
                    <a:pt x="321" y="72"/>
                  </a:lnTo>
                  <a:lnTo>
                    <a:pt x="323" y="75"/>
                  </a:lnTo>
                  <a:lnTo>
                    <a:pt x="323" y="79"/>
                  </a:lnTo>
                  <a:lnTo>
                    <a:pt x="323" y="83"/>
                  </a:lnTo>
                  <a:lnTo>
                    <a:pt x="323" y="86"/>
                  </a:lnTo>
                  <a:lnTo>
                    <a:pt x="323" y="90"/>
                  </a:lnTo>
                  <a:lnTo>
                    <a:pt x="323" y="94"/>
                  </a:lnTo>
                  <a:lnTo>
                    <a:pt x="323" y="97"/>
                  </a:lnTo>
                  <a:lnTo>
                    <a:pt x="323" y="101"/>
                  </a:lnTo>
                  <a:lnTo>
                    <a:pt x="323" y="105"/>
                  </a:lnTo>
                  <a:lnTo>
                    <a:pt x="323" y="109"/>
                  </a:lnTo>
                  <a:lnTo>
                    <a:pt x="323" y="113"/>
                  </a:lnTo>
                  <a:lnTo>
                    <a:pt x="323" y="117"/>
                  </a:lnTo>
                  <a:lnTo>
                    <a:pt x="323" y="121"/>
                  </a:lnTo>
                  <a:lnTo>
                    <a:pt x="323" y="123"/>
                  </a:lnTo>
                  <a:lnTo>
                    <a:pt x="323" y="127"/>
                  </a:lnTo>
                  <a:lnTo>
                    <a:pt x="323" y="131"/>
                  </a:lnTo>
                  <a:lnTo>
                    <a:pt x="323" y="134"/>
                  </a:lnTo>
                  <a:lnTo>
                    <a:pt x="323" y="137"/>
                  </a:lnTo>
                  <a:lnTo>
                    <a:pt x="323" y="140"/>
                  </a:lnTo>
                  <a:lnTo>
                    <a:pt x="321" y="144"/>
                  </a:lnTo>
                  <a:lnTo>
                    <a:pt x="321" y="146"/>
                  </a:lnTo>
                  <a:lnTo>
                    <a:pt x="321" y="150"/>
                  </a:lnTo>
                  <a:lnTo>
                    <a:pt x="320" y="152"/>
                  </a:lnTo>
                  <a:lnTo>
                    <a:pt x="320" y="155"/>
                  </a:lnTo>
                  <a:lnTo>
                    <a:pt x="320" y="158"/>
                  </a:lnTo>
                  <a:lnTo>
                    <a:pt x="320" y="161"/>
                  </a:lnTo>
                  <a:lnTo>
                    <a:pt x="319" y="165"/>
                  </a:lnTo>
                  <a:lnTo>
                    <a:pt x="319" y="167"/>
                  </a:lnTo>
                  <a:lnTo>
                    <a:pt x="318" y="170"/>
                  </a:lnTo>
                  <a:lnTo>
                    <a:pt x="317" y="173"/>
                  </a:lnTo>
                  <a:lnTo>
                    <a:pt x="317" y="176"/>
                  </a:lnTo>
                  <a:lnTo>
                    <a:pt x="316" y="179"/>
                  </a:lnTo>
                  <a:lnTo>
                    <a:pt x="315" y="182"/>
                  </a:lnTo>
                  <a:lnTo>
                    <a:pt x="314" y="185"/>
                  </a:lnTo>
                  <a:lnTo>
                    <a:pt x="313" y="188"/>
                  </a:lnTo>
                  <a:lnTo>
                    <a:pt x="312" y="191"/>
                  </a:lnTo>
                  <a:lnTo>
                    <a:pt x="311" y="193"/>
                  </a:lnTo>
                  <a:lnTo>
                    <a:pt x="310" y="196"/>
                  </a:lnTo>
                  <a:lnTo>
                    <a:pt x="309" y="199"/>
                  </a:lnTo>
                  <a:lnTo>
                    <a:pt x="309" y="201"/>
                  </a:lnTo>
                  <a:lnTo>
                    <a:pt x="308" y="204"/>
                  </a:lnTo>
                  <a:lnTo>
                    <a:pt x="307" y="207"/>
                  </a:lnTo>
                  <a:lnTo>
                    <a:pt x="305" y="208"/>
                  </a:lnTo>
                  <a:lnTo>
                    <a:pt x="304" y="211"/>
                  </a:lnTo>
                  <a:lnTo>
                    <a:pt x="303" y="213"/>
                  </a:lnTo>
                  <a:lnTo>
                    <a:pt x="302" y="216"/>
                  </a:lnTo>
                  <a:lnTo>
                    <a:pt x="301" y="218"/>
                  </a:lnTo>
                  <a:lnTo>
                    <a:pt x="299" y="220"/>
                  </a:lnTo>
                  <a:lnTo>
                    <a:pt x="298" y="221"/>
                  </a:lnTo>
                  <a:lnTo>
                    <a:pt x="298" y="225"/>
                  </a:lnTo>
                  <a:lnTo>
                    <a:pt x="295" y="225"/>
                  </a:lnTo>
                  <a:lnTo>
                    <a:pt x="295" y="227"/>
                  </a:lnTo>
                  <a:lnTo>
                    <a:pt x="294" y="229"/>
                  </a:lnTo>
                  <a:lnTo>
                    <a:pt x="292" y="231"/>
                  </a:lnTo>
                  <a:lnTo>
                    <a:pt x="291" y="233"/>
                  </a:lnTo>
                  <a:lnTo>
                    <a:pt x="289" y="233"/>
                  </a:lnTo>
                  <a:lnTo>
                    <a:pt x="288" y="236"/>
                  </a:lnTo>
                  <a:lnTo>
                    <a:pt x="285" y="237"/>
                  </a:lnTo>
                  <a:lnTo>
                    <a:pt x="283" y="239"/>
                  </a:lnTo>
                  <a:lnTo>
                    <a:pt x="280" y="241"/>
                  </a:lnTo>
                  <a:lnTo>
                    <a:pt x="278" y="242"/>
                  </a:lnTo>
                  <a:lnTo>
                    <a:pt x="275" y="244"/>
                  </a:lnTo>
                  <a:lnTo>
                    <a:pt x="273" y="246"/>
                  </a:lnTo>
                  <a:lnTo>
                    <a:pt x="270" y="247"/>
                  </a:lnTo>
                  <a:lnTo>
                    <a:pt x="266" y="249"/>
                  </a:lnTo>
                  <a:lnTo>
                    <a:pt x="264" y="249"/>
                  </a:lnTo>
                  <a:lnTo>
                    <a:pt x="261" y="251"/>
                  </a:lnTo>
                  <a:lnTo>
                    <a:pt x="258" y="254"/>
                  </a:lnTo>
                  <a:lnTo>
                    <a:pt x="255" y="254"/>
                  </a:lnTo>
                  <a:lnTo>
                    <a:pt x="252" y="256"/>
                  </a:lnTo>
                  <a:lnTo>
                    <a:pt x="248" y="258"/>
                  </a:lnTo>
                  <a:lnTo>
                    <a:pt x="245" y="258"/>
                  </a:lnTo>
                  <a:lnTo>
                    <a:pt x="241" y="260"/>
                  </a:lnTo>
                  <a:lnTo>
                    <a:pt x="238" y="261"/>
                  </a:lnTo>
                  <a:lnTo>
                    <a:pt x="236" y="262"/>
                  </a:lnTo>
                  <a:lnTo>
                    <a:pt x="233" y="263"/>
                  </a:lnTo>
                  <a:lnTo>
                    <a:pt x="230" y="264"/>
                  </a:lnTo>
                  <a:lnTo>
                    <a:pt x="227" y="265"/>
                  </a:lnTo>
                  <a:lnTo>
                    <a:pt x="224" y="266"/>
                  </a:lnTo>
                  <a:lnTo>
                    <a:pt x="221" y="266"/>
                  </a:lnTo>
                  <a:lnTo>
                    <a:pt x="218" y="268"/>
                  </a:lnTo>
                  <a:lnTo>
                    <a:pt x="216" y="269"/>
                  </a:lnTo>
                  <a:lnTo>
                    <a:pt x="214" y="269"/>
                  </a:lnTo>
                  <a:lnTo>
                    <a:pt x="213" y="270"/>
                  </a:lnTo>
                  <a:lnTo>
                    <a:pt x="210" y="270"/>
                  </a:lnTo>
                  <a:lnTo>
                    <a:pt x="208" y="270"/>
                  </a:lnTo>
                  <a:lnTo>
                    <a:pt x="206" y="270"/>
                  </a:lnTo>
                  <a:lnTo>
                    <a:pt x="205" y="271"/>
                  </a:lnTo>
                  <a:lnTo>
                    <a:pt x="203" y="271"/>
                  </a:lnTo>
                  <a:lnTo>
                    <a:pt x="201" y="272"/>
                  </a:lnTo>
                  <a:lnTo>
                    <a:pt x="199" y="272"/>
                  </a:lnTo>
                  <a:lnTo>
                    <a:pt x="197" y="274"/>
                  </a:lnTo>
                  <a:lnTo>
                    <a:pt x="196" y="274"/>
                  </a:lnTo>
                  <a:lnTo>
                    <a:pt x="194" y="274"/>
                  </a:lnTo>
                  <a:lnTo>
                    <a:pt x="192" y="275"/>
                  </a:lnTo>
                  <a:lnTo>
                    <a:pt x="190" y="277"/>
                  </a:lnTo>
                  <a:lnTo>
                    <a:pt x="188" y="277"/>
                  </a:lnTo>
                  <a:lnTo>
                    <a:pt x="187" y="277"/>
                  </a:lnTo>
                  <a:lnTo>
                    <a:pt x="185" y="278"/>
                  </a:lnTo>
                  <a:lnTo>
                    <a:pt x="184" y="279"/>
                  </a:lnTo>
                  <a:lnTo>
                    <a:pt x="182" y="279"/>
                  </a:lnTo>
                  <a:lnTo>
                    <a:pt x="181" y="280"/>
                  </a:lnTo>
                  <a:lnTo>
                    <a:pt x="179" y="281"/>
                  </a:lnTo>
                  <a:lnTo>
                    <a:pt x="178" y="282"/>
                  </a:lnTo>
                  <a:lnTo>
                    <a:pt x="176" y="282"/>
                  </a:lnTo>
                  <a:lnTo>
                    <a:pt x="173" y="284"/>
                  </a:lnTo>
                  <a:lnTo>
                    <a:pt x="171" y="286"/>
                  </a:lnTo>
                  <a:lnTo>
                    <a:pt x="170" y="286"/>
                  </a:lnTo>
                  <a:lnTo>
                    <a:pt x="169" y="287"/>
                  </a:lnTo>
                  <a:lnTo>
                    <a:pt x="168" y="287"/>
                  </a:lnTo>
                  <a:lnTo>
                    <a:pt x="167" y="289"/>
                  </a:lnTo>
                  <a:lnTo>
                    <a:pt x="166" y="290"/>
                  </a:lnTo>
                  <a:lnTo>
                    <a:pt x="165" y="290"/>
                  </a:lnTo>
                  <a:lnTo>
                    <a:pt x="164" y="290"/>
                  </a:lnTo>
                  <a:lnTo>
                    <a:pt x="163" y="291"/>
                  </a:lnTo>
                  <a:lnTo>
                    <a:pt x="163" y="292"/>
                  </a:lnTo>
                  <a:lnTo>
                    <a:pt x="161" y="293"/>
                  </a:lnTo>
                  <a:lnTo>
                    <a:pt x="161" y="295"/>
                  </a:lnTo>
                  <a:lnTo>
                    <a:pt x="160" y="295"/>
                  </a:lnTo>
                  <a:lnTo>
                    <a:pt x="160" y="296"/>
                  </a:lnTo>
                  <a:lnTo>
                    <a:pt x="158" y="298"/>
                  </a:lnTo>
                  <a:lnTo>
                    <a:pt x="157" y="298"/>
                  </a:lnTo>
                  <a:lnTo>
                    <a:pt x="157" y="299"/>
                  </a:lnTo>
                  <a:lnTo>
                    <a:pt x="156" y="300"/>
                  </a:lnTo>
                  <a:lnTo>
                    <a:pt x="155" y="300"/>
                  </a:lnTo>
                  <a:lnTo>
                    <a:pt x="154" y="302"/>
                  </a:lnTo>
                  <a:lnTo>
                    <a:pt x="153" y="303"/>
                  </a:lnTo>
                  <a:lnTo>
                    <a:pt x="153" y="305"/>
                  </a:lnTo>
                  <a:lnTo>
                    <a:pt x="151" y="305"/>
                  </a:lnTo>
                  <a:lnTo>
                    <a:pt x="151" y="307"/>
                  </a:lnTo>
                  <a:lnTo>
                    <a:pt x="150" y="307"/>
                  </a:lnTo>
                  <a:lnTo>
                    <a:pt x="148" y="308"/>
                  </a:lnTo>
                  <a:lnTo>
                    <a:pt x="148" y="310"/>
                  </a:lnTo>
                  <a:lnTo>
                    <a:pt x="147" y="311"/>
                  </a:lnTo>
                  <a:lnTo>
                    <a:pt x="146" y="311"/>
                  </a:lnTo>
                  <a:lnTo>
                    <a:pt x="145" y="312"/>
                  </a:lnTo>
                  <a:lnTo>
                    <a:pt x="144" y="313"/>
                  </a:lnTo>
                  <a:lnTo>
                    <a:pt x="142" y="314"/>
                  </a:lnTo>
                  <a:lnTo>
                    <a:pt x="142" y="315"/>
                  </a:lnTo>
                  <a:lnTo>
                    <a:pt x="141" y="317"/>
                  </a:lnTo>
                  <a:lnTo>
                    <a:pt x="139" y="318"/>
                  </a:lnTo>
                  <a:lnTo>
                    <a:pt x="138" y="319"/>
                  </a:lnTo>
                  <a:lnTo>
                    <a:pt x="136" y="321"/>
                  </a:lnTo>
                  <a:lnTo>
                    <a:pt x="135" y="321"/>
                  </a:lnTo>
                  <a:lnTo>
                    <a:pt x="133" y="323"/>
                  </a:lnTo>
                  <a:lnTo>
                    <a:pt x="133" y="324"/>
                  </a:lnTo>
                  <a:lnTo>
                    <a:pt x="130" y="325"/>
                  </a:lnTo>
                  <a:lnTo>
                    <a:pt x="130" y="326"/>
                  </a:lnTo>
                  <a:lnTo>
                    <a:pt x="127" y="328"/>
                  </a:lnTo>
                  <a:lnTo>
                    <a:pt x="124" y="329"/>
                  </a:lnTo>
                  <a:lnTo>
                    <a:pt x="123" y="331"/>
                  </a:lnTo>
                  <a:lnTo>
                    <a:pt x="122" y="331"/>
                  </a:lnTo>
                  <a:lnTo>
                    <a:pt x="121" y="332"/>
                  </a:lnTo>
                  <a:lnTo>
                    <a:pt x="119" y="333"/>
                  </a:lnTo>
                  <a:lnTo>
                    <a:pt x="118" y="334"/>
                  </a:lnTo>
                  <a:lnTo>
                    <a:pt x="116" y="335"/>
                  </a:lnTo>
                  <a:lnTo>
                    <a:pt x="115" y="336"/>
                  </a:lnTo>
                  <a:lnTo>
                    <a:pt x="113" y="336"/>
                  </a:lnTo>
                  <a:lnTo>
                    <a:pt x="112" y="338"/>
                  </a:lnTo>
                  <a:lnTo>
                    <a:pt x="111" y="338"/>
                  </a:lnTo>
                  <a:lnTo>
                    <a:pt x="109" y="339"/>
                  </a:lnTo>
                  <a:lnTo>
                    <a:pt x="108" y="340"/>
                  </a:lnTo>
                  <a:lnTo>
                    <a:pt x="106" y="340"/>
                  </a:lnTo>
                  <a:lnTo>
                    <a:pt x="105" y="342"/>
                  </a:lnTo>
                  <a:lnTo>
                    <a:pt x="102" y="343"/>
                  </a:lnTo>
                  <a:lnTo>
                    <a:pt x="101" y="344"/>
                  </a:lnTo>
                  <a:lnTo>
                    <a:pt x="100" y="345"/>
                  </a:lnTo>
                  <a:lnTo>
                    <a:pt x="98" y="346"/>
                  </a:lnTo>
                  <a:lnTo>
                    <a:pt x="96" y="347"/>
                  </a:lnTo>
                  <a:lnTo>
                    <a:pt x="96" y="349"/>
                  </a:lnTo>
                  <a:lnTo>
                    <a:pt x="93" y="350"/>
                  </a:lnTo>
                  <a:lnTo>
                    <a:pt x="92" y="351"/>
                  </a:lnTo>
                  <a:lnTo>
                    <a:pt x="90" y="353"/>
                  </a:lnTo>
                  <a:lnTo>
                    <a:pt x="88" y="355"/>
                  </a:lnTo>
                  <a:lnTo>
                    <a:pt x="87" y="356"/>
                  </a:lnTo>
                  <a:lnTo>
                    <a:pt x="85" y="357"/>
                  </a:lnTo>
                  <a:lnTo>
                    <a:pt x="83" y="360"/>
                  </a:lnTo>
                  <a:lnTo>
                    <a:pt x="82" y="361"/>
                  </a:lnTo>
                  <a:lnTo>
                    <a:pt x="81" y="362"/>
                  </a:lnTo>
                  <a:lnTo>
                    <a:pt x="79" y="364"/>
                  </a:lnTo>
                  <a:lnTo>
                    <a:pt x="78" y="366"/>
                  </a:lnTo>
                  <a:lnTo>
                    <a:pt x="76" y="367"/>
                  </a:lnTo>
                  <a:lnTo>
                    <a:pt x="75" y="369"/>
                  </a:lnTo>
                  <a:lnTo>
                    <a:pt x="74" y="371"/>
                  </a:lnTo>
                  <a:lnTo>
                    <a:pt x="74" y="373"/>
                  </a:lnTo>
                  <a:lnTo>
                    <a:pt x="72" y="373"/>
                  </a:lnTo>
                  <a:lnTo>
                    <a:pt x="71" y="375"/>
                  </a:lnTo>
                  <a:lnTo>
                    <a:pt x="70" y="377"/>
                  </a:lnTo>
                  <a:lnTo>
                    <a:pt x="69" y="378"/>
                  </a:lnTo>
                  <a:lnTo>
                    <a:pt x="68" y="381"/>
                  </a:lnTo>
                  <a:lnTo>
                    <a:pt x="67" y="382"/>
                  </a:lnTo>
                  <a:lnTo>
                    <a:pt x="66" y="383"/>
                  </a:lnTo>
                  <a:lnTo>
                    <a:pt x="65" y="385"/>
                  </a:lnTo>
                  <a:lnTo>
                    <a:pt x="64" y="386"/>
                  </a:lnTo>
                  <a:lnTo>
                    <a:pt x="63" y="388"/>
                  </a:lnTo>
                  <a:lnTo>
                    <a:pt x="62" y="389"/>
                  </a:lnTo>
                  <a:lnTo>
                    <a:pt x="62" y="390"/>
                  </a:lnTo>
                  <a:lnTo>
                    <a:pt x="61" y="391"/>
                  </a:lnTo>
                  <a:lnTo>
                    <a:pt x="60" y="393"/>
                  </a:lnTo>
                  <a:lnTo>
                    <a:pt x="59" y="394"/>
                  </a:lnTo>
                  <a:lnTo>
                    <a:pt x="56" y="394"/>
                  </a:lnTo>
                  <a:lnTo>
                    <a:pt x="56" y="395"/>
                  </a:lnTo>
                  <a:lnTo>
                    <a:pt x="55" y="396"/>
                  </a:lnTo>
                  <a:lnTo>
                    <a:pt x="54" y="396"/>
                  </a:lnTo>
                  <a:lnTo>
                    <a:pt x="54" y="397"/>
                  </a:lnTo>
                  <a:lnTo>
                    <a:pt x="52" y="397"/>
                  </a:lnTo>
                  <a:lnTo>
                    <a:pt x="51" y="398"/>
                  </a:lnTo>
                  <a:lnTo>
                    <a:pt x="50" y="398"/>
                  </a:lnTo>
                  <a:lnTo>
                    <a:pt x="49" y="398"/>
                  </a:lnTo>
                  <a:lnTo>
                    <a:pt x="47" y="399"/>
                  </a:lnTo>
                  <a:lnTo>
                    <a:pt x="46" y="399"/>
                  </a:lnTo>
                  <a:lnTo>
                    <a:pt x="44" y="399"/>
                  </a:lnTo>
                  <a:lnTo>
                    <a:pt x="43" y="399"/>
                  </a:lnTo>
                  <a:lnTo>
                    <a:pt x="41" y="399"/>
                  </a:lnTo>
                  <a:lnTo>
                    <a:pt x="39" y="399"/>
                  </a:lnTo>
                  <a:lnTo>
                    <a:pt x="39" y="398"/>
                  </a:lnTo>
                  <a:lnTo>
                    <a:pt x="36" y="398"/>
                  </a:lnTo>
                  <a:lnTo>
                    <a:pt x="34" y="398"/>
                  </a:lnTo>
                  <a:lnTo>
                    <a:pt x="33" y="397"/>
                  </a:lnTo>
                  <a:lnTo>
                    <a:pt x="31" y="397"/>
                  </a:lnTo>
                  <a:lnTo>
                    <a:pt x="29" y="396"/>
                  </a:lnTo>
                  <a:lnTo>
                    <a:pt x="28" y="396"/>
                  </a:lnTo>
                  <a:lnTo>
                    <a:pt x="26" y="396"/>
                  </a:lnTo>
                  <a:lnTo>
                    <a:pt x="25" y="395"/>
                  </a:lnTo>
                  <a:lnTo>
                    <a:pt x="24" y="395"/>
                  </a:lnTo>
                  <a:lnTo>
                    <a:pt x="23" y="395"/>
                  </a:lnTo>
                  <a:lnTo>
                    <a:pt x="22" y="394"/>
                  </a:lnTo>
                  <a:lnTo>
                    <a:pt x="21" y="394"/>
                  </a:lnTo>
                  <a:lnTo>
                    <a:pt x="20" y="394"/>
                  </a:lnTo>
                  <a:lnTo>
                    <a:pt x="19" y="394"/>
                  </a:lnTo>
                  <a:lnTo>
                    <a:pt x="17" y="394"/>
                  </a:lnTo>
                  <a:lnTo>
                    <a:pt x="17" y="393"/>
                  </a:lnTo>
                </a:path>
              </a:pathLst>
            </a:custGeom>
            <a:solidFill>
              <a:srgbClr val="B26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5261" name="Freeform 14">
              <a:extLst>
                <a:ext uri="{FF2B5EF4-FFF2-40B4-BE49-F238E27FC236}">
                  <a16:creationId xmlns:a16="http://schemas.microsoft.com/office/drawing/2014/main" xmlns="" id="{377F1D26-9245-4D44-B82B-83D3AF85D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" y="1372"/>
              <a:ext cx="301" cy="371"/>
            </a:xfrm>
            <a:custGeom>
              <a:avLst/>
              <a:gdLst>
                <a:gd name="T0" fmla="*/ 11 w 301"/>
                <a:gd name="T1" fmla="*/ 357 h 371"/>
                <a:gd name="T2" fmla="*/ 7 w 301"/>
                <a:gd name="T3" fmla="*/ 345 h 371"/>
                <a:gd name="T4" fmla="*/ 2 w 301"/>
                <a:gd name="T5" fmla="*/ 328 h 371"/>
                <a:gd name="T6" fmla="*/ 0 w 301"/>
                <a:gd name="T7" fmla="*/ 309 h 371"/>
                <a:gd name="T8" fmla="*/ 0 w 301"/>
                <a:gd name="T9" fmla="*/ 282 h 371"/>
                <a:gd name="T10" fmla="*/ 1 w 301"/>
                <a:gd name="T11" fmla="*/ 235 h 371"/>
                <a:gd name="T12" fmla="*/ 3 w 301"/>
                <a:gd name="T13" fmla="*/ 181 h 371"/>
                <a:gd name="T14" fmla="*/ 11 w 301"/>
                <a:gd name="T15" fmla="*/ 129 h 371"/>
                <a:gd name="T16" fmla="*/ 23 w 301"/>
                <a:gd name="T17" fmla="*/ 92 h 371"/>
                <a:gd name="T18" fmla="*/ 38 w 301"/>
                <a:gd name="T19" fmla="*/ 66 h 371"/>
                <a:gd name="T20" fmla="*/ 56 w 301"/>
                <a:gd name="T21" fmla="*/ 47 h 371"/>
                <a:gd name="T22" fmla="*/ 76 w 301"/>
                <a:gd name="T23" fmla="*/ 32 h 371"/>
                <a:gd name="T24" fmla="*/ 99 w 301"/>
                <a:gd name="T25" fmla="*/ 20 h 371"/>
                <a:gd name="T26" fmla="*/ 124 w 301"/>
                <a:gd name="T27" fmla="*/ 11 h 371"/>
                <a:gd name="T28" fmla="*/ 155 w 301"/>
                <a:gd name="T29" fmla="*/ 5 h 371"/>
                <a:gd name="T30" fmla="*/ 190 w 301"/>
                <a:gd name="T31" fmla="*/ 1 h 371"/>
                <a:gd name="T32" fmla="*/ 221 w 301"/>
                <a:gd name="T33" fmla="*/ 1 h 371"/>
                <a:gd name="T34" fmla="*/ 248 w 301"/>
                <a:gd name="T35" fmla="*/ 6 h 371"/>
                <a:gd name="T36" fmla="*/ 266 w 301"/>
                <a:gd name="T37" fmla="*/ 14 h 371"/>
                <a:gd name="T38" fmla="*/ 278 w 301"/>
                <a:gd name="T39" fmla="*/ 20 h 371"/>
                <a:gd name="T40" fmla="*/ 286 w 301"/>
                <a:gd name="T41" fmla="*/ 26 h 371"/>
                <a:gd name="T42" fmla="*/ 291 w 301"/>
                <a:gd name="T43" fmla="*/ 34 h 371"/>
                <a:gd name="T44" fmla="*/ 297 w 301"/>
                <a:gd name="T45" fmla="*/ 46 h 371"/>
                <a:gd name="T46" fmla="*/ 300 w 301"/>
                <a:gd name="T47" fmla="*/ 63 h 371"/>
                <a:gd name="T48" fmla="*/ 300 w 301"/>
                <a:gd name="T49" fmla="*/ 87 h 371"/>
                <a:gd name="T50" fmla="*/ 300 w 301"/>
                <a:gd name="T51" fmla="*/ 112 h 371"/>
                <a:gd name="T52" fmla="*/ 300 w 301"/>
                <a:gd name="T53" fmla="*/ 133 h 371"/>
                <a:gd name="T54" fmla="*/ 297 w 301"/>
                <a:gd name="T55" fmla="*/ 152 h 371"/>
                <a:gd name="T56" fmla="*/ 292 w 301"/>
                <a:gd name="T57" fmla="*/ 171 h 371"/>
                <a:gd name="T58" fmla="*/ 287 w 301"/>
                <a:gd name="T59" fmla="*/ 190 h 371"/>
                <a:gd name="T60" fmla="*/ 279 w 301"/>
                <a:gd name="T61" fmla="*/ 204 h 371"/>
                <a:gd name="T62" fmla="*/ 271 w 301"/>
                <a:gd name="T63" fmla="*/ 215 h 371"/>
                <a:gd name="T64" fmla="*/ 257 w 301"/>
                <a:gd name="T65" fmla="*/ 226 h 371"/>
                <a:gd name="T66" fmla="*/ 238 w 301"/>
                <a:gd name="T67" fmla="*/ 236 h 371"/>
                <a:gd name="T68" fmla="*/ 218 w 301"/>
                <a:gd name="T69" fmla="*/ 243 h 371"/>
                <a:gd name="T70" fmla="*/ 199 w 301"/>
                <a:gd name="T71" fmla="*/ 250 h 371"/>
                <a:gd name="T72" fmla="*/ 187 w 301"/>
                <a:gd name="T73" fmla="*/ 252 h 371"/>
                <a:gd name="T74" fmla="*/ 176 w 301"/>
                <a:gd name="T75" fmla="*/ 255 h 371"/>
                <a:gd name="T76" fmla="*/ 166 w 301"/>
                <a:gd name="T77" fmla="*/ 261 h 371"/>
                <a:gd name="T78" fmla="*/ 158 w 301"/>
                <a:gd name="T79" fmla="*/ 266 h 371"/>
                <a:gd name="T80" fmla="*/ 152 w 301"/>
                <a:gd name="T81" fmla="*/ 271 h 371"/>
                <a:gd name="T82" fmla="*/ 146 w 301"/>
                <a:gd name="T83" fmla="*/ 278 h 371"/>
                <a:gd name="T84" fmla="*/ 140 w 301"/>
                <a:gd name="T85" fmla="*/ 284 h 371"/>
                <a:gd name="T86" fmla="*/ 133 w 301"/>
                <a:gd name="T87" fmla="*/ 291 h 371"/>
                <a:gd name="T88" fmla="*/ 125 w 301"/>
                <a:gd name="T89" fmla="*/ 300 h 371"/>
                <a:gd name="T90" fmla="*/ 116 w 301"/>
                <a:gd name="T91" fmla="*/ 306 h 371"/>
                <a:gd name="T92" fmla="*/ 106 w 301"/>
                <a:gd name="T93" fmla="*/ 312 h 371"/>
                <a:gd name="T94" fmla="*/ 96 w 301"/>
                <a:gd name="T95" fmla="*/ 318 h 371"/>
                <a:gd name="T96" fmla="*/ 86 w 301"/>
                <a:gd name="T97" fmla="*/ 325 h 371"/>
                <a:gd name="T98" fmla="*/ 76 w 301"/>
                <a:gd name="T99" fmla="*/ 336 h 371"/>
                <a:gd name="T100" fmla="*/ 68 w 301"/>
                <a:gd name="T101" fmla="*/ 346 h 371"/>
                <a:gd name="T102" fmla="*/ 62 w 301"/>
                <a:gd name="T103" fmla="*/ 357 h 371"/>
                <a:gd name="T104" fmla="*/ 56 w 301"/>
                <a:gd name="T105" fmla="*/ 365 h 371"/>
                <a:gd name="T106" fmla="*/ 48 w 301"/>
                <a:gd name="T107" fmla="*/ 370 h 371"/>
                <a:gd name="T108" fmla="*/ 38 w 301"/>
                <a:gd name="T109" fmla="*/ 370 h 371"/>
                <a:gd name="T110" fmla="*/ 27 w 301"/>
                <a:gd name="T111" fmla="*/ 368 h 371"/>
                <a:gd name="T112" fmla="*/ 19 w 301"/>
                <a:gd name="T113" fmla="*/ 365 h 37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01"/>
                <a:gd name="T172" fmla="*/ 0 h 371"/>
                <a:gd name="T173" fmla="*/ 301 w 301"/>
                <a:gd name="T174" fmla="*/ 371 h 37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01" h="371">
                  <a:moveTo>
                    <a:pt x="14" y="365"/>
                  </a:moveTo>
                  <a:lnTo>
                    <a:pt x="14" y="363"/>
                  </a:lnTo>
                  <a:lnTo>
                    <a:pt x="14" y="362"/>
                  </a:lnTo>
                  <a:lnTo>
                    <a:pt x="12" y="362"/>
                  </a:lnTo>
                  <a:lnTo>
                    <a:pt x="12" y="361"/>
                  </a:lnTo>
                  <a:lnTo>
                    <a:pt x="11" y="360"/>
                  </a:lnTo>
                  <a:lnTo>
                    <a:pt x="11" y="357"/>
                  </a:lnTo>
                  <a:lnTo>
                    <a:pt x="11" y="355"/>
                  </a:lnTo>
                  <a:lnTo>
                    <a:pt x="10" y="353"/>
                  </a:lnTo>
                  <a:lnTo>
                    <a:pt x="9" y="353"/>
                  </a:lnTo>
                  <a:lnTo>
                    <a:pt x="8" y="350"/>
                  </a:lnTo>
                  <a:lnTo>
                    <a:pt x="8" y="349"/>
                  </a:lnTo>
                  <a:lnTo>
                    <a:pt x="7" y="345"/>
                  </a:lnTo>
                  <a:lnTo>
                    <a:pt x="6" y="344"/>
                  </a:lnTo>
                  <a:lnTo>
                    <a:pt x="5" y="342"/>
                  </a:lnTo>
                  <a:lnTo>
                    <a:pt x="5" y="339"/>
                  </a:lnTo>
                  <a:lnTo>
                    <a:pt x="4" y="337"/>
                  </a:lnTo>
                  <a:lnTo>
                    <a:pt x="3" y="334"/>
                  </a:lnTo>
                  <a:lnTo>
                    <a:pt x="3" y="332"/>
                  </a:lnTo>
                  <a:lnTo>
                    <a:pt x="2" y="328"/>
                  </a:lnTo>
                  <a:lnTo>
                    <a:pt x="2" y="327"/>
                  </a:lnTo>
                  <a:lnTo>
                    <a:pt x="1" y="324"/>
                  </a:lnTo>
                  <a:lnTo>
                    <a:pt x="1" y="321"/>
                  </a:lnTo>
                  <a:lnTo>
                    <a:pt x="1" y="318"/>
                  </a:lnTo>
                  <a:lnTo>
                    <a:pt x="1" y="316"/>
                  </a:lnTo>
                  <a:lnTo>
                    <a:pt x="0" y="312"/>
                  </a:lnTo>
                  <a:lnTo>
                    <a:pt x="0" y="309"/>
                  </a:lnTo>
                  <a:lnTo>
                    <a:pt x="0" y="306"/>
                  </a:lnTo>
                  <a:lnTo>
                    <a:pt x="0" y="303"/>
                  </a:lnTo>
                  <a:lnTo>
                    <a:pt x="0" y="300"/>
                  </a:lnTo>
                  <a:lnTo>
                    <a:pt x="0" y="296"/>
                  </a:lnTo>
                  <a:lnTo>
                    <a:pt x="0" y="291"/>
                  </a:lnTo>
                  <a:lnTo>
                    <a:pt x="0" y="287"/>
                  </a:lnTo>
                  <a:lnTo>
                    <a:pt x="0" y="282"/>
                  </a:lnTo>
                  <a:lnTo>
                    <a:pt x="0" y="276"/>
                  </a:lnTo>
                  <a:lnTo>
                    <a:pt x="0" y="269"/>
                  </a:lnTo>
                  <a:lnTo>
                    <a:pt x="0" y="263"/>
                  </a:lnTo>
                  <a:lnTo>
                    <a:pt x="0" y="257"/>
                  </a:lnTo>
                  <a:lnTo>
                    <a:pt x="1" y="250"/>
                  </a:lnTo>
                  <a:lnTo>
                    <a:pt x="1" y="243"/>
                  </a:lnTo>
                  <a:lnTo>
                    <a:pt x="1" y="235"/>
                  </a:lnTo>
                  <a:lnTo>
                    <a:pt x="1" y="228"/>
                  </a:lnTo>
                  <a:lnTo>
                    <a:pt x="1" y="220"/>
                  </a:lnTo>
                  <a:lnTo>
                    <a:pt x="1" y="213"/>
                  </a:lnTo>
                  <a:lnTo>
                    <a:pt x="2" y="204"/>
                  </a:lnTo>
                  <a:lnTo>
                    <a:pt x="2" y="197"/>
                  </a:lnTo>
                  <a:lnTo>
                    <a:pt x="3" y="190"/>
                  </a:lnTo>
                  <a:lnTo>
                    <a:pt x="3" y="181"/>
                  </a:lnTo>
                  <a:lnTo>
                    <a:pt x="4" y="173"/>
                  </a:lnTo>
                  <a:lnTo>
                    <a:pt x="5" y="165"/>
                  </a:lnTo>
                  <a:lnTo>
                    <a:pt x="6" y="158"/>
                  </a:lnTo>
                  <a:lnTo>
                    <a:pt x="7" y="150"/>
                  </a:lnTo>
                  <a:lnTo>
                    <a:pt x="8" y="143"/>
                  </a:lnTo>
                  <a:lnTo>
                    <a:pt x="10" y="137"/>
                  </a:lnTo>
                  <a:lnTo>
                    <a:pt x="11" y="129"/>
                  </a:lnTo>
                  <a:lnTo>
                    <a:pt x="11" y="123"/>
                  </a:lnTo>
                  <a:lnTo>
                    <a:pt x="14" y="116"/>
                  </a:lnTo>
                  <a:lnTo>
                    <a:pt x="15" y="111"/>
                  </a:lnTo>
                  <a:lnTo>
                    <a:pt x="16" y="105"/>
                  </a:lnTo>
                  <a:lnTo>
                    <a:pt x="18" y="100"/>
                  </a:lnTo>
                  <a:lnTo>
                    <a:pt x="21" y="96"/>
                  </a:lnTo>
                  <a:lnTo>
                    <a:pt x="23" y="92"/>
                  </a:lnTo>
                  <a:lnTo>
                    <a:pt x="24" y="87"/>
                  </a:lnTo>
                  <a:lnTo>
                    <a:pt x="26" y="84"/>
                  </a:lnTo>
                  <a:lnTo>
                    <a:pt x="29" y="79"/>
                  </a:lnTo>
                  <a:lnTo>
                    <a:pt x="31" y="76"/>
                  </a:lnTo>
                  <a:lnTo>
                    <a:pt x="34" y="73"/>
                  </a:lnTo>
                  <a:lnTo>
                    <a:pt x="35" y="69"/>
                  </a:lnTo>
                  <a:lnTo>
                    <a:pt x="38" y="66"/>
                  </a:lnTo>
                  <a:lnTo>
                    <a:pt x="41" y="63"/>
                  </a:lnTo>
                  <a:lnTo>
                    <a:pt x="44" y="60"/>
                  </a:lnTo>
                  <a:lnTo>
                    <a:pt x="45" y="57"/>
                  </a:lnTo>
                  <a:lnTo>
                    <a:pt x="48" y="55"/>
                  </a:lnTo>
                  <a:lnTo>
                    <a:pt x="51" y="51"/>
                  </a:lnTo>
                  <a:lnTo>
                    <a:pt x="53" y="50"/>
                  </a:lnTo>
                  <a:lnTo>
                    <a:pt x="56" y="47"/>
                  </a:lnTo>
                  <a:lnTo>
                    <a:pt x="59" y="44"/>
                  </a:lnTo>
                  <a:lnTo>
                    <a:pt x="62" y="43"/>
                  </a:lnTo>
                  <a:lnTo>
                    <a:pt x="65" y="40"/>
                  </a:lnTo>
                  <a:lnTo>
                    <a:pt x="68" y="38"/>
                  </a:lnTo>
                  <a:lnTo>
                    <a:pt x="71" y="35"/>
                  </a:lnTo>
                  <a:lnTo>
                    <a:pt x="73" y="34"/>
                  </a:lnTo>
                  <a:lnTo>
                    <a:pt x="76" y="32"/>
                  </a:lnTo>
                  <a:lnTo>
                    <a:pt x="79" y="30"/>
                  </a:lnTo>
                  <a:lnTo>
                    <a:pt x="83" y="27"/>
                  </a:lnTo>
                  <a:lnTo>
                    <a:pt x="86" y="27"/>
                  </a:lnTo>
                  <a:lnTo>
                    <a:pt x="90" y="25"/>
                  </a:lnTo>
                  <a:lnTo>
                    <a:pt x="93" y="23"/>
                  </a:lnTo>
                  <a:lnTo>
                    <a:pt x="96" y="22"/>
                  </a:lnTo>
                  <a:lnTo>
                    <a:pt x="99" y="20"/>
                  </a:lnTo>
                  <a:lnTo>
                    <a:pt x="102" y="19"/>
                  </a:lnTo>
                  <a:lnTo>
                    <a:pt x="106" y="17"/>
                  </a:lnTo>
                  <a:lnTo>
                    <a:pt x="108" y="17"/>
                  </a:lnTo>
                  <a:lnTo>
                    <a:pt x="113" y="14"/>
                  </a:lnTo>
                  <a:lnTo>
                    <a:pt x="116" y="14"/>
                  </a:lnTo>
                  <a:lnTo>
                    <a:pt x="120" y="13"/>
                  </a:lnTo>
                  <a:lnTo>
                    <a:pt x="124" y="11"/>
                  </a:lnTo>
                  <a:lnTo>
                    <a:pt x="128" y="10"/>
                  </a:lnTo>
                  <a:lnTo>
                    <a:pt x="133" y="9"/>
                  </a:lnTo>
                  <a:lnTo>
                    <a:pt x="136" y="8"/>
                  </a:lnTo>
                  <a:lnTo>
                    <a:pt x="141" y="7"/>
                  </a:lnTo>
                  <a:lnTo>
                    <a:pt x="146" y="6"/>
                  </a:lnTo>
                  <a:lnTo>
                    <a:pt x="150" y="5"/>
                  </a:lnTo>
                  <a:lnTo>
                    <a:pt x="155" y="5"/>
                  </a:lnTo>
                  <a:lnTo>
                    <a:pt x="160" y="4"/>
                  </a:lnTo>
                  <a:lnTo>
                    <a:pt x="165" y="2"/>
                  </a:lnTo>
                  <a:lnTo>
                    <a:pt x="169" y="2"/>
                  </a:lnTo>
                  <a:lnTo>
                    <a:pt x="175" y="2"/>
                  </a:lnTo>
                  <a:lnTo>
                    <a:pt x="179" y="1"/>
                  </a:lnTo>
                  <a:lnTo>
                    <a:pt x="184" y="1"/>
                  </a:lnTo>
                  <a:lnTo>
                    <a:pt x="190" y="1"/>
                  </a:lnTo>
                  <a:lnTo>
                    <a:pt x="194" y="0"/>
                  </a:lnTo>
                  <a:lnTo>
                    <a:pt x="198" y="0"/>
                  </a:lnTo>
                  <a:lnTo>
                    <a:pt x="203" y="0"/>
                  </a:lnTo>
                  <a:lnTo>
                    <a:pt x="208" y="0"/>
                  </a:lnTo>
                  <a:lnTo>
                    <a:pt x="212" y="0"/>
                  </a:lnTo>
                  <a:lnTo>
                    <a:pt x="218" y="1"/>
                  </a:lnTo>
                  <a:lnTo>
                    <a:pt x="221" y="1"/>
                  </a:lnTo>
                  <a:lnTo>
                    <a:pt x="227" y="1"/>
                  </a:lnTo>
                  <a:lnTo>
                    <a:pt x="230" y="2"/>
                  </a:lnTo>
                  <a:lnTo>
                    <a:pt x="233" y="2"/>
                  </a:lnTo>
                  <a:lnTo>
                    <a:pt x="238" y="4"/>
                  </a:lnTo>
                  <a:lnTo>
                    <a:pt x="242" y="5"/>
                  </a:lnTo>
                  <a:lnTo>
                    <a:pt x="245" y="5"/>
                  </a:lnTo>
                  <a:lnTo>
                    <a:pt x="248" y="6"/>
                  </a:lnTo>
                  <a:lnTo>
                    <a:pt x="251" y="8"/>
                  </a:lnTo>
                  <a:lnTo>
                    <a:pt x="254" y="9"/>
                  </a:lnTo>
                  <a:lnTo>
                    <a:pt x="257" y="10"/>
                  </a:lnTo>
                  <a:lnTo>
                    <a:pt x="259" y="11"/>
                  </a:lnTo>
                  <a:lnTo>
                    <a:pt x="262" y="12"/>
                  </a:lnTo>
                  <a:lnTo>
                    <a:pt x="263" y="13"/>
                  </a:lnTo>
                  <a:lnTo>
                    <a:pt x="266" y="14"/>
                  </a:lnTo>
                  <a:lnTo>
                    <a:pt x="269" y="14"/>
                  </a:lnTo>
                  <a:lnTo>
                    <a:pt x="270" y="15"/>
                  </a:lnTo>
                  <a:lnTo>
                    <a:pt x="272" y="17"/>
                  </a:lnTo>
                  <a:lnTo>
                    <a:pt x="274" y="17"/>
                  </a:lnTo>
                  <a:lnTo>
                    <a:pt x="275" y="18"/>
                  </a:lnTo>
                  <a:lnTo>
                    <a:pt x="277" y="19"/>
                  </a:lnTo>
                  <a:lnTo>
                    <a:pt x="278" y="20"/>
                  </a:lnTo>
                  <a:lnTo>
                    <a:pt x="279" y="20"/>
                  </a:lnTo>
                  <a:lnTo>
                    <a:pt x="281" y="22"/>
                  </a:lnTo>
                  <a:lnTo>
                    <a:pt x="282" y="22"/>
                  </a:lnTo>
                  <a:lnTo>
                    <a:pt x="283" y="23"/>
                  </a:lnTo>
                  <a:lnTo>
                    <a:pt x="284" y="25"/>
                  </a:lnTo>
                  <a:lnTo>
                    <a:pt x="285" y="25"/>
                  </a:lnTo>
                  <a:lnTo>
                    <a:pt x="286" y="26"/>
                  </a:lnTo>
                  <a:lnTo>
                    <a:pt x="287" y="27"/>
                  </a:lnTo>
                  <a:lnTo>
                    <a:pt x="289" y="29"/>
                  </a:lnTo>
                  <a:lnTo>
                    <a:pt x="290" y="30"/>
                  </a:lnTo>
                  <a:lnTo>
                    <a:pt x="290" y="31"/>
                  </a:lnTo>
                  <a:lnTo>
                    <a:pt x="290" y="32"/>
                  </a:lnTo>
                  <a:lnTo>
                    <a:pt x="291" y="34"/>
                  </a:lnTo>
                  <a:lnTo>
                    <a:pt x="292" y="35"/>
                  </a:lnTo>
                  <a:lnTo>
                    <a:pt x="293" y="36"/>
                  </a:lnTo>
                  <a:lnTo>
                    <a:pt x="293" y="38"/>
                  </a:lnTo>
                  <a:lnTo>
                    <a:pt x="294" y="39"/>
                  </a:lnTo>
                  <a:lnTo>
                    <a:pt x="295" y="41"/>
                  </a:lnTo>
                  <a:lnTo>
                    <a:pt x="296" y="43"/>
                  </a:lnTo>
                  <a:lnTo>
                    <a:pt x="297" y="46"/>
                  </a:lnTo>
                  <a:lnTo>
                    <a:pt x="297" y="47"/>
                  </a:lnTo>
                  <a:lnTo>
                    <a:pt x="297" y="50"/>
                  </a:lnTo>
                  <a:lnTo>
                    <a:pt x="297" y="53"/>
                  </a:lnTo>
                  <a:lnTo>
                    <a:pt x="299" y="55"/>
                  </a:lnTo>
                  <a:lnTo>
                    <a:pt x="299" y="59"/>
                  </a:lnTo>
                  <a:lnTo>
                    <a:pt x="300" y="61"/>
                  </a:lnTo>
                  <a:lnTo>
                    <a:pt x="300" y="63"/>
                  </a:lnTo>
                  <a:lnTo>
                    <a:pt x="300" y="66"/>
                  </a:lnTo>
                  <a:lnTo>
                    <a:pt x="300" y="71"/>
                  </a:lnTo>
                  <a:lnTo>
                    <a:pt x="300" y="73"/>
                  </a:lnTo>
                  <a:lnTo>
                    <a:pt x="300" y="76"/>
                  </a:lnTo>
                  <a:lnTo>
                    <a:pt x="300" y="79"/>
                  </a:lnTo>
                  <a:lnTo>
                    <a:pt x="300" y="84"/>
                  </a:lnTo>
                  <a:lnTo>
                    <a:pt x="300" y="87"/>
                  </a:lnTo>
                  <a:lnTo>
                    <a:pt x="300" y="90"/>
                  </a:lnTo>
                  <a:lnTo>
                    <a:pt x="300" y="94"/>
                  </a:lnTo>
                  <a:lnTo>
                    <a:pt x="300" y="97"/>
                  </a:lnTo>
                  <a:lnTo>
                    <a:pt x="300" y="101"/>
                  </a:lnTo>
                  <a:lnTo>
                    <a:pt x="300" y="104"/>
                  </a:lnTo>
                  <a:lnTo>
                    <a:pt x="300" y="108"/>
                  </a:lnTo>
                  <a:lnTo>
                    <a:pt x="300" y="112"/>
                  </a:lnTo>
                  <a:lnTo>
                    <a:pt x="300" y="115"/>
                  </a:lnTo>
                  <a:lnTo>
                    <a:pt x="300" y="118"/>
                  </a:lnTo>
                  <a:lnTo>
                    <a:pt x="300" y="121"/>
                  </a:lnTo>
                  <a:lnTo>
                    <a:pt x="300" y="124"/>
                  </a:lnTo>
                  <a:lnTo>
                    <a:pt x="300" y="128"/>
                  </a:lnTo>
                  <a:lnTo>
                    <a:pt x="300" y="131"/>
                  </a:lnTo>
                  <a:lnTo>
                    <a:pt x="300" y="133"/>
                  </a:lnTo>
                  <a:lnTo>
                    <a:pt x="300" y="137"/>
                  </a:lnTo>
                  <a:lnTo>
                    <a:pt x="299" y="139"/>
                  </a:lnTo>
                  <a:lnTo>
                    <a:pt x="299" y="141"/>
                  </a:lnTo>
                  <a:lnTo>
                    <a:pt x="299" y="144"/>
                  </a:lnTo>
                  <a:lnTo>
                    <a:pt x="297" y="147"/>
                  </a:lnTo>
                  <a:lnTo>
                    <a:pt x="297" y="149"/>
                  </a:lnTo>
                  <a:lnTo>
                    <a:pt x="297" y="152"/>
                  </a:lnTo>
                  <a:lnTo>
                    <a:pt x="297" y="155"/>
                  </a:lnTo>
                  <a:lnTo>
                    <a:pt x="296" y="158"/>
                  </a:lnTo>
                  <a:lnTo>
                    <a:pt x="295" y="161"/>
                  </a:lnTo>
                  <a:lnTo>
                    <a:pt x="295" y="164"/>
                  </a:lnTo>
                  <a:lnTo>
                    <a:pt x="294" y="165"/>
                  </a:lnTo>
                  <a:lnTo>
                    <a:pt x="293" y="169"/>
                  </a:lnTo>
                  <a:lnTo>
                    <a:pt x="292" y="171"/>
                  </a:lnTo>
                  <a:lnTo>
                    <a:pt x="292" y="174"/>
                  </a:lnTo>
                  <a:lnTo>
                    <a:pt x="291" y="177"/>
                  </a:lnTo>
                  <a:lnTo>
                    <a:pt x="290" y="179"/>
                  </a:lnTo>
                  <a:lnTo>
                    <a:pt x="290" y="181"/>
                  </a:lnTo>
                  <a:lnTo>
                    <a:pt x="289" y="185"/>
                  </a:lnTo>
                  <a:lnTo>
                    <a:pt x="287" y="186"/>
                  </a:lnTo>
                  <a:lnTo>
                    <a:pt x="287" y="190"/>
                  </a:lnTo>
                  <a:lnTo>
                    <a:pt x="286" y="190"/>
                  </a:lnTo>
                  <a:lnTo>
                    <a:pt x="285" y="193"/>
                  </a:lnTo>
                  <a:lnTo>
                    <a:pt x="283" y="196"/>
                  </a:lnTo>
                  <a:lnTo>
                    <a:pt x="282" y="198"/>
                  </a:lnTo>
                  <a:lnTo>
                    <a:pt x="281" y="200"/>
                  </a:lnTo>
                  <a:lnTo>
                    <a:pt x="280" y="201"/>
                  </a:lnTo>
                  <a:lnTo>
                    <a:pt x="279" y="204"/>
                  </a:lnTo>
                  <a:lnTo>
                    <a:pt x="278" y="206"/>
                  </a:lnTo>
                  <a:lnTo>
                    <a:pt x="277" y="207"/>
                  </a:lnTo>
                  <a:lnTo>
                    <a:pt x="275" y="209"/>
                  </a:lnTo>
                  <a:lnTo>
                    <a:pt x="275" y="210"/>
                  </a:lnTo>
                  <a:lnTo>
                    <a:pt x="274" y="213"/>
                  </a:lnTo>
                  <a:lnTo>
                    <a:pt x="272" y="214"/>
                  </a:lnTo>
                  <a:lnTo>
                    <a:pt x="271" y="215"/>
                  </a:lnTo>
                  <a:lnTo>
                    <a:pt x="269" y="218"/>
                  </a:lnTo>
                  <a:lnTo>
                    <a:pt x="267" y="218"/>
                  </a:lnTo>
                  <a:lnTo>
                    <a:pt x="266" y="220"/>
                  </a:lnTo>
                  <a:lnTo>
                    <a:pt x="263" y="222"/>
                  </a:lnTo>
                  <a:lnTo>
                    <a:pt x="260" y="223"/>
                  </a:lnTo>
                  <a:lnTo>
                    <a:pt x="259" y="225"/>
                  </a:lnTo>
                  <a:lnTo>
                    <a:pt x="257" y="226"/>
                  </a:lnTo>
                  <a:lnTo>
                    <a:pt x="254" y="228"/>
                  </a:lnTo>
                  <a:lnTo>
                    <a:pt x="251" y="229"/>
                  </a:lnTo>
                  <a:lnTo>
                    <a:pt x="249" y="230"/>
                  </a:lnTo>
                  <a:lnTo>
                    <a:pt x="246" y="231"/>
                  </a:lnTo>
                  <a:lnTo>
                    <a:pt x="243" y="233"/>
                  </a:lnTo>
                  <a:lnTo>
                    <a:pt x="240" y="234"/>
                  </a:lnTo>
                  <a:lnTo>
                    <a:pt x="238" y="236"/>
                  </a:lnTo>
                  <a:lnTo>
                    <a:pt x="235" y="238"/>
                  </a:lnTo>
                  <a:lnTo>
                    <a:pt x="232" y="238"/>
                  </a:lnTo>
                  <a:lnTo>
                    <a:pt x="229" y="240"/>
                  </a:lnTo>
                  <a:lnTo>
                    <a:pt x="225" y="241"/>
                  </a:lnTo>
                  <a:lnTo>
                    <a:pt x="223" y="242"/>
                  </a:lnTo>
                  <a:lnTo>
                    <a:pt x="220" y="243"/>
                  </a:lnTo>
                  <a:lnTo>
                    <a:pt x="218" y="243"/>
                  </a:lnTo>
                  <a:lnTo>
                    <a:pt x="215" y="245"/>
                  </a:lnTo>
                  <a:lnTo>
                    <a:pt x="211" y="246"/>
                  </a:lnTo>
                  <a:lnTo>
                    <a:pt x="208" y="247"/>
                  </a:lnTo>
                  <a:lnTo>
                    <a:pt x="207" y="248"/>
                  </a:lnTo>
                  <a:lnTo>
                    <a:pt x="204" y="248"/>
                  </a:lnTo>
                  <a:lnTo>
                    <a:pt x="202" y="248"/>
                  </a:lnTo>
                  <a:lnTo>
                    <a:pt x="199" y="250"/>
                  </a:lnTo>
                  <a:lnTo>
                    <a:pt x="198" y="250"/>
                  </a:lnTo>
                  <a:lnTo>
                    <a:pt x="196" y="251"/>
                  </a:lnTo>
                  <a:lnTo>
                    <a:pt x="194" y="251"/>
                  </a:lnTo>
                  <a:lnTo>
                    <a:pt x="193" y="251"/>
                  </a:lnTo>
                  <a:lnTo>
                    <a:pt x="191" y="251"/>
                  </a:lnTo>
                  <a:lnTo>
                    <a:pt x="190" y="252"/>
                  </a:lnTo>
                  <a:lnTo>
                    <a:pt x="187" y="252"/>
                  </a:lnTo>
                  <a:lnTo>
                    <a:pt x="186" y="253"/>
                  </a:lnTo>
                  <a:lnTo>
                    <a:pt x="184" y="253"/>
                  </a:lnTo>
                  <a:lnTo>
                    <a:pt x="183" y="254"/>
                  </a:lnTo>
                  <a:lnTo>
                    <a:pt x="181" y="255"/>
                  </a:lnTo>
                  <a:lnTo>
                    <a:pt x="179" y="255"/>
                  </a:lnTo>
                  <a:lnTo>
                    <a:pt x="178" y="255"/>
                  </a:lnTo>
                  <a:lnTo>
                    <a:pt x="176" y="255"/>
                  </a:lnTo>
                  <a:lnTo>
                    <a:pt x="175" y="257"/>
                  </a:lnTo>
                  <a:lnTo>
                    <a:pt x="173" y="258"/>
                  </a:lnTo>
                  <a:lnTo>
                    <a:pt x="172" y="258"/>
                  </a:lnTo>
                  <a:lnTo>
                    <a:pt x="170" y="259"/>
                  </a:lnTo>
                  <a:lnTo>
                    <a:pt x="169" y="260"/>
                  </a:lnTo>
                  <a:lnTo>
                    <a:pt x="167" y="261"/>
                  </a:lnTo>
                  <a:lnTo>
                    <a:pt x="166" y="261"/>
                  </a:lnTo>
                  <a:lnTo>
                    <a:pt x="165" y="261"/>
                  </a:lnTo>
                  <a:lnTo>
                    <a:pt x="164" y="263"/>
                  </a:lnTo>
                  <a:lnTo>
                    <a:pt x="163" y="263"/>
                  </a:lnTo>
                  <a:lnTo>
                    <a:pt x="161" y="263"/>
                  </a:lnTo>
                  <a:lnTo>
                    <a:pt x="160" y="264"/>
                  </a:lnTo>
                  <a:lnTo>
                    <a:pt x="159" y="266"/>
                  </a:lnTo>
                  <a:lnTo>
                    <a:pt x="158" y="266"/>
                  </a:lnTo>
                  <a:lnTo>
                    <a:pt x="157" y="266"/>
                  </a:lnTo>
                  <a:lnTo>
                    <a:pt x="156" y="267"/>
                  </a:lnTo>
                  <a:lnTo>
                    <a:pt x="155" y="268"/>
                  </a:lnTo>
                  <a:lnTo>
                    <a:pt x="153" y="269"/>
                  </a:lnTo>
                  <a:lnTo>
                    <a:pt x="153" y="271"/>
                  </a:lnTo>
                  <a:lnTo>
                    <a:pt x="152" y="271"/>
                  </a:lnTo>
                  <a:lnTo>
                    <a:pt x="150" y="271"/>
                  </a:lnTo>
                  <a:lnTo>
                    <a:pt x="150" y="273"/>
                  </a:lnTo>
                  <a:lnTo>
                    <a:pt x="150" y="274"/>
                  </a:lnTo>
                  <a:lnTo>
                    <a:pt x="149" y="274"/>
                  </a:lnTo>
                  <a:lnTo>
                    <a:pt x="148" y="275"/>
                  </a:lnTo>
                  <a:lnTo>
                    <a:pt x="148" y="276"/>
                  </a:lnTo>
                  <a:lnTo>
                    <a:pt x="146" y="278"/>
                  </a:lnTo>
                  <a:lnTo>
                    <a:pt x="146" y="279"/>
                  </a:lnTo>
                  <a:lnTo>
                    <a:pt x="144" y="279"/>
                  </a:lnTo>
                  <a:lnTo>
                    <a:pt x="144" y="281"/>
                  </a:lnTo>
                  <a:lnTo>
                    <a:pt x="143" y="282"/>
                  </a:lnTo>
                  <a:lnTo>
                    <a:pt x="141" y="283"/>
                  </a:lnTo>
                  <a:lnTo>
                    <a:pt x="140" y="284"/>
                  </a:lnTo>
                  <a:lnTo>
                    <a:pt x="138" y="285"/>
                  </a:lnTo>
                  <a:lnTo>
                    <a:pt x="138" y="287"/>
                  </a:lnTo>
                  <a:lnTo>
                    <a:pt x="137" y="287"/>
                  </a:lnTo>
                  <a:lnTo>
                    <a:pt x="136" y="288"/>
                  </a:lnTo>
                  <a:lnTo>
                    <a:pt x="136" y="289"/>
                  </a:lnTo>
                  <a:lnTo>
                    <a:pt x="135" y="290"/>
                  </a:lnTo>
                  <a:lnTo>
                    <a:pt x="133" y="291"/>
                  </a:lnTo>
                  <a:lnTo>
                    <a:pt x="132" y="294"/>
                  </a:lnTo>
                  <a:lnTo>
                    <a:pt x="131" y="295"/>
                  </a:lnTo>
                  <a:lnTo>
                    <a:pt x="129" y="296"/>
                  </a:lnTo>
                  <a:lnTo>
                    <a:pt x="128" y="297"/>
                  </a:lnTo>
                  <a:lnTo>
                    <a:pt x="126" y="297"/>
                  </a:lnTo>
                  <a:lnTo>
                    <a:pt x="125" y="300"/>
                  </a:lnTo>
                  <a:lnTo>
                    <a:pt x="124" y="300"/>
                  </a:lnTo>
                  <a:lnTo>
                    <a:pt x="123" y="302"/>
                  </a:lnTo>
                  <a:lnTo>
                    <a:pt x="121" y="302"/>
                  </a:lnTo>
                  <a:lnTo>
                    <a:pt x="120" y="303"/>
                  </a:lnTo>
                  <a:lnTo>
                    <a:pt x="119" y="304"/>
                  </a:lnTo>
                  <a:lnTo>
                    <a:pt x="117" y="305"/>
                  </a:lnTo>
                  <a:lnTo>
                    <a:pt x="116" y="306"/>
                  </a:lnTo>
                  <a:lnTo>
                    <a:pt x="114" y="307"/>
                  </a:lnTo>
                  <a:lnTo>
                    <a:pt x="113" y="308"/>
                  </a:lnTo>
                  <a:lnTo>
                    <a:pt x="111" y="309"/>
                  </a:lnTo>
                  <a:lnTo>
                    <a:pt x="111" y="310"/>
                  </a:lnTo>
                  <a:lnTo>
                    <a:pt x="108" y="310"/>
                  </a:lnTo>
                  <a:lnTo>
                    <a:pt x="108" y="311"/>
                  </a:lnTo>
                  <a:lnTo>
                    <a:pt x="106" y="312"/>
                  </a:lnTo>
                  <a:lnTo>
                    <a:pt x="105" y="312"/>
                  </a:lnTo>
                  <a:lnTo>
                    <a:pt x="103" y="313"/>
                  </a:lnTo>
                  <a:lnTo>
                    <a:pt x="102" y="314"/>
                  </a:lnTo>
                  <a:lnTo>
                    <a:pt x="101" y="316"/>
                  </a:lnTo>
                  <a:lnTo>
                    <a:pt x="99" y="316"/>
                  </a:lnTo>
                  <a:lnTo>
                    <a:pt x="98" y="317"/>
                  </a:lnTo>
                  <a:lnTo>
                    <a:pt x="96" y="318"/>
                  </a:lnTo>
                  <a:lnTo>
                    <a:pt x="95" y="320"/>
                  </a:lnTo>
                  <a:lnTo>
                    <a:pt x="93" y="320"/>
                  </a:lnTo>
                  <a:lnTo>
                    <a:pt x="93" y="321"/>
                  </a:lnTo>
                  <a:lnTo>
                    <a:pt x="90" y="322"/>
                  </a:lnTo>
                  <a:lnTo>
                    <a:pt x="90" y="323"/>
                  </a:lnTo>
                  <a:lnTo>
                    <a:pt x="88" y="324"/>
                  </a:lnTo>
                  <a:lnTo>
                    <a:pt x="86" y="325"/>
                  </a:lnTo>
                  <a:lnTo>
                    <a:pt x="85" y="327"/>
                  </a:lnTo>
                  <a:lnTo>
                    <a:pt x="83" y="328"/>
                  </a:lnTo>
                  <a:lnTo>
                    <a:pt x="81" y="329"/>
                  </a:lnTo>
                  <a:lnTo>
                    <a:pt x="81" y="332"/>
                  </a:lnTo>
                  <a:lnTo>
                    <a:pt x="78" y="332"/>
                  </a:lnTo>
                  <a:lnTo>
                    <a:pt x="78" y="334"/>
                  </a:lnTo>
                  <a:lnTo>
                    <a:pt x="76" y="336"/>
                  </a:lnTo>
                  <a:lnTo>
                    <a:pt x="74" y="337"/>
                  </a:lnTo>
                  <a:lnTo>
                    <a:pt x="73" y="339"/>
                  </a:lnTo>
                  <a:lnTo>
                    <a:pt x="72" y="341"/>
                  </a:lnTo>
                  <a:lnTo>
                    <a:pt x="71" y="342"/>
                  </a:lnTo>
                  <a:lnTo>
                    <a:pt x="71" y="344"/>
                  </a:lnTo>
                  <a:lnTo>
                    <a:pt x="69" y="345"/>
                  </a:lnTo>
                  <a:lnTo>
                    <a:pt x="68" y="346"/>
                  </a:lnTo>
                  <a:lnTo>
                    <a:pt x="68" y="349"/>
                  </a:lnTo>
                  <a:lnTo>
                    <a:pt x="66" y="350"/>
                  </a:lnTo>
                  <a:lnTo>
                    <a:pt x="66" y="352"/>
                  </a:lnTo>
                  <a:lnTo>
                    <a:pt x="65" y="353"/>
                  </a:lnTo>
                  <a:lnTo>
                    <a:pt x="63" y="354"/>
                  </a:lnTo>
                  <a:lnTo>
                    <a:pt x="63" y="356"/>
                  </a:lnTo>
                  <a:lnTo>
                    <a:pt x="62" y="357"/>
                  </a:lnTo>
                  <a:lnTo>
                    <a:pt x="61" y="359"/>
                  </a:lnTo>
                  <a:lnTo>
                    <a:pt x="60" y="360"/>
                  </a:lnTo>
                  <a:lnTo>
                    <a:pt x="59" y="361"/>
                  </a:lnTo>
                  <a:lnTo>
                    <a:pt x="58" y="362"/>
                  </a:lnTo>
                  <a:lnTo>
                    <a:pt x="57" y="363"/>
                  </a:lnTo>
                  <a:lnTo>
                    <a:pt x="56" y="365"/>
                  </a:lnTo>
                  <a:lnTo>
                    <a:pt x="54" y="366"/>
                  </a:lnTo>
                  <a:lnTo>
                    <a:pt x="53" y="367"/>
                  </a:lnTo>
                  <a:lnTo>
                    <a:pt x="52" y="368"/>
                  </a:lnTo>
                  <a:lnTo>
                    <a:pt x="51" y="369"/>
                  </a:lnTo>
                  <a:lnTo>
                    <a:pt x="50" y="369"/>
                  </a:lnTo>
                  <a:lnTo>
                    <a:pt x="49" y="370"/>
                  </a:lnTo>
                  <a:lnTo>
                    <a:pt x="48" y="370"/>
                  </a:lnTo>
                  <a:lnTo>
                    <a:pt x="46" y="370"/>
                  </a:lnTo>
                  <a:lnTo>
                    <a:pt x="45" y="370"/>
                  </a:lnTo>
                  <a:lnTo>
                    <a:pt x="44" y="370"/>
                  </a:lnTo>
                  <a:lnTo>
                    <a:pt x="42" y="370"/>
                  </a:lnTo>
                  <a:lnTo>
                    <a:pt x="41" y="370"/>
                  </a:lnTo>
                  <a:lnTo>
                    <a:pt x="40" y="370"/>
                  </a:lnTo>
                  <a:lnTo>
                    <a:pt x="38" y="370"/>
                  </a:lnTo>
                  <a:lnTo>
                    <a:pt x="37" y="370"/>
                  </a:lnTo>
                  <a:lnTo>
                    <a:pt x="35" y="370"/>
                  </a:lnTo>
                  <a:lnTo>
                    <a:pt x="34" y="369"/>
                  </a:lnTo>
                  <a:lnTo>
                    <a:pt x="32" y="369"/>
                  </a:lnTo>
                  <a:lnTo>
                    <a:pt x="30" y="369"/>
                  </a:lnTo>
                  <a:lnTo>
                    <a:pt x="29" y="368"/>
                  </a:lnTo>
                  <a:lnTo>
                    <a:pt x="27" y="368"/>
                  </a:lnTo>
                  <a:lnTo>
                    <a:pt x="26" y="368"/>
                  </a:lnTo>
                  <a:lnTo>
                    <a:pt x="24" y="367"/>
                  </a:lnTo>
                  <a:lnTo>
                    <a:pt x="23" y="367"/>
                  </a:lnTo>
                  <a:lnTo>
                    <a:pt x="23" y="366"/>
                  </a:lnTo>
                  <a:lnTo>
                    <a:pt x="21" y="366"/>
                  </a:lnTo>
                  <a:lnTo>
                    <a:pt x="20" y="366"/>
                  </a:lnTo>
                  <a:lnTo>
                    <a:pt x="19" y="365"/>
                  </a:lnTo>
                  <a:lnTo>
                    <a:pt x="18" y="365"/>
                  </a:lnTo>
                  <a:lnTo>
                    <a:pt x="16" y="365"/>
                  </a:lnTo>
                  <a:lnTo>
                    <a:pt x="15" y="365"/>
                  </a:lnTo>
                  <a:lnTo>
                    <a:pt x="14" y="365"/>
                  </a:lnTo>
                </a:path>
              </a:pathLst>
            </a:custGeom>
            <a:solidFill>
              <a:srgbClr val="BC7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5262" name="Freeform 15">
              <a:extLst>
                <a:ext uri="{FF2B5EF4-FFF2-40B4-BE49-F238E27FC236}">
                  <a16:creationId xmlns:a16="http://schemas.microsoft.com/office/drawing/2014/main" xmlns="" id="{F6CBA37B-A266-4F4B-AF22-95BBED376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" y="1380"/>
              <a:ext cx="281" cy="344"/>
            </a:xfrm>
            <a:custGeom>
              <a:avLst/>
              <a:gdLst>
                <a:gd name="T0" fmla="*/ 10 w 281"/>
                <a:gd name="T1" fmla="*/ 330 h 344"/>
                <a:gd name="T2" fmla="*/ 5 w 281"/>
                <a:gd name="T3" fmla="*/ 317 h 344"/>
                <a:gd name="T4" fmla="*/ 1 w 281"/>
                <a:gd name="T5" fmla="*/ 301 h 344"/>
                <a:gd name="T6" fmla="*/ 0 w 281"/>
                <a:gd name="T7" fmla="*/ 283 h 344"/>
                <a:gd name="T8" fmla="*/ 0 w 281"/>
                <a:gd name="T9" fmla="*/ 254 h 344"/>
                <a:gd name="T10" fmla="*/ 1 w 281"/>
                <a:gd name="T11" fmla="*/ 211 h 344"/>
                <a:gd name="T12" fmla="*/ 5 w 281"/>
                <a:gd name="T13" fmla="*/ 159 h 344"/>
                <a:gd name="T14" fmla="*/ 13 w 281"/>
                <a:gd name="T15" fmla="*/ 113 h 344"/>
                <a:gd name="T16" fmla="*/ 24 w 281"/>
                <a:gd name="T17" fmla="*/ 80 h 344"/>
                <a:gd name="T18" fmla="*/ 39 w 281"/>
                <a:gd name="T19" fmla="*/ 58 h 344"/>
                <a:gd name="T20" fmla="*/ 56 w 281"/>
                <a:gd name="T21" fmla="*/ 40 h 344"/>
                <a:gd name="T22" fmla="*/ 76 w 281"/>
                <a:gd name="T23" fmla="*/ 27 h 344"/>
                <a:gd name="T24" fmla="*/ 97 w 281"/>
                <a:gd name="T25" fmla="*/ 18 h 344"/>
                <a:gd name="T26" fmla="*/ 120 w 281"/>
                <a:gd name="T27" fmla="*/ 9 h 344"/>
                <a:gd name="T28" fmla="*/ 149 w 281"/>
                <a:gd name="T29" fmla="*/ 4 h 344"/>
                <a:gd name="T30" fmla="*/ 181 w 281"/>
                <a:gd name="T31" fmla="*/ 0 h 344"/>
                <a:gd name="T32" fmla="*/ 209 w 281"/>
                <a:gd name="T33" fmla="*/ 1 h 344"/>
                <a:gd name="T34" fmla="*/ 234 w 281"/>
                <a:gd name="T35" fmla="*/ 7 h 344"/>
                <a:gd name="T36" fmla="*/ 250 w 281"/>
                <a:gd name="T37" fmla="*/ 14 h 344"/>
                <a:gd name="T38" fmla="*/ 261 w 281"/>
                <a:gd name="T39" fmla="*/ 19 h 344"/>
                <a:gd name="T40" fmla="*/ 267 w 281"/>
                <a:gd name="T41" fmla="*/ 25 h 344"/>
                <a:gd name="T42" fmla="*/ 272 w 281"/>
                <a:gd name="T43" fmla="*/ 34 h 344"/>
                <a:gd name="T44" fmla="*/ 277 w 281"/>
                <a:gd name="T45" fmla="*/ 46 h 344"/>
                <a:gd name="T46" fmla="*/ 280 w 281"/>
                <a:gd name="T47" fmla="*/ 65 h 344"/>
                <a:gd name="T48" fmla="*/ 280 w 281"/>
                <a:gd name="T49" fmla="*/ 87 h 344"/>
                <a:gd name="T50" fmla="*/ 280 w 281"/>
                <a:gd name="T51" fmla="*/ 109 h 344"/>
                <a:gd name="T52" fmla="*/ 278 w 281"/>
                <a:gd name="T53" fmla="*/ 128 h 344"/>
                <a:gd name="T54" fmla="*/ 275 w 281"/>
                <a:gd name="T55" fmla="*/ 146 h 344"/>
                <a:gd name="T56" fmla="*/ 271 w 281"/>
                <a:gd name="T57" fmla="*/ 162 h 344"/>
                <a:gd name="T58" fmla="*/ 265 w 281"/>
                <a:gd name="T59" fmla="*/ 179 h 344"/>
                <a:gd name="T60" fmla="*/ 258 w 281"/>
                <a:gd name="T61" fmla="*/ 191 h 344"/>
                <a:gd name="T62" fmla="*/ 250 w 281"/>
                <a:gd name="T63" fmla="*/ 201 h 344"/>
                <a:gd name="T64" fmla="*/ 234 w 281"/>
                <a:gd name="T65" fmla="*/ 211 h 344"/>
                <a:gd name="T66" fmla="*/ 215 w 281"/>
                <a:gd name="T67" fmla="*/ 221 h 344"/>
                <a:gd name="T68" fmla="*/ 197 w 281"/>
                <a:gd name="T69" fmla="*/ 227 h 344"/>
                <a:gd name="T70" fmla="*/ 184 w 281"/>
                <a:gd name="T71" fmla="*/ 231 h 344"/>
                <a:gd name="T72" fmla="*/ 172 w 281"/>
                <a:gd name="T73" fmla="*/ 234 h 344"/>
                <a:gd name="T74" fmla="*/ 162 w 281"/>
                <a:gd name="T75" fmla="*/ 239 h 344"/>
                <a:gd name="T76" fmla="*/ 153 w 281"/>
                <a:gd name="T77" fmla="*/ 242 h 344"/>
                <a:gd name="T78" fmla="*/ 146 w 281"/>
                <a:gd name="T79" fmla="*/ 247 h 344"/>
                <a:gd name="T80" fmla="*/ 142 w 281"/>
                <a:gd name="T81" fmla="*/ 252 h 344"/>
                <a:gd name="T82" fmla="*/ 137 w 281"/>
                <a:gd name="T83" fmla="*/ 257 h 344"/>
                <a:gd name="T84" fmla="*/ 132 w 281"/>
                <a:gd name="T85" fmla="*/ 262 h 344"/>
                <a:gd name="T86" fmla="*/ 127 w 281"/>
                <a:gd name="T87" fmla="*/ 268 h 344"/>
                <a:gd name="T88" fmla="*/ 119 w 281"/>
                <a:gd name="T89" fmla="*/ 275 h 344"/>
                <a:gd name="T90" fmla="*/ 110 w 281"/>
                <a:gd name="T91" fmla="*/ 282 h 344"/>
                <a:gd name="T92" fmla="*/ 102 w 281"/>
                <a:gd name="T93" fmla="*/ 287 h 344"/>
                <a:gd name="T94" fmla="*/ 93 w 281"/>
                <a:gd name="T95" fmla="*/ 293 h 344"/>
                <a:gd name="T96" fmla="*/ 84 w 281"/>
                <a:gd name="T97" fmla="*/ 300 h 344"/>
                <a:gd name="T98" fmla="*/ 74 w 281"/>
                <a:gd name="T99" fmla="*/ 309 h 344"/>
                <a:gd name="T100" fmla="*/ 66 w 281"/>
                <a:gd name="T101" fmla="*/ 319 h 344"/>
                <a:gd name="T102" fmla="*/ 60 w 281"/>
                <a:gd name="T103" fmla="*/ 329 h 344"/>
                <a:gd name="T104" fmla="*/ 55 w 281"/>
                <a:gd name="T105" fmla="*/ 338 h 344"/>
                <a:gd name="T106" fmla="*/ 48 w 281"/>
                <a:gd name="T107" fmla="*/ 342 h 344"/>
                <a:gd name="T108" fmla="*/ 39 w 281"/>
                <a:gd name="T109" fmla="*/ 343 h 344"/>
                <a:gd name="T110" fmla="*/ 29 w 281"/>
                <a:gd name="T111" fmla="*/ 341 h 344"/>
                <a:gd name="T112" fmla="*/ 20 w 281"/>
                <a:gd name="T113" fmla="*/ 339 h 3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81"/>
                <a:gd name="T172" fmla="*/ 0 h 344"/>
                <a:gd name="T173" fmla="*/ 281 w 281"/>
                <a:gd name="T174" fmla="*/ 344 h 3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81" h="344">
                  <a:moveTo>
                    <a:pt x="13" y="336"/>
                  </a:moveTo>
                  <a:lnTo>
                    <a:pt x="13" y="335"/>
                  </a:lnTo>
                  <a:lnTo>
                    <a:pt x="11" y="335"/>
                  </a:lnTo>
                  <a:lnTo>
                    <a:pt x="11" y="334"/>
                  </a:lnTo>
                  <a:lnTo>
                    <a:pt x="11" y="333"/>
                  </a:lnTo>
                  <a:lnTo>
                    <a:pt x="10" y="330"/>
                  </a:lnTo>
                  <a:lnTo>
                    <a:pt x="9" y="328"/>
                  </a:lnTo>
                  <a:lnTo>
                    <a:pt x="9" y="327"/>
                  </a:lnTo>
                  <a:lnTo>
                    <a:pt x="8" y="325"/>
                  </a:lnTo>
                  <a:lnTo>
                    <a:pt x="7" y="323"/>
                  </a:lnTo>
                  <a:lnTo>
                    <a:pt x="7" y="321"/>
                  </a:lnTo>
                  <a:lnTo>
                    <a:pt x="6" y="319"/>
                  </a:lnTo>
                  <a:lnTo>
                    <a:pt x="5" y="317"/>
                  </a:lnTo>
                  <a:lnTo>
                    <a:pt x="5" y="315"/>
                  </a:lnTo>
                  <a:lnTo>
                    <a:pt x="4" y="314"/>
                  </a:lnTo>
                  <a:lnTo>
                    <a:pt x="4" y="311"/>
                  </a:lnTo>
                  <a:lnTo>
                    <a:pt x="4" y="309"/>
                  </a:lnTo>
                  <a:lnTo>
                    <a:pt x="2" y="306"/>
                  </a:lnTo>
                  <a:lnTo>
                    <a:pt x="2" y="304"/>
                  </a:lnTo>
                  <a:lnTo>
                    <a:pt x="1" y="301"/>
                  </a:lnTo>
                  <a:lnTo>
                    <a:pt x="1" y="299"/>
                  </a:lnTo>
                  <a:lnTo>
                    <a:pt x="1" y="297"/>
                  </a:lnTo>
                  <a:lnTo>
                    <a:pt x="1" y="293"/>
                  </a:lnTo>
                  <a:lnTo>
                    <a:pt x="1" y="291"/>
                  </a:lnTo>
                  <a:lnTo>
                    <a:pt x="0" y="289"/>
                  </a:lnTo>
                  <a:lnTo>
                    <a:pt x="0" y="285"/>
                  </a:lnTo>
                  <a:lnTo>
                    <a:pt x="0" y="283"/>
                  </a:lnTo>
                  <a:lnTo>
                    <a:pt x="0" y="280"/>
                  </a:lnTo>
                  <a:lnTo>
                    <a:pt x="0" y="277"/>
                  </a:lnTo>
                  <a:lnTo>
                    <a:pt x="0" y="273"/>
                  </a:lnTo>
                  <a:lnTo>
                    <a:pt x="0" y="269"/>
                  </a:lnTo>
                  <a:lnTo>
                    <a:pt x="0" y="264"/>
                  </a:lnTo>
                  <a:lnTo>
                    <a:pt x="0" y="260"/>
                  </a:lnTo>
                  <a:lnTo>
                    <a:pt x="0" y="254"/>
                  </a:lnTo>
                  <a:lnTo>
                    <a:pt x="0" y="249"/>
                  </a:lnTo>
                  <a:lnTo>
                    <a:pt x="1" y="243"/>
                  </a:lnTo>
                  <a:lnTo>
                    <a:pt x="1" y="236"/>
                  </a:lnTo>
                  <a:lnTo>
                    <a:pt x="1" y="231"/>
                  </a:lnTo>
                  <a:lnTo>
                    <a:pt x="1" y="223"/>
                  </a:lnTo>
                  <a:lnTo>
                    <a:pt x="1" y="216"/>
                  </a:lnTo>
                  <a:lnTo>
                    <a:pt x="1" y="211"/>
                  </a:lnTo>
                  <a:lnTo>
                    <a:pt x="1" y="203"/>
                  </a:lnTo>
                  <a:lnTo>
                    <a:pt x="2" y="195"/>
                  </a:lnTo>
                  <a:lnTo>
                    <a:pt x="2" y="188"/>
                  </a:lnTo>
                  <a:lnTo>
                    <a:pt x="4" y="181"/>
                  </a:lnTo>
                  <a:lnTo>
                    <a:pt x="4" y="174"/>
                  </a:lnTo>
                  <a:lnTo>
                    <a:pt x="4" y="167"/>
                  </a:lnTo>
                  <a:lnTo>
                    <a:pt x="5" y="159"/>
                  </a:lnTo>
                  <a:lnTo>
                    <a:pt x="6" y="152"/>
                  </a:lnTo>
                  <a:lnTo>
                    <a:pt x="7" y="145"/>
                  </a:lnTo>
                  <a:lnTo>
                    <a:pt x="8" y="138"/>
                  </a:lnTo>
                  <a:lnTo>
                    <a:pt x="9" y="132"/>
                  </a:lnTo>
                  <a:lnTo>
                    <a:pt x="10" y="125"/>
                  </a:lnTo>
                  <a:lnTo>
                    <a:pt x="11" y="119"/>
                  </a:lnTo>
                  <a:lnTo>
                    <a:pt x="13" y="113"/>
                  </a:lnTo>
                  <a:lnTo>
                    <a:pt x="14" y="108"/>
                  </a:lnTo>
                  <a:lnTo>
                    <a:pt x="15" y="101"/>
                  </a:lnTo>
                  <a:lnTo>
                    <a:pt x="16" y="97"/>
                  </a:lnTo>
                  <a:lnTo>
                    <a:pt x="19" y="92"/>
                  </a:lnTo>
                  <a:lnTo>
                    <a:pt x="21" y="89"/>
                  </a:lnTo>
                  <a:lnTo>
                    <a:pt x="23" y="84"/>
                  </a:lnTo>
                  <a:lnTo>
                    <a:pt x="24" y="80"/>
                  </a:lnTo>
                  <a:lnTo>
                    <a:pt x="26" y="77"/>
                  </a:lnTo>
                  <a:lnTo>
                    <a:pt x="28" y="74"/>
                  </a:lnTo>
                  <a:lnTo>
                    <a:pt x="30" y="69"/>
                  </a:lnTo>
                  <a:lnTo>
                    <a:pt x="33" y="67"/>
                  </a:lnTo>
                  <a:lnTo>
                    <a:pt x="34" y="63"/>
                  </a:lnTo>
                  <a:lnTo>
                    <a:pt x="37" y="60"/>
                  </a:lnTo>
                  <a:lnTo>
                    <a:pt x="39" y="58"/>
                  </a:lnTo>
                  <a:lnTo>
                    <a:pt x="42" y="55"/>
                  </a:lnTo>
                  <a:lnTo>
                    <a:pt x="44" y="53"/>
                  </a:lnTo>
                  <a:lnTo>
                    <a:pt x="46" y="50"/>
                  </a:lnTo>
                  <a:lnTo>
                    <a:pt x="48" y="47"/>
                  </a:lnTo>
                  <a:lnTo>
                    <a:pt x="51" y="45"/>
                  </a:lnTo>
                  <a:lnTo>
                    <a:pt x="54" y="43"/>
                  </a:lnTo>
                  <a:lnTo>
                    <a:pt x="56" y="40"/>
                  </a:lnTo>
                  <a:lnTo>
                    <a:pt x="59" y="38"/>
                  </a:lnTo>
                  <a:lnTo>
                    <a:pt x="62" y="37"/>
                  </a:lnTo>
                  <a:lnTo>
                    <a:pt x="64" y="35"/>
                  </a:lnTo>
                  <a:lnTo>
                    <a:pt x="66" y="32"/>
                  </a:lnTo>
                  <a:lnTo>
                    <a:pt x="69" y="31"/>
                  </a:lnTo>
                  <a:lnTo>
                    <a:pt x="74" y="29"/>
                  </a:lnTo>
                  <a:lnTo>
                    <a:pt x="76" y="27"/>
                  </a:lnTo>
                  <a:lnTo>
                    <a:pt x="79" y="27"/>
                  </a:lnTo>
                  <a:lnTo>
                    <a:pt x="82" y="25"/>
                  </a:lnTo>
                  <a:lnTo>
                    <a:pt x="84" y="23"/>
                  </a:lnTo>
                  <a:lnTo>
                    <a:pt x="87" y="22"/>
                  </a:lnTo>
                  <a:lnTo>
                    <a:pt x="90" y="20"/>
                  </a:lnTo>
                  <a:lnTo>
                    <a:pt x="93" y="18"/>
                  </a:lnTo>
                  <a:lnTo>
                    <a:pt x="97" y="18"/>
                  </a:lnTo>
                  <a:lnTo>
                    <a:pt x="99" y="16"/>
                  </a:lnTo>
                  <a:lnTo>
                    <a:pt x="102" y="14"/>
                  </a:lnTo>
                  <a:lnTo>
                    <a:pt x="105" y="14"/>
                  </a:lnTo>
                  <a:lnTo>
                    <a:pt x="109" y="13"/>
                  </a:lnTo>
                  <a:lnTo>
                    <a:pt x="113" y="11"/>
                  </a:lnTo>
                  <a:lnTo>
                    <a:pt x="117" y="10"/>
                  </a:lnTo>
                  <a:lnTo>
                    <a:pt x="120" y="9"/>
                  </a:lnTo>
                  <a:lnTo>
                    <a:pt x="124" y="8"/>
                  </a:lnTo>
                  <a:lnTo>
                    <a:pt x="128" y="7"/>
                  </a:lnTo>
                  <a:lnTo>
                    <a:pt x="132" y="6"/>
                  </a:lnTo>
                  <a:lnTo>
                    <a:pt x="137" y="6"/>
                  </a:lnTo>
                  <a:lnTo>
                    <a:pt x="142" y="5"/>
                  </a:lnTo>
                  <a:lnTo>
                    <a:pt x="145" y="4"/>
                  </a:lnTo>
                  <a:lnTo>
                    <a:pt x="149" y="4"/>
                  </a:lnTo>
                  <a:lnTo>
                    <a:pt x="154" y="2"/>
                  </a:lnTo>
                  <a:lnTo>
                    <a:pt x="158" y="2"/>
                  </a:lnTo>
                  <a:lnTo>
                    <a:pt x="164" y="2"/>
                  </a:lnTo>
                  <a:lnTo>
                    <a:pt x="168" y="1"/>
                  </a:lnTo>
                  <a:lnTo>
                    <a:pt x="172" y="1"/>
                  </a:lnTo>
                  <a:lnTo>
                    <a:pt x="177" y="0"/>
                  </a:lnTo>
                  <a:lnTo>
                    <a:pt x="181" y="0"/>
                  </a:lnTo>
                  <a:lnTo>
                    <a:pt x="185" y="0"/>
                  </a:lnTo>
                  <a:lnTo>
                    <a:pt x="189" y="0"/>
                  </a:lnTo>
                  <a:lnTo>
                    <a:pt x="194" y="0"/>
                  </a:lnTo>
                  <a:lnTo>
                    <a:pt x="198" y="0"/>
                  </a:lnTo>
                  <a:lnTo>
                    <a:pt x="203" y="0"/>
                  </a:lnTo>
                  <a:lnTo>
                    <a:pt x="206" y="1"/>
                  </a:lnTo>
                  <a:lnTo>
                    <a:pt x="209" y="1"/>
                  </a:lnTo>
                  <a:lnTo>
                    <a:pt x="215" y="2"/>
                  </a:lnTo>
                  <a:lnTo>
                    <a:pt x="218" y="2"/>
                  </a:lnTo>
                  <a:lnTo>
                    <a:pt x="221" y="2"/>
                  </a:lnTo>
                  <a:lnTo>
                    <a:pt x="225" y="4"/>
                  </a:lnTo>
                  <a:lnTo>
                    <a:pt x="229" y="5"/>
                  </a:lnTo>
                  <a:lnTo>
                    <a:pt x="231" y="6"/>
                  </a:lnTo>
                  <a:lnTo>
                    <a:pt x="234" y="7"/>
                  </a:lnTo>
                  <a:lnTo>
                    <a:pt x="237" y="8"/>
                  </a:lnTo>
                  <a:lnTo>
                    <a:pt x="240" y="9"/>
                  </a:lnTo>
                  <a:lnTo>
                    <a:pt x="241" y="10"/>
                  </a:lnTo>
                  <a:lnTo>
                    <a:pt x="244" y="11"/>
                  </a:lnTo>
                  <a:lnTo>
                    <a:pt x="246" y="12"/>
                  </a:lnTo>
                  <a:lnTo>
                    <a:pt x="248" y="13"/>
                  </a:lnTo>
                  <a:lnTo>
                    <a:pt x="250" y="14"/>
                  </a:lnTo>
                  <a:lnTo>
                    <a:pt x="252" y="14"/>
                  </a:lnTo>
                  <a:lnTo>
                    <a:pt x="253" y="16"/>
                  </a:lnTo>
                  <a:lnTo>
                    <a:pt x="255" y="17"/>
                  </a:lnTo>
                  <a:lnTo>
                    <a:pt x="256" y="17"/>
                  </a:lnTo>
                  <a:lnTo>
                    <a:pt x="258" y="18"/>
                  </a:lnTo>
                  <a:lnTo>
                    <a:pt x="259" y="18"/>
                  </a:lnTo>
                  <a:lnTo>
                    <a:pt x="261" y="19"/>
                  </a:lnTo>
                  <a:lnTo>
                    <a:pt x="261" y="20"/>
                  </a:lnTo>
                  <a:lnTo>
                    <a:pt x="262" y="20"/>
                  </a:lnTo>
                  <a:lnTo>
                    <a:pt x="263" y="22"/>
                  </a:lnTo>
                  <a:lnTo>
                    <a:pt x="265" y="23"/>
                  </a:lnTo>
                  <a:lnTo>
                    <a:pt x="266" y="25"/>
                  </a:lnTo>
                  <a:lnTo>
                    <a:pt x="267" y="25"/>
                  </a:lnTo>
                  <a:lnTo>
                    <a:pt x="268" y="27"/>
                  </a:lnTo>
                  <a:lnTo>
                    <a:pt x="269" y="27"/>
                  </a:lnTo>
                  <a:lnTo>
                    <a:pt x="270" y="29"/>
                  </a:lnTo>
                  <a:lnTo>
                    <a:pt x="271" y="30"/>
                  </a:lnTo>
                  <a:lnTo>
                    <a:pt x="272" y="31"/>
                  </a:lnTo>
                  <a:lnTo>
                    <a:pt x="272" y="32"/>
                  </a:lnTo>
                  <a:lnTo>
                    <a:pt x="272" y="34"/>
                  </a:lnTo>
                  <a:lnTo>
                    <a:pt x="273" y="35"/>
                  </a:lnTo>
                  <a:lnTo>
                    <a:pt x="273" y="37"/>
                  </a:lnTo>
                  <a:lnTo>
                    <a:pt x="275" y="38"/>
                  </a:lnTo>
                  <a:lnTo>
                    <a:pt x="275" y="39"/>
                  </a:lnTo>
                  <a:lnTo>
                    <a:pt x="275" y="41"/>
                  </a:lnTo>
                  <a:lnTo>
                    <a:pt x="277" y="44"/>
                  </a:lnTo>
                  <a:lnTo>
                    <a:pt x="277" y="46"/>
                  </a:lnTo>
                  <a:lnTo>
                    <a:pt x="277" y="48"/>
                  </a:lnTo>
                  <a:lnTo>
                    <a:pt x="278" y="51"/>
                  </a:lnTo>
                  <a:lnTo>
                    <a:pt x="278" y="53"/>
                  </a:lnTo>
                  <a:lnTo>
                    <a:pt x="278" y="56"/>
                  </a:lnTo>
                  <a:lnTo>
                    <a:pt x="280" y="59"/>
                  </a:lnTo>
                  <a:lnTo>
                    <a:pt x="280" y="62"/>
                  </a:lnTo>
                  <a:lnTo>
                    <a:pt x="280" y="65"/>
                  </a:lnTo>
                  <a:lnTo>
                    <a:pt x="280" y="68"/>
                  </a:lnTo>
                  <a:lnTo>
                    <a:pt x="280" y="71"/>
                  </a:lnTo>
                  <a:lnTo>
                    <a:pt x="280" y="74"/>
                  </a:lnTo>
                  <a:lnTo>
                    <a:pt x="280" y="77"/>
                  </a:lnTo>
                  <a:lnTo>
                    <a:pt x="280" y="80"/>
                  </a:lnTo>
                  <a:lnTo>
                    <a:pt x="280" y="84"/>
                  </a:lnTo>
                  <a:lnTo>
                    <a:pt x="280" y="87"/>
                  </a:lnTo>
                  <a:lnTo>
                    <a:pt x="280" y="90"/>
                  </a:lnTo>
                  <a:lnTo>
                    <a:pt x="280" y="93"/>
                  </a:lnTo>
                  <a:lnTo>
                    <a:pt x="280" y="97"/>
                  </a:lnTo>
                  <a:lnTo>
                    <a:pt x="280" y="100"/>
                  </a:lnTo>
                  <a:lnTo>
                    <a:pt x="280" y="102"/>
                  </a:lnTo>
                  <a:lnTo>
                    <a:pt x="280" y="107"/>
                  </a:lnTo>
                  <a:lnTo>
                    <a:pt x="280" y="109"/>
                  </a:lnTo>
                  <a:lnTo>
                    <a:pt x="280" y="112"/>
                  </a:lnTo>
                  <a:lnTo>
                    <a:pt x="280" y="115"/>
                  </a:lnTo>
                  <a:lnTo>
                    <a:pt x="280" y="117"/>
                  </a:lnTo>
                  <a:lnTo>
                    <a:pt x="280" y="121"/>
                  </a:lnTo>
                  <a:lnTo>
                    <a:pt x="280" y="123"/>
                  </a:lnTo>
                  <a:lnTo>
                    <a:pt x="280" y="126"/>
                  </a:lnTo>
                  <a:lnTo>
                    <a:pt x="278" y="128"/>
                  </a:lnTo>
                  <a:lnTo>
                    <a:pt x="278" y="131"/>
                  </a:lnTo>
                  <a:lnTo>
                    <a:pt x="278" y="133"/>
                  </a:lnTo>
                  <a:lnTo>
                    <a:pt x="277" y="136"/>
                  </a:lnTo>
                  <a:lnTo>
                    <a:pt x="277" y="138"/>
                  </a:lnTo>
                  <a:lnTo>
                    <a:pt x="277" y="141"/>
                  </a:lnTo>
                  <a:lnTo>
                    <a:pt x="277" y="143"/>
                  </a:lnTo>
                  <a:lnTo>
                    <a:pt x="275" y="146"/>
                  </a:lnTo>
                  <a:lnTo>
                    <a:pt x="275" y="149"/>
                  </a:lnTo>
                  <a:lnTo>
                    <a:pt x="275" y="150"/>
                  </a:lnTo>
                  <a:lnTo>
                    <a:pt x="273" y="154"/>
                  </a:lnTo>
                  <a:lnTo>
                    <a:pt x="272" y="155"/>
                  </a:lnTo>
                  <a:lnTo>
                    <a:pt x="272" y="158"/>
                  </a:lnTo>
                  <a:lnTo>
                    <a:pt x="272" y="161"/>
                  </a:lnTo>
                  <a:lnTo>
                    <a:pt x="271" y="162"/>
                  </a:lnTo>
                  <a:lnTo>
                    <a:pt x="270" y="166"/>
                  </a:lnTo>
                  <a:lnTo>
                    <a:pt x="269" y="167"/>
                  </a:lnTo>
                  <a:lnTo>
                    <a:pt x="268" y="170"/>
                  </a:lnTo>
                  <a:lnTo>
                    <a:pt x="268" y="172"/>
                  </a:lnTo>
                  <a:lnTo>
                    <a:pt x="267" y="174"/>
                  </a:lnTo>
                  <a:lnTo>
                    <a:pt x="266" y="176"/>
                  </a:lnTo>
                  <a:lnTo>
                    <a:pt x="265" y="179"/>
                  </a:lnTo>
                  <a:lnTo>
                    <a:pt x="265" y="181"/>
                  </a:lnTo>
                  <a:lnTo>
                    <a:pt x="262" y="182"/>
                  </a:lnTo>
                  <a:lnTo>
                    <a:pt x="261" y="185"/>
                  </a:lnTo>
                  <a:lnTo>
                    <a:pt x="261" y="186"/>
                  </a:lnTo>
                  <a:lnTo>
                    <a:pt x="260" y="188"/>
                  </a:lnTo>
                  <a:lnTo>
                    <a:pt x="259" y="190"/>
                  </a:lnTo>
                  <a:lnTo>
                    <a:pt x="258" y="191"/>
                  </a:lnTo>
                  <a:lnTo>
                    <a:pt x="257" y="193"/>
                  </a:lnTo>
                  <a:lnTo>
                    <a:pt x="256" y="195"/>
                  </a:lnTo>
                  <a:lnTo>
                    <a:pt x="255" y="195"/>
                  </a:lnTo>
                  <a:lnTo>
                    <a:pt x="255" y="198"/>
                  </a:lnTo>
                  <a:lnTo>
                    <a:pt x="252" y="199"/>
                  </a:lnTo>
                  <a:lnTo>
                    <a:pt x="251" y="200"/>
                  </a:lnTo>
                  <a:lnTo>
                    <a:pt x="250" y="201"/>
                  </a:lnTo>
                  <a:lnTo>
                    <a:pt x="248" y="203"/>
                  </a:lnTo>
                  <a:lnTo>
                    <a:pt x="246" y="204"/>
                  </a:lnTo>
                  <a:lnTo>
                    <a:pt x="243" y="206"/>
                  </a:lnTo>
                  <a:lnTo>
                    <a:pt x="241" y="207"/>
                  </a:lnTo>
                  <a:lnTo>
                    <a:pt x="240" y="209"/>
                  </a:lnTo>
                  <a:lnTo>
                    <a:pt x="237" y="211"/>
                  </a:lnTo>
                  <a:lnTo>
                    <a:pt x="234" y="211"/>
                  </a:lnTo>
                  <a:lnTo>
                    <a:pt x="232" y="213"/>
                  </a:lnTo>
                  <a:lnTo>
                    <a:pt x="230" y="215"/>
                  </a:lnTo>
                  <a:lnTo>
                    <a:pt x="227" y="216"/>
                  </a:lnTo>
                  <a:lnTo>
                    <a:pt x="224" y="216"/>
                  </a:lnTo>
                  <a:lnTo>
                    <a:pt x="221" y="219"/>
                  </a:lnTo>
                  <a:lnTo>
                    <a:pt x="218" y="219"/>
                  </a:lnTo>
                  <a:lnTo>
                    <a:pt x="215" y="221"/>
                  </a:lnTo>
                  <a:lnTo>
                    <a:pt x="212" y="221"/>
                  </a:lnTo>
                  <a:lnTo>
                    <a:pt x="209" y="222"/>
                  </a:lnTo>
                  <a:lnTo>
                    <a:pt x="207" y="223"/>
                  </a:lnTo>
                  <a:lnTo>
                    <a:pt x="204" y="223"/>
                  </a:lnTo>
                  <a:lnTo>
                    <a:pt x="203" y="225"/>
                  </a:lnTo>
                  <a:lnTo>
                    <a:pt x="200" y="227"/>
                  </a:lnTo>
                  <a:lnTo>
                    <a:pt x="197" y="227"/>
                  </a:lnTo>
                  <a:lnTo>
                    <a:pt x="195" y="228"/>
                  </a:lnTo>
                  <a:lnTo>
                    <a:pt x="192" y="229"/>
                  </a:lnTo>
                  <a:lnTo>
                    <a:pt x="191" y="230"/>
                  </a:lnTo>
                  <a:lnTo>
                    <a:pt x="189" y="230"/>
                  </a:lnTo>
                  <a:lnTo>
                    <a:pt x="187" y="231"/>
                  </a:lnTo>
                  <a:lnTo>
                    <a:pt x="184" y="231"/>
                  </a:lnTo>
                  <a:lnTo>
                    <a:pt x="182" y="231"/>
                  </a:lnTo>
                  <a:lnTo>
                    <a:pt x="179" y="231"/>
                  </a:lnTo>
                  <a:lnTo>
                    <a:pt x="179" y="232"/>
                  </a:lnTo>
                  <a:lnTo>
                    <a:pt x="177" y="232"/>
                  </a:lnTo>
                  <a:lnTo>
                    <a:pt x="176" y="234"/>
                  </a:lnTo>
                  <a:lnTo>
                    <a:pt x="173" y="234"/>
                  </a:lnTo>
                  <a:lnTo>
                    <a:pt x="172" y="234"/>
                  </a:lnTo>
                  <a:lnTo>
                    <a:pt x="170" y="234"/>
                  </a:lnTo>
                  <a:lnTo>
                    <a:pt x="169" y="235"/>
                  </a:lnTo>
                  <a:lnTo>
                    <a:pt x="168" y="235"/>
                  </a:lnTo>
                  <a:lnTo>
                    <a:pt x="167" y="236"/>
                  </a:lnTo>
                  <a:lnTo>
                    <a:pt x="165" y="236"/>
                  </a:lnTo>
                  <a:lnTo>
                    <a:pt x="164" y="237"/>
                  </a:lnTo>
                  <a:lnTo>
                    <a:pt x="162" y="239"/>
                  </a:lnTo>
                  <a:lnTo>
                    <a:pt x="160" y="239"/>
                  </a:lnTo>
                  <a:lnTo>
                    <a:pt x="159" y="240"/>
                  </a:lnTo>
                  <a:lnTo>
                    <a:pt x="158" y="240"/>
                  </a:lnTo>
                  <a:lnTo>
                    <a:pt x="157" y="240"/>
                  </a:lnTo>
                  <a:lnTo>
                    <a:pt x="156" y="242"/>
                  </a:lnTo>
                  <a:lnTo>
                    <a:pt x="154" y="242"/>
                  </a:lnTo>
                  <a:lnTo>
                    <a:pt x="153" y="242"/>
                  </a:lnTo>
                  <a:lnTo>
                    <a:pt x="152" y="243"/>
                  </a:lnTo>
                  <a:lnTo>
                    <a:pt x="151" y="244"/>
                  </a:lnTo>
                  <a:lnTo>
                    <a:pt x="149" y="244"/>
                  </a:lnTo>
                  <a:lnTo>
                    <a:pt x="148" y="244"/>
                  </a:lnTo>
                  <a:lnTo>
                    <a:pt x="148" y="246"/>
                  </a:lnTo>
                  <a:lnTo>
                    <a:pt x="147" y="246"/>
                  </a:lnTo>
                  <a:lnTo>
                    <a:pt x="146" y="247"/>
                  </a:lnTo>
                  <a:lnTo>
                    <a:pt x="146" y="248"/>
                  </a:lnTo>
                  <a:lnTo>
                    <a:pt x="145" y="248"/>
                  </a:lnTo>
                  <a:lnTo>
                    <a:pt x="144" y="249"/>
                  </a:lnTo>
                  <a:lnTo>
                    <a:pt x="143" y="250"/>
                  </a:lnTo>
                  <a:lnTo>
                    <a:pt x="142" y="250"/>
                  </a:lnTo>
                  <a:lnTo>
                    <a:pt x="142" y="251"/>
                  </a:lnTo>
                  <a:lnTo>
                    <a:pt x="142" y="252"/>
                  </a:lnTo>
                  <a:lnTo>
                    <a:pt x="140" y="252"/>
                  </a:lnTo>
                  <a:lnTo>
                    <a:pt x="139" y="253"/>
                  </a:lnTo>
                  <a:lnTo>
                    <a:pt x="139" y="254"/>
                  </a:lnTo>
                  <a:lnTo>
                    <a:pt x="138" y="255"/>
                  </a:lnTo>
                  <a:lnTo>
                    <a:pt x="138" y="256"/>
                  </a:lnTo>
                  <a:lnTo>
                    <a:pt x="137" y="257"/>
                  </a:lnTo>
                  <a:lnTo>
                    <a:pt x="136" y="257"/>
                  </a:lnTo>
                  <a:lnTo>
                    <a:pt x="136" y="258"/>
                  </a:lnTo>
                  <a:lnTo>
                    <a:pt x="135" y="260"/>
                  </a:lnTo>
                  <a:lnTo>
                    <a:pt x="134" y="260"/>
                  </a:lnTo>
                  <a:lnTo>
                    <a:pt x="134" y="261"/>
                  </a:lnTo>
                  <a:lnTo>
                    <a:pt x="133" y="261"/>
                  </a:lnTo>
                  <a:lnTo>
                    <a:pt x="132" y="262"/>
                  </a:lnTo>
                  <a:lnTo>
                    <a:pt x="131" y="263"/>
                  </a:lnTo>
                  <a:lnTo>
                    <a:pt x="131" y="264"/>
                  </a:lnTo>
                  <a:lnTo>
                    <a:pt x="130" y="264"/>
                  </a:lnTo>
                  <a:lnTo>
                    <a:pt x="129" y="265"/>
                  </a:lnTo>
                  <a:lnTo>
                    <a:pt x="128" y="267"/>
                  </a:lnTo>
                  <a:lnTo>
                    <a:pt x="127" y="268"/>
                  </a:lnTo>
                  <a:lnTo>
                    <a:pt x="126" y="269"/>
                  </a:lnTo>
                  <a:lnTo>
                    <a:pt x="124" y="270"/>
                  </a:lnTo>
                  <a:lnTo>
                    <a:pt x="124" y="272"/>
                  </a:lnTo>
                  <a:lnTo>
                    <a:pt x="123" y="272"/>
                  </a:lnTo>
                  <a:lnTo>
                    <a:pt x="121" y="273"/>
                  </a:lnTo>
                  <a:lnTo>
                    <a:pt x="120" y="274"/>
                  </a:lnTo>
                  <a:lnTo>
                    <a:pt x="119" y="275"/>
                  </a:lnTo>
                  <a:lnTo>
                    <a:pt x="117" y="276"/>
                  </a:lnTo>
                  <a:lnTo>
                    <a:pt x="117" y="277"/>
                  </a:lnTo>
                  <a:lnTo>
                    <a:pt x="116" y="278"/>
                  </a:lnTo>
                  <a:lnTo>
                    <a:pt x="114" y="279"/>
                  </a:lnTo>
                  <a:lnTo>
                    <a:pt x="113" y="280"/>
                  </a:lnTo>
                  <a:lnTo>
                    <a:pt x="112" y="281"/>
                  </a:lnTo>
                  <a:lnTo>
                    <a:pt x="110" y="282"/>
                  </a:lnTo>
                  <a:lnTo>
                    <a:pt x="109" y="283"/>
                  </a:lnTo>
                  <a:lnTo>
                    <a:pt x="108" y="283"/>
                  </a:lnTo>
                  <a:lnTo>
                    <a:pt x="107" y="285"/>
                  </a:lnTo>
                  <a:lnTo>
                    <a:pt x="105" y="285"/>
                  </a:lnTo>
                  <a:lnTo>
                    <a:pt x="104" y="285"/>
                  </a:lnTo>
                  <a:lnTo>
                    <a:pt x="102" y="286"/>
                  </a:lnTo>
                  <a:lnTo>
                    <a:pt x="102" y="287"/>
                  </a:lnTo>
                  <a:lnTo>
                    <a:pt x="99" y="289"/>
                  </a:lnTo>
                  <a:lnTo>
                    <a:pt x="98" y="289"/>
                  </a:lnTo>
                  <a:lnTo>
                    <a:pt x="97" y="290"/>
                  </a:lnTo>
                  <a:lnTo>
                    <a:pt x="96" y="291"/>
                  </a:lnTo>
                  <a:lnTo>
                    <a:pt x="94" y="293"/>
                  </a:lnTo>
                  <a:lnTo>
                    <a:pt x="93" y="293"/>
                  </a:lnTo>
                  <a:lnTo>
                    <a:pt x="92" y="293"/>
                  </a:lnTo>
                  <a:lnTo>
                    <a:pt x="90" y="295"/>
                  </a:lnTo>
                  <a:lnTo>
                    <a:pt x="89" y="296"/>
                  </a:lnTo>
                  <a:lnTo>
                    <a:pt x="87" y="297"/>
                  </a:lnTo>
                  <a:lnTo>
                    <a:pt x="86" y="297"/>
                  </a:lnTo>
                  <a:lnTo>
                    <a:pt x="84" y="299"/>
                  </a:lnTo>
                  <a:lnTo>
                    <a:pt x="84" y="300"/>
                  </a:lnTo>
                  <a:lnTo>
                    <a:pt x="82" y="301"/>
                  </a:lnTo>
                  <a:lnTo>
                    <a:pt x="81" y="302"/>
                  </a:lnTo>
                  <a:lnTo>
                    <a:pt x="79" y="304"/>
                  </a:lnTo>
                  <a:lnTo>
                    <a:pt x="78" y="305"/>
                  </a:lnTo>
                  <a:lnTo>
                    <a:pt x="76" y="306"/>
                  </a:lnTo>
                  <a:lnTo>
                    <a:pt x="75" y="307"/>
                  </a:lnTo>
                  <a:lnTo>
                    <a:pt x="74" y="309"/>
                  </a:lnTo>
                  <a:lnTo>
                    <a:pt x="72" y="310"/>
                  </a:lnTo>
                  <a:lnTo>
                    <a:pt x="72" y="312"/>
                  </a:lnTo>
                  <a:lnTo>
                    <a:pt x="69" y="314"/>
                  </a:lnTo>
                  <a:lnTo>
                    <a:pt x="68" y="317"/>
                  </a:lnTo>
                  <a:lnTo>
                    <a:pt x="66" y="317"/>
                  </a:lnTo>
                  <a:lnTo>
                    <a:pt x="66" y="319"/>
                  </a:lnTo>
                  <a:lnTo>
                    <a:pt x="65" y="320"/>
                  </a:lnTo>
                  <a:lnTo>
                    <a:pt x="64" y="322"/>
                  </a:lnTo>
                  <a:lnTo>
                    <a:pt x="63" y="323"/>
                  </a:lnTo>
                  <a:lnTo>
                    <a:pt x="62" y="325"/>
                  </a:lnTo>
                  <a:lnTo>
                    <a:pt x="62" y="326"/>
                  </a:lnTo>
                  <a:lnTo>
                    <a:pt x="61" y="328"/>
                  </a:lnTo>
                  <a:lnTo>
                    <a:pt x="60" y="329"/>
                  </a:lnTo>
                  <a:lnTo>
                    <a:pt x="59" y="330"/>
                  </a:lnTo>
                  <a:lnTo>
                    <a:pt x="59" y="332"/>
                  </a:lnTo>
                  <a:lnTo>
                    <a:pt x="57" y="333"/>
                  </a:lnTo>
                  <a:lnTo>
                    <a:pt x="57" y="335"/>
                  </a:lnTo>
                  <a:lnTo>
                    <a:pt x="56" y="335"/>
                  </a:lnTo>
                  <a:lnTo>
                    <a:pt x="56" y="336"/>
                  </a:lnTo>
                  <a:lnTo>
                    <a:pt x="55" y="338"/>
                  </a:lnTo>
                  <a:lnTo>
                    <a:pt x="54" y="338"/>
                  </a:lnTo>
                  <a:lnTo>
                    <a:pt x="54" y="339"/>
                  </a:lnTo>
                  <a:lnTo>
                    <a:pt x="52" y="340"/>
                  </a:lnTo>
                  <a:lnTo>
                    <a:pt x="51" y="340"/>
                  </a:lnTo>
                  <a:lnTo>
                    <a:pt x="51" y="341"/>
                  </a:lnTo>
                  <a:lnTo>
                    <a:pt x="49" y="342"/>
                  </a:lnTo>
                  <a:lnTo>
                    <a:pt x="48" y="342"/>
                  </a:lnTo>
                  <a:lnTo>
                    <a:pt x="47" y="342"/>
                  </a:lnTo>
                  <a:lnTo>
                    <a:pt x="46" y="343"/>
                  </a:lnTo>
                  <a:lnTo>
                    <a:pt x="45" y="343"/>
                  </a:lnTo>
                  <a:lnTo>
                    <a:pt x="43" y="343"/>
                  </a:lnTo>
                  <a:lnTo>
                    <a:pt x="42" y="343"/>
                  </a:lnTo>
                  <a:lnTo>
                    <a:pt x="40" y="343"/>
                  </a:lnTo>
                  <a:lnTo>
                    <a:pt x="39" y="343"/>
                  </a:lnTo>
                  <a:lnTo>
                    <a:pt x="37" y="343"/>
                  </a:lnTo>
                  <a:lnTo>
                    <a:pt x="36" y="343"/>
                  </a:lnTo>
                  <a:lnTo>
                    <a:pt x="34" y="342"/>
                  </a:lnTo>
                  <a:lnTo>
                    <a:pt x="32" y="342"/>
                  </a:lnTo>
                  <a:lnTo>
                    <a:pt x="30" y="342"/>
                  </a:lnTo>
                  <a:lnTo>
                    <a:pt x="29" y="341"/>
                  </a:lnTo>
                  <a:lnTo>
                    <a:pt x="27" y="341"/>
                  </a:lnTo>
                  <a:lnTo>
                    <a:pt x="26" y="341"/>
                  </a:lnTo>
                  <a:lnTo>
                    <a:pt x="24" y="340"/>
                  </a:lnTo>
                  <a:lnTo>
                    <a:pt x="22" y="340"/>
                  </a:lnTo>
                  <a:lnTo>
                    <a:pt x="21" y="339"/>
                  </a:lnTo>
                  <a:lnTo>
                    <a:pt x="20" y="339"/>
                  </a:lnTo>
                  <a:lnTo>
                    <a:pt x="19" y="338"/>
                  </a:lnTo>
                  <a:lnTo>
                    <a:pt x="16" y="338"/>
                  </a:lnTo>
                  <a:lnTo>
                    <a:pt x="15" y="338"/>
                  </a:lnTo>
                  <a:lnTo>
                    <a:pt x="14" y="338"/>
                  </a:lnTo>
                  <a:lnTo>
                    <a:pt x="13" y="338"/>
                  </a:lnTo>
                  <a:lnTo>
                    <a:pt x="13" y="336"/>
                  </a:lnTo>
                </a:path>
              </a:pathLst>
            </a:custGeom>
            <a:solidFill>
              <a:srgbClr val="C17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5263" name="Freeform 16">
              <a:extLst>
                <a:ext uri="{FF2B5EF4-FFF2-40B4-BE49-F238E27FC236}">
                  <a16:creationId xmlns:a16="http://schemas.microsoft.com/office/drawing/2014/main" xmlns="" id="{81A25F63-AA34-4A71-9B55-FDA75C35C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" y="1389"/>
              <a:ext cx="260" cy="316"/>
            </a:xfrm>
            <a:custGeom>
              <a:avLst/>
              <a:gdLst>
                <a:gd name="T0" fmla="*/ 9 w 260"/>
                <a:gd name="T1" fmla="*/ 302 h 316"/>
                <a:gd name="T2" fmla="*/ 5 w 260"/>
                <a:gd name="T3" fmla="*/ 293 h 316"/>
                <a:gd name="T4" fmla="*/ 1 w 260"/>
                <a:gd name="T5" fmla="*/ 278 h 316"/>
                <a:gd name="T6" fmla="*/ 0 w 260"/>
                <a:gd name="T7" fmla="*/ 261 h 316"/>
                <a:gd name="T8" fmla="*/ 0 w 260"/>
                <a:gd name="T9" fmla="*/ 237 h 316"/>
                <a:gd name="T10" fmla="*/ 1 w 260"/>
                <a:gd name="T11" fmla="*/ 198 h 316"/>
                <a:gd name="T12" fmla="*/ 5 w 260"/>
                <a:gd name="T13" fmla="*/ 151 h 316"/>
                <a:gd name="T14" fmla="*/ 11 w 260"/>
                <a:gd name="T15" fmla="*/ 108 h 316"/>
                <a:gd name="T16" fmla="*/ 22 w 260"/>
                <a:gd name="T17" fmla="*/ 76 h 316"/>
                <a:gd name="T18" fmla="*/ 36 w 260"/>
                <a:gd name="T19" fmla="*/ 55 h 316"/>
                <a:gd name="T20" fmla="*/ 51 w 260"/>
                <a:gd name="T21" fmla="*/ 39 h 316"/>
                <a:gd name="T22" fmla="*/ 69 w 260"/>
                <a:gd name="T23" fmla="*/ 27 h 316"/>
                <a:gd name="T24" fmla="*/ 88 w 260"/>
                <a:gd name="T25" fmla="*/ 18 h 316"/>
                <a:gd name="T26" fmla="*/ 109 w 260"/>
                <a:gd name="T27" fmla="*/ 9 h 316"/>
                <a:gd name="T28" fmla="*/ 135 w 260"/>
                <a:gd name="T29" fmla="*/ 4 h 316"/>
                <a:gd name="T30" fmla="*/ 164 w 260"/>
                <a:gd name="T31" fmla="*/ 0 h 316"/>
                <a:gd name="T32" fmla="*/ 191 w 260"/>
                <a:gd name="T33" fmla="*/ 1 h 316"/>
                <a:gd name="T34" fmla="*/ 214 w 260"/>
                <a:gd name="T35" fmla="*/ 6 h 316"/>
                <a:gd name="T36" fmla="*/ 230 w 260"/>
                <a:gd name="T37" fmla="*/ 12 h 316"/>
                <a:gd name="T38" fmla="*/ 240 w 260"/>
                <a:gd name="T39" fmla="*/ 17 h 316"/>
                <a:gd name="T40" fmla="*/ 247 w 260"/>
                <a:gd name="T41" fmla="*/ 22 h 316"/>
                <a:gd name="T42" fmla="*/ 252 w 260"/>
                <a:gd name="T43" fmla="*/ 30 h 316"/>
                <a:gd name="T44" fmla="*/ 256 w 260"/>
                <a:gd name="T45" fmla="*/ 40 h 316"/>
                <a:gd name="T46" fmla="*/ 259 w 260"/>
                <a:gd name="T47" fmla="*/ 56 h 316"/>
                <a:gd name="T48" fmla="*/ 259 w 260"/>
                <a:gd name="T49" fmla="*/ 76 h 316"/>
                <a:gd name="T50" fmla="*/ 259 w 260"/>
                <a:gd name="T51" fmla="*/ 97 h 316"/>
                <a:gd name="T52" fmla="*/ 257 w 260"/>
                <a:gd name="T53" fmla="*/ 115 h 316"/>
                <a:gd name="T54" fmla="*/ 256 w 260"/>
                <a:gd name="T55" fmla="*/ 131 h 316"/>
                <a:gd name="T56" fmla="*/ 251 w 260"/>
                <a:gd name="T57" fmla="*/ 146 h 316"/>
                <a:gd name="T58" fmla="*/ 245 w 260"/>
                <a:gd name="T59" fmla="*/ 162 h 316"/>
                <a:gd name="T60" fmla="*/ 240 w 260"/>
                <a:gd name="T61" fmla="*/ 174 h 316"/>
                <a:gd name="T62" fmla="*/ 233 w 260"/>
                <a:gd name="T63" fmla="*/ 183 h 316"/>
                <a:gd name="T64" fmla="*/ 219 w 260"/>
                <a:gd name="T65" fmla="*/ 193 h 316"/>
                <a:gd name="T66" fmla="*/ 202 w 260"/>
                <a:gd name="T67" fmla="*/ 200 h 316"/>
                <a:gd name="T68" fmla="*/ 185 w 260"/>
                <a:gd name="T69" fmla="*/ 207 h 316"/>
                <a:gd name="T70" fmla="*/ 171 w 260"/>
                <a:gd name="T71" fmla="*/ 211 h 316"/>
                <a:gd name="T72" fmla="*/ 161 w 260"/>
                <a:gd name="T73" fmla="*/ 213 h 316"/>
                <a:gd name="T74" fmla="*/ 151 w 260"/>
                <a:gd name="T75" fmla="*/ 217 h 316"/>
                <a:gd name="T76" fmla="*/ 143 w 260"/>
                <a:gd name="T77" fmla="*/ 221 h 316"/>
                <a:gd name="T78" fmla="*/ 136 w 260"/>
                <a:gd name="T79" fmla="*/ 225 h 316"/>
                <a:gd name="T80" fmla="*/ 130 w 260"/>
                <a:gd name="T81" fmla="*/ 232 h 316"/>
                <a:gd name="T82" fmla="*/ 126 w 260"/>
                <a:gd name="T83" fmla="*/ 237 h 316"/>
                <a:gd name="T84" fmla="*/ 121 w 260"/>
                <a:gd name="T85" fmla="*/ 242 h 316"/>
                <a:gd name="T86" fmla="*/ 115 w 260"/>
                <a:gd name="T87" fmla="*/ 248 h 316"/>
                <a:gd name="T88" fmla="*/ 108 w 260"/>
                <a:gd name="T89" fmla="*/ 255 h 316"/>
                <a:gd name="T90" fmla="*/ 99 w 260"/>
                <a:gd name="T91" fmla="*/ 261 h 316"/>
                <a:gd name="T92" fmla="*/ 91 w 260"/>
                <a:gd name="T93" fmla="*/ 265 h 316"/>
                <a:gd name="T94" fmla="*/ 81 w 260"/>
                <a:gd name="T95" fmla="*/ 271 h 316"/>
                <a:gd name="T96" fmla="*/ 74 w 260"/>
                <a:gd name="T97" fmla="*/ 278 h 316"/>
                <a:gd name="T98" fmla="*/ 66 w 260"/>
                <a:gd name="T99" fmla="*/ 288 h 316"/>
                <a:gd name="T100" fmla="*/ 60 w 260"/>
                <a:gd name="T101" fmla="*/ 298 h 316"/>
                <a:gd name="T102" fmla="*/ 55 w 260"/>
                <a:gd name="T103" fmla="*/ 306 h 316"/>
                <a:gd name="T104" fmla="*/ 49 w 260"/>
                <a:gd name="T105" fmla="*/ 313 h 316"/>
                <a:gd name="T106" fmla="*/ 41 w 260"/>
                <a:gd name="T107" fmla="*/ 315 h 316"/>
                <a:gd name="T108" fmla="*/ 31 w 260"/>
                <a:gd name="T109" fmla="*/ 314 h 316"/>
                <a:gd name="T110" fmla="*/ 21 w 260"/>
                <a:gd name="T111" fmla="*/ 311 h 316"/>
                <a:gd name="T112" fmla="*/ 14 w 260"/>
                <a:gd name="T113" fmla="*/ 310 h 3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60"/>
                <a:gd name="T172" fmla="*/ 0 h 316"/>
                <a:gd name="T173" fmla="*/ 260 w 260"/>
                <a:gd name="T174" fmla="*/ 316 h 31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60" h="316">
                  <a:moveTo>
                    <a:pt x="11" y="308"/>
                  </a:moveTo>
                  <a:lnTo>
                    <a:pt x="11" y="307"/>
                  </a:lnTo>
                  <a:lnTo>
                    <a:pt x="11" y="306"/>
                  </a:lnTo>
                  <a:lnTo>
                    <a:pt x="10" y="305"/>
                  </a:lnTo>
                  <a:lnTo>
                    <a:pt x="10" y="304"/>
                  </a:lnTo>
                  <a:lnTo>
                    <a:pt x="9" y="302"/>
                  </a:lnTo>
                  <a:lnTo>
                    <a:pt x="8" y="300"/>
                  </a:lnTo>
                  <a:lnTo>
                    <a:pt x="8" y="299"/>
                  </a:lnTo>
                  <a:lnTo>
                    <a:pt x="7" y="297"/>
                  </a:lnTo>
                  <a:lnTo>
                    <a:pt x="7" y="296"/>
                  </a:lnTo>
                  <a:lnTo>
                    <a:pt x="6" y="294"/>
                  </a:lnTo>
                  <a:lnTo>
                    <a:pt x="5" y="293"/>
                  </a:lnTo>
                  <a:lnTo>
                    <a:pt x="5" y="290"/>
                  </a:lnTo>
                  <a:lnTo>
                    <a:pt x="4" y="289"/>
                  </a:lnTo>
                  <a:lnTo>
                    <a:pt x="4" y="286"/>
                  </a:lnTo>
                  <a:lnTo>
                    <a:pt x="4" y="285"/>
                  </a:lnTo>
                  <a:lnTo>
                    <a:pt x="2" y="282"/>
                  </a:lnTo>
                  <a:lnTo>
                    <a:pt x="2" y="280"/>
                  </a:lnTo>
                  <a:lnTo>
                    <a:pt x="1" y="278"/>
                  </a:lnTo>
                  <a:lnTo>
                    <a:pt x="1" y="275"/>
                  </a:lnTo>
                  <a:lnTo>
                    <a:pt x="1" y="273"/>
                  </a:lnTo>
                  <a:lnTo>
                    <a:pt x="1" y="271"/>
                  </a:lnTo>
                  <a:lnTo>
                    <a:pt x="1" y="269"/>
                  </a:lnTo>
                  <a:lnTo>
                    <a:pt x="1" y="265"/>
                  </a:lnTo>
                  <a:lnTo>
                    <a:pt x="0" y="263"/>
                  </a:lnTo>
                  <a:lnTo>
                    <a:pt x="0" y="261"/>
                  </a:lnTo>
                  <a:lnTo>
                    <a:pt x="0" y="258"/>
                  </a:lnTo>
                  <a:lnTo>
                    <a:pt x="0" y="255"/>
                  </a:lnTo>
                  <a:lnTo>
                    <a:pt x="0" y="252"/>
                  </a:lnTo>
                  <a:lnTo>
                    <a:pt x="0" y="249"/>
                  </a:lnTo>
                  <a:lnTo>
                    <a:pt x="0" y="246"/>
                  </a:lnTo>
                  <a:lnTo>
                    <a:pt x="0" y="242"/>
                  </a:lnTo>
                  <a:lnTo>
                    <a:pt x="0" y="237"/>
                  </a:lnTo>
                  <a:lnTo>
                    <a:pt x="0" y="232"/>
                  </a:lnTo>
                  <a:lnTo>
                    <a:pt x="1" y="228"/>
                  </a:lnTo>
                  <a:lnTo>
                    <a:pt x="1" y="222"/>
                  </a:lnTo>
                  <a:lnTo>
                    <a:pt x="1" y="216"/>
                  </a:lnTo>
                  <a:lnTo>
                    <a:pt x="1" y="211"/>
                  </a:lnTo>
                  <a:lnTo>
                    <a:pt x="1" y="203"/>
                  </a:lnTo>
                  <a:lnTo>
                    <a:pt x="1" y="198"/>
                  </a:lnTo>
                  <a:lnTo>
                    <a:pt x="1" y="192"/>
                  </a:lnTo>
                  <a:lnTo>
                    <a:pt x="2" y="185"/>
                  </a:lnTo>
                  <a:lnTo>
                    <a:pt x="2" y="179"/>
                  </a:lnTo>
                  <a:lnTo>
                    <a:pt x="4" y="172"/>
                  </a:lnTo>
                  <a:lnTo>
                    <a:pt x="4" y="165"/>
                  </a:lnTo>
                  <a:lnTo>
                    <a:pt x="4" y="158"/>
                  </a:lnTo>
                  <a:lnTo>
                    <a:pt x="5" y="151"/>
                  </a:lnTo>
                  <a:lnTo>
                    <a:pt x="6" y="145"/>
                  </a:lnTo>
                  <a:lnTo>
                    <a:pt x="6" y="138"/>
                  </a:lnTo>
                  <a:lnTo>
                    <a:pt x="7" y="131"/>
                  </a:lnTo>
                  <a:lnTo>
                    <a:pt x="8" y="125"/>
                  </a:lnTo>
                  <a:lnTo>
                    <a:pt x="9" y="120"/>
                  </a:lnTo>
                  <a:lnTo>
                    <a:pt x="11" y="113"/>
                  </a:lnTo>
                  <a:lnTo>
                    <a:pt x="11" y="108"/>
                  </a:lnTo>
                  <a:lnTo>
                    <a:pt x="13" y="102"/>
                  </a:lnTo>
                  <a:lnTo>
                    <a:pt x="14" y="97"/>
                  </a:lnTo>
                  <a:lnTo>
                    <a:pt x="16" y="92"/>
                  </a:lnTo>
                  <a:lnTo>
                    <a:pt x="17" y="87"/>
                  </a:lnTo>
                  <a:lnTo>
                    <a:pt x="18" y="84"/>
                  </a:lnTo>
                  <a:lnTo>
                    <a:pt x="20" y="80"/>
                  </a:lnTo>
                  <a:lnTo>
                    <a:pt x="22" y="76"/>
                  </a:lnTo>
                  <a:lnTo>
                    <a:pt x="24" y="72"/>
                  </a:lnTo>
                  <a:lnTo>
                    <a:pt x="26" y="70"/>
                  </a:lnTo>
                  <a:lnTo>
                    <a:pt x="27" y="66"/>
                  </a:lnTo>
                  <a:lnTo>
                    <a:pt x="29" y="63"/>
                  </a:lnTo>
                  <a:lnTo>
                    <a:pt x="31" y="60"/>
                  </a:lnTo>
                  <a:lnTo>
                    <a:pt x="34" y="57"/>
                  </a:lnTo>
                  <a:lnTo>
                    <a:pt x="36" y="55"/>
                  </a:lnTo>
                  <a:lnTo>
                    <a:pt x="37" y="51"/>
                  </a:lnTo>
                  <a:lnTo>
                    <a:pt x="39" y="50"/>
                  </a:lnTo>
                  <a:lnTo>
                    <a:pt x="42" y="47"/>
                  </a:lnTo>
                  <a:lnTo>
                    <a:pt x="44" y="45"/>
                  </a:lnTo>
                  <a:lnTo>
                    <a:pt x="47" y="43"/>
                  </a:lnTo>
                  <a:lnTo>
                    <a:pt x="48" y="40"/>
                  </a:lnTo>
                  <a:lnTo>
                    <a:pt x="51" y="39"/>
                  </a:lnTo>
                  <a:lnTo>
                    <a:pt x="54" y="37"/>
                  </a:lnTo>
                  <a:lnTo>
                    <a:pt x="56" y="35"/>
                  </a:lnTo>
                  <a:lnTo>
                    <a:pt x="59" y="32"/>
                  </a:lnTo>
                  <a:lnTo>
                    <a:pt x="61" y="31"/>
                  </a:lnTo>
                  <a:lnTo>
                    <a:pt x="63" y="30"/>
                  </a:lnTo>
                  <a:lnTo>
                    <a:pt x="66" y="28"/>
                  </a:lnTo>
                  <a:lnTo>
                    <a:pt x="69" y="27"/>
                  </a:lnTo>
                  <a:lnTo>
                    <a:pt x="71" y="25"/>
                  </a:lnTo>
                  <a:lnTo>
                    <a:pt x="74" y="23"/>
                  </a:lnTo>
                  <a:lnTo>
                    <a:pt x="77" y="22"/>
                  </a:lnTo>
                  <a:lnTo>
                    <a:pt x="79" y="20"/>
                  </a:lnTo>
                  <a:lnTo>
                    <a:pt x="81" y="19"/>
                  </a:lnTo>
                  <a:lnTo>
                    <a:pt x="85" y="19"/>
                  </a:lnTo>
                  <a:lnTo>
                    <a:pt x="88" y="18"/>
                  </a:lnTo>
                  <a:lnTo>
                    <a:pt x="91" y="16"/>
                  </a:lnTo>
                  <a:lnTo>
                    <a:pt x="94" y="14"/>
                  </a:lnTo>
                  <a:lnTo>
                    <a:pt x="96" y="14"/>
                  </a:lnTo>
                  <a:lnTo>
                    <a:pt x="99" y="13"/>
                  </a:lnTo>
                  <a:lnTo>
                    <a:pt x="102" y="12"/>
                  </a:lnTo>
                  <a:lnTo>
                    <a:pt x="106" y="11"/>
                  </a:lnTo>
                  <a:lnTo>
                    <a:pt x="109" y="9"/>
                  </a:lnTo>
                  <a:lnTo>
                    <a:pt x="111" y="9"/>
                  </a:lnTo>
                  <a:lnTo>
                    <a:pt x="116" y="7"/>
                  </a:lnTo>
                  <a:lnTo>
                    <a:pt x="119" y="6"/>
                  </a:lnTo>
                  <a:lnTo>
                    <a:pt x="123" y="6"/>
                  </a:lnTo>
                  <a:lnTo>
                    <a:pt x="128" y="6"/>
                  </a:lnTo>
                  <a:lnTo>
                    <a:pt x="131" y="5"/>
                  </a:lnTo>
                  <a:lnTo>
                    <a:pt x="135" y="4"/>
                  </a:lnTo>
                  <a:lnTo>
                    <a:pt x="139" y="2"/>
                  </a:lnTo>
                  <a:lnTo>
                    <a:pt x="143" y="2"/>
                  </a:lnTo>
                  <a:lnTo>
                    <a:pt x="149" y="2"/>
                  </a:lnTo>
                  <a:lnTo>
                    <a:pt x="151" y="2"/>
                  </a:lnTo>
                  <a:lnTo>
                    <a:pt x="156" y="1"/>
                  </a:lnTo>
                  <a:lnTo>
                    <a:pt x="160" y="1"/>
                  </a:lnTo>
                  <a:lnTo>
                    <a:pt x="164" y="0"/>
                  </a:lnTo>
                  <a:lnTo>
                    <a:pt x="168" y="0"/>
                  </a:lnTo>
                  <a:lnTo>
                    <a:pt x="173" y="0"/>
                  </a:lnTo>
                  <a:lnTo>
                    <a:pt x="176" y="0"/>
                  </a:lnTo>
                  <a:lnTo>
                    <a:pt x="180" y="0"/>
                  </a:lnTo>
                  <a:lnTo>
                    <a:pt x="184" y="0"/>
                  </a:lnTo>
                  <a:lnTo>
                    <a:pt x="188" y="0"/>
                  </a:lnTo>
                  <a:lnTo>
                    <a:pt x="191" y="1"/>
                  </a:lnTo>
                  <a:lnTo>
                    <a:pt x="196" y="1"/>
                  </a:lnTo>
                  <a:lnTo>
                    <a:pt x="199" y="2"/>
                  </a:lnTo>
                  <a:lnTo>
                    <a:pt x="202" y="2"/>
                  </a:lnTo>
                  <a:lnTo>
                    <a:pt x="205" y="2"/>
                  </a:lnTo>
                  <a:lnTo>
                    <a:pt x="209" y="4"/>
                  </a:lnTo>
                  <a:lnTo>
                    <a:pt x="211" y="5"/>
                  </a:lnTo>
                  <a:lnTo>
                    <a:pt x="214" y="6"/>
                  </a:lnTo>
                  <a:lnTo>
                    <a:pt x="216" y="6"/>
                  </a:lnTo>
                  <a:lnTo>
                    <a:pt x="219" y="7"/>
                  </a:lnTo>
                  <a:lnTo>
                    <a:pt x="221" y="9"/>
                  </a:lnTo>
                  <a:lnTo>
                    <a:pt x="224" y="9"/>
                  </a:lnTo>
                  <a:lnTo>
                    <a:pt x="226" y="10"/>
                  </a:lnTo>
                  <a:lnTo>
                    <a:pt x="228" y="11"/>
                  </a:lnTo>
                  <a:lnTo>
                    <a:pt x="230" y="12"/>
                  </a:lnTo>
                  <a:lnTo>
                    <a:pt x="231" y="13"/>
                  </a:lnTo>
                  <a:lnTo>
                    <a:pt x="234" y="14"/>
                  </a:lnTo>
                  <a:lnTo>
                    <a:pt x="236" y="14"/>
                  </a:lnTo>
                  <a:lnTo>
                    <a:pt x="237" y="16"/>
                  </a:lnTo>
                  <a:lnTo>
                    <a:pt x="239" y="17"/>
                  </a:lnTo>
                  <a:lnTo>
                    <a:pt x="240" y="17"/>
                  </a:lnTo>
                  <a:lnTo>
                    <a:pt x="241" y="18"/>
                  </a:lnTo>
                  <a:lnTo>
                    <a:pt x="242" y="19"/>
                  </a:lnTo>
                  <a:lnTo>
                    <a:pt x="243" y="19"/>
                  </a:lnTo>
                  <a:lnTo>
                    <a:pt x="244" y="20"/>
                  </a:lnTo>
                  <a:lnTo>
                    <a:pt x="245" y="22"/>
                  </a:lnTo>
                  <a:lnTo>
                    <a:pt x="246" y="22"/>
                  </a:lnTo>
                  <a:lnTo>
                    <a:pt x="247" y="22"/>
                  </a:lnTo>
                  <a:lnTo>
                    <a:pt x="248" y="23"/>
                  </a:lnTo>
                  <a:lnTo>
                    <a:pt x="248" y="25"/>
                  </a:lnTo>
                  <a:lnTo>
                    <a:pt x="249" y="25"/>
                  </a:lnTo>
                  <a:lnTo>
                    <a:pt x="250" y="27"/>
                  </a:lnTo>
                  <a:lnTo>
                    <a:pt x="251" y="27"/>
                  </a:lnTo>
                  <a:lnTo>
                    <a:pt x="251" y="28"/>
                  </a:lnTo>
                  <a:lnTo>
                    <a:pt x="252" y="30"/>
                  </a:lnTo>
                  <a:lnTo>
                    <a:pt x="253" y="31"/>
                  </a:lnTo>
                  <a:lnTo>
                    <a:pt x="253" y="32"/>
                  </a:lnTo>
                  <a:lnTo>
                    <a:pt x="254" y="34"/>
                  </a:lnTo>
                  <a:lnTo>
                    <a:pt x="254" y="35"/>
                  </a:lnTo>
                  <a:lnTo>
                    <a:pt x="254" y="37"/>
                  </a:lnTo>
                  <a:lnTo>
                    <a:pt x="256" y="39"/>
                  </a:lnTo>
                  <a:lnTo>
                    <a:pt x="256" y="40"/>
                  </a:lnTo>
                  <a:lnTo>
                    <a:pt x="256" y="43"/>
                  </a:lnTo>
                  <a:lnTo>
                    <a:pt x="256" y="44"/>
                  </a:lnTo>
                  <a:lnTo>
                    <a:pt x="257" y="47"/>
                  </a:lnTo>
                  <a:lnTo>
                    <a:pt x="257" y="49"/>
                  </a:lnTo>
                  <a:lnTo>
                    <a:pt x="257" y="51"/>
                  </a:lnTo>
                  <a:lnTo>
                    <a:pt x="259" y="53"/>
                  </a:lnTo>
                  <a:lnTo>
                    <a:pt x="259" y="56"/>
                  </a:lnTo>
                  <a:lnTo>
                    <a:pt x="259" y="60"/>
                  </a:lnTo>
                  <a:lnTo>
                    <a:pt x="259" y="62"/>
                  </a:lnTo>
                  <a:lnTo>
                    <a:pt x="259" y="65"/>
                  </a:lnTo>
                  <a:lnTo>
                    <a:pt x="259" y="68"/>
                  </a:lnTo>
                  <a:lnTo>
                    <a:pt x="259" y="70"/>
                  </a:lnTo>
                  <a:lnTo>
                    <a:pt x="259" y="73"/>
                  </a:lnTo>
                  <a:lnTo>
                    <a:pt x="259" y="76"/>
                  </a:lnTo>
                  <a:lnTo>
                    <a:pt x="259" y="80"/>
                  </a:lnTo>
                  <a:lnTo>
                    <a:pt x="259" y="82"/>
                  </a:lnTo>
                  <a:lnTo>
                    <a:pt x="259" y="85"/>
                  </a:lnTo>
                  <a:lnTo>
                    <a:pt x="259" y="88"/>
                  </a:lnTo>
                  <a:lnTo>
                    <a:pt x="259" y="91"/>
                  </a:lnTo>
                  <a:lnTo>
                    <a:pt x="259" y="94"/>
                  </a:lnTo>
                  <a:lnTo>
                    <a:pt x="259" y="97"/>
                  </a:lnTo>
                  <a:lnTo>
                    <a:pt x="259" y="100"/>
                  </a:lnTo>
                  <a:lnTo>
                    <a:pt x="259" y="102"/>
                  </a:lnTo>
                  <a:lnTo>
                    <a:pt x="259" y="105"/>
                  </a:lnTo>
                  <a:lnTo>
                    <a:pt x="259" y="108"/>
                  </a:lnTo>
                  <a:lnTo>
                    <a:pt x="259" y="111"/>
                  </a:lnTo>
                  <a:lnTo>
                    <a:pt x="257" y="113"/>
                  </a:lnTo>
                  <a:lnTo>
                    <a:pt x="257" y="115"/>
                  </a:lnTo>
                  <a:lnTo>
                    <a:pt x="257" y="117"/>
                  </a:lnTo>
                  <a:lnTo>
                    <a:pt x="257" y="120"/>
                  </a:lnTo>
                  <a:lnTo>
                    <a:pt x="256" y="122"/>
                  </a:lnTo>
                  <a:lnTo>
                    <a:pt x="256" y="124"/>
                  </a:lnTo>
                  <a:lnTo>
                    <a:pt x="256" y="127"/>
                  </a:lnTo>
                  <a:lnTo>
                    <a:pt x="256" y="129"/>
                  </a:lnTo>
                  <a:lnTo>
                    <a:pt x="256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3" y="140"/>
                  </a:lnTo>
                  <a:lnTo>
                    <a:pt x="253" y="142"/>
                  </a:lnTo>
                  <a:lnTo>
                    <a:pt x="252" y="145"/>
                  </a:lnTo>
                  <a:lnTo>
                    <a:pt x="251" y="146"/>
                  </a:lnTo>
                  <a:lnTo>
                    <a:pt x="250" y="150"/>
                  </a:lnTo>
                  <a:lnTo>
                    <a:pt x="250" y="151"/>
                  </a:lnTo>
                  <a:lnTo>
                    <a:pt x="249" y="153"/>
                  </a:lnTo>
                  <a:lnTo>
                    <a:pt x="248" y="154"/>
                  </a:lnTo>
                  <a:lnTo>
                    <a:pt x="247" y="158"/>
                  </a:lnTo>
                  <a:lnTo>
                    <a:pt x="246" y="160"/>
                  </a:lnTo>
                  <a:lnTo>
                    <a:pt x="245" y="162"/>
                  </a:lnTo>
                  <a:lnTo>
                    <a:pt x="245" y="163"/>
                  </a:lnTo>
                  <a:lnTo>
                    <a:pt x="244" y="165"/>
                  </a:lnTo>
                  <a:lnTo>
                    <a:pt x="243" y="167"/>
                  </a:lnTo>
                  <a:lnTo>
                    <a:pt x="243" y="170"/>
                  </a:lnTo>
                  <a:lnTo>
                    <a:pt x="242" y="170"/>
                  </a:lnTo>
                  <a:lnTo>
                    <a:pt x="241" y="172"/>
                  </a:lnTo>
                  <a:lnTo>
                    <a:pt x="240" y="174"/>
                  </a:lnTo>
                  <a:lnTo>
                    <a:pt x="239" y="175"/>
                  </a:lnTo>
                  <a:lnTo>
                    <a:pt x="238" y="177"/>
                  </a:lnTo>
                  <a:lnTo>
                    <a:pt x="237" y="179"/>
                  </a:lnTo>
                  <a:lnTo>
                    <a:pt x="236" y="180"/>
                  </a:lnTo>
                  <a:lnTo>
                    <a:pt x="235" y="180"/>
                  </a:lnTo>
                  <a:lnTo>
                    <a:pt x="234" y="183"/>
                  </a:lnTo>
                  <a:lnTo>
                    <a:pt x="233" y="183"/>
                  </a:lnTo>
                  <a:lnTo>
                    <a:pt x="231" y="185"/>
                  </a:lnTo>
                  <a:lnTo>
                    <a:pt x="229" y="186"/>
                  </a:lnTo>
                  <a:lnTo>
                    <a:pt x="227" y="187"/>
                  </a:lnTo>
                  <a:lnTo>
                    <a:pt x="225" y="189"/>
                  </a:lnTo>
                  <a:lnTo>
                    <a:pt x="223" y="191"/>
                  </a:lnTo>
                  <a:lnTo>
                    <a:pt x="221" y="191"/>
                  </a:lnTo>
                  <a:lnTo>
                    <a:pt x="219" y="193"/>
                  </a:lnTo>
                  <a:lnTo>
                    <a:pt x="216" y="193"/>
                  </a:lnTo>
                  <a:lnTo>
                    <a:pt x="215" y="195"/>
                  </a:lnTo>
                  <a:lnTo>
                    <a:pt x="212" y="195"/>
                  </a:lnTo>
                  <a:lnTo>
                    <a:pt x="209" y="198"/>
                  </a:lnTo>
                  <a:lnTo>
                    <a:pt x="208" y="198"/>
                  </a:lnTo>
                  <a:lnTo>
                    <a:pt x="205" y="199"/>
                  </a:lnTo>
                  <a:lnTo>
                    <a:pt x="202" y="200"/>
                  </a:lnTo>
                  <a:lnTo>
                    <a:pt x="200" y="201"/>
                  </a:lnTo>
                  <a:lnTo>
                    <a:pt x="197" y="203"/>
                  </a:lnTo>
                  <a:lnTo>
                    <a:pt x="194" y="203"/>
                  </a:lnTo>
                  <a:lnTo>
                    <a:pt x="193" y="203"/>
                  </a:lnTo>
                  <a:lnTo>
                    <a:pt x="191" y="205"/>
                  </a:lnTo>
                  <a:lnTo>
                    <a:pt x="188" y="206"/>
                  </a:lnTo>
                  <a:lnTo>
                    <a:pt x="185" y="207"/>
                  </a:lnTo>
                  <a:lnTo>
                    <a:pt x="184" y="207"/>
                  </a:lnTo>
                  <a:lnTo>
                    <a:pt x="181" y="208"/>
                  </a:lnTo>
                  <a:lnTo>
                    <a:pt x="179" y="208"/>
                  </a:lnTo>
                  <a:lnTo>
                    <a:pt x="177" y="210"/>
                  </a:lnTo>
                  <a:lnTo>
                    <a:pt x="176" y="211"/>
                  </a:lnTo>
                  <a:lnTo>
                    <a:pt x="174" y="211"/>
                  </a:lnTo>
                  <a:lnTo>
                    <a:pt x="171" y="211"/>
                  </a:lnTo>
                  <a:lnTo>
                    <a:pt x="170" y="211"/>
                  </a:lnTo>
                  <a:lnTo>
                    <a:pt x="169" y="211"/>
                  </a:lnTo>
                  <a:lnTo>
                    <a:pt x="167" y="212"/>
                  </a:lnTo>
                  <a:lnTo>
                    <a:pt x="165" y="212"/>
                  </a:lnTo>
                  <a:lnTo>
                    <a:pt x="164" y="212"/>
                  </a:lnTo>
                  <a:lnTo>
                    <a:pt x="162" y="213"/>
                  </a:lnTo>
                  <a:lnTo>
                    <a:pt x="161" y="213"/>
                  </a:lnTo>
                  <a:lnTo>
                    <a:pt x="160" y="214"/>
                  </a:lnTo>
                  <a:lnTo>
                    <a:pt x="159" y="214"/>
                  </a:lnTo>
                  <a:lnTo>
                    <a:pt x="157" y="215"/>
                  </a:lnTo>
                  <a:lnTo>
                    <a:pt x="156" y="215"/>
                  </a:lnTo>
                  <a:lnTo>
                    <a:pt x="154" y="216"/>
                  </a:lnTo>
                  <a:lnTo>
                    <a:pt x="151" y="217"/>
                  </a:lnTo>
                  <a:lnTo>
                    <a:pt x="150" y="218"/>
                  </a:lnTo>
                  <a:lnTo>
                    <a:pt x="149" y="219"/>
                  </a:lnTo>
                  <a:lnTo>
                    <a:pt x="147" y="219"/>
                  </a:lnTo>
                  <a:lnTo>
                    <a:pt x="146" y="220"/>
                  </a:lnTo>
                  <a:lnTo>
                    <a:pt x="145" y="220"/>
                  </a:lnTo>
                  <a:lnTo>
                    <a:pt x="143" y="221"/>
                  </a:lnTo>
                  <a:lnTo>
                    <a:pt x="142" y="222"/>
                  </a:lnTo>
                  <a:lnTo>
                    <a:pt x="141" y="222"/>
                  </a:lnTo>
                  <a:lnTo>
                    <a:pt x="140" y="223"/>
                  </a:lnTo>
                  <a:lnTo>
                    <a:pt x="139" y="224"/>
                  </a:lnTo>
                  <a:lnTo>
                    <a:pt x="138" y="224"/>
                  </a:lnTo>
                  <a:lnTo>
                    <a:pt x="136" y="224"/>
                  </a:lnTo>
                  <a:lnTo>
                    <a:pt x="136" y="225"/>
                  </a:lnTo>
                  <a:lnTo>
                    <a:pt x="135" y="227"/>
                  </a:lnTo>
                  <a:lnTo>
                    <a:pt x="134" y="228"/>
                  </a:lnTo>
                  <a:lnTo>
                    <a:pt x="133" y="228"/>
                  </a:lnTo>
                  <a:lnTo>
                    <a:pt x="132" y="229"/>
                  </a:lnTo>
                  <a:lnTo>
                    <a:pt x="132" y="230"/>
                  </a:lnTo>
                  <a:lnTo>
                    <a:pt x="131" y="230"/>
                  </a:lnTo>
                  <a:lnTo>
                    <a:pt x="130" y="232"/>
                  </a:lnTo>
                  <a:lnTo>
                    <a:pt x="130" y="233"/>
                  </a:lnTo>
                  <a:lnTo>
                    <a:pt x="129" y="234"/>
                  </a:lnTo>
                  <a:lnTo>
                    <a:pt x="128" y="234"/>
                  </a:lnTo>
                  <a:lnTo>
                    <a:pt x="128" y="235"/>
                  </a:lnTo>
                  <a:lnTo>
                    <a:pt x="127" y="236"/>
                  </a:lnTo>
                  <a:lnTo>
                    <a:pt x="126" y="237"/>
                  </a:lnTo>
                  <a:lnTo>
                    <a:pt x="125" y="237"/>
                  </a:lnTo>
                  <a:lnTo>
                    <a:pt x="125" y="239"/>
                  </a:lnTo>
                  <a:lnTo>
                    <a:pt x="124" y="239"/>
                  </a:lnTo>
                  <a:lnTo>
                    <a:pt x="123" y="240"/>
                  </a:lnTo>
                  <a:lnTo>
                    <a:pt x="122" y="240"/>
                  </a:lnTo>
                  <a:lnTo>
                    <a:pt x="122" y="242"/>
                  </a:lnTo>
                  <a:lnTo>
                    <a:pt x="121" y="242"/>
                  </a:lnTo>
                  <a:lnTo>
                    <a:pt x="120" y="242"/>
                  </a:lnTo>
                  <a:lnTo>
                    <a:pt x="119" y="244"/>
                  </a:lnTo>
                  <a:lnTo>
                    <a:pt x="118" y="244"/>
                  </a:lnTo>
                  <a:lnTo>
                    <a:pt x="116" y="246"/>
                  </a:lnTo>
                  <a:lnTo>
                    <a:pt x="116" y="248"/>
                  </a:lnTo>
                  <a:lnTo>
                    <a:pt x="115" y="248"/>
                  </a:lnTo>
                  <a:lnTo>
                    <a:pt x="114" y="249"/>
                  </a:lnTo>
                  <a:lnTo>
                    <a:pt x="113" y="250"/>
                  </a:lnTo>
                  <a:lnTo>
                    <a:pt x="111" y="251"/>
                  </a:lnTo>
                  <a:lnTo>
                    <a:pt x="111" y="252"/>
                  </a:lnTo>
                  <a:lnTo>
                    <a:pt x="110" y="252"/>
                  </a:lnTo>
                  <a:lnTo>
                    <a:pt x="109" y="254"/>
                  </a:lnTo>
                  <a:lnTo>
                    <a:pt x="108" y="255"/>
                  </a:lnTo>
                  <a:lnTo>
                    <a:pt x="106" y="255"/>
                  </a:lnTo>
                  <a:lnTo>
                    <a:pt x="104" y="256"/>
                  </a:lnTo>
                  <a:lnTo>
                    <a:pt x="102" y="258"/>
                  </a:lnTo>
                  <a:lnTo>
                    <a:pt x="101" y="260"/>
                  </a:lnTo>
                  <a:lnTo>
                    <a:pt x="99" y="260"/>
                  </a:lnTo>
                  <a:lnTo>
                    <a:pt x="99" y="261"/>
                  </a:lnTo>
                  <a:lnTo>
                    <a:pt x="97" y="261"/>
                  </a:lnTo>
                  <a:lnTo>
                    <a:pt x="96" y="263"/>
                  </a:lnTo>
                  <a:lnTo>
                    <a:pt x="94" y="263"/>
                  </a:lnTo>
                  <a:lnTo>
                    <a:pt x="93" y="264"/>
                  </a:lnTo>
                  <a:lnTo>
                    <a:pt x="91" y="265"/>
                  </a:lnTo>
                  <a:lnTo>
                    <a:pt x="89" y="265"/>
                  </a:lnTo>
                  <a:lnTo>
                    <a:pt x="88" y="267"/>
                  </a:lnTo>
                  <a:lnTo>
                    <a:pt x="87" y="268"/>
                  </a:lnTo>
                  <a:lnTo>
                    <a:pt x="85" y="269"/>
                  </a:lnTo>
                  <a:lnTo>
                    <a:pt x="84" y="270"/>
                  </a:lnTo>
                  <a:lnTo>
                    <a:pt x="84" y="271"/>
                  </a:lnTo>
                  <a:lnTo>
                    <a:pt x="81" y="271"/>
                  </a:lnTo>
                  <a:lnTo>
                    <a:pt x="81" y="272"/>
                  </a:lnTo>
                  <a:lnTo>
                    <a:pt x="79" y="273"/>
                  </a:lnTo>
                  <a:lnTo>
                    <a:pt x="78" y="274"/>
                  </a:lnTo>
                  <a:lnTo>
                    <a:pt x="77" y="275"/>
                  </a:lnTo>
                  <a:lnTo>
                    <a:pt x="75" y="276"/>
                  </a:lnTo>
                  <a:lnTo>
                    <a:pt x="74" y="277"/>
                  </a:lnTo>
                  <a:lnTo>
                    <a:pt x="74" y="278"/>
                  </a:lnTo>
                  <a:lnTo>
                    <a:pt x="71" y="280"/>
                  </a:lnTo>
                  <a:lnTo>
                    <a:pt x="71" y="281"/>
                  </a:lnTo>
                  <a:lnTo>
                    <a:pt x="69" y="282"/>
                  </a:lnTo>
                  <a:lnTo>
                    <a:pt x="68" y="284"/>
                  </a:lnTo>
                  <a:lnTo>
                    <a:pt x="67" y="285"/>
                  </a:lnTo>
                  <a:lnTo>
                    <a:pt x="66" y="286"/>
                  </a:lnTo>
                  <a:lnTo>
                    <a:pt x="66" y="288"/>
                  </a:lnTo>
                  <a:lnTo>
                    <a:pt x="64" y="289"/>
                  </a:lnTo>
                  <a:lnTo>
                    <a:pt x="63" y="290"/>
                  </a:lnTo>
                  <a:lnTo>
                    <a:pt x="63" y="293"/>
                  </a:lnTo>
                  <a:lnTo>
                    <a:pt x="61" y="293"/>
                  </a:lnTo>
                  <a:lnTo>
                    <a:pt x="61" y="295"/>
                  </a:lnTo>
                  <a:lnTo>
                    <a:pt x="60" y="296"/>
                  </a:lnTo>
                  <a:lnTo>
                    <a:pt x="60" y="298"/>
                  </a:lnTo>
                  <a:lnTo>
                    <a:pt x="59" y="299"/>
                  </a:lnTo>
                  <a:lnTo>
                    <a:pt x="59" y="300"/>
                  </a:lnTo>
                  <a:lnTo>
                    <a:pt x="57" y="302"/>
                  </a:lnTo>
                  <a:lnTo>
                    <a:pt x="56" y="302"/>
                  </a:lnTo>
                  <a:lnTo>
                    <a:pt x="56" y="304"/>
                  </a:lnTo>
                  <a:lnTo>
                    <a:pt x="56" y="305"/>
                  </a:lnTo>
                  <a:lnTo>
                    <a:pt x="55" y="306"/>
                  </a:lnTo>
                  <a:lnTo>
                    <a:pt x="54" y="307"/>
                  </a:lnTo>
                  <a:lnTo>
                    <a:pt x="54" y="308"/>
                  </a:lnTo>
                  <a:lnTo>
                    <a:pt x="54" y="310"/>
                  </a:lnTo>
                  <a:lnTo>
                    <a:pt x="52" y="310"/>
                  </a:lnTo>
                  <a:lnTo>
                    <a:pt x="51" y="311"/>
                  </a:lnTo>
                  <a:lnTo>
                    <a:pt x="51" y="312"/>
                  </a:lnTo>
                  <a:lnTo>
                    <a:pt x="49" y="313"/>
                  </a:lnTo>
                  <a:lnTo>
                    <a:pt x="48" y="314"/>
                  </a:lnTo>
                  <a:lnTo>
                    <a:pt x="47" y="314"/>
                  </a:lnTo>
                  <a:lnTo>
                    <a:pt x="46" y="315"/>
                  </a:lnTo>
                  <a:lnTo>
                    <a:pt x="45" y="315"/>
                  </a:lnTo>
                  <a:lnTo>
                    <a:pt x="44" y="315"/>
                  </a:lnTo>
                  <a:lnTo>
                    <a:pt x="42" y="315"/>
                  </a:lnTo>
                  <a:lnTo>
                    <a:pt x="41" y="315"/>
                  </a:lnTo>
                  <a:lnTo>
                    <a:pt x="40" y="315"/>
                  </a:lnTo>
                  <a:lnTo>
                    <a:pt x="39" y="315"/>
                  </a:lnTo>
                  <a:lnTo>
                    <a:pt x="37" y="315"/>
                  </a:lnTo>
                  <a:lnTo>
                    <a:pt x="36" y="314"/>
                  </a:lnTo>
                  <a:lnTo>
                    <a:pt x="34" y="314"/>
                  </a:lnTo>
                  <a:lnTo>
                    <a:pt x="33" y="314"/>
                  </a:lnTo>
                  <a:lnTo>
                    <a:pt x="31" y="314"/>
                  </a:lnTo>
                  <a:lnTo>
                    <a:pt x="30" y="313"/>
                  </a:lnTo>
                  <a:lnTo>
                    <a:pt x="29" y="313"/>
                  </a:lnTo>
                  <a:lnTo>
                    <a:pt x="26" y="313"/>
                  </a:lnTo>
                  <a:lnTo>
                    <a:pt x="26" y="312"/>
                  </a:lnTo>
                  <a:lnTo>
                    <a:pt x="24" y="312"/>
                  </a:lnTo>
                  <a:lnTo>
                    <a:pt x="23" y="311"/>
                  </a:lnTo>
                  <a:lnTo>
                    <a:pt x="21" y="311"/>
                  </a:lnTo>
                  <a:lnTo>
                    <a:pt x="20" y="311"/>
                  </a:lnTo>
                  <a:lnTo>
                    <a:pt x="19" y="310"/>
                  </a:lnTo>
                  <a:lnTo>
                    <a:pt x="17" y="310"/>
                  </a:lnTo>
                  <a:lnTo>
                    <a:pt x="16" y="310"/>
                  </a:lnTo>
                  <a:lnTo>
                    <a:pt x="14" y="310"/>
                  </a:lnTo>
                  <a:lnTo>
                    <a:pt x="13" y="308"/>
                  </a:lnTo>
                  <a:lnTo>
                    <a:pt x="11" y="308"/>
                  </a:lnTo>
                </a:path>
              </a:pathLst>
            </a:custGeom>
            <a:solidFill>
              <a:srgbClr val="C97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ahoma" panose="020B0604030504040204" pitchFamily="34" charset="0"/>
              </a:endParaRPr>
            </a:p>
          </p:txBody>
        </p:sp>
        <p:grpSp>
          <p:nvGrpSpPr>
            <p:cNvPr id="95264" name="Group 17">
              <a:extLst>
                <a:ext uri="{FF2B5EF4-FFF2-40B4-BE49-F238E27FC236}">
                  <a16:creationId xmlns:a16="http://schemas.microsoft.com/office/drawing/2014/main" xmlns="" id="{4F035544-801A-451E-809F-06A0156A4A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4" y="1327"/>
              <a:ext cx="341" cy="297"/>
              <a:chOff x="1014" y="1327"/>
              <a:chExt cx="341" cy="297"/>
            </a:xfrm>
          </p:grpSpPr>
          <p:sp>
            <p:nvSpPr>
              <p:cNvPr id="95279" name="Freeform 18">
                <a:extLst>
                  <a:ext uri="{FF2B5EF4-FFF2-40B4-BE49-F238E27FC236}">
                    <a16:creationId xmlns:a16="http://schemas.microsoft.com/office/drawing/2014/main" xmlns="" id="{9F0D065C-8A9D-498A-8803-7A1B60C2CB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" y="1327"/>
                <a:ext cx="341" cy="297"/>
              </a:xfrm>
              <a:custGeom>
                <a:avLst/>
                <a:gdLst>
                  <a:gd name="T0" fmla="*/ 21 w 341"/>
                  <a:gd name="T1" fmla="*/ 16 h 297"/>
                  <a:gd name="T2" fmla="*/ 25 w 341"/>
                  <a:gd name="T3" fmla="*/ 13 h 297"/>
                  <a:gd name="T4" fmla="*/ 30 w 341"/>
                  <a:gd name="T5" fmla="*/ 9 h 297"/>
                  <a:gd name="T6" fmla="*/ 39 w 341"/>
                  <a:gd name="T7" fmla="*/ 6 h 297"/>
                  <a:gd name="T8" fmla="*/ 53 w 341"/>
                  <a:gd name="T9" fmla="*/ 2 h 297"/>
                  <a:gd name="T10" fmla="*/ 71 w 341"/>
                  <a:gd name="T11" fmla="*/ 1 h 297"/>
                  <a:gd name="T12" fmla="*/ 95 w 341"/>
                  <a:gd name="T13" fmla="*/ 0 h 297"/>
                  <a:gd name="T14" fmla="*/ 122 w 341"/>
                  <a:gd name="T15" fmla="*/ 0 h 297"/>
                  <a:gd name="T16" fmla="*/ 150 w 341"/>
                  <a:gd name="T17" fmla="*/ 2 h 297"/>
                  <a:gd name="T18" fmla="*/ 178 w 341"/>
                  <a:gd name="T19" fmla="*/ 6 h 297"/>
                  <a:gd name="T20" fmla="*/ 201 w 341"/>
                  <a:gd name="T21" fmla="*/ 10 h 297"/>
                  <a:gd name="T22" fmla="*/ 221 w 341"/>
                  <a:gd name="T23" fmla="*/ 17 h 297"/>
                  <a:gd name="T24" fmla="*/ 239 w 341"/>
                  <a:gd name="T25" fmla="*/ 25 h 297"/>
                  <a:gd name="T26" fmla="*/ 257 w 341"/>
                  <a:gd name="T27" fmla="*/ 34 h 297"/>
                  <a:gd name="T28" fmla="*/ 277 w 341"/>
                  <a:gd name="T29" fmla="*/ 43 h 297"/>
                  <a:gd name="T30" fmla="*/ 295 w 341"/>
                  <a:gd name="T31" fmla="*/ 51 h 297"/>
                  <a:gd name="T32" fmla="*/ 310 w 341"/>
                  <a:gd name="T33" fmla="*/ 58 h 297"/>
                  <a:gd name="T34" fmla="*/ 321 w 341"/>
                  <a:gd name="T35" fmla="*/ 63 h 297"/>
                  <a:gd name="T36" fmla="*/ 326 w 341"/>
                  <a:gd name="T37" fmla="*/ 65 h 297"/>
                  <a:gd name="T38" fmla="*/ 332 w 341"/>
                  <a:gd name="T39" fmla="*/ 66 h 297"/>
                  <a:gd name="T40" fmla="*/ 337 w 341"/>
                  <a:gd name="T41" fmla="*/ 67 h 297"/>
                  <a:gd name="T42" fmla="*/ 337 w 341"/>
                  <a:gd name="T43" fmla="*/ 99 h 297"/>
                  <a:gd name="T44" fmla="*/ 330 w 341"/>
                  <a:gd name="T45" fmla="*/ 102 h 297"/>
                  <a:gd name="T46" fmla="*/ 318 w 341"/>
                  <a:gd name="T47" fmla="*/ 111 h 297"/>
                  <a:gd name="T48" fmla="*/ 302 w 341"/>
                  <a:gd name="T49" fmla="*/ 122 h 297"/>
                  <a:gd name="T50" fmla="*/ 284 w 341"/>
                  <a:gd name="T51" fmla="*/ 136 h 297"/>
                  <a:gd name="T52" fmla="*/ 267 w 341"/>
                  <a:gd name="T53" fmla="*/ 151 h 297"/>
                  <a:gd name="T54" fmla="*/ 254 w 341"/>
                  <a:gd name="T55" fmla="*/ 164 h 297"/>
                  <a:gd name="T56" fmla="*/ 244 w 341"/>
                  <a:gd name="T57" fmla="*/ 174 h 297"/>
                  <a:gd name="T58" fmla="*/ 237 w 341"/>
                  <a:gd name="T59" fmla="*/ 185 h 297"/>
                  <a:gd name="T60" fmla="*/ 230 w 341"/>
                  <a:gd name="T61" fmla="*/ 193 h 297"/>
                  <a:gd name="T62" fmla="*/ 223 w 341"/>
                  <a:gd name="T63" fmla="*/ 198 h 297"/>
                  <a:gd name="T64" fmla="*/ 215 w 341"/>
                  <a:gd name="T65" fmla="*/ 205 h 297"/>
                  <a:gd name="T66" fmla="*/ 207 w 341"/>
                  <a:gd name="T67" fmla="*/ 213 h 297"/>
                  <a:gd name="T68" fmla="*/ 194 w 341"/>
                  <a:gd name="T69" fmla="*/ 221 h 297"/>
                  <a:gd name="T70" fmla="*/ 178 w 341"/>
                  <a:gd name="T71" fmla="*/ 230 h 297"/>
                  <a:gd name="T72" fmla="*/ 158 w 341"/>
                  <a:gd name="T73" fmla="*/ 242 h 297"/>
                  <a:gd name="T74" fmla="*/ 136 w 341"/>
                  <a:gd name="T75" fmla="*/ 253 h 297"/>
                  <a:gd name="T76" fmla="*/ 114 w 341"/>
                  <a:gd name="T77" fmla="*/ 263 h 297"/>
                  <a:gd name="T78" fmla="*/ 94 w 341"/>
                  <a:gd name="T79" fmla="*/ 272 h 297"/>
                  <a:gd name="T80" fmla="*/ 78 w 341"/>
                  <a:gd name="T81" fmla="*/ 279 h 297"/>
                  <a:gd name="T82" fmla="*/ 65 w 341"/>
                  <a:gd name="T83" fmla="*/ 283 h 297"/>
                  <a:gd name="T84" fmla="*/ 54 w 341"/>
                  <a:gd name="T85" fmla="*/ 288 h 297"/>
                  <a:gd name="T86" fmla="*/ 44 w 341"/>
                  <a:gd name="T87" fmla="*/ 293 h 297"/>
                  <a:gd name="T88" fmla="*/ 35 w 341"/>
                  <a:gd name="T89" fmla="*/ 295 h 297"/>
                  <a:gd name="T90" fmla="*/ 26 w 341"/>
                  <a:gd name="T91" fmla="*/ 296 h 297"/>
                  <a:gd name="T92" fmla="*/ 18 w 341"/>
                  <a:gd name="T93" fmla="*/ 293 h 297"/>
                  <a:gd name="T94" fmla="*/ 10 w 341"/>
                  <a:gd name="T95" fmla="*/ 286 h 297"/>
                  <a:gd name="T96" fmla="*/ 5 w 341"/>
                  <a:gd name="T97" fmla="*/ 275 h 297"/>
                  <a:gd name="T98" fmla="*/ 1 w 341"/>
                  <a:gd name="T99" fmla="*/ 258 h 297"/>
                  <a:gd name="T100" fmla="*/ 1 w 341"/>
                  <a:gd name="T101" fmla="*/ 239 h 297"/>
                  <a:gd name="T102" fmla="*/ 0 w 341"/>
                  <a:gd name="T103" fmla="*/ 218 h 297"/>
                  <a:gd name="T104" fmla="*/ 1 w 341"/>
                  <a:gd name="T105" fmla="*/ 197 h 297"/>
                  <a:gd name="T106" fmla="*/ 1 w 341"/>
                  <a:gd name="T107" fmla="*/ 174 h 297"/>
                  <a:gd name="T108" fmla="*/ 4 w 341"/>
                  <a:gd name="T109" fmla="*/ 146 h 297"/>
                  <a:gd name="T110" fmla="*/ 7 w 341"/>
                  <a:gd name="T111" fmla="*/ 115 h 297"/>
                  <a:gd name="T112" fmla="*/ 11 w 341"/>
                  <a:gd name="T113" fmla="*/ 81 h 297"/>
                  <a:gd name="T114" fmla="*/ 16 w 341"/>
                  <a:gd name="T115" fmla="*/ 51 h 297"/>
                  <a:gd name="T116" fmla="*/ 18 w 341"/>
                  <a:gd name="T117" fmla="*/ 29 h 297"/>
                  <a:gd name="T118" fmla="*/ 20 w 341"/>
                  <a:gd name="T119" fmla="*/ 19 h 29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41"/>
                  <a:gd name="T181" fmla="*/ 0 h 297"/>
                  <a:gd name="T182" fmla="*/ 341 w 341"/>
                  <a:gd name="T183" fmla="*/ 297 h 29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41" h="297">
                    <a:moveTo>
                      <a:pt x="20" y="19"/>
                    </a:moveTo>
                    <a:lnTo>
                      <a:pt x="20" y="18"/>
                    </a:lnTo>
                    <a:lnTo>
                      <a:pt x="20" y="17"/>
                    </a:lnTo>
                    <a:lnTo>
                      <a:pt x="21" y="17"/>
                    </a:lnTo>
                    <a:lnTo>
                      <a:pt x="21" y="16"/>
                    </a:lnTo>
                    <a:lnTo>
                      <a:pt x="22" y="16"/>
                    </a:lnTo>
                    <a:lnTo>
                      <a:pt x="22" y="14"/>
                    </a:lnTo>
                    <a:lnTo>
                      <a:pt x="23" y="14"/>
                    </a:lnTo>
                    <a:lnTo>
                      <a:pt x="24" y="14"/>
                    </a:lnTo>
                    <a:lnTo>
                      <a:pt x="25" y="13"/>
                    </a:lnTo>
                    <a:lnTo>
                      <a:pt x="26" y="12"/>
                    </a:lnTo>
                    <a:lnTo>
                      <a:pt x="26" y="11"/>
                    </a:lnTo>
                    <a:lnTo>
                      <a:pt x="27" y="11"/>
                    </a:lnTo>
                    <a:lnTo>
                      <a:pt x="28" y="10"/>
                    </a:lnTo>
                    <a:lnTo>
                      <a:pt x="30" y="9"/>
                    </a:lnTo>
                    <a:lnTo>
                      <a:pt x="32" y="9"/>
                    </a:lnTo>
                    <a:lnTo>
                      <a:pt x="33" y="9"/>
                    </a:lnTo>
                    <a:lnTo>
                      <a:pt x="35" y="7"/>
                    </a:lnTo>
                    <a:lnTo>
                      <a:pt x="37" y="6"/>
                    </a:lnTo>
                    <a:lnTo>
                      <a:pt x="39" y="6"/>
                    </a:lnTo>
                    <a:lnTo>
                      <a:pt x="41" y="6"/>
                    </a:lnTo>
                    <a:lnTo>
                      <a:pt x="44" y="5"/>
                    </a:lnTo>
                    <a:lnTo>
                      <a:pt x="46" y="4"/>
                    </a:lnTo>
                    <a:lnTo>
                      <a:pt x="49" y="4"/>
                    </a:lnTo>
                    <a:lnTo>
                      <a:pt x="53" y="2"/>
                    </a:lnTo>
                    <a:lnTo>
                      <a:pt x="56" y="2"/>
                    </a:lnTo>
                    <a:lnTo>
                      <a:pt x="59" y="2"/>
                    </a:lnTo>
                    <a:lnTo>
                      <a:pt x="63" y="1"/>
                    </a:lnTo>
                    <a:lnTo>
                      <a:pt x="67" y="1"/>
                    </a:lnTo>
                    <a:lnTo>
                      <a:pt x="71" y="1"/>
                    </a:lnTo>
                    <a:lnTo>
                      <a:pt x="76" y="0"/>
                    </a:lnTo>
                    <a:lnTo>
                      <a:pt x="81" y="0"/>
                    </a:lnTo>
                    <a:lnTo>
                      <a:pt x="87" y="0"/>
                    </a:lnTo>
                    <a:lnTo>
                      <a:pt x="91" y="0"/>
                    </a:lnTo>
                    <a:lnTo>
                      <a:pt x="95" y="0"/>
                    </a:lnTo>
                    <a:lnTo>
                      <a:pt x="100" y="0"/>
                    </a:lnTo>
                    <a:lnTo>
                      <a:pt x="106" y="0"/>
                    </a:lnTo>
                    <a:lnTo>
                      <a:pt x="112" y="0"/>
                    </a:lnTo>
                    <a:lnTo>
                      <a:pt x="117" y="0"/>
                    </a:lnTo>
                    <a:lnTo>
                      <a:pt x="122" y="0"/>
                    </a:lnTo>
                    <a:lnTo>
                      <a:pt x="128" y="1"/>
                    </a:lnTo>
                    <a:lnTo>
                      <a:pt x="134" y="1"/>
                    </a:lnTo>
                    <a:lnTo>
                      <a:pt x="139" y="1"/>
                    </a:lnTo>
                    <a:lnTo>
                      <a:pt x="145" y="2"/>
                    </a:lnTo>
                    <a:lnTo>
                      <a:pt x="150" y="2"/>
                    </a:lnTo>
                    <a:lnTo>
                      <a:pt x="156" y="2"/>
                    </a:lnTo>
                    <a:lnTo>
                      <a:pt x="162" y="4"/>
                    </a:lnTo>
                    <a:lnTo>
                      <a:pt x="167" y="5"/>
                    </a:lnTo>
                    <a:lnTo>
                      <a:pt x="172" y="5"/>
                    </a:lnTo>
                    <a:lnTo>
                      <a:pt x="178" y="6"/>
                    </a:lnTo>
                    <a:lnTo>
                      <a:pt x="183" y="6"/>
                    </a:lnTo>
                    <a:lnTo>
                      <a:pt x="188" y="7"/>
                    </a:lnTo>
                    <a:lnTo>
                      <a:pt x="192" y="9"/>
                    </a:lnTo>
                    <a:lnTo>
                      <a:pt x="197" y="9"/>
                    </a:lnTo>
                    <a:lnTo>
                      <a:pt x="201" y="10"/>
                    </a:lnTo>
                    <a:lnTo>
                      <a:pt x="207" y="12"/>
                    </a:lnTo>
                    <a:lnTo>
                      <a:pt x="211" y="13"/>
                    </a:lnTo>
                    <a:lnTo>
                      <a:pt x="214" y="14"/>
                    </a:lnTo>
                    <a:lnTo>
                      <a:pt x="218" y="16"/>
                    </a:lnTo>
                    <a:lnTo>
                      <a:pt x="221" y="17"/>
                    </a:lnTo>
                    <a:lnTo>
                      <a:pt x="224" y="19"/>
                    </a:lnTo>
                    <a:lnTo>
                      <a:pt x="229" y="19"/>
                    </a:lnTo>
                    <a:lnTo>
                      <a:pt x="232" y="22"/>
                    </a:lnTo>
                    <a:lnTo>
                      <a:pt x="235" y="23"/>
                    </a:lnTo>
                    <a:lnTo>
                      <a:pt x="239" y="25"/>
                    </a:lnTo>
                    <a:lnTo>
                      <a:pt x="242" y="26"/>
                    </a:lnTo>
                    <a:lnTo>
                      <a:pt x="247" y="28"/>
                    </a:lnTo>
                    <a:lnTo>
                      <a:pt x="250" y="30"/>
                    </a:lnTo>
                    <a:lnTo>
                      <a:pt x="254" y="32"/>
                    </a:lnTo>
                    <a:lnTo>
                      <a:pt x="257" y="34"/>
                    </a:lnTo>
                    <a:lnTo>
                      <a:pt x="262" y="35"/>
                    </a:lnTo>
                    <a:lnTo>
                      <a:pt x="266" y="38"/>
                    </a:lnTo>
                    <a:lnTo>
                      <a:pt x="270" y="39"/>
                    </a:lnTo>
                    <a:lnTo>
                      <a:pt x="273" y="41"/>
                    </a:lnTo>
                    <a:lnTo>
                      <a:pt x="277" y="43"/>
                    </a:lnTo>
                    <a:lnTo>
                      <a:pt x="281" y="45"/>
                    </a:lnTo>
                    <a:lnTo>
                      <a:pt x="284" y="47"/>
                    </a:lnTo>
                    <a:lnTo>
                      <a:pt x="287" y="48"/>
                    </a:lnTo>
                    <a:lnTo>
                      <a:pt x="292" y="50"/>
                    </a:lnTo>
                    <a:lnTo>
                      <a:pt x="295" y="51"/>
                    </a:lnTo>
                    <a:lnTo>
                      <a:pt x="298" y="53"/>
                    </a:lnTo>
                    <a:lnTo>
                      <a:pt x="302" y="55"/>
                    </a:lnTo>
                    <a:lnTo>
                      <a:pt x="304" y="56"/>
                    </a:lnTo>
                    <a:lnTo>
                      <a:pt x="307" y="58"/>
                    </a:lnTo>
                    <a:lnTo>
                      <a:pt x="310" y="58"/>
                    </a:lnTo>
                    <a:lnTo>
                      <a:pt x="312" y="59"/>
                    </a:lnTo>
                    <a:lnTo>
                      <a:pt x="315" y="61"/>
                    </a:lnTo>
                    <a:lnTo>
                      <a:pt x="317" y="62"/>
                    </a:lnTo>
                    <a:lnTo>
                      <a:pt x="319" y="62"/>
                    </a:lnTo>
                    <a:lnTo>
                      <a:pt x="321" y="63"/>
                    </a:lnTo>
                    <a:lnTo>
                      <a:pt x="322" y="63"/>
                    </a:lnTo>
                    <a:lnTo>
                      <a:pt x="324" y="63"/>
                    </a:lnTo>
                    <a:lnTo>
                      <a:pt x="324" y="65"/>
                    </a:lnTo>
                    <a:lnTo>
                      <a:pt x="325" y="65"/>
                    </a:lnTo>
                    <a:lnTo>
                      <a:pt x="326" y="65"/>
                    </a:lnTo>
                    <a:lnTo>
                      <a:pt x="328" y="65"/>
                    </a:lnTo>
                    <a:lnTo>
                      <a:pt x="329" y="66"/>
                    </a:lnTo>
                    <a:lnTo>
                      <a:pt x="330" y="66"/>
                    </a:lnTo>
                    <a:lnTo>
                      <a:pt x="331" y="66"/>
                    </a:lnTo>
                    <a:lnTo>
                      <a:pt x="332" y="66"/>
                    </a:lnTo>
                    <a:lnTo>
                      <a:pt x="333" y="67"/>
                    </a:lnTo>
                    <a:lnTo>
                      <a:pt x="334" y="67"/>
                    </a:lnTo>
                    <a:lnTo>
                      <a:pt x="335" y="67"/>
                    </a:lnTo>
                    <a:lnTo>
                      <a:pt x="337" y="67"/>
                    </a:lnTo>
                    <a:lnTo>
                      <a:pt x="338" y="67"/>
                    </a:lnTo>
                    <a:lnTo>
                      <a:pt x="340" y="67"/>
                    </a:lnTo>
                    <a:lnTo>
                      <a:pt x="337" y="99"/>
                    </a:lnTo>
                    <a:lnTo>
                      <a:pt x="335" y="99"/>
                    </a:lnTo>
                    <a:lnTo>
                      <a:pt x="335" y="100"/>
                    </a:lnTo>
                    <a:lnTo>
                      <a:pt x="334" y="101"/>
                    </a:lnTo>
                    <a:lnTo>
                      <a:pt x="332" y="101"/>
                    </a:lnTo>
                    <a:lnTo>
                      <a:pt x="330" y="102"/>
                    </a:lnTo>
                    <a:lnTo>
                      <a:pt x="328" y="104"/>
                    </a:lnTo>
                    <a:lnTo>
                      <a:pt x="325" y="105"/>
                    </a:lnTo>
                    <a:lnTo>
                      <a:pt x="324" y="108"/>
                    </a:lnTo>
                    <a:lnTo>
                      <a:pt x="321" y="109"/>
                    </a:lnTo>
                    <a:lnTo>
                      <a:pt x="318" y="111"/>
                    </a:lnTo>
                    <a:lnTo>
                      <a:pt x="315" y="112"/>
                    </a:lnTo>
                    <a:lnTo>
                      <a:pt x="312" y="116"/>
                    </a:lnTo>
                    <a:lnTo>
                      <a:pt x="308" y="117"/>
                    </a:lnTo>
                    <a:lnTo>
                      <a:pt x="305" y="120"/>
                    </a:lnTo>
                    <a:lnTo>
                      <a:pt x="302" y="122"/>
                    </a:lnTo>
                    <a:lnTo>
                      <a:pt x="298" y="125"/>
                    </a:lnTo>
                    <a:lnTo>
                      <a:pt x="294" y="128"/>
                    </a:lnTo>
                    <a:lnTo>
                      <a:pt x="290" y="131"/>
                    </a:lnTo>
                    <a:lnTo>
                      <a:pt x="287" y="133"/>
                    </a:lnTo>
                    <a:lnTo>
                      <a:pt x="284" y="136"/>
                    </a:lnTo>
                    <a:lnTo>
                      <a:pt x="281" y="139"/>
                    </a:lnTo>
                    <a:lnTo>
                      <a:pt x="277" y="141"/>
                    </a:lnTo>
                    <a:lnTo>
                      <a:pt x="273" y="144"/>
                    </a:lnTo>
                    <a:lnTo>
                      <a:pt x="270" y="148"/>
                    </a:lnTo>
                    <a:lnTo>
                      <a:pt x="267" y="151"/>
                    </a:lnTo>
                    <a:lnTo>
                      <a:pt x="264" y="153"/>
                    </a:lnTo>
                    <a:lnTo>
                      <a:pt x="262" y="157"/>
                    </a:lnTo>
                    <a:lnTo>
                      <a:pt x="259" y="158"/>
                    </a:lnTo>
                    <a:lnTo>
                      <a:pt x="256" y="161"/>
                    </a:lnTo>
                    <a:lnTo>
                      <a:pt x="254" y="164"/>
                    </a:lnTo>
                    <a:lnTo>
                      <a:pt x="252" y="167"/>
                    </a:lnTo>
                    <a:lnTo>
                      <a:pt x="250" y="169"/>
                    </a:lnTo>
                    <a:lnTo>
                      <a:pt x="248" y="170"/>
                    </a:lnTo>
                    <a:lnTo>
                      <a:pt x="247" y="173"/>
                    </a:lnTo>
                    <a:lnTo>
                      <a:pt x="244" y="174"/>
                    </a:lnTo>
                    <a:lnTo>
                      <a:pt x="242" y="177"/>
                    </a:lnTo>
                    <a:lnTo>
                      <a:pt x="242" y="179"/>
                    </a:lnTo>
                    <a:lnTo>
                      <a:pt x="240" y="181"/>
                    </a:lnTo>
                    <a:lnTo>
                      <a:pt x="238" y="182"/>
                    </a:lnTo>
                    <a:lnTo>
                      <a:pt x="237" y="185"/>
                    </a:lnTo>
                    <a:lnTo>
                      <a:pt x="235" y="186"/>
                    </a:lnTo>
                    <a:lnTo>
                      <a:pt x="234" y="187"/>
                    </a:lnTo>
                    <a:lnTo>
                      <a:pt x="232" y="189"/>
                    </a:lnTo>
                    <a:lnTo>
                      <a:pt x="230" y="193"/>
                    </a:lnTo>
                    <a:lnTo>
                      <a:pt x="229" y="193"/>
                    </a:lnTo>
                    <a:lnTo>
                      <a:pt x="227" y="195"/>
                    </a:lnTo>
                    <a:lnTo>
                      <a:pt x="226" y="197"/>
                    </a:lnTo>
                    <a:lnTo>
                      <a:pt x="224" y="197"/>
                    </a:lnTo>
                    <a:lnTo>
                      <a:pt x="223" y="198"/>
                    </a:lnTo>
                    <a:lnTo>
                      <a:pt x="222" y="200"/>
                    </a:lnTo>
                    <a:lnTo>
                      <a:pt x="220" y="201"/>
                    </a:lnTo>
                    <a:lnTo>
                      <a:pt x="218" y="203"/>
                    </a:lnTo>
                    <a:lnTo>
                      <a:pt x="217" y="204"/>
                    </a:lnTo>
                    <a:lnTo>
                      <a:pt x="215" y="205"/>
                    </a:lnTo>
                    <a:lnTo>
                      <a:pt x="214" y="207"/>
                    </a:lnTo>
                    <a:lnTo>
                      <a:pt x="212" y="208"/>
                    </a:lnTo>
                    <a:lnTo>
                      <a:pt x="210" y="210"/>
                    </a:lnTo>
                    <a:lnTo>
                      <a:pt x="208" y="212"/>
                    </a:lnTo>
                    <a:lnTo>
                      <a:pt x="207" y="213"/>
                    </a:lnTo>
                    <a:lnTo>
                      <a:pt x="204" y="214"/>
                    </a:lnTo>
                    <a:lnTo>
                      <a:pt x="201" y="215"/>
                    </a:lnTo>
                    <a:lnTo>
                      <a:pt x="199" y="218"/>
                    </a:lnTo>
                    <a:lnTo>
                      <a:pt x="197" y="219"/>
                    </a:lnTo>
                    <a:lnTo>
                      <a:pt x="194" y="221"/>
                    </a:lnTo>
                    <a:lnTo>
                      <a:pt x="192" y="223"/>
                    </a:lnTo>
                    <a:lnTo>
                      <a:pt x="188" y="225"/>
                    </a:lnTo>
                    <a:lnTo>
                      <a:pt x="184" y="226"/>
                    </a:lnTo>
                    <a:lnTo>
                      <a:pt x="181" y="229"/>
                    </a:lnTo>
                    <a:lnTo>
                      <a:pt x="178" y="230"/>
                    </a:lnTo>
                    <a:lnTo>
                      <a:pt x="173" y="234"/>
                    </a:lnTo>
                    <a:lnTo>
                      <a:pt x="170" y="235"/>
                    </a:lnTo>
                    <a:lnTo>
                      <a:pt x="166" y="237"/>
                    </a:lnTo>
                    <a:lnTo>
                      <a:pt x="162" y="240"/>
                    </a:lnTo>
                    <a:lnTo>
                      <a:pt x="158" y="242"/>
                    </a:lnTo>
                    <a:lnTo>
                      <a:pt x="153" y="244"/>
                    </a:lnTo>
                    <a:lnTo>
                      <a:pt x="149" y="246"/>
                    </a:lnTo>
                    <a:lnTo>
                      <a:pt x="144" y="248"/>
                    </a:lnTo>
                    <a:lnTo>
                      <a:pt x="140" y="251"/>
                    </a:lnTo>
                    <a:lnTo>
                      <a:pt x="136" y="253"/>
                    </a:lnTo>
                    <a:lnTo>
                      <a:pt x="131" y="254"/>
                    </a:lnTo>
                    <a:lnTo>
                      <a:pt x="127" y="257"/>
                    </a:lnTo>
                    <a:lnTo>
                      <a:pt x="122" y="259"/>
                    </a:lnTo>
                    <a:lnTo>
                      <a:pt x="118" y="262"/>
                    </a:lnTo>
                    <a:lnTo>
                      <a:pt x="114" y="263"/>
                    </a:lnTo>
                    <a:lnTo>
                      <a:pt x="109" y="265"/>
                    </a:lnTo>
                    <a:lnTo>
                      <a:pt x="106" y="267"/>
                    </a:lnTo>
                    <a:lnTo>
                      <a:pt x="102" y="269"/>
                    </a:lnTo>
                    <a:lnTo>
                      <a:pt x="97" y="271"/>
                    </a:lnTo>
                    <a:lnTo>
                      <a:pt x="94" y="272"/>
                    </a:lnTo>
                    <a:lnTo>
                      <a:pt x="89" y="274"/>
                    </a:lnTo>
                    <a:lnTo>
                      <a:pt x="87" y="275"/>
                    </a:lnTo>
                    <a:lnTo>
                      <a:pt x="84" y="276"/>
                    </a:lnTo>
                    <a:lnTo>
                      <a:pt x="81" y="278"/>
                    </a:lnTo>
                    <a:lnTo>
                      <a:pt x="78" y="279"/>
                    </a:lnTo>
                    <a:lnTo>
                      <a:pt x="75" y="279"/>
                    </a:lnTo>
                    <a:lnTo>
                      <a:pt x="72" y="280"/>
                    </a:lnTo>
                    <a:lnTo>
                      <a:pt x="69" y="281"/>
                    </a:lnTo>
                    <a:lnTo>
                      <a:pt x="67" y="283"/>
                    </a:lnTo>
                    <a:lnTo>
                      <a:pt x="65" y="283"/>
                    </a:lnTo>
                    <a:lnTo>
                      <a:pt x="62" y="284"/>
                    </a:lnTo>
                    <a:lnTo>
                      <a:pt x="60" y="285"/>
                    </a:lnTo>
                    <a:lnTo>
                      <a:pt x="59" y="286"/>
                    </a:lnTo>
                    <a:lnTo>
                      <a:pt x="56" y="288"/>
                    </a:lnTo>
                    <a:lnTo>
                      <a:pt x="54" y="288"/>
                    </a:lnTo>
                    <a:lnTo>
                      <a:pt x="52" y="290"/>
                    </a:lnTo>
                    <a:lnTo>
                      <a:pt x="49" y="291"/>
                    </a:lnTo>
                    <a:lnTo>
                      <a:pt x="47" y="291"/>
                    </a:lnTo>
                    <a:lnTo>
                      <a:pt x="46" y="291"/>
                    </a:lnTo>
                    <a:lnTo>
                      <a:pt x="44" y="293"/>
                    </a:lnTo>
                    <a:lnTo>
                      <a:pt x="41" y="293"/>
                    </a:lnTo>
                    <a:lnTo>
                      <a:pt x="40" y="295"/>
                    </a:lnTo>
                    <a:lnTo>
                      <a:pt x="39" y="295"/>
                    </a:lnTo>
                    <a:lnTo>
                      <a:pt x="36" y="295"/>
                    </a:lnTo>
                    <a:lnTo>
                      <a:pt x="35" y="295"/>
                    </a:lnTo>
                    <a:lnTo>
                      <a:pt x="33" y="296"/>
                    </a:lnTo>
                    <a:lnTo>
                      <a:pt x="31" y="296"/>
                    </a:lnTo>
                    <a:lnTo>
                      <a:pt x="30" y="296"/>
                    </a:lnTo>
                    <a:lnTo>
                      <a:pt x="28" y="296"/>
                    </a:lnTo>
                    <a:lnTo>
                      <a:pt x="26" y="296"/>
                    </a:lnTo>
                    <a:lnTo>
                      <a:pt x="25" y="296"/>
                    </a:lnTo>
                    <a:lnTo>
                      <a:pt x="23" y="295"/>
                    </a:lnTo>
                    <a:lnTo>
                      <a:pt x="21" y="295"/>
                    </a:lnTo>
                    <a:lnTo>
                      <a:pt x="20" y="295"/>
                    </a:lnTo>
                    <a:lnTo>
                      <a:pt x="18" y="293"/>
                    </a:lnTo>
                    <a:lnTo>
                      <a:pt x="16" y="293"/>
                    </a:lnTo>
                    <a:lnTo>
                      <a:pt x="14" y="291"/>
                    </a:lnTo>
                    <a:lnTo>
                      <a:pt x="14" y="290"/>
                    </a:lnTo>
                    <a:lnTo>
                      <a:pt x="11" y="288"/>
                    </a:lnTo>
                    <a:lnTo>
                      <a:pt x="10" y="286"/>
                    </a:lnTo>
                    <a:lnTo>
                      <a:pt x="9" y="284"/>
                    </a:lnTo>
                    <a:lnTo>
                      <a:pt x="8" y="283"/>
                    </a:lnTo>
                    <a:lnTo>
                      <a:pt x="7" y="279"/>
                    </a:lnTo>
                    <a:lnTo>
                      <a:pt x="6" y="278"/>
                    </a:lnTo>
                    <a:lnTo>
                      <a:pt x="5" y="275"/>
                    </a:lnTo>
                    <a:lnTo>
                      <a:pt x="4" y="272"/>
                    </a:lnTo>
                    <a:lnTo>
                      <a:pt x="4" y="268"/>
                    </a:lnTo>
                    <a:lnTo>
                      <a:pt x="2" y="265"/>
                    </a:lnTo>
                    <a:lnTo>
                      <a:pt x="2" y="262"/>
                    </a:lnTo>
                    <a:lnTo>
                      <a:pt x="1" y="258"/>
                    </a:lnTo>
                    <a:lnTo>
                      <a:pt x="1" y="254"/>
                    </a:lnTo>
                    <a:lnTo>
                      <a:pt x="1" y="251"/>
                    </a:lnTo>
                    <a:lnTo>
                      <a:pt x="1" y="247"/>
                    </a:lnTo>
                    <a:lnTo>
                      <a:pt x="1" y="244"/>
                    </a:lnTo>
                    <a:lnTo>
                      <a:pt x="1" y="239"/>
                    </a:lnTo>
                    <a:lnTo>
                      <a:pt x="1" y="235"/>
                    </a:lnTo>
                    <a:lnTo>
                      <a:pt x="0" y="231"/>
                    </a:lnTo>
                    <a:lnTo>
                      <a:pt x="0" y="226"/>
                    </a:lnTo>
                    <a:lnTo>
                      <a:pt x="0" y="223"/>
                    </a:lnTo>
                    <a:lnTo>
                      <a:pt x="0" y="218"/>
                    </a:lnTo>
                    <a:lnTo>
                      <a:pt x="1" y="213"/>
                    </a:lnTo>
                    <a:lnTo>
                      <a:pt x="1" y="210"/>
                    </a:lnTo>
                    <a:lnTo>
                      <a:pt x="1" y="205"/>
                    </a:lnTo>
                    <a:lnTo>
                      <a:pt x="1" y="200"/>
                    </a:lnTo>
                    <a:lnTo>
                      <a:pt x="1" y="197"/>
                    </a:lnTo>
                    <a:lnTo>
                      <a:pt x="1" y="193"/>
                    </a:lnTo>
                    <a:lnTo>
                      <a:pt x="1" y="187"/>
                    </a:lnTo>
                    <a:lnTo>
                      <a:pt x="1" y="183"/>
                    </a:lnTo>
                    <a:lnTo>
                      <a:pt x="1" y="179"/>
                    </a:lnTo>
                    <a:lnTo>
                      <a:pt x="1" y="174"/>
                    </a:lnTo>
                    <a:lnTo>
                      <a:pt x="1" y="169"/>
                    </a:lnTo>
                    <a:lnTo>
                      <a:pt x="1" y="164"/>
                    </a:lnTo>
                    <a:lnTo>
                      <a:pt x="2" y="159"/>
                    </a:lnTo>
                    <a:lnTo>
                      <a:pt x="2" y="152"/>
                    </a:lnTo>
                    <a:lnTo>
                      <a:pt x="4" y="146"/>
                    </a:lnTo>
                    <a:lnTo>
                      <a:pt x="4" y="140"/>
                    </a:lnTo>
                    <a:lnTo>
                      <a:pt x="4" y="134"/>
                    </a:lnTo>
                    <a:lnTo>
                      <a:pt x="5" y="128"/>
                    </a:lnTo>
                    <a:lnTo>
                      <a:pt x="6" y="121"/>
                    </a:lnTo>
                    <a:lnTo>
                      <a:pt x="7" y="115"/>
                    </a:lnTo>
                    <a:lnTo>
                      <a:pt x="8" y="108"/>
                    </a:lnTo>
                    <a:lnTo>
                      <a:pt x="8" y="101"/>
                    </a:lnTo>
                    <a:lnTo>
                      <a:pt x="9" y="94"/>
                    </a:lnTo>
                    <a:lnTo>
                      <a:pt x="10" y="87"/>
                    </a:lnTo>
                    <a:lnTo>
                      <a:pt x="11" y="81"/>
                    </a:lnTo>
                    <a:lnTo>
                      <a:pt x="11" y="75"/>
                    </a:lnTo>
                    <a:lnTo>
                      <a:pt x="13" y="68"/>
                    </a:lnTo>
                    <a:lnTo>
                      <a:pt x="14" y="63"/>
                    </a:lnTo>
                    <a:lnTo>
                      <a:pt x="14" y="58"/>
                    </a:lnTo>
                    <a:lnTo>
                      <a:pt x="16" y="51"/>
                    </a:lnTo>
                    <a:lnTo>
                      <a:pt x="16" y="47"/>
                    </a:lnTo>
                    <a:lnTo>
                      <a:pt x="16" y="41"/>
                    </a:lnTo>
                    <a:lnTo>
                      <a:pt x="17" y="38"/>
                    </a:lnTo>
                    <a:lnTo>
                      <a:pt x="17" y="32"/>
                    </a:lnTo>
                    <a:lnTo>
                      <a:pt x="18" y="29"/>
                    </a:lnTo>
                    <a:lnTo>
                      <a:pt x="18" y="26"/>
                    </a:lnTo>
                    <a:lnTo>
                      <a:pt x="19" y="23"/>
                    </a:lnTo>
                    <a:lnTo>
                      <a:pt x="19" y="22"/>
                    </a:lnTo>
                    <a:lnTo>
                      <a:pt x="19" y="19"/>
                    </a:lnTo>
                    <a:lnTo>
                      <a:pt x="20" y="19"/>
                    </a:lnTo>
                  </a:path>
                </a:pathLst>
              </a:custGeom>
              <a:solidFill>
                <a:srgbClr val="753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5280" name="Freeform 19">
                <a:extLst>
                  <a:ext uri="{FF2B5EF4-FFF2-40B4-BE49-F238E27FC236}">
                    <a16:creationId xmlns:a16="http://schemas.microsoft.com/office/drawing/2014/main" xmlns="" id="{5910C02E-66B6-4D07-8E51-57F2D7E837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7" y="1330"/>
                <a:ext cx="334" cy="291"/>
              </a:xfrm>
              <a:custGeom>
                <a:avLst/>
                <a:gdLst>
                  <a:gd name="T0" fmla="*/ 21 w 334"/>
                  <a:gd name="T1" fmla="*/ 17 h 291"/>
                  <a:gd name="T2" fmla="*/ 23 w 334"/>
                  <a:gd name="T3" fmla="*/ 13 h 291"/>
                  <a:gd name="T4" fmla="*/ 30 w 334"/>
                  <a:gd name="T5" fmla="*/ 9 h 291"/>
                  <a:gd name="T6" fmla="*/ 39 w 334"/>
                  <a:gd name="T7" fmla="*/ 6 h 291"/>
                  <a:gd name="T8" fmla="*/ 52 w 334"/>
                  <a:gd name="T9" fmla="*/ 2 h 291"/>
                  <a:gd name="T10" fmla="*/ 72 w 334"/>
                  <a:gd name="T11" fmla="*/ 0 h 291"/>
                  <a:gd name="T12" fmla="*/ 94 w 334"/>
                  <a:gd name="T13" fmla="*/ 0 h 291"/>
                  <a:gd name="T14" fmla="*/ 121 w 334"/>
                  <a:gd name="T15" fmla="*/ 0 h 291"/>
                  <a:gd name="T16" fmla="*/ 147 w 334"/>
                  <a:gd name="T17" fmla="*/ 2 h 291"/>
                  <a:gd name="T18" fmla="*/ 174 w 334"/>
                  <a:gd name="T19" fmla="*/ 6 h 291"/>
                  <a:gd name="T20" fmla="*/ 197 w 334"/>
                  <a:gd name="T21" fmla="*/ 10 h 291"/>
                  <a:gd name="T22" fmla="*/ 217 w 334"/>
                  <a:gd name="T23" fmla="*/ 16 h 291"/>
                  <a:gd name="T24" fmla="*/ 235 w 334"/>
                  <a:gd name="T25" fmla="*/ 24 h 291"/>
                  <a:gd name="T26" fmla="*/ 252 w 334"/>
                  <a:gd name="T27" fmla="*/ 33 h 291"/>
                  <a:gd name="T28" fmla="*/ 271 w 334"/>
                  <a:gd name="T29" fmla="*/ 41 h 291"/>
                  <a:gd name="T30" fmla="*/ 289 w 334"/>
                  <a:gd name="T31" fmla="*/ 50 h 291"/>
                  <a:gd name="T32" fmla="*/ 303 w 334"/>
                  <a:gd name="T33" fmla="*/ 56 h 291"/>
                  <a:gd name="T34" fmla="*/ 314 w 334"/>
                  <a:gd name="T35" fmla="*/ 60 h 291"/>
                  <a:gd name="T36" fmla="*/ 320 w 334"/>
                  <a:gd name="T37" fmla="*/ 63 h 291"/>
                  <a:gd name="T38" fmla="*/ 325 w 334"/>
                  <a:gd name="T39" fmla="*/ 64 h 291"/>
                  <a:gd name="T40" fmla="*/ 330 w 334"/>
                  <a:gd name="T41" fmla="*/ 65 h 291"/>
                  <a:gd name="T42" fmla="*/ 330 w 334"/>
                  <a:gd name="T43" fmla="*/ 96 h 291"/>
                  <a:gd name="T44" fmla="*/ 323 w 334"/>
                  <a:gd name="T45" fmla="*/ 99 h 291"/>
                  <a:gd name="T46" fmla="*/ 311 w 334"/>
                  <a:gd name="T47" fmla="*/ 109 h 291"/>
                  <a:gd name="T48" fmla="*/ 295 w 334"/>
                  <a:gd name="T49" fmla="*/ 120 h 291"/>
                  <a:gd name="T50" fmla="*/ 278 w 334"/>
                  <a:gd name="T51" fmla="*/ 133 h 291"/>
                  <a:gd name="T52" fmla="*/ 262 w 334"/>
                  <a:gd name="T53" fmla="*/ 147 h 291"/>
                  <a:gd name="T54" fmla="*/ 250 w 334"/>
                  <a:gd name="T55" fmla="*/ 160 h 291"/>
                  <a:gd name="T56" fmla="*/ 240 w 334"/>
                  <a:gd name="T57" fmla="*/ 171 h 291"/>
                  <a:gd name="T58" fmla="*/ 232 w 334"/>
                  <a:gd name="T59" fmla="*/ 181 h 291"/>
                  <a:gd name="T60" fmla="*/ 225 w 334"/>
                  <a:gd name="T61" fmla="*/ 188 h 291"/>
                  <a:gd name="T62" fmla="*/ 219 w 334"/>
                  <a:gd name="T63" fmla="*/ 195 h 291"/>
                  <a:gd name="T64" fmla="*/ 210 w 334"/>
                  <a:gd name="T65" fmla="*/ 201 h 291"/>
                  <a:gd name="T66" fmla="*/ 201 w 334"/>
                  <a:gd name="T67" fmla="*/ 209 h 291"/>
                  <a:gd name="T68" fmla="*/ 190 w 334"/>
                  <a:gd name="T69" fmla="*/ 216 h 291"/>
                  <a:gd name="T70" fmla="*/ 174 w 334"/>
                  <a:gd name="T71" fmla="*/ 226 h 291"/>
                  <a:gd name="T72" fmla="*/ 154 w 334"/>
                  <a:gd name="T73" fmla="*/ 237 h 291"/>
                  <a:gd name="T74" fmla="*/ 133 w 334"/>
                  <a:gd name="T75" fmla="*/ 248 h 291"/>
                  <a:gd name="T76" fmla="*/ 112 w 334"/>
                  <a:gd name="T77" fmla="*/ 258 h 291"/>
                  <a:gd name="T78" fmla="*/ 92 w 334"/>
                  <a:gd name="T79" fmla="*/ 267 h 291"/>
                  <a:gd name="T80" fmla="*/ 77 w 334"/>
                  <a:gd name="T81" fmla="*/ 273 h 291"/>
                  <a:gd name="T82" fmla="*/ 64 w 334"/>
                  <a:gd name="T83" fmla="*/ 277 h 291"/>
                  <a:gd name="T84" fmla="*/ 53 w 334"/>
                  <a:gd name="T85" fmla="*/ 282 h 291"/>
                  <a:gd name="T86" fmla="*/ 44 w 334"/>
                  <a:gd name="T87" fmla="*/ 287 h 291"/>
                  <a:gd name="T88" fmla="*/ 34 w 334"/>
                  <a:gd name="T89" fmla="*/ 290 h 291"/>
                  <a:gd name="T90" fmla="*/ 26 w 334"/>
                  <a:gd name="T91" fmla="*/ 290 h 291"/>
                  <a:gd name="T92" fmla="*/ 18 w 334"/>
                  <a:gd name="T93" fmla="*/ 287 h 291"/>
                  <a:gd name="T94" fmla="*/ 10 w 334"/>
                  <a:gd name="T95" fmla="*/ 281 h 291"/>
                  <a:gd name="T96" fmla="*/ 4 w 334"/>
                  <a:gd name="T97" fmla="*/ 269 h 291"/>
                  <a:gd name="T98" fmla="*/ 1 w 334"/>
                  <a:gd name="T99" fmla="*/ 253 h 291"/>
                  <a:gd name="T100" fmla="*/ 0 w 334"/>
                  <a:gd name="T101" fmla="*/ 234 h 291"/>
                  <a:gd name="T102" fmla="*/ 0 w 334"/>
                  <a:gd name="T103" fmla="*/ 214 h 291"/>
                  <a:gd name="T104" fmla="*/ 1 w 334"/>
                  <a:gd name="T105" fmla="*/ 193 h 291"/>
                  <a:gd name="T106" fmla="*/ 1 w 334"/>
                  <a:gd name="T107" fmla="*/ 170 h 291"/>
                  <a:gd name="T108" fmla="*/ 3 w 334"/>
                  <a:gd name="T109" fmla="*/ 144 h 291"/>
                  <a:gd name="T110" fmla="*/ 7 w 334"/>
                  <a:gd name="T111" fmla="*/ 112 h 291"/>
                  <a:gd name="T112" fmla="*/ 11 w 334"/>
                  <a:gd name="T113" fmla="*/ 80 h 291"/>
                  <a:gd name="T114" fmla="*/ 14 w 334"/>
                  <a:gd name="T115" fmla="*/ 51 h 291"/>
                  <a:gd name="T116" fmla="*/ 18 w 334"/>
                  <a:gd name="T117" fmla="*/ 29 h 291"/>
                  <a:gd name="T118" fmla="*/ 19 w 334"/>
                  <a:gd name="T119" fmla="*/ 18 h 29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34"/>
                  <a:gd name="T181" fmla="*/ 0 h 291"/>
                  <a:gd name="T182" fmla="*/ 334 w 334"/>
                  <a:gd name="T183" fmla="*/ 291 h 29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34" h="291">
                    <a:moveTo>
                      <a:pt x="19" y="18"/>
                    </a:moveTo>
                    <a:lnTo>
                      <a:pt x="20" y="18"/>
                    </a:lnTo>
                    <a:lnTo>
                      <a:pt x="20" y="17"/>
                    </a:lnTo>
                    <a:lnTo>
                      <a:pt x="21" y="17"/>
                    </a:lnTo>
                    <a:lnTo>
                      <a:pt x="21" y="16"/>
                    </a:lnTo>
                    <a:lnTo>
                      <a:pt x="22" y="16"/>
                    </a:lnTo>
                    <a:lnTo>
                      <a:pt x="22" y="14"/>
                    </a:lnTo>
                    <a:lnTo>
                      <a:pt x="23" y="14"/>
                    </a:lnTo>
                    <a:lnTo>
                      <a:pt x="23" y="13"/>
                    </a:lnTo>
                    <a:lnTo>
                      <a:pt x="24" y="12"/>
                    </a:lnTo>
                    <a:lnTo>
                      <a:pt x="26" y="11"/>
                    </a:lnTo>
                    <a:lnTo>
                      <a:pt x="27" y="11"/>
                    </a:lnTo>
                    <a:lnTo>
                      <a:pt x="28" y="10"/>
                    </a:lnTo>
                    <a:lnTo>
                      <a:pt x="30" y="9"/>
                    </a:lnTo>
                    <a:lnTo>
                      <a:pt x="31" y="8"/>
                    </a:lnTo>
                    <a:lnTo>
                      <a:pt x="33" y="7"/>
                    </a:lnTo>
                    <a:lnTo>
                      <a:pt x="34" y="7"/>
                    </a:lnTo>
                    <a:lnTo>
                      <a:pt x="36" y="6"/>
                    </a:lnTo>
                    <a:lnTo>
                      <a:pt x="39" y="6"/>
                    </a:lnTo>
                    <a:lnTo>
                      <a:pt x="41" y="5"/>
                    </a:lnTo>
                    <a:lnTo>
                      <a:pt x="44" y="5"/>
                    </a:lnTo>
                    <a:lnTo>
                      <a:pt x="46" y="4"/>
                    </a:lnTo>
                    <a:lnTo>
                      <a:pt x="49" y="2"/>
                    </a:lnTo>
                    <a:lnTo>
                      <a:pt x="52" y="2"/>
                    </a:lnTo>
                    <a:lnTo>
                      <a:pt x="55" y="2"/>
                    </a:lnTo>
                    <a:lnTo>
                      <a:pt x="59" y="2"/>
                    </a:lnTo>
                    <a:lnTo>
                      <a:pt x="63" y="1"/>
                    </a:lnTo>
                    <a:lnTo>
                      <a:pt x="67" y="1"/>
                    </a:lnTo>
                    <a:lnTo>
                      <a:pt x="72" y="0"/>
                    </a:lnTo>
                    <a:lnTo>
                      <a:pt x="75" y="0"/>
                    </a:lnTo>
                    <a:lnTo>
                      <a:pt x="79" y="0"/>
                    </a:lnTo>
                    <a:lnTo>
                      <a:pt x="84" y="0"/>
                    </a:lnTo>
                    <a:lnTo>
                      <a:pt x="89" y="0"/>
                    </a:lnTo>
                    <a:lnTo>
                      <a:pt x="94" y="0"/>
                    </a:lnTo>
                    <a:lnTo>
                      <a:pt x="99" y="0"/>
                    </a:lnTo>
                    <a:lnTo>
                      <a:pt x="104" y="0"/>
                    </a:lnTo>
                    <a:lnTo>
                      <a:pt x="109" y="0"/>
                    </a:lnTo>
                    <a:lnTo>
                      <a:pt x="115" y="0"/>
                    </a:lnTo>
                    <a:lnTo>
                      <a:pt x="121" y="0"/>
                    </a:lnTo>
                    <a:lnTo>
                      <a:pt x="125" y="0"/>
                    </a:lnTo>
                    <a:lnTo>
                      <a:pt x="130" y="1"/>
                    </a:lnTo>
                    <a:lnTo>
                      <a:pt x="136" y="1"/>
                    </a:lnTo>
                    <a:lnTo>
                      <a:pt x="142" y="2"/>
                    </a:lnTo>
                    <a:lnTo>
                      <a:pt x="147" y="2"/>
                    </a:lnTo>
                    <a:lnTo>
                      <a:pt x="152" y="2"/>
                    </a:lnTo>
                    <a:lnTo>
                      <a:pt x="158" y="2"/>
                    </a:lnTo>
                    <a:lnTo>
                      <a:pt x="164" y="4"/>
                    </a:lnTo>
                    <a:lnTo>
                      <a:pt x="170" y="5"/>
                    </a:lnTo>
                    <a:lnTo>
                      <a:pt x="174" y="6"/>
                    </a:lnTo>
                    <a:lnTo>
                      <a:pt x="180" y="6"/>
                    </a:lnTo>
                    <a:lnTo>
                      <a:pt x="184" y="7"/>
                    </a:lnTo>
                    <a:lnTo>
                      <a:pt x="188" y="8"/>
                    </a:lnTo>
                    <a:lnTo>
                      <a:pt x="193" y="9"/>
                    </a:lnTo>
                    <a:lnTo>
                      <a:pt x="197" y="10"/>
                    </a:lnTo>
                    <a:lnTo>
                      <a:pt x="202" y="11"/>
                    </a:lnTo>
                    <a:lnTo>
                      <a:pt x="206" y="12"/>
                    </a:lnTo>
                    <a:lnTo>
                      <a:pt x="210" y="14"/>
                    </a:lnTo>
                    <a:lnTo>
                      <a:pt x="213" y="14"/>
                    </a:lnTo>
                    <a:lnTo>
                      <a:pt x="217" y="16"/>
                    </a:lnTo>
                    <a:lnTo>
                      <a:pt x="219" y="18"/>
                    </a:lnTo>
                    <a:lnTo>
                      <a:pt x="223" y="18"/>
                    </a:lnTo>
                    <a:lnTo>
                      <a:pt x="227" y="20"/>
                    </a:lnTo>
                    <a:lnTo>
                      <a:pt x="230" y="23"/>
                    </a:lnTo>
                    <a:lnTo>
                      <a:pt x="235" y="24"/>
                    </a:lnTo>
                    <a:lnTo>
                      <a:pt x="238" y="25"/>
                    </a:lnTo>
                    <a:lnTo>
                      <a:pt x="241" y="27"/>
                    </a:lnTo>
                    <a:lnTo>
                      <a:pt x="245" y="29"/>
                    </a:lnTo>
                    <a:lnTo>
                      <a:pt x="250" y="31"/>
                    </a:lnTo>
                    <a:lnTo>
                      <a:pt x="252" y="33"/>
                    </a:lnTo>
                    <a:lnTo>
                      <a:pt x="256" y="35"/>
                    </a:lnTo>
                    <a:lnTo>
                      <a:pt x="260" y="37"/>
                    </a:lnTo>
                    <a:lnTo>
                      <a:pt x="264" y="37"/>
                    </a:lnTo>
                    <a:lnTo>
                      <a:pt x="267" y="39"/>
                    </a:lnTo>
                    <a:lnTo>
                      <a:pt x="271" y="41"/>
                    </a:lnTo>
                    <a:lnTo>
                      <a:pt x="275" y="43"/>
                    </a:lnTo>
                    <a:lnTo>
                      <a:pt x="278" y="45"/>
                    </a:lnTo>
                    <a:lnTo>
                      <a:pt x="282" y="47"/>
                    </a:lnTo>
                    <a:lnTo>
                      <a:pt x="286" y="47"/>
                    </a:lnTo>
                    <a:lnTo>
                      <a:pt x="289" y="50"/>
                    </a:lnTo>
                    <a:lnTo>
                      <a:pt x="292" y="51"/>
                    </a:lnTo>
                    <a:lnTo>
                      <a:pt x="295" y="53"/>
                    </a:lnTo>
                    <a:lnTo>
                      <a:pt x="298" y="55"/>
                    </a:lnTo>
                    <a:lnTo>
                      <a:pt x="300" y="55"/>
                    </a:lnTo>
                    <a:lnTo>
                      <a:pt x="303" y="56"/>
                    </a:lnTo>
                    <a:lnTo>
                      <a:pt x="305" y="58"/>
                    </a:lnTo>
                    <a:lnTo>
                      <a:pt x="308" y="59"/>
                    </a:lnTo>
                    <a:lnTo>
                      <a:pt x="311" y="60"/>
                    </a:lnTo>
                    <a:lnTo>
                      <a:pt x="312" y="60"/>
                    </a:lnTo>
                    <a:lnTo>
                      <a:pt x="314" y="60"/>
                    </a:lnTo>
                    <a:lnTo>
                      <a:pt x="316" y="62"/>
                    </a:lnTo>
                    <a:lnTo>
                      <a:pt x="317" y="62"/>
                    </a:lnTo>
                    <a:lnTo>
                      <a:pt x="318" y="63"/>
                    </a:lnTo>
                    <a:lnTo>
                      <a:pt x="319" y="63"/>
                    </a:lnTo>
                    <a:lnTo>
                      <a:pt x="320" y="63"/>
                    </a:lnTo>
                    <a:lnTo>
                      <a:pt x="322" y="64"/>
                    </a:lnTo>
                    <a:lnTo>
                      <a:pt x="323" y="64"/>
                    </a:lnTo>
                    <a:lnTo>
                      <a:pt x="324" y="64"/>
                    </a:lnTo>
                    <a:lnTo>
                      <a:pt x="325" y="64"/>
                    </a:lnTo>
                    <a:lnTo>
                      <a:pt x="326" y="64"/>
                    </a:lnTo>
                    <a:lnTo>
                      <a:pt x="327" y="65"/>
                    </a:lnTo>
                    <a:lnTo>
                      <a:pt x="328" y="65"/>
                    </a:lnTo>
                    <a:lnTo>
                      <a:pt x="329" y="65"/>
                    </a:lnTo>
                    <a:lnTo>
                      <a:pt x="330" y="65"/>
                    </a:lnTo>
                    <a:lnTo>
                      <a:pt x="332" y="65"/>
                    </a:lnTo>
                    <a:lnTo>
                      <a:pt x="333" y="65"/>
                    </a:lnTo>
                    <a:lnTo>
                      <a:pt x="330" y="96"/>
                    </a:lnTo>
                    <a:lnTo>
                      <a:pt x="329" y="96"/>
                    </a:lnTo>
                    <a:lnTo>
                      <a:pt x="328" y="96"/>
                    </a:lnTo>
                    <a:lnTo>
                      <a:pt x="327" y="98"/>
                    </a:lnTo>
                    <a:lnTo>
                      <a:pt x="325" y="99"/>
                    </a:lnTo>
                    <a:lnTo>
                      <a:pt x="323" y="99"/>
                    </a:lnTo>
                    <a:lnTo>
                      <a:pt x="321" y="102"/>
                    </a:lnTo>
                    <a:lnTo>
                      <a:pt x="320" y="102"/>
                    </a:lnTo>
                    <a:lnTo>
                      <a:pt x="317" y="105"/>
                    </a:lnTo>
                    <a:lnTo>
                      <a:pt x="314" y="107"/>
                    </a:lnTo>
                    <a:lnTo>
                      <a:pt x="311" y="109"/>
                    </a:lnTo>
                    <a:lnTo>
                      <a:pt x="308" y="109"/>
                    </a:lnTo>
                    <a:lnTo>
                      <a:pt x="305" y="113"/>
                    </a:lnTo>
                    <a:lnTo>
                      <a:pt x="302" y="115"/>
                    </a:lnTo>
                    <a:lnTo>
                      <a:pt x="299" y="117"/>
                    </a:lnTo>
                    <a:lnTo>
                      <a:pt x="295" y="120"/>
                    </a:lnTo>
                    <a:lnTo>
                      <a:pt x="292" y="122"/>
                    </a:lnTo>
                    <a:lnTo>
                      <a:pt x="289" y="125"/>
                    </a:lnTo>
                    <a:lnTo>
                      <a:pt x="285" y="128"/>
                    </a:lnTo>
                    <a:lnTo>
                      <a:pt x="280" y="130"/>
                    </a:lnTo>
                    <a:lnTo>
                      <a:pt x="278" y="133"/>
                    </a:lnTo>
                    <a:lnTo>
                      <a:pt x="275" y="135"/>
                    </a:lnTo>
                    <a:lnTo>
                      <a:pt x="271" y="138"/>
                    </a:lnTo>
                    <a:lnTo>
                      <a:pt x="267" y="141"/>
                    </a:lnTo>
                    <a:lnTo>
                      <a:pt x="265" y="144"/>
                    </a:lnTo>
                    <a:lnTo>
                      <a:pt x="262" y="147"/>
                    </a:lnTo>
                    <a:lnTo>
                      <a:pt x="258" y="150"/>
                    </a:lnTo>
                    <a:lnTo>
                      <a:pt x="255" y="153"/>
                    </a:lnTo>
                    <a:lnTo>
                      <a:pt x="253" y="155"/>
                    </a:lnTo>
                    <a:lnTo>
                      <a:pt x="250" y="158"/>
                    </a:lnTo>
                    <a:lnTo>
                      <a:pt x="250" y="160"/>
                    </a:lnTo>
                    <a:lnTo>
                      <a:pt x="247" y="163"/>
                    </a:lnTo>
                    <a:lnTo>
                      <a:pt x="244" y="165"/>
                    </a:lnTo>
                    <a:lnTo>
                      <a:pt x="244" y="168"/>
                    </a:lnTo>
                    <a:lnTo>
                      <a:pt x="241" y="170"/>
                    </a:lnTo>
                    <a:lnTo>
                      <a:pt x="240" y="171"/>
                    </a:lnTo>
                    <a:lnTo>
                      <a:pt x="238" y="173"/>
                    </a:lnTo>
                    <a:lnTo>
                      <a:pt x="237" y="175"/>
                    </a:lnTo>
                    <a:lnTo>
                      <a:pt x="235" y="177"/>
                    </a:lnTo>
                    <a:lnTo>
                      <a:pt x="233" y="179"/>
                    </a:lnTo>
                    <a:lnTo>
                      <a:pt x="232" y="181"/>
                    </a:lnTo>
                    <a:lnTo>
                      <a:pt x="230" y="182"/>
                    </a:lnTo>
                    <a:lnTo>
                      <a:pt x="230" y="183"/>
                    </a:lnTo>
                    <a:lnTo>
                      <a:pt x="228" y="186"/>
                    </a:lnTo>
                    <a:lnTo>
                      <a:pt x="227" y="186"/>
                    </a:lnTo>
                    <a:lnTo>
                      <a:pt x="225" y="188"/>
                    </a:lnTo>
                    <a:lnTo>
                      <a:pt x="225" y="189"/>
                    </a:lnTo>
                    <a:lnTo>
                      <a:pt x="222" y="191"/>
                    </a:lnTo>
                    <a:lnTo>
                      <a:pt x="222" y="192"/>
                    </a:lnTo>
                    <a:lnTo>
                      <a:pt x="219" y="194"/>
                    </a:lnTo>
                    <a:lnTo>
                      <a:pt x="219" y="195"/>
                    </a:lnTo>
                    <a:lnTo>
                      <a:pt x="217" y="197"/>
                    </a:lnTo>
                    <a:lnTo>
                      <a:pt x="215" y="198"/>
                    </a:lnTo>
                    <a:lnTo>
                      <a:pt x="214" y="199"/>
                    </a:lnTo>
                    <a:lnTo>
                      <a:pt x="212" y="201"/>
                    </a:lnTo>
                    <a:lnTo>
                      <a:pt x="210" y="201"/>
                    </a:lnTo>
                    <a:lnTo>
                      <a:pt x="208" y="203"/>
                    </a:lnTo>
                    <a:lnTo>
                      <a:pt x="208" y="204"/>
                    </a:lnTo>
                    <a:lnTo>
                      <a:pt x="206" y="206"/>
                    </a:lnTo>
                    <a:lnTo>
                      <a:pt x="203" y="207"/>
                    </a:lnTo>
                    <a:lnTo>
                      <a:pt x="201" y="209"/>
                    </a:lnTo>
                    <a:lnTo>
                      <a:pt x="200" y="210"/>
                    </a:lnTo>
                    <a:lnTo>
                      <a:pt x="197" y="211"/>
                    </a:lnTo>
                    <a:lnTo>
                      <a:pt x="195" y="212"/>
                    </a:lnTo>
                    <a:lnTo>
                      <a:pt x="193" y="215"/>
                    </a:lnTo>
                    <a:lnTo>
                      <a:pt x="190" y="216"/>
                    </a:lnTo>
                    <a:lnTo>
                      <a:pt x="188" y="219"/>
                    </a:lnTo>
                    <a:lnTo>
                      <a:pt x="184" y="220"/>
                    </a:lnTo>
                    <a:lnTo>
                      <a:pt x="181" y="222"/>
                    </a:lnTo>
                    <a:lnTo>
                      <a:pt x="177" y="223"/>
                    </a:lnTo>
                    <a:lnTo>
                      <a:pt x="174" y="226"/>
                    </a:lnTo>
                    <a:lnTo>
                      <a:pt x="170" y="229"/>
                    </a:lnTo>
                    <a:lnTo>
                      <a:pt x="167" y="231"/>
                    </a:lnTo>
                    <a:lnTo>
                      <a:pt x="162" y="232"/>
                    </a:lnTo>
                    <a:lnTo>
                      <a:pt x="158" y="234"/>
                    </a:lnTo>
                    <a:lnTo>
                      <a:pt x="154" y="237"/>
                    </a:lnTo>
                    <a:lnTo>
                      <a:pt x="149" y="239"/>
                    </a:lnTo>
                    <a:lnTo>
                      <a:pt x="146" y="241"/>
                    </a:lnTo>
                    <a:lnTo>
                      <a:pt x="142" y="244"/>
                    </a:lnTo>
                    <a:lnTo>
                      <a:pt x="137" y="246"/>
                    </a:lnTo>
                    <a:lnTo>
                      <a:pt x="133" y="248"/>
                    </a:lnTo>
                    <a:lnTo>
                      <a:pt x="129" y="251"/>
                    </a:lnTo>
                    <a:lnTo>
                      <a:pt x="124" y="252"/>
                    </a:lnTo>
                    <a:lnTo>
                      <a:pt x="119" y="254"/>
                    </a:lnTo>
                    <a:lnTo>
                      <a:pt x="116" y="256"/>
                    </a:lnTo>
                    <a:lnTo>
                      <a:pt x="112" y="258"/>
                    </a:lnTo>
                    <a:lnTo>
                      <a:pt x="108" y="260"/>
                    </a:lnTo>
                    <a:lnTo>
                      <a:pt x="103" y="262"/>
                    </a:lnTo>
                    <a:lnTo>
                      <a:pt x="99" y="264"/>
                    </a:lnTo>
                    <a:lnTo>
                      <a:pt x="96" y="265"/>
                    </a:lnTo>
                    <a:lnTo>
                      <a:pt x="92" y="267"/>
                    </a:lnTo>
                    <a:lnTo>
                      <a:pt x="89" y="268"/>
                    </a:lnTo>
                    <a:lnTo>
                      <a:pt x="86" y="269"/>
                    </a:lnTo>
                    <a:lnTo>
                      <a:pt x="82" y="270"/>
                    </a:lnTo>
                    <a:lnTo>
                      <a:pt x="79" y="272"/>
                    </a:lnTo>
                    <a:lnTo>
                      <a:pt x="77" y="273"/>
                    </a:lnTo>
                    <a:lnTo>
                      <a:pt x="74" y="274"/>
                    </a:lnTo>
                    <a:lnTo>
                      <a:pt x="72" y="275"/>
                    </a:lnTo>
                    <a:lnTo>
                      <a:pt x="69" y="276"/>
                    </a:lnTo>
                    <a:lnTo>
                      <a:pt x="67" y="277"/>
                    </a:lnTo>
                    <a:lnTo>
                      <a:pt x="64" y="277"/>
                    </a:lnTo>
                    <a:lnTo>
                      <a:pt x="62" y="279"/>
                    </a:lnTo>
                    <a:lnTo>
                      <a:pt x="59" y="280"/>
                    </a:lnTo>
                    <a:lnTo>
                      <a:pt x="57" y="281"/>
                    </a:lnTo>
                    <a:lnTo>
                      <a:pt x="55" y="282"/>
                    </a:lnTo>
                    <a:lnTo>
                      <a:pt x="53" y="282"/>
                    </a:lnTo>
                    <a:lnTo>
                      <a:pt x="51" y="283"/>
                    </a:lnTo>
                    <a:lnTo>
                      <a:pt x="49" y="285"/>
                    </a:lnTo>
                    <a:lnTo>
                      <a:pt x="47" y="285"/>
                    </a:lnTo>
                    <a:lnTo>
                      <a:pt x="45" y="286"/>
                    </a:lnTo>
                    <a:lnTo>
                      <a:pt x="44" y="287"/>
                    </a:lnTo>
                    <a:lnTo>
                      <a:pt x="41" y="288"/>
                    </a:lnTo>
                    <a:lnTo>
                      <a:pt x="40" y="288"/>
                    </a:lnTo>
                    <a:lnTo>
                      <a:pt x="39" y="289"/>
                    </a:lnTo>
                    <a:lnTo>
                      <a:pt x="36" y="289"/>
                    </a:lnTo>
                    <a:lnTo>
                      <a:pt x="34" y="290"/>
                    </a:lnTo>
                    <a:lnTo>
                      <a:pt x="33" y="290"/>
                    </a:lnTo>
                    <a:lnTo>
                      <a:pt x="31" y="290"/>
                    </a:lnTo>
                    <a:lnTo>
                      <a:pt x="29" y="290"/>
                    </a:lnTo>
                    <a:lnTo>
                      <a:pt x="27" y="290"/>
                    </a:lnTo>
                    <a:lnTo>
                      <a:pt x="26" y="290"/>
                    </a:lnTo>
                    <a:lnTo>
                      <a:pt x="24" y="290"/>
                    </a:lnTo>
                    <a:lnTo>
                      <a:pt x="23" y="290"/>
                    </a:lnTo>
                    <a:lnTo>
                      <a:pt x="21" y="289"/>
                    </a:lnTo>
                    <a:lnTo>
                      <a:pt x="19" y="288"/>
                    </a:lnTo>
                    <a:lnTo>
                      <a:pt x="18" y="287"/>
                    </a:lnTo>
                    <a:lnTo>
                      <a:pt x="16" y="286"/>
                    </a:lnTo>
                    <a:lnTo>
                      <a:pt x="14" y="285"/>
                    </a:lnTo>
                    <a:lnTo>
                      <a:pt x="13" y="285"/>
                    </a:lnTo>
                    <a:lnTo>
                      <a:pt x="11" y="282"/>
                    </a:lnTo>
                    <a:lnTo>
                      <a:pt x="10" y="281"/>
                    </a:lnTo>
                    <a:lnTo>
                      <a:pt x="9" y="279"/>
                    </a:lnTo>
                    <a:lnTo>
                      <a:pt x="8" y="277"/>
                    </a:lnTo>
                    <a:lnTo>
                      <a:pt x="6" y="274"/>
                    </a:lnTo>
                    <a:lnTo>
                      <a:pt x="5" y="272"/>
                    </a:lnTo>
                    <a:lnTo>
                      <a:pt x="4" y="269"/>
                    </a:lnTo>
                    <a:lnTo>
                      <a:pt x="4" y="267"/>
                    </a:lnTo>
                    <a:lnTo>
                      <a:pt x="3" y="262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1" y="253"/>
                    </a:lnTo>
                    <a:lnTo>
                      <a:pt x="1" y="249"/>
                    </a:lnTo>
                    <a:lnTo>
                      <a:pt x="1" y="246"/>
                    </a:lnTo>
                    <a:lnTo>
                      <a:pt x="1" y="242"/>
                    </a:lnTo>
                    <a:lnTo>
                      <a:pt x="1" y="238"/>
                    </a:lnTo>
                    <a:lnTo>
                      <a:pt x="0" y="234"/>
                    </a:lnTo>
                    <a:lnTo>
                      <a:pt x="0" y="231"/>
                    </a:lnTo>
                    <a:lnTo>
                      <a:pt x="0" y="227"/>
                    </a:lnTo>
                    <a:lnTo>
                      <a:pt x="0" y="222"/>
                    </a:lnTo>
                    <a:lnTo>
                      <a:pt x="0" y="219"/>
                    </a:lnTo>
                    <a:lnTo>
                      <a:pt x="0" y="214"/>
                    </a:lnTo>
                    <a:lnTo>
                      <a:pt x="0" y="210"/>
                    </a:lnTo>
                    <a:lnTo>
                      <a:pt x="0" y="205"/>
                    </a:lnTo>
                    <a:lnTo>
                      <a:pt x="0" y="201"/>
                    </a:lnTo>
                    <a:lnTo>
                      <a:pt x="1" y="197"/>
                    </a:lnTo>
                    <a:lnTo>
                      <a:pt x="1" y="193"/>
                    </a:lnTo>
                    <a:lnTo>
                      <a:pt x="1" y="188"/>
                    </a:lnTo>
                    <a:lnTo>
                      <a:pt x="1" y="183"/>
                    </a:lnTo>
                    <a:lnTo>
                      <a:pt x="1" y="180"/>
                    </a:lnTo>
                    <a:lnTo>
                      <a:pt x="1" y="175"/>
                    </a:lnTo>
                    <a:lnTo>
                      <a:pt x="1" y="170"/>
                    </a:lnTo>
                    <a:lnTo>
                      <a:pt x="1" y="166"/>
                    </a:lnTo>
                    <a:lnTo>
                      <a:pt x="1" y="161"/>
                    </a:lnTo>
                    <a:lnTo>
                      <a:pt x="2" y="155"/>
                    </a:lnTo>
                    <a:lnTo>
                      <a:pt x="2" y="150"/>
                    </a:lnTo>
                    <a:lnTo>
                      <a:pt x="3" y="144"/>
                    </a:lnTo>
                    <a:lnTo>
                      <a:pt x="3" y="138"/>
                    </a:lnTo>
                    <a:lnTo>
                      <a:pt x="4" y="132"/>
                    </a:lnTo>
                    <a:lnTo>
                      <a:pt x="5" y="125"/>
                    </a:lnTo>
                    <a:lnTo>
                      <a:pt x="6" y="119"/>
                    </a:lnTo>
                    <a:lnTo>
                      <a:pt x="7" y="112"/>
                    </a:lnTo>
                    <a:lnTo>
                      <a:pt x="7" y="105"/>
                    </a:lnTo>
                    <a:lnTo>
                      <a:pt x="8" y="99"/>
                    </a:lnTo>
                    <a:lnTo>
                      <a:pt x="9" y="93"/>
                    </a:lnTo>
                    <a:lnTo>
                      <a:pt x="10" y="86"/>
                    </a:lnTo>
                    <a:lnTo>
                      <a:pt x="11" y="80"/>
                    </a:lnTo>
                    <a:lnTo>
                      <a:pt x="11" y="73"/>
                    </a:lnTo>
                    <a:lnTo>
                      <a:pt x="13" y="68"/>
                    </a:lnTo>
                    <a:lnTo>
                      <a:pt x="14" y="62"/>
                    </a:lnTo>
                    <a:lnTo>
                      <a:pt x="14" y="56"/>
                    </a:lnTo>
                    <a:lnTo>
                      <a:pt x="14" y="51"/>
                    </a:lnTo>
                    <a:lnTo>
                      <a:pt x="15" y="46"/>
                    </a:lnTo>
                    <a:lnTo>
                      <a:pt x="16" y="41"/>
                    </a:lnTo>
                    <a:lnTo>
                      <a:pt x="17" y="37"/>
                    </a:lnTo>
                    <a:lnTo>
                      <a:pt x="17" y="33"/>
                    </a:lnTo>
                    <a:lnTo>
                      <a:pt x="18" y="29"/>
                    </a:lnTo>
                    <a:lnTo>
                      <a:pt x="18" y="27"/>
                    </a:lnTo>
                    <a:lnTo>
                      <a:pt x="19" y="23"/>
                    </a:lnTo>
                    <a:lnTo>
                      <a:pt x="19" y="22"/>
                    </a:lnTo>
                    <a:lnTo>
                      <a:pt x="19" y="19"/>
                    </a:lnTo>
                    <a:lnTo>
                      <a:pt x="19" y="18"/>
                    </a:lnTo>
                  </a:path>
                </a:pathLst>
              </a:custGeom>
              <a:solidFill>
                <a:srgbClr val="7C4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5281" name="Freeform 20">
                <a:extLst>
                  <a:ext uri="{FF2B5EF4-FFF2-40B4-BE49-F238E27FC236}">
                    <a16:creationId xmlns:a16="http://schemas.microsoft.com/office/drawing/2014/main" xmlns="" id="{F3A9A84C-B6CA-4E8D-A364-BBFFF1DB4E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1" y="1331"/>
                <a:ext cx="326" cy="284"/>
              </a:xfrm>
              <a:custGeom>
                <a:avLst/>
                <a:gdLst>
                  <a:gd name="T0" fmla="*/ 20 w 326"/>
                  <a:gd name="T1" fmla="*/ 17 h 284"/>
                  <a:gd name="T2" fmla="*/ 23 w 326"/>
                  <a:gd name="T3" fmla="*/ 13 h 284"/>
                  <a:gd name="T4" fmla="*/ 29 w 326"/>
                  <a:gd name="T5" fmla="*/ 9 h 284"/>
                  <a:gd name="T6" fmla="*/ 39 w 326"/>
                  <a:gd name="T7" fmla="*/ 5 h 284"/>
                  <a:gd name="T8" fmla="*/ 51 w 326"/>
                  <a:gd name="T9" fmla="*/ 2 h 284"/>
                  <a:gd name="T10" fmla="*/ 69 w 326"/>
                  <a:gd name="T11" fmla="*/ 1 h 284"/>
                  <a:gd name="T12" fmla="*/ 92 w 326"/>
                  <a:gd name="T13" fmla="*/ 0 h 284"/>
                  <a:gd name="T14" fmla="*/ 117 w 326"/>
                  <a:gd name="T15" fmla="*/ 0 h 284"/>
                  <a:gd name="T16" fmla="*/ 143 w 326"/>
                  <a:gd name="T17" fmla="*/ 2 h 284"/>
                  <a:gd name="T18" fmla="*/ 171 w 326"/>
                  <a:gd name="T19" fmla="*/ 5 h 284"/>
                  <a:gd name="T20" fmla="*/ 193 w 326"/>
                  <a:gd name="T21" fmla="*/ 9 h 284"/>
                  <a:gd name="T22" fmla="*/ 212 w 326"/>
                  <a:gd name="T23" fmla="*/ 15 h 284"/>
                  <a:gd name="T24" fmla="*/ 228 w 326"/>
                  <a:gd name="T25" fmla="*/ 23 h 284"/>
                  <a:gd name="T26" fmla="*/ 246 w 326"/>
                  <a:gd name="T27" fmla="*/ 32 h 284"/>
                  <a:gd name="T28" fmla="*/ 265 w 326"/>
                  <a:gd name="T29" fmla="*/ 40 h 284"/>
                  <a:gd name="T30" fmla="*/ 281 w 326"/>
                  <a:gd name="T31" fmla="*/ 48 h 284"/>
                  <a:gd name="T32" fmla="*/ 296 w 326"/>
                  <a:gd name="T33" fmla="*/ 55 h 284"/>
                  <a:gd name="T34" fmla="*/ 306 w 326"/>
                  <a:gd name="T35" fmla="*/ 59 h 284"/>
                  <a:gd name="T36" fmla="*/ 313 w 326"/>
                  <a:gd name="T37" fmla="*/ 61 h 284"/>
                  <a:gd name="T38" fmla="*/ 317 w 326"/>
                  <a:gd name="T39" fmla="*/ 62 h 284"/>
                  <a:gd name="T40" fmla="*/ 322 w 326"/>
                  <a:gd name="T41" fmla="*/ 63 h 284"/>
                  <a:gd name="T42" fmla="*/ 320 w 326"/>
                  <a:gd name="T43" fmla="*/ 95 h 284"/>
                  <a:gd name="T44" fmla="*/ 312 w 326"/>
                  <a:gd name="T45" fmla="*/ 100 h 284"/>
                  <a:gd name="T46" fmla="*/ 297 w 326"/>
                  <a:gd name="T47" fmla="*/ 110 h 284"/>
                  <a:gd name="T48" fmla="*/ 281 w 326"/>
                  <a:gd name="T49" fmla="*/ 123 h 284"/>
                  <a:gd name="T50" fmla="*/ 265 w 326"/>
                  <a:gd name="T51" fmla="*/ 136 h 284"/>
                  <a:gd name="T52" fmla="*/ 250 w 326"/>
                  <a:gd name="T53" fmla="*/ 148 h 284"/>
                  <a:gd name="T54" fmla="*/ 239 w 326"/>
                  <a:gd name="T55" fmla="*/ 160 h 284"/>
                  <a:gd name="T56" fmla="*/ 231 w 326"/>
                  <a:gd name="T57" fmla="*/ 171 h 284"/>
                  <a:gd name="T58" fmla="*/ 224 w 326"/>
                  <a:gd name="T59" fmla="*/ 180 h 284"/>
                  <a:gd name="T60" fmla="*/ 217 w 326"/>
                  <a:gd name="T61" fmla="*/ 187 h 284"/>
                  <a:gd name="T62" fmla="*/ 211 w 326"/>
                  <a:gd name="T63" fmla="*/ 194 h 284"/>
                  <a:gd name="T64" fmla="*/ 202 w 326"/>
                  <a:gd name="T65" fmla="*/ 200 h 284"/>
                  <a:gd name="T66" fmla="*/ 192 w 326"/>
                  <a:gd name="T67" fmla="*/ 207 h 284"/>
                  <a:gd name="T68" fmla="*/ 179 w 326"/>
                  <a:gd name="T69" fmla="*/ 216 h 284"/>
                  <a:gd name="T70" fmla="*/ 162 w 326"/>
                  <a:gd name="T71" fmla="*/ 226 h 284"/>
                  <a:gd name="T72" fmla="*/ 143 w 326"/>
                  <a:gd name="T73" fmla="*/ 236 h 284"/>
                  <a:gd name="T74" fmla="*/ 122 w 326"/>
                  <a:gd name="T75" fmla="*/ 246 h 284"/>
                  <a:gd name="T76" fmla="*/ 102 w 326"/>
                  <a:gd name="T77" fmla="*/ 256 h 284"/>
                  <a:gd name="T78" fmla="*/ 84 w 326"/>
                  <a:gd name="T79" fmla="*/ 263 h 284"/>
                  <a:gd name="T80" fmla="*/ 71 w 326"/>
                  <a:gd name="T81" fmla="*/ 268 h 284"/>
                  <a:gd name="T82" fmla="*/ 59 w 326"/>
                  <a:gd name="T83" fmla="*/ 273 h 284"/>
                  <a:gd name="T84" fmla="*/ 49 w 326"/>
                  <a:gd name="T85" fmla="*/ 278 h 284"/>
                  <a:gd name="T86" fmla="*/ 39 w 326"/>
                  <a:gd name="T87" fmla="*/ 281 h 284"/>
                  <a:gd name="T88" fmla="*/ 30 w 326"/>
                  <a:gd name="T89" fmla="*/ 283 h 284"/>
                  <a:gd name="T90" fmla="*/ 22 w 326"/>
                  <a:gd name="T91" fmla="*/ 283 h 284"/>
                  <a:gd name="T92" fmla="*/ 14 w 326"/>
                  <a:gd name="T93" fmla="*/ 278 h 284"/>
                  <a:gd name="T94" fmla="*/ 8 w 326"/>
                  <a:gd name="T95" fmla="*/ 270 h 284"/>
                  <a:gd name="T96" fmla="*/ 2 w 326"/>
                  <a:gd name="T97" fmla="*/ 257 h 284"/>
                  <a:gd name="T98" fmla="*/ 1 w 326"/>
                  <a:gd name="T99" fmla="*/ 241 h 284"/>
                  <a:gd name="T100" fmla="*/ 0 w 326"/>
                  <a:gd name="T101" fmla="*/ 221 h 284"/>
                  <a:gd name="T102" fmla="*/ 0 w 326"/>
                  <a:gd name="T103" fmla="*/ 201 h 284"/>
                  <a:gd name="T104" fmla="*/ 0 w 326"/>
                  <a:gd name="T105" fmla="*/ 180 h 284"/>
                  <a:gd name="T106" fmla="*/ 1 w 326"/>
                  <a:gd name="T107" fmla="*/ 157 h 284"/>
                  <a:gd name="T108" fmla="*/ 4 w 326"/>
                  <a:gd name="T109" fmla="*/ 128 h 284"/>
                  <a:gd name="T110" fmla="*/ 8 w 326"/>
                  <a:gd name="T111" fmla="*/ 97 h 284"/>
                  <a:gd name="T112" fmla="*/ 11 w 326"/>
                  <a:gd name="T113" fmla="*/ 66 h 284"/>
                  <a:gd name="T114" fmla="*/ 16 w 326"/>
                  <a:gd name="T115" fmla="*/ 41 h 284"/>
                  <a:gd name="T116" fmla="*/ 17 w 326"/>
                  <a:gd name="T117" fmla="*/ 23 h 28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26"/>
                  <a:gd name="T178" fmla="*/ 0 h 284"/>
                  <a:gd name="T179" fmla="*/ 326 w 326"/>
                  <a:gd name="T180" fmla="*/ 284 h 28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26" h="284">
                    <a:moveTo>
                      <a:pt x="19" y="18"/>
                    </a:moveTo>
                    <a:lnTo>
                      <a:pt x="19" y="18"/>
                    </a:lnTo>
                    <a:lnTo>
                      <a:pt x="19" y="17"/>
                    </a:lnTo>
                    <a:lnTo>
                      <a:pt x="20" y="17"/>
                    </a:lnTo>
                    <a:lnTo>
                      <a:pt x="20" y="15"/>
                    </a:lnTo>
                    <a:lnTo>
                      <a:pt x="21" y="15"/>
                    </a:lnTo>
                    <a:lnTo>
                      <a:pt x="22" y="15"/>
                    </a:lnTo>
                    <a:lnTo>
                      <a:pt x="22" y="14"/>
                    </a:lnTo>
                    <a:lnTo>
                      <a:pt x="23" y="13"/>
                    </a:lnTo>
                    <a:lnTo>
                      <a:pt x="24" y="12"/>
                    </a:lnTo>
                    <a:lnTo>
                      <a:pt x="26" y="11"/>
                    </a:lnTo>
                    <a:lnTo>
                      <a:pt x="27" y="10"/>
                    </a:lnTo>
                    <a:lnTo>
                      <a:pt x="29" y="9"/>
                    </a:lnTo>
                    <a:lnTo>
                      <a:pt x="30" y="8"/>
                    </a:lnTo>
                    <a:lnTo>
                      <a:pt x="32" y="8"/>
                    </a:lnTo>
                    <a:lnTo>
                      <a:pt x="34" y="7"/>
                    </a:lnTo>
                    <a:lnTo>
                      <a:pt x="35" y="6"/>
                    </a:lnTo>
                    <a:lnTo>
                      <a:pt x="39" y="5"/>
                    </a:lnTo>
                    <a:lnTo>
                      <a:pt x="40" y="5"/>
                    </a:lnTo>
                    <a:lnTo>
                      <a:pt x="43" y="5"/>
                    </a:lnTo>
                    <a:lnTo>
                      <a:pt x="46" y="4"/>
                    </a:lnTo>
                    <a:lnTo>
                      <a:pt x="49" y="2"/>
                    </a:lnTo>
                    <a:lnTo>
                      <a:pt x="51" y="2"/>
                    </a:lnTo>
                    <a:lnTo>
                      <a:pt x="55" y="2"/>
                    </a:lnTo>
                    <a:lnTo>
                      <a:pt x="57" y="2"/>
                    </a:lnTo>
                    <a:lnTo>
                      <a:pt x="61" y="1"/>
                    </a:lnTo>
                    <a:lnTo>
                      <a:pt x="65" y="1"/>
                    </a:lnTo>
                    <a:lnTo>
                      <a:pt x="69" y="1"/>
                    </a:lnTo>
                    <a:lnTo>
                      <a:pt x="73" y="0"/>
                    </a:lnTo>
                    <a:lnTo>
                      <a:pt x="78" y="0"/>
                    </a:lnTo>
                    <a:lnTo>
                      <a:pt x="82" y="0"/>
                    </a:lnTo>
                    <a:lnTo>
                      <a:pt x="87" y="0"/>
                    </a:lnTo>
                    <a:lnTo>
                      <a:pt x="92" y="0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7" y="0"/>
                    </a:lnTo>
                    <a:lnTo>
                      <a:pt x="112" y="0"/>
                    </a:lnTo>
                    <a:lnTo>
                      <a:pt x="117" y="0"/>
                    </a:lnTo>
                    <a:lnTo>
                      <a:pt x="122" y="0"/>
                    </a:lnTo>
                    <a:lnTo>
                      <a:pt x="128" y="1"/>
                    </a:lnTo>
                    <a:lnTo>
                      <a:pt x="134" y="1"/>
                    </a:lnTo>
                    <a:lnTo>
                      <a:pt x="139" y="2"/>
                    </a:lnTo>
                    <a:lnTo>
                      <a:pt x="143" y="2"/>
                    </a:lnTo>
                    <a:lnTo>
                      <a:pt x="149" y="2"/>
                    </a:lnTo>
                    <a:lnTo>
                      <a:pt x="154" y="2"/>
                    </a:lnTo>
                    <a:lnTo>
                      <a:pt x="160" y="4"/>
                    </a:lnTo>
                    <a:lnTo>
                      <a:pt x="164" y="5"/>
                    </a:lnTo>
                    <a:lnTo>
                      <a:pt x="171" y="5"/>
                    </a:lnTo>
                    <a:lnTo>
                      <a:pt x="174" y="5"/>
                    </a:lnTo>
                    <a:lnTo>
                      <a:pt x="179" y="6"/>
                    </a:lnTo>
                    <a:lnTo>
                      <a:pt x="184" y="7"/>
                    </a:lnTo>
                    <a:lnTo>
                      <a:pt x="189" y="8"/>
                    </a:lnTo>
                    <a:lnTo>
                      <a:pt x="193" y="9"/>
                    </a:lnTo>
                    <a:lnTo>
                      <a:pt x="197" y="11"/>
                    </a:lnTo>
                    <a:lnTo>
                      <a:pt x="202" y="12"/>
                    </a:lnTo>
                    <a:lnTo>
                      <a:pt x="204" y="13"/>
                    </a:lnTo>
                    <a:lnTo>
                      <a:pt x="209" y="14"/>
                    </a:lnTo>
                    <a:lnTo>
                      <a:pt x="212" y="15"/>
                    </a:lnTo>
                    <a:lnTo>
                      <a:pt x="214" y="17"/>
                    </a:lnTo>
                    <a:lnTo>
                      <a:pt x="217" y="18"/>
                    </a:lnTo>
                    <a:lnTo>
                      <a:pt x="222" y="19"/>
                    </a:lnTo>
                    <a:lnTo>
                      <a:pt x="225" y="22"/>
                    </a:lnTo>
                    <a:lnTo>
                      <a:pt x="228" y="23"/>
                    </a:lnTo>
                    <a:lnTo>
                      <a:pt x="232" y="25"/>
                    </a:lnTo>
                    <a:lnTo>
                      <a:pt x="235" y="26"/>
                    </a:lnTo>
                    <a:lnTo>
                      <a:pt x="239" y="27"/>
                    </a:lnTo>
                    <a:lnTo>
                      <a:pt x="242" y="30"/>
                    </a:lnTo>
                    <a:lnTo>
                      <a:pt x="246" y="32"/>
                    </a:lnTo>
                    <a:lnTo>
                      <a:pt x="250" y="34"/>
                    </a:lnTo>
                    <a:lnTo>
                      <a:pt x="254" y="34"/>
                    </a:lnTo>
                    <a:lnTo>
                      <a:pt x="257" y="36"/>
                    </a:lnTo>
                    <a:lnTo>
                      <a:pt x="261" y="38"/>
                    </a:lnTo>
                    <a:lnTo>
                      <a:pt x="265" y="40"/>
                    </a:lnTo>
                    <a:lnTo>
                      <a:pt x="268" y="43"/>
                    </a:lnTo>
                    <a:lnTo>
                      <a:pt x="272" y="43"/>
                    </a:lnTo>
                    <a:lnTo>
                      <a:pt x="275" y="45"/>
                    </a:lnTo>
                    <a:lnTo>
                      <a:pt x="278" y="47"/>
                    </a:lnTo>
                    <a:lnTo>
                      <a:pt x="281" y="48"/>
                    </a:lnTo>
                    <a:lnTo>
                      <a:pt x="285" y="50"/>
                    </a:lnTo>
                    <a:lnTo>
                      <a:pt x="287" y="51"/>
                    </a:lnTo>
                    <a:lnTo>
                      <a:pt x="290" y="53"/>
                    </a:lnTo>
                    <a:lnTo>
                      <a:pt x="293" y="53"/>
                    </a:lnTo>
                    <a:lnTo>
                      <a:pt x="296" y="55"/>
                    </a:lnTo>
                    <a:lnTo>
                      <a:pt x="298" y="55"/>
                    </a:lnTo>
                    <a:lnTo>
                      <a:pt x="300" y="57"/>
                    </a:lnTo>
                    <a:lnTo>
                      <a:pt x="302" y="57"/>
                    </a:lnTo>
                    <a:lnTo>
                      <a:pt x="304" y="58"/>
                    </a:lnTo>
                    <a:lnTo>
                      <a:pt x="306" y="59"/>
                    </a:lnTo>
                    <a:lnTo>
                      <a:pt x="307" y="60"/>
                    </a:lnTo>
                    <a:lnTo>
                      <a:pt x="309" y="60"/>
                    </a:lnTo>
                    <a:lnTo>
                      <a:pt x="312" y="61"/>
                    </a:lnTo>
                    <a:lnTo>
                      <a:pt x="313" y="61"/>
                    </a:lnTo>
                    <a:lnTo>
                      <a:pt x="314" y="61"/>
                    </a:lnTo>
                    <a:lnTo>
                      <a:pt x="315" y="62"/>
                    </a:lnTo>
                    <a:lnTo>
                      <a:pt x="316" y="62"/>
                    </a:lnTo>
                    <a:lnTo>
                      <a:pt x="317" y="62"/>
                    </a:lnTo>
                    <a:lnTo>
                      <a:pt x="318" y="63"/>
                    </a:lnTo>
                    <a:lnTo>
                      <a:pt x="320" y="63"/>
                    </a:lnTo>
                    <a:lnTo>
                      <a:pt x="322" y="63"/>
                    </a:lnTo>
                    <a:lnTo>
                      <a:pt x="323" y="63"/>
                    </a:lnTo>
                    <a:lnTo>
                      <a:pt x="325" y="63"/>
                    </a:lnTo>
                    <a:lnTo>
                      <a:pt x="322" y="94"/>
                    </a:lnTo>
                    <a:lnTo>
                      <a:pt x="320" y="95"/>
                    </a:lnTo>
                    <a:lnTo>
                      <a:pt x="318" y="96"/>
                    </a:lnTo>
                    <a:lnTo>
                      <a:pt x="317" y="97"/>
                    </a:lnTo>
                    <a:lnTo>
                      <a:pt x="316" y="97"/>
                    </a:lnTo>
                    <a:lnTo>
                      <a:pt x="314" y="99"/>
                    </a:lnTo>
                    <a:lnTo>
                      <a:pt x="312" y="100"/>
                    </a:lnTo>
                    <a:lnTo>
                      <a:pt x="309" y="102"/>
                    </a:lnTo>
                    <a:lnTo>
                      <a:pt x="307" y="104"/>
                    </a:lnTo>
                    <a:lnTo>
                      <a:pt x="304" y="107"/>
                    </a:lnTo>
                    <a:lnTo>
                      <a:pt x="301" y="108"/>
                    </a:lnTo>
                    <a:lnTo>
                      <a:pt x="297" y="110"/>
                    </a:lnTo>
                    <a:lnTo>
                      <a:pt x="295" y="112"/>
                    </a:lnTo>
                    <a:lnTo>
                      <a:pt x="291" y="115"/>
                    </a:lnTo>
                    <a:lnTo>
                      <a:pt x="288" y="117"/>
                    </a:lnTo>
                    <a:lnTo>
                      <a:pt x="285" y="120"/>
                    </a:lnTo>
                    <a:lnTo>
                      <a:pt x="281" y="123"/>
                    </a:lnTo>
                    <a:lnTo>
                      <a:pt x="278" y="125"/>
                    </a:lnTo>
                    <a:lnTo>
                      <a:pt x="275" y="128"/>
                    </a:lnTo>
                    <a:lnTo>
                      <a:pt x="271" y="130"/>
                    </a:lnTo>
                    <a:lnTo>
                      <a:pt x="268" y="132"/>
                    </a:lnTo>
                    <a:lnTo>
                      <a:pt x="265" y="136"/>
                    </a:lnTo>
                    <a:lnTo>
                      <a:pt x="262" y="138"/>
                    </a:lnTo>
                    <a:lnTo>
                      <a:pt x="258" y="140"/>
                    </a:lnTo>
                    <a:lnTo>
                      <a:pt x="256" y="144"/>
                    </a:lnTo>
                    <a:lnTo>
                      <a:pt x="253" y="147"/>
                    </a:lnTo>
                    <a:lnTo>
                      <a:pt x="250" y="148"/>
                    </a:lnTo>
                    <a:lnTo>
                      <a:pt x="247" y="151"/>
                    </a:lnTo>
                    <a:lnTo>
                      <a:pt x="244" y="154"/>
                    </a:lnTo>
                    <a:lnTo>
                      <a:pt x="242" y="156"/>
                    </a:lnTo>
                    <a:lnTo>
                      <a:pt x="241" y="159"/>
                    </a:lnTo>
                    <a:lnTo>
                      <a:pt x="239" y="160"/>
                    </a:lnTo>
                    <a:lnTo>
                      <a:pt x="237" y="164"/>
                    </a:lnTo>
                    <a:lnTo>
                      <a:pt x="235" y="166"/>
                    </a:lnTo>
                    <a:lnTo>
                      <a:pt x="234" y="168"/>
                    </a:lnTo>
                    <a:lnTo>
                      <a:pt x="232" y="169"/>
                    </a:lnTo>
                    <a:lnTo>
                      <a:pt x="231" y="171"/>
                    </a:lnTo>
                    <a:lnTo>
                      <a:pt x="229" y="173"/>
                    </a:lnTo>
                    <a:lnTo>
                      <a:pt x="228" y="175"/>
                    </a:lnTo>
                    <a:lnTo>
                      <a:pt x="227" y="176"/>
                    </a:lnTo>
                    <a:lnTo>
                      <a:pt x="225" y="178"/>
                    </a:lnTo>
                    <a:lnTo>
                      <a:pt x="224" y="180"/>
                    </a:lnTo>
                    <a:lnTo>
                      <a:pt x="223" y="181"/>
                    </a:lnTo>
                    <a:lnTo>
                      <a:pt x="222" y="182"/>
                    </a:lnTo>
                    <a:lnTo>
                      <a:pt x="220" y="185"/>
                    </a:lnTo>
                    <a:lnTo>
                      <a:pt x="219" y="185"/>
                    </a:lnTo>
                    <a:lnTo>
                      <a:pt x="217" y="187"/>
                    </a:lnTo>
                    <a:lnTo>
                      <a:pt x="216" y="189"/>
                    </a:lnTo>
                    <a:lnTo>
                      <a:pt x="214" y="189"/>
                    </a:lnTo>
                    <a:lnTo>
                      <a:pt x="214" y="191"/>
                    </a:lnTo>
                    <a:lnTo>
                      <a:pt x="212" y="192"/>
                    </a:lnTo>
                    <a:lnTo>
                      <a:pt x="211" y="194"/>
                    </a:lnTo>
                    <a:lnTo>
                      <a:pt x="209" y="195"/>
                    </a:lnTo>
                    <a:lnTo>
                      <a:pt x="207" y="196"/>
                    </a:lnTo>
                    <a:lnTo>
                      <a:pt x="206" y="197"/>
                    </a:lnTo>
                    <a:lnTo>
                      <a:pt x="204" y="199"/>
                    </a:lnTo>
                    <a:lnTo>
                      <a:pt x="202" y="200"/>
                    </a:lnTo>
                    <a:lnTo>
                      <a:pt x="201" y="201"/>
                    </a:lnTo>
                    <a:lnTo>
                      <a:pt x="198" y="202"/>
                    </a:lnTo>
                    <a:lnTo>
                      <a:pt x="197" y="204"/>
                    </a:lnTo>
                    <a:lnTo>
                      <a:pt x="194" y="205"/>
                    </a:lnTo>
                    <a:lnTo>
                      <a:pt x="192" y="207"/>
                    </a:lnTo>
                    <a:lnTo>
                      <a:pt x="190" y="209"/>
                    </a:lnTo>
                    <a:lnTo>
                      <a:pt x="187" y="209"/>
                    </a:lnTo>
                    <a:lnTo>
                      <a:pt x="184" y="212"/>
                    </a:lnTo>
                    <a:lnTo>
                      <a:pt x="182" y="213"/>
                    </a:lnTo>
                    <a:lnTo>
                      <a:pt x="179" y="216"/>
                    </a:lnTo>
                    <a:lnTo>
                      <a:pt x="177" y="217"/>
                    </a:lnTo>
                    <a:lnTo>
                      <a:pt x="174" y="219"/>
                    </a:lnTo>
                    <a:lnTo>
                      <a:pt x="169" y="221"/>
                    </a:lnTo>
                    <a:lnTo>
                      <a:pt x="165" y="223"/>
                    </a:lnTo>
                    <a:lnTo>
                      <a:pt x="162" y="226"/>
                    </a:lnTo>
                    <a:lnTo>
                      <a:pt x="159" y="228"/>
                    </a:lnTo>
                    <a:lnTo>
                      <a:pt x="154" y="229"/>
                    </a:lnTo>
                    <a:lnTo>
                      <a:pt x="152" y="231"/>
                    </a:lnTo>
                    <a:lnTo>
                      <a:pt x="146" y="234"/>
                    </a:lnTo>
                    <a:lnTo>
                      <a:pt x="143" y="236"/>
                    </a:lnTo>
                    <a:lnTo>
                      <a:pt x="138" y="238"/>
                    </a:lnTo>
                    <a:lnTo>
                      <a:pt x="134" y="240"/>
                    </a:lnTo>
                    <a:lnTo>
                      <a:pt x="130" y="242"/>
                    </a:lnTo>
                    <a:lnTo>
                      <a:pt x="125" y="245"/>
                    </a:lnTo>
                    <a:lnTo>
                      <a:pt x="122" y="246"/>
                    </a:lnTo>
                    <a:lnTo>
                      <a:pt x="117" y="249"/>
                    </a:lnTo>
                    <a:lnTo>
                      <a:pt x="113" y="250"/>
                    </a:lnTo>
                    <a:lnTo>
                      <a:pt x="110" y="252"/>
                    </a:lnTo>
                    <a:lnTo>
                      <a:pt x="105" y="254"/>
                    </a:lnTo>
                    <a:lnTo>
                      <a:pt x="102" y="256"/>
                    </a:lnTo>
                    <a:lnTo>
                      <a:pt x="98" y="258"/>
                    </a:lnTo>
                    <a:lnTo>
                      <a:pt x="94" y="259"/>
                    </a:lnTo>
                    <a:lnTo>
                      <a:pt x="91" y="260"/>
                    </a:lnTo>
                    <a:lnTo>
                      <a:pt x="87" y="262"/>
                    </a:lnTo>
                    <a:lnTo>
                      <a:pt x="84" y="263"/>
                    </a:lnTo>
                    <a:lnTo>
                      <a:pt x="81" y="265"/>
                    </a:lnTo>
                    <a:lnTo>
                      <a:pt x="78" y="265"/>
                    </a:lnTo>
                    <a:lnTo>
                      <a:pt x="76" y="266"/>
                    </a:lnTo>
                    <a:lnTo>
                      <a:pt x="73" y="267"/>
                    </a:lnTo>
                    <a:lnTo>
                      <a:pt x="71" y="268"/>
                    </a:lnTo>
                    <a:lnTo>
                      <a:pt x="68" y="270"/>
                    </a:lnTo>
                    <a:lnTo>
                      <a:pt x="66" y="270"/>
                    </a:lnTo>
                    <a:lnTo>
                      <a:pt x="63" y="270"/>
                    </a:lnTo>
                    <a:lnTo>
                      <a:pt x="61" y="272"/>
                    </a:lnTo>
                    <a:lnTo>
                      <a:pt x="59" y="273"/>
                    </a:lnTo>
                    <a:lnTo>
                      <a:pt x="57" y="274"/>
                    </a:lnTo>
                    <a:lnTo>
                      <a:pt x="54" y="275"/>
                    </a:lnTo>
                    <a:lnTo>
                      <a:pt x="52" y="277"/>
                    </a:lnTo>
                    <a:lnTo>
                      <a:pt x="51" y="278"/>
                    </a:lnTo>
                    <a:lnTo>
                      <a:pt x="49" y="278"/>
                    </a:lnTo>
                    <a:lnTo>
                      <a:pt x="46" y="278"/>
                    </a:lnTo>
                    <a:lnTo>
                      <a:pt x="44" y="280"/>
                    </a:lnTo>
                    <a:lnTo>
                      <a:pt x="41" y="280"/>
                    </a:lnTo>
                    <a:lnTo>
                      <a:pt x="40" y="281"/>
                    </a:lnTo>
                    <a:lnTo>
                      <a:pt x="39" y="281"/>
                    </a:lnTo>
                    <a:lnTo>
                      <a:pt x="36" y="282"/>
                    </a:lnTo>
                    <a:lnTo>
                      <a:pt x="35" y="282"/>
                    </a:lnTo>
                    <a:lnTo>
                      <a:pt x="33" y="283"/>
                    </a:lnTo>
                    <a:lnTo>
                      <a:pt x="32" y="283"/>
                    </a:lnTo>
                    <a:lnTo>
                      <a:pt x="30" y="283"/>
                    </a:lnTo>
                    <a:lnTo>
                      <a:pt x="29" y="283"/>
                    </a:lnTo>
                    <a:lnTo>
                      <a:pt x="26" y="283"/>
                    </a:lnTo>
                    <a:lnTo>
                      <a:pt x="24" y="283"/>
                    </a:lnTo>
                    <a:lnTo>
                      <a:pt x="22" y="283"/>
                    </a:lnTo>
                    <a:lnTo>
                      <a:pt x="20" y="282"/>
                    </a:lnTo>
                    <a:lnTo>
                      <a:pt x="19" y="281"/>
                    </a:lnTo>
                    <a:lnTo>
                      <a:pt x="16" y="280"/>
                    </a:lnTo>
                    <a:lnTo>
                      <a:pt x="14" y="278"/>
                    </a:lnTo>
                    <a:lnTo>
                      <a:pt x="11" y="278"/>
                    </a:lnTo>
                    <a:lnTo>
                      <a:pt x="11" y="275"/>
                    </a:lnTo>
                    <a:lnTo>
                      <a:pt x="9" y="274"/>
                    </a:lnTo>
                    <a:lnTo>
                      <a:pt x="8" y="272"/>
                    </a:lnTo>
                    <a:lnTo>
                      <a:pt x="8" y="270"/>
                    </a:lnTo>
                    <a:lnTo>
                      <a:pt x="6" y="267"/>
                    </a:lnTo>
                    <a:lnTo>
                      <a:pt x="5" y="265"/>
                    </a:lnTo>
                    <a:lnTo>
                      <a:pt x="4" y="262"/>
                    </a:lnTo>
                    <a:lnTo>
                      <a:pt x="4" y="260"/>
                    </a:lnTo>
                    <a:lnTo>
                      <a:pt x="2" y="257"/>
                    </a:lnTo>
                    <a:lnTo>
                      <a:pt x="1" y="254"/>
                    </a:lnTo>
                    <a:lnTo>
                      <a:pt x="1" y="250"/>
                    </a:lnTo>
                    <a:lnTo>
                      <a:pt x="1" y="247"/>
                    </a:lnTo>
                    <a:lnTo>
                      <a:pt x="1" y="244"/>
                    </a:lnTo>
                    <a:lnTo>
                      <a:pt x="1" y="241"/>
                    </a:lnTo>
                    <a:lnTo>
                      <a:pt x="0" y="237"/>
                    </a:lnTo>
                    <a:lnTo>
                      <a:pt x="0" y="233"/>
                    </a:lnTo>
                    <a:lnTo>
                      <a:pt x="0" y="229"/>
                    </a:lnTo>
                    <a:lnTo>
                      <a:pt x="0" y="226"/>
                    </a:lnTo>
                    <a:lnTo>
                      <a:pt x="0" y="221"/>
                    </a:lnTo>
                    <a:lnTo>
                      <a:pt x="0" y="217"/>
                    </a:lnTo>
                    <a:lnTo>
                      <a:pt x="0" y="213"/>
                    </a:lnTo>
                    <a:lnTo>
                      <a:pt x="0" y="209"/>
                    </a:lnTo>
                    <a:lnTo>
                      <a:pt x="0" y="205"/>
                    </a:lnTo>
                    <a:lnTo>
                      <a:pt x="0" y="201"/>
                    </a:lnTo>
                    <a:lnTo>
                      <a:pt x="0" y="197"/>
                    </a:lnTo>
                    <a:lnTo>
                      <a:pt x="0" y="193"/>
                    </a:lnTo>
                    <a:lnTo>
                      <a:pt x="0" y="189"/>
                    </a:lnTo>
                    <a:lnTo>
                      <a:pt x="0" y="185"/>
                    </a:lnTo>
                    <a:lnTo>
                      <a:pt x="0" y="180"/>
                    </a:lnTo>
                    <a:lnTo>
                      <a:pt x="0" y="176"/>
                    </a:lnTo>
                    <a:lnTo>
                      <a:pt x="1" y="171"/>
                    </a:lnTo>
                    <a:lnTo>
                      <a:pt x="1" y="167"/>
                    </a:lnTo>
                    <a:lnTo>
                      <a:pt x="1" y="161"/>
                    </a:lnTo>
                    <a:lnTo>
                      <a:pt x="1" y="157"/>
                    </a:lnTo>
                    <a:lnTo>
                      <a:pt x="1" y="152"/>
                    </a:lnTo>
                    <a:lnTo>
                      <a:pt x="1" y="147"/>
                    </a:lnTo>
                    <a:lnTo>
                      <a:pt x="2" y="140"/>
                    </a:lnTo>
                    <a:lnTo>
                      <a:pt x="4" y="135"/>
                    </a:lnTo>
                    <a:lnTo>
                      <a:pt x="4" y="128"/>
                    </a:lnTo>
                    <a:lnTo>
                      <a:pt x="4" y="123"/>
                    </a:lnTo>
                    <a:lnTo>
                      <a:pt x="5" y="117"/>
                    </a:lnTo>
                    <a:lnTo>
                      <a:pt x="6" y="110"/>
                    </a:lnTo>
                    <a:lnTo>
                      <a:pt x="6" y="103"/>
                    </a:lnTo>
                    <a:lnTo>
                      <a:pt x="8" y="97"/>
                    </a:lnTo>
                    <a:lnTo>
                      <a:pt x="8" y="91"/>
                    </a:lnTo>
                    <a:lnTo>
                      <a:pt x="9" y="84"/>
                    </a:lnTo>
                    <a:lnTo>
                      <a:pt x="10" y="79"/>
                    </a:lnTo>
                    <a:lnTo>
                      <a:pt x="11" y="72"/>
                    </a:lnTo>
                    <a:lnTo>
                      <a:pt x="11" y="66"/>
                    </a:lnTo>
                    <a:lnTo>
                      <a:pt x="11" y="61"/>
                    </a:lnTo>
                    <a:lnTo>
                      <a:pt x="13" y="55"/>
                    </a:lnTo>
                    <a:lnTo>
                      <a:pt x="14" y="51"/>
                    </a:lnTo>
                    <a:lnTo>
                      <a:pt x="14" y="45"/>
                    </a:lnTo>
                    <a:lnTo>
                      <a:pt x="16" y="41"/>
                    </a:lnTo>
                    <a:lnTo>
                      <a:pt x="16" y="36"/>
                    </a:lnTo>
                    <a:lnTo>
                      <a:pt x="16" y="33"/>
                    </a:lnTo>
                    <a:lnTo>
                      <a:pt x="16" y="29"/>
                    </a:lnTo>
                    <a:lnTo>
                      <a:pt x="17" y="26"/>
                    </a:lnTo>
                    <a:lnTo>
                      <a:pt x="17" y="23"/>
                    </a:lnTo>
                    <a:lnTo>
                      <a:pt x="19" y="22"/>
                    </a:lnTo>
                    <a:lnTo>
                      <a:pt x="19" y="20"/>
                    </a:lnTo>
                    <a:lnTo>
                      <a:pt x="19" y="19"/>
                    </a:lnTo>
                    <a:lnTo>
                      <a:pt x="19" y="18"/>
                    </a:lnTo>
                  </a:path>
                </a:pathLst>
              </a:custGeom>
              <a:solidFill>
                <a:srgbClr val="844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5282" name="Freeform 21">
                <a:extLst>
                  <a:ext uri="{FF2B5EF4-FFF2-40B4-BE49-F238E27FC236}">
                    <a16:creationId xmlns:a16="http://schemas.microsoft.com/office/drawing/2014/main" xmlns="" id="{B951609D-C7D8-4DB4-B516-C208F040F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3" y="1331"/>
                <a:ext cx="319" cy="279"/>
              </a:xfrm>
              <a:custGeom>
                <a:avLst/>
                <a:gdLst>
                  <a:gd name="T0" fmla="*/ 20 w 319"/>
                  <a:gd name="T1" fmla="*/ 18 h 279"/>
                  <a:gd name="T2" fmla="*/ 24 w 319"/>
                  <a:gd name="T3" fmla="*/ 14 h 279"/>
                  <a:gd name="T4" fmla="*/ 29 w 319"/>
                  <a:gd name="T5" fmla="*/ 11 h 279"/>
                  <a:gd name="T6" fmla="*/ 39 w 319"/>
                  <a:gd name="T7" fmla="*/ 7 h 279"/>
                  <a:gd name="T8" fmla="*/ 51 w 319"/>
                  <a:gd name="T9" fmla="*/ 4 h 279"/>
                  <a:gd name="T10" fmla="*/ 69 w 319"/>
                  <a:gd name="T11" fmla="*/ 2 h 279"/>
                  <a:gd name="T12" fmla="*/ 91 w 319"/>
                  <a:gd name="T13" fmla="*/ 1 h 279"/>
                  <a:gd name="T14" fmla="*/ 115 w 319"/>
                  <a:gd name="T15" fmla="*/ 1 h 279"/>
                  <a:gd name="T16" fmla="*/ 142 w 319"/>
                  <a:gd name="T17" fmla="*/ 2 h 279"/>
                  <a:gd name="T18" fmla="*/ 167 w 319"/>
                  <a:gd name="T19" fmla="*/ 5 h 279"/>
                  <a:gd name="T20" fmla="*/ 188 w 319"/>
                  <a:gd name="T21" fmla="*/ 10 h 279"/>
                  <a:gd name="T22" fmla="*/ 207 w 319"/>
                  <a:gd name="T23" fmla="*/ 15 h 279"/>
                  <a:gd name="T24" fmla="*/ 223 w 319"/>
                  <a:gd name="T25" fmla="*/ 23 h 279"/>
                  <a:gd name="T26" fmla="*/ 241 w 319"/>
                  <a:gd name="T27" fmla="*/ 32 h 279"/>
                  <a:gd name="T28" fmla="*/ 259 w 319"/>
                  <a:gd name="T29" fmla="*/ 39 h 279"/>
                  <a:gd name="T30" fmla="*/ 275 w 319"/>
                  <a:gd name="T31" fmla="*/ 47 h 279"/>
                  <a:gd name="T32" fmla="*/ 289 w 319"/>
                  <a:gd name="T33" fmla="*/ 53 h 279"/>
                  <a:gd name="T34" fmla="*/ 299 w 319"/>
                  <a:gd name="T35" fmla="*/ 58 h 279"/>
                  <a:gd name="T36" fmla="*/ 305 w 319"/>
                  <a:gd name="T37" fmla="*/ 60 h 279"/>
                  <a:gd name="T38" fmla="*/ 309 w 319"/>
                  <a:gd name="T39" fmla="*/ 61 h 279"/>
                  <a:gd name="T40" fmla="*/ 313 w 319"/>
                  <a:gd name="T41" fmla="*/ 62 h 279"/>
                  <a:gd name="T42" fmla="*/ 318 w 319"/>
                  <a:gd name="T43" fmla="*/ 62 h 279"/>
                  <a:gd name="T44" fmla="*/ 311 w 319"/>
                  <a:gd name="T45" fmla="*/ 96 h 279"/>
                  <a:gd name="T46" fmla="*/ 300 w 319"/>
                  <a:gd name="T47" fmla="*/ 102 h 279"/>
                  <a:gd name="T48" fmla="*/ 285 w 319"/>
                  <a:gd name="T49" fmla="*/ 113 h 279"/>
                  <a:gd name="T50" fmla="*/ 268 w 319"/>
                  <a:gd name="T51" fmla="*/ 125 h 279"/>
                  <a:gd name="T52" fmla="*/ 253 w 319"/>
                  <a:gd name="T53" fmla="*/ 138 h 279"/>
                  <a:gd name="T54" fmla="*/ 240 w 319"/>
                  <a:gd name="T55" fmla="*/ 151 h 279"/>
                  <a:gd name="T56" fmla="*/ 231 w 319"/>
                  <a:gd name="T57" fmla="*/ 163 h 279"/>
                  <a:gd name="T58" fmla="*/ 223 w 319"/>
                  <a:gd name="T59" fmla="*/ 171 h 279"/>
                  <a:gd name="T60" fmla="*/ 217 w 319"/>
                  <a:gd name="T61" fmla="*/ 178 h 279"/>
                  <a:gd name="T62" fmla="*/ 210 w 319"/>
                  <a:gd name="T63" fmla="*/ 187 h 279"/>
                  <a:gd name="T64" fmla="*/ 203 w 319"/>
                  <a:gd name="T65" fmla="*/ 192 h 279"/>
                  <a:gd name="T66" fmla="*/ 194 w 319"/>
                  <a:gd name="T67" fmla="*/ 199 h 279"/>
                  <a:gd name="T68" fmla="*/ 184 w 319"/>
                  <a:gd name="T69" fmla="*/ 207 h 279"/>
                  <a:gd name="T70" fmla="*/ 170 w 319"/>
                  <a:gd name="T71" fmla="*/ 215 h 279"/>
                  <a:gd name="T72" fmla="*/ 152 w 319"/>
                  <a:gd name="T73" fmla="*/ 225 h 279"/>
                  <a:gd name="T74" fmla="*/ 132 w 319"/>
                  <a:gd name="T75" fmla="*/ 236 h 279"/>
                  <a:gd name="T76" fmla="*/ 112 w 319"/>
                  <a:gd name="T77" fmla="*/ 246 h 279"/>
                  <a:gd name="T78" fmla="*/ 93 w 319"/>
                  <a:gd name="T79" fmla="*/ 253 h 279"/>
                  <a:gd name="T80" fmla="*/ 79 w 319"/>
                  <a:gd name="T81" fmla="*/ 260 h 279"/>
                  <a:gd name="T82" fmla="*/ 65 w 319"/>
                  <a:gd name="T83" fmla="*/ 265 h 279"/>
                  <a:gd name="T84" fmla="*/ 54 w 319"/>
                  <a:gd name="T85" fmla="*/ 270 h 279"/>
                  <a:gd name="T86" fmla="*/ 44 w 319"/>
                  <a:gd name="T87" fmla="*/ 274 h 279"/>
                  <a:gd name="T88" fmla="*/ 36 w 319"/>
                  <a:gd name="T89" fmla="*/ 277 h 279"/>
                  <a:gd name="T90" fmla="*/ 26 w 319"/>
                  <a:gd name="T91" fmla="*/ 278 h 279"/>
                  <a:gd name="T92" fmla="*/ 19 w 319"/>
                  <a:gd name="T93" fmla="*/ 276 h 279"/>
                  <a:gd name="T94" fmla="*/ 11 w 319"/>
                  <a:gd name="T95" fmla="*/ 270 h 279"/>
                  <a:gd name="T96" fmla="*/ 5 w 319"/>
                  <a:gd name="T97" fmla="*/ 260 h 279"/>
                  <a:gd name="T98" fmla="*/ 2 w 319"/>
                  <a:gd name="T99" fmla="*/ 246 h 279"/>
                  <a:gd name="T100" fmla="*/ 1 w 319"/>
                  <a:gd name="T101" fmla="*/ 229 h 279"/>
                  <a:gd name="T102" fmla="*/ 0 w 319"/>
                  <a:gd name="T103" fmla="*/ 209 h 279"/>
                  <a:gd name="T104" fmla="*/ 0 w 319"/>
                  <a:gd name="T105" fmla="*/ 189 h 279"/>
                  <a:gd name="T106" fmla="*/ 1 w 319"/>
                  <a:gd name="T107" fmla="*/ 168 h 279"/>
                  <a:gd name="T108" fmla="*/ 2 w 319"/>
                  <a:gd name="T109" fmla="*/ 144 h 279"/>
                  <a:gd name="T110" fmla="*/ 5 w 319"/>
                  <a:gd name="T111" fmla="*/ 115 h 279"/>
                  <a:gd name="T112" fmla="*/ 9 w 319"/>
                  <a:gd name="T113" fmla="*/ 84 h 279"/>
                  <a:gd name="T114" fmla="*/ 13 w 319"/>
                  <a:gd name="T115" fmla="*/ 55 h 279"/>
                  <a:gd name="T116" fmla="*/ 17 w 319"/>
                  <a:gd name="T117" fmla="*/ 34 h 279"/>
                  <a:gd name="T118" fmla="*/ 18 w 319"/>
                  <a:gd name="T119" fmla="*/ 22 h 27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19"/>
                  <a:gd name="T181" fmla="*/ 0 h 279"/>
                  <a:gd name="T182" fmla="*/ 319 w 319"/>
                  <a:gd name="T183" fmla="*/ 279 h 27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19" h="279">
                    <a:moveTo>
                      <a:pt x="18" y="20"/>
                    </a:moveTo>
                    <a:lnTo>
                      <a:pt x="19" y="19"/>
                    </a:lnTo>
                    <a:lnTo>
                      <a:pt x="19" y="18"/>
                    </a:lnTo>
                    <a:lnTo>
                      <a:pt x="20" y="18"/>
                    </a:lnTo>
                    <a:lnTo>
                      <a:pt x="21" y="18"/>
                    </a:lnTo>
                    <a:lnTo>
                      <a:pt x="21" y="17"/>
                    </a:lnTo>
                    <a:lnTo>
                      <a:pt x="22" y="15"/>
                    </a:lnTo>
                    <a:lnTo>
                      <a:pt x="23" y="15"/>
                    </a:lnTo>
                    <a:lnTo>
                      <a:pt x="24" y="14"/>
                    </a:lnTo>
                    <a:lnTo>
                      <a:pt x="25" y="14"/>
                    </a:lnTo>
                    <a:lnTo>
                      <a:pt x="26" y="13"/>
                    </a:lnTo>
                    <a:lnTo>
                      <a:pt x="26" y="12"/>
                    </a:lnTo>
                    <a:lnTo>
                      <a:pt x="28" y="12"/>
                    </a:lnTo>
                    <a:lnTo>
                      <a:pt x="29" y="11"/>
                    </a:lnTo>
                    <a:lnTo>
                      <a:pt x="31" y="10"/>
                    </a:lnTo>
                    <a:lnTo>
                      <a:pt x="33" y="9"/>
                    </a:lnTo>
                    <a:lnTo>
                      <a:pt x="35" y="8"/>
                    </a:lnTo>
                    <a:lnTo>
                      <a:pt x="36" y="7"/>
                    </a:lnTo>
                    <a:lnTo>
                      <a:pt x="39" y="7"/>
                    </a:lnTo>
                    <a:lnTo>
                      <a:pt x="41" y="6"/>
                    </a:lnTo>
                    <a:lnTo>
                      <a:pt x="43" y="5"/>
                    </a:lnTo>
                    <a:lnTo>
                      <a:pt x="46" y="4"/>
                    </a:lnTo>
                    <a:lnTo>
                      <a:pt x="48" y="4"/>
                    </a:lnTo>
                    <a:lnTo>
                      <a:pt x="51" y="4"/>
                    </a:lnTo>
                    <a:lnTo>
                      <a:pt x="55" y="2"/>
                    </a:lnTo>
                    <a:lnTo>
                      <a:pt x="58" y="2"/>
                    </a:lnTo>
                    <a:lnTo>
                      <a:pt x="61" y="2"/>
                    </a:lnTo>
                    <a:lnTo>
                      <a:pt x="65" y="2"/>
                    </a:lnTo>
                    <a:lnTo>
                      <a:pt x="69" y="2"/>
                    </a:lnTo>
                    <a:lnTo>
                      <a:pt x="73" y="1"/>
                    </a:lnTo>
                    <a:lnTo>
                      <a:pt x="79" y="1"/>
                    </a:lnTo>
                    <a:lnTo>
                      <a:pt x="81" y="1"/>
                    </a:lnTo>
                    <a:lnTo>
                      <a:pt x="86" y="1"/>
                    </a:lnTo>
                    <a:lnTo>
                      <a:pt x="91" y="1"/>
                    </a:lnTo>
                    <a:lnTo>
                      <a:pt x="96" y="0"/>
                    </a:lnTo>
                    <a:lnTo>
                      <a:pt x="101" y="0"/>
                    </a:lnTo>
                    <a:lnTo>
                      <a:pt x="106" y="1"/>
                    </a:lnTo>
                    <a:lnTo>
                      <a:pt x="111" y="1"/>
                    </a:lnTo>
                    <a:lnTo>
                      <a:pt x="115" y="1"/>
                    </a:lnTo>
                    <a:lnTo>
                      <a:pt x="121" y="1"/>
                    </a:lnTo>
                    <a:lnTo>
                      <a:pt x="127" y="2"/>
                    </a:lnTo>
                    <a:lnTo>
                      <a:pt x="131" y="2"/>
                    </a:lnTo>
                    <a:lnTo>
                      <a:pt x="136" y="2"/>
                    </a:lnTo>
                    <a:lnTo>
                      <a:pt x="142" y="2"/>
                    </a:lnTo>
                    <a:lnTo>
                      <a:pt x="146" y="2"/>
                    </a:lnTo>
                    <a:lnTo>
                      <a:pt x="152" y="4"/>
                    </a:lnTo>
                    <a:lnTo>
                      <a:pt x="157" y="4"/>
                    </a:lnTo>
                    <a:lnTo>
                      <a:pt x="161" y="4"/>
                    </a:lnTo>
                    <a:lnTo>
                      <a:pt x="167" y="5"/>
                    </a:lnTo>
                    <a:lnTo>
                      <a:pt x="171" y="6"/>
                    </a:lnTo>
                    <a:lnTo>
                      <a:pt x="176" y="7"/>
                    </a:lnTo>
                    <a:lnTo>
                      <a:pt x="181" y="8"/>
                    </a:lnTo>
                    <a:lnTo>
                      <a:pt x="186" y="9"/>
                    </a:lnTo>
                    <a:lnTo>
                      <a:pt x="188" y="10"/>
                    </a:lnTo>
                    <a:lnTo>
                      <a:pt x="193" y="11"/>
                    </a:lnTo>
                    <a:lnTo>
                      <a:pt x="197" y="12"/>
                    </a:lnTo>
                    <a:lnTo>
                      <a:pt x="201" y="14"/>
                    </a:lnTo>
                    <a:lnTo>
                      <a:pt x="204" y="14"/>
                    </a:lnTo>
                    <a:lnTo>
                      <a:pt x="207" y="15"/>
                    </a:lnTo>
                    <a:lnTo>
                      <a:pt x="210" y="18"/>
                    </a:lnTo>
                    <a:lnTo>
                      <a:pt x="213" y="18"/>
                    </a:lnTo>
                    <a:lnTo>
                      <a:pt x="217" y="20"/>
                    </a:lnTo>
                    <a:lnTo>
                      <a:pt x="220" y="22"/>
                    </a:lnTo>
                    <a:lnTo>
                      <a:pt x="223" y="23"/>
                    </a:lnTo>
                    <a:lnTo>
                      <a:pt x="228" y="25"/>
                    </a:lnTo>
                    <a:lnTo>
                      <a:pt x="231" y="26"/>
                    </a:lnTo>
                    <a:lnTo>
                      <a:pt x="233" y="27"/>
                    </a:lnTo>
                    <a:lnTo>
                      <a:pt x="238" y="30"/>
                    </a:lnTo>
                    <a:lnTo>
                      <a:pt x="241" y="32"/>
                    </a:lnTo>
                    <a:lnTo>
                      <a:pt x="245" y="33"/>
                    </a:lnTo>
                    <a:lnTo>
                      <a:pt x="248" y="35"/>
                    </a:lnTo>
                    <a:lnTo>
                      <a:pt x="253" y="36"/>
                    </a:lnTo>
                    <a:lnTo>
                      <a:pt x="256" y="38"/>
                    </a:lnTo>
                    <a:lnTo>
                      <a:pt x="259" y="39"/>
                    </a:lnTo>
                    <a:lnTo>
                      <a:pt x="262" y="41"/>
                    </a:lnTo>
                    <a:lnTo>
                      <a:pt x="265" y="43"/>
                    </a:lnTo>
                    <a:lnTo>
                      <a:pt x="268" y="44"/>
                    </a:lnTo>
                    <a:lnTo>
                      <a:pt x="273" y="45"/>
                    </a:lnTo>
                    <a:lnTo>
                      <a:pt x="275" y="47"/>
                    </a:lnTo>
                    <a:lnTo>
                      <a:pt x="278" y="48"/>
                    </a:lnTo>
                    <a:lnTo>
                      <a:pt x="281" y="51"/>
                    </a:lnTo>
                    <a:lnTo>
                      <a:pt x="284" y="51"/>
                    </a:lnTo>
                    <a:lnTo>
                      <a:pt x="287" y="53"/>
                    </a:lnTo>
                    <a:lnTo>
                      <a:pt x="289" y="53"/>
                    </a:lnTo>
                    <a:lnTo>
                      <a:pt x="292" y="55"/>
                    </a:lnTo>
                    <a:lnTo>
                      <a:pt x="293" y="55"/>
                    </a:lnTo>
                    <a:lnTo>
                      <a:pt x="295" y="55"/>
                    </a:lnTo>
                    <a:lnTo>
                      <a:pt x="297" y="57"/>
                    </a:lnTo>
                    <a:lnTo>
                      <a:pt x="299" y="58"/>
                    </a:lnTo>
                    <a:lnTo>
                      <a:pt x="301" y="58"/>
                    </a:lnTo>
                    <a:lnTo>
                      <a:pt x="302" y="59"/>
                    </a:lnTo>
                    <a:lnTo>
                      <a:pt x="303" y="59"/>
                    </a:lnTo>
                    <a:lnTo>
                      <a:pt x="304" y="59"/>
                    </a:lnTo>
                    <a:lnTo>
                      <a:pt x="305" y="60"/>
                    </a:lnTo>
                    <a:lnTo>
                      <a:pt x="306" y="60"/>
                    </a:lnTo>
                    <a:lnTo>
                      <a:pt x="307" y="60"/>
                    </a:lnTo>
                    <a:lnTo>
                      <a:pt x="308" y="60"/>
                    </a:lnTo>
                    <a:lnTo>
                      <a:pt x="308" y="61"/>
                    </a:lnTo>
                    <a:lnTo>
                      <a:pt x="309" y="61"/>
                    </a:lnTo>
                    <a:lnTo>
                      <a:pt x="310" y="61"/>
                    </a:lnTo>
                    <a:lnTo>
                      <a:pt x="311" y="61"/>
                    </a:lnTo>
                    <a:lnTo>
                      <a:pt x="312" y="61"/>
                    </a:lnTo>
                    <a:lnTo>
                      <a:pt x="312" y="62"/>
                    </a:lnTo>
                    <a:lnTo>
                      <a:pt x="313" y="62"/>
                    </a:lnTo>
                    <a:lnTo>
                      <a:pt x="314" y="62"/>
                    </a:lnTo>
                    <a:lnTo>
                      <a:pt x="315" y="62"/>
                    </a:lnTo>
                    <a:lnTo>
                      <a:pt x="316" y="62"/>
                    </a:lnTo>
                    <a:lnTo>
                      <a:pt x="318" y="62"/>
                    </a:lnTo>
                    <a:lnTo>
                      <a:pt x="318" y="64"/>
                    </a:lnTo>
                    <a:lnTo>
                      <a:pt x="315" y="93"/>
                    </a:lnTo>
                    <a:lnTo>
                      <a:pt x="314" y="94"/>
                    </a:lnTo>
                    <a:lnTo>
                      <a:pt x="312" y="95"/>
                    </a:lnTo>
                    <a:lnTo>
                      <a:pt x="311" y="96"/>
                    </a:lnTo>
                    <a:lnTo>
                      <a:pt x="309" y="96"/>
                    </a:lnTo>
                    <a:lnTo>
                      <a:pt x="307" y="99"/>
                    </a:lnTo>
                    <a:lnTo>
                      <a:pt x="305" y="100"/>
                    </a:lnTo>
                    <a:lnTo>
                      <a:pt x="303" y="102"/>
                    </a:lnTo>
                    <a:lnTo>
                      <a:pt x="300" y="102"/>
                    </a:lnTo>
                    <a:lnTo>
                      <a:pt x="297" y="105"/>
                    </a:lnTo>
                    <a:lnTo>
                      <a:pt x="295" y="107"/>
                    </a:lnTo>
                    <a:lnTo>
                      <a:pt x="292" y="109"/>
                    </a:lnTo>
                    <a:lnTo>
                      <a:pt x="289" y="111"/>
                    </a:lnTo>
                    <a:lnTo>
                      <a:pt x="285" y="113"/>
                    </a:lnTo>
                    <a:lnTo>
                      <a:pt x="283" y="116"/>
                    </a:lnTo>
                    <a:lnTo>
                      <a:pt x="278" y="117"/>
                    </a:lnTo>
                    <a:lnTo>
                      <a:pt x="275" y="120"/>
                    </a:lnTo>
                    <a:lnTo>
                      <a:pt x="273" y="123"/>
                    </a:lnTo>
                    <a:lnTo>
                      <a:pt x="268" y="125"/>
                    </a:lnTo>
                    <a:lnTo>
                      <a:pt x="265" y="128"/>
                    </a:lnTo>
                    <a:lnTo>
                      <a:pt x="262" y="130"/>
                    </a:lnTo>
                    <a:lnTo>
                      <a:pt x="259" y="133"/>
                    </a:lnTo>
                    <a:lnTo>
                      <a:pt x="256" y="137"/>
                    </a:lnTo>
                    <a:lnTo>
                      <a:pt x="253" y="138"/>
                    </a:lnTo>
                    <a:lnTo>
                      <a:pt x="250" y="141"/>
                    </a:lnTo>
                    <a:lnTo>
                      <a:pt x="248" y="144"/>
                    </a:lnTo>
                    <a:lnTo>
                      <a:pt x="245" y="147"/>
                    </a:lnTo>
                    <a:lnTo>
                      <a:pt x="242" y="149"/>
                    </a:lnTo>
                    <a:lnTo>
                      <a:pt x="240" y="151"/>
                    </a:lnTo>
                    <a:lnTo>
                      <a:pt x="238" y="154"/>
                    </a:lnTo>
                    <a:lnTo>
                      <a:pt x="236" y="156"/>
                    </a:lnTo>
                    <a:lnTo>
                      <a:pt x="233" y="158"/>
                    </a:lnTo>
                    <a:lnTo>
                      <a:pt x="233" y="160"/>
                    </a:lnTo>
                    <a:lnTo>
                      <a:pt x="231" y="163"/>
                    </a:lnTo>
                    <a:lnTo>
                      <a:pt x="229" y="165"/>
                    </a:lnTo>
                    <a:lnTo>
                      <a:pt x="228" y="166"/>
                    </a:lnTo>
                    <a:lnTo>
                      <a:pt x="226" y="168"/>
                    </a:lnTo>
                    <a:lnTo>
                      <a:pt x="225" y="170"/>
                    </a:lnTo>
                    <a:lnTo>
                      <a:pt x="223" y="171"/>
                    </a:lnTo>
                    <a:lnTo>
                      <a:pt x="223" y="174"/>
                    </a:lnTo>
                    <a:lnTo>
                      <a:pt x="221" y="175"/>
                    </a:lnTo>
                    <a:lnTo>
                      <a:pt x="220" y="176"/>
                    </a:lnTo>
                    <a:lnTo>
                      <a:pt x="218" y="178"/>
                    </a:lnTo>
                    <a:lnTo>
                      <a:pt x="217" y="178"/>
                    </a:lnTo>
                    <a:lnTo>
                      <a:pt x="216" y="181"/>
                    </a:lnTo>
                    <a:lnTo>
                      <a:pt x="214" y="182"/>
                    </a:lnTo>
                    <a:lnTo>
                      <a:pt x="213" y="183"/>
                    </a:lnTo>
                    <a:lnTo>
                      <a:pt x="212" y="185"/>
                    </a:lnTo>
                    <a:lnTo>
                      <a:pt x="210" y="187"/>
                    </a:lnTo>
                    <a:lnTo>
                      <a:pt x="209" y="187"/>
                    </a:lnTo>
                    <a:lnTo>
                      <a:pt x="207" y="188"/>
                    </a:lnTo>
                    <a:lnTo>
                      <a:pt x="206" y="190"/>
                    </a:lnTo>
                    <a:lnTo>
                      <a:pt x="204" y="191"/>
                    </a:lnTo>
                    <a:lnTo>
                      <a:pt x="203" y="192"/>
                    </a:lnTo>
                    <a:lnTo>
                      <a:pt x="202" y="194"/>
                    </a:lnTo>
                    <a:lnTo>
                      <a:pt x="200" y="195"/>
                    </a:lnTo>
                    <a:lnTo>
                      <a:pt x="198" y="196"/>
                    </a:lnTo>
                    <a:lnTo>
                      <a:pt x="196" y="198"/>
                    </a:lnTo>
                    <a:lnTo>
                      <a:pt x="194" y="199"/>
                    </a:lnTo>
                    <a:lnTo>
                      <a:pt x="192" y="200"/>
                    </a:lnTo>
                    <a:lnTo>
                      <a:pt x="191" y="202"/>
                    </a:lnTo>
                    <a:lnTo>
                      <a:pt x="188" y="203"/>
                    </a:lnTo>
                    <a:lnTo>
                      <a:pt x="186" y="204"/>
                    </a:lnTo>
                    <a:lnTo>
                      <a:pt x="184" y="207"/>
                    </a:lnTo>
                    <a:lnTo>
                      <a:pt x="182" y="208"/>
                    </a:lnTo>
                    <a:lnTo>
                      <a:pt x="179" y="210"/>
                    </a:lnTo>
                    <a:lnTo>
                      <a:pt x="176" y="211"/>
                    </a:lnTo>
                    <a:lnTo>
                      <a:pt x="173" y="214"/>
                    </a:lnTo>
                    <a:lnTo>
                      <a:pt x="170" y="215"/>
                    </a:lnTo>
                    <a:lnTo>
                      <a:pt x="166" y="218"/>
                    </a:lnTo>
                    <a:lnTo>
                      <a:pt x="163" y="220"/>
                    </a:lnTo>
                    <a:lnTo>
                      <a:pt x="160" y="221"/>
                    </a:lnTo>
                    <a:lnTo>
                      <a:pt x="156" y="224"/>
                    </a:lnTo>
                    <a:lnTo>
                      <a:pt x="152" y="225"/>
                    </a:lnTo>
                    <a:lnTo>
                      <a:pt x="148" y="227"/>
                    </a:lnTo>
                    <a:lnTo>
                      <a:pt x="143" y="229"/>
                    </a:lnTo>
                    <a:lnTo>
                      <a:pt x="141" y="232"/>
                    </a:lnTo>
                    <a:lnTo>
                      <a:pt x="136" y="234"/>
                    </a:lnTo>
                    <a:lnTo>
                      <a:pt x="132" y="236"/>
                    </a:lnTo>
                    <a:lnTo>
                      <a:pt x="128" y="237"/>
                    </a:lnTo>
                    <a:lnTo>
                      <a:pt x="124" y="240"/>
                    </a:lnTo>
                    <a:lnTo>
                      <a:pt x="120" y="242"/>
                    </a:lnTo>
                    <a:lnTo>
                      <a:pt x="116" y="244"/>
                    </a:lnTo>
                    <a:lnTo>
                      <a:pt x="112" y="246"/>
                    </a:lnTo>
                    <a:lnTo>
                      <a:pt x="108" y="247"/>
                    </a:lnTo>
                    <a:lnTo>
                      <a:pt x="104" y="249"/>
                    </a:lnTo>
                    <a:lnTo>
                      <a:pt x="101" y="250"/>
                    </a:lnTo>
                    <a:lnTo>
                      <a:pt x="97" y="252"/>
                    </a:lnTo>
                    <a:lnTo>
                      <a:pt x="93" y="253"/>
                    </a:lnTo>
                    <a:lnTo>
                      <a:pt x="90" y="255"/>
                    </a:lnTo>
                    <a:lnTo>
                      <a:pt x="87" y="256"/>
                    </a:lnTo>
                    <a:lnTo>
                      <a:pt x="83" y="258"/>
                    </a:lnTo>
                    <a:lnTo>
                      <a:pt x="81" y="260"/>
                    </a:lnTo>
                    <a:lnTo>
                      <a:pt x="79" y="260"/>
                    </a:lnTo>
                    <a:lnTo>
                      <a:pt x="75" y="261"/>
                    </a:lnTo>
                    <a:lnTo>
                      <a:pt x="72" y="262"/>
                    </a:lnTo>
                    <a:lnTo>
                      <a:pt x="70" y="263"/>
                    </a:lnTo>
                    <a:lnTo>
                      <a:pt x="68" y="264"/>
                    </a:lnTo>
                    <a:lnTo>
                      <a:pt x="65" y="265"/>
                    </a:lnTo>
                    <a:lnTo>
                      <a:pt x="63" y="265"/>
                    </a:lnTo>
                    <a:lnTo>
                      <a:pt x="60" y="267"/>
                    </a:lnTo>
                    <a:lnTo>
                      <a:pt x="59" y="268"/>
                    </a:lnTo>
                    <a:lnTo>
                      <a:pt x="57" y="269"/>
                    </a:lnTo>
                    <a:lnTo>
                      <a:pt x="54" y="270"/>
                    </a:lnTo>
                    <a:lnTo>
                      <a:pt x="52" y="270"/>
                    </a:lnTo>
                    <a:lnTo>
                      <a:pt x="51" y="271"/>
                    </a:lnTo>
                    <a:lnTo>
                      <a:pt x="48" y="273"/>
                    </a:lnTo>
                    <a:lnTo>
                      <a:pt x="47" y="273"/>
                    </a:lnTo>
                    <a:lnTo>
                      <a:pt x="44" y="274"/>
                    </a:lnTo>
                    <a:lnTo>
                      <a:pt x="42" y="275"/>
                    </a:lnTo>
                    <a:lnTo>
                      <a:pt x="40" y="275"/>
                    </a:lnTo>
                    <a:lnTo>
                      <a:pt x="39" y="276"/>
                    </a:lnTo>
                    <a:lnTo>
                      <a:pt x="36" y="276"/>
                    </a:lnTo>
                    <a:lnTo>
                      <a:pt x="36" y="277"/>
                    </a:lnTo>
                    <a:lnTo>
                      <a:pt x="34" y="277"/>
                    </a:lnTo>
                    <a:lnTo>
                      <a:pt x="32" y="278"/>
                    </a:lnTo>
                    <a:lnTo>
                      <a:pt x="30" y="278"/>
                    </a:lnTo>
                    <a:lnTo>
                      <a:pt x="28" y="278"/>
                    </a:lnTo>
                    <a:lnTo>
                      <a:pt x="26" y="278"/>
                    </a:lnTo>
                    <a:lnTo>
                      <a:pt x="24" y="277"/>
                    </a:lnTo>
                    <a:lnTo>
                      <a:pt x="22" y="277"/>
                    </a:lnTo>
                    <a:lnTo>
                      <a:pt x="20" y="276"/>
                    </a:lnTo>
                    <a:lnTo>
                      <a:pt x="19" y="276"/>
                    </a:lnTo>
                    <a:lnTo>
                      <a:pt x="17" y="275"/>
                    </a:lnTo>
                    <a:lnTo>
                      <a:pt x="16" y="274"/>
                    </a:lnTo>
                    <a:lnTo>
                      <a:pt x="14" y="273"/>
                    </a:lnTo>
                    <a:lnTo>
                      <a:pt x="13" y="271"/>
                    </a:lnTo>
                    <a:lnTo>
                      <a:pt x="11" y="270"/>
                    </a:lnTo>
                    <a:lnTo>
                      <a:pt x="10" y="269"/>
                    </a:lnTo>
                    <a:lnTo>
                      <a:pt x="9" y="267"/>
                    </a:lnTo>
                    <a:lnTo>
                      <a:pt x="7" y="265"/>
                    </a:lnTo>
                    <a:lnTo>
                      <a:pt x="6" y="262"/>
                    </a:lnTo>
                    <a:lnTo>
                      <a:pt x="5" y="260"/>
                    </a:lnTo>
                    <a:lnTo>
                      <a:pt x="4" y="257"/>
                    </a:lnTo>
                    <a:lnTo>
                      <a:pt x="4" y="254"/>
                    </a:lnTo>
                    <a:lnTo>
                      <a:pt x="4" y="252"/>
                    </a:lnTo>
                    <a:lnTo>
                      <a:pt x="2" y="249"/>
                    </a:lnTo>
                    <a:lnTo>
                      <a:pt x="2" y="246"/>
                    </a:lnTo>
                    <a:lnTo>
                      <a:pt x="1" y="242"/>
                    </a:lnTo>
                    <a:lnTo>
                      <a:pt x="1" y="240"/>
                    </a:lnTo>
                    <a:lnTo>
                      <a:pt x="1" y="236"/>
                    </a:lnTo>
                    <a:lnTo>
                      <a:pt x="1" y="232"/>
                    </a:lnTo>
                    <a:lnTo>
                      <a:pt x="1" y="229"/>
                    </a:lnTo>
                    <a:lnTo>
                      <a:pt x="0" y="225"/>
                    </a:lnTo>
                    <a:lnTo>
                      <a:pt x="0" y="221"/>
                    </a:lnTo>
                    <a:lnTo>
                      <a:pt x="0" y="218"/>
                    </a:lnTo>
                    <a:lnTo>
                      <a:pt x="0" y="213"/>
                    </a:lnTo>
                    <a:lnTo>
                      <a:pt x="0" y="209"/>
                    </a:lnTo>
                    <a:lnTo>
                      <a:pt x="0" y="205"/>
                    </a:lnTo>
                    <a:lnTo>
                      <a:pt x="0" y="202"/>
                    </a:lnTo>
                    <a:lnTo>
                      <a:pt x="0" y="197"/>
                    </a:lnTo>
                    <a:lnTo>
                      <a:pt x="0" y="193"/>
                    </a:lnTo>
                    <a:lnTo>
                      <a:pt x="0" y="189"/>
                    </a:lnTo>
                    <a:lnTo>
                      <a:pt x="0" y="185"/>
                    </a:lnTo>
                    <a:lnTo>
                      <a:pt x="0" y="181"/>
                    </a:lnTo>
                    <a:lnTo>
                      <a:pt x="1" y="176"/>
                    </a:lnTo>
                    <a:lnTo>
                      <a:pt x="1" y="172"/>
                    </a:lnTo>
                    <a:lnTo>
                      <a:pt x="1" y="168"/>
                    </a:lnTo>
                    <a:lnTo>
                      <a:pt x="1" y="164"/>
                    </a:lnTo>
                    <a:lnTo>
                      <a:pt x="1" y="159"/>
                    </a:lnTo>
                    <a:lnTo>
                      <a:pt x="1" y="154"/>
                    </a:lnTo>
                    <a:lnTo>
                      <a:pt x="1" y="150"/>
                    </a:lnTo>
                    <a:lnTo>
                      <a:pt x="2" y="144"/>
                    </a:lnTo>
                    <a:lnTo>
                      <a:pt x="2" y="138"/>
                    </a:lnTo>
                    <a:lnTo>
                      <a:pt x="4" y="133"/>
                    </a:lnTo>
                    <a:lnTo>
                      <a:pt x="4" y="127"/>
                    </a:lnTo>
                    <a:lnTo>
                      <a:pt x="4" y="120"/>
                    </a:lnTo>
                    <a:lnTo>
                      <a:pt x="5" y="115"/>
                    </a:lnTo>
                    <a:lnTo>
                      <a:pt x="6" y="108"/>
                    </a:lnTo>
                    <a:lnTo>
                      <a:pt x="7" y="102"/>
                    </a:lnTo>
                    <a:lnTo>
                      <a:pt x="7" y="96"/>
                    </a:lnTo>
                    <a:lnTo>
                      <a:pt x="8" y="90"/>
                    </a:lnTo>
                    <a:lnTo>
                      <a:pt x="9" y="84"/>
                    </a:lnTo>
                    <a:lnTo>
                      <a:pt x="10" y="78"/>
                    </a:lnTo>
                    <a:lnTo>
                      <a:pt x="11" y="72"/>
                    </a:lnTo>
                    <a:lnTo>
                      <a:pt x="11" y="66"/>
                    </a:lnTo>
                    <a:lnTo>
                      <a:pt x="13" y="61"/>
                    </a:lnTo>
                    <a:lnTo>
                      <a:pt x="13" y="55"/>
                    </a:lnTo>
                    <a:lnTo>
                      <a:pt x="14" y="51"/>
                    </a:lnTo>
                    <a:lnTo>
                      <a:pt x="14" y="45"/>
                    </a:lnTo>
                    <a:lnTo>
                      <a:pt x="16" y="41"/>
                    </a:lnTo>
                    <a:lnTo>
                      <a:pt x="16" y="38"/>
                    </a:lnTo>
                    <a:lnTo>
                      <a:pt x="17" y="34"/>
                    </a:lnTo>
                    <a:lnTo>
                      <a:pt x="17" y="31"/>
                    </a:lnTo>
                    <a:lnTo>
                      <a:pt x="17" y="27"/>
                    </a:lnTo>
                    <a:lnTo>
                      <a:pt x="17" y="25"/>
                    </a:lnTo>
                    <a:lnTo>
                      <a:pt x="18" y="23"/>
                    </a:lnTo>
                    <a:lnTo>
                      <a:pt x="18" y="22"/>
                    </a:lnTo>
                    <a:lnTo>
                      <a:pt x="18" y="20"/>
                    </a:lnTo>
                  </a:path>
                </a:pathLst>
              </a:custGeom>
              <a:solidFill>
                <a:srgbClr val="8C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5283" name="Freeform 22">
                <a:extLst>
                  <a:ext uri="{FF2B5EF4-FFF2-40B4-BE49-F238E27FC236}">
                    <a16:creationId xmlns:a16="http://schemas.microsoft.com/office/drawing/2014/main" xmlns="" id="{3683372C-18B7-46D5-BE89-33BDB01857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7" y="1336"/>
                <a:ext cx="311" cy="269"/>
              </a:xfrm>
              <a:custGeom>
                <a:avLst/>
                <a:gdLst>
                  <a:gd name="T0" fmla="*/ 21 w 311"/>
                  <a:gd name="T1" fmla="*/ 17 h 269"/>
                  <a:gd name="T2" fmla="*/ 27 w 311"/>
                  <a:gd name="T3" fmla="*/ 11 h 269"/>
                  <a:gd name="T4" fmla="*/ 39 w 311"/>
                  <a:gd name="T5" fmla="*/ 6 h 269"/>
                  <a:gd name="T6" fmla="*/ 54 w 311"/>
                  <a:gd name="T7" fmla="*/ 2 h 269"/>
                  <a:gd name="T8" fmla="*/ 76 w 311"/>
                  <a:gd name="T9" fmla="*/ 1 h 269"/>
                  <a:gd name="T10" fmla="*/ 103 w 311"/>
                  <a:gd name="T11" fmla="*/ 0 h 269"/>
                  <a:gd name="T12" fmla="*/ 133 w 311"/>
                  <a:gd name="T13" fmla="*/ 2 h 269"/>
                  <a:gd name="T14" fmla="*/ 162 w 311"/>
                  <a:gd name="T15" fmla="*/ 4 h 269"/>
                  <a:gd name="T16" fmla="*/ 188 w 311"/>
                  <a:gd name="T17" fmla="*/ 10 h 269"/>
                  <a:gd name="T18" fmla="*/ 207 w 311"/>
                  <a:gd name="T19" fmla="*/ 17 h 269"/>
                  <a:gd name="T20" fmla="*/ 227 w 311"/>
                  <a:gd name="T21" fmla="*/ 26 h 269"/>
                  <a:gd name="T22" fmla="*/ 248 w 311"/>
                  <a:gd name="T23" fmla="*/ 35 h 269"/>
                  <a:gd name="T24" fmla="*/ 267 w 311"/>
                  <a:gd name="T25" fmla="*/ 45 h 269"/>
                  <a:gd name="T26" fmla="*/ 282 w 311"/>
                  <a:gd name="T27" fmla="*/ 51 h 269"/>
                  <a:gd name="T28" fmla="*/ 294 w 311"/>
                  <a:gd name="T29" fmla="*/ 55 h 269"/>
                  <a:gd name="T30" fmla="*/ 299 w 311"/>
                  <a:gd name="T31" fmla="*/ 58 h 269"/>
                  <a:gd name="T32" fmla="*/ 305 w 311"/>
                  <a:gd name="T33" fmla="*/ 59 h 269"/>
                  <a:gd name="T34" fmla="*/ 310 w 311"/>
                  <a:gd name="T35" fmla="*/ 60 h 269"/>
                  <a:gd name="T36" fmla="*/ 310 w 311"/>
                  <a:gd name="T37" fmla="*/ 66 h 269"/>
                  <a:gd name="T38" fmla="*/ 308 w 311"/>
                  <a:gd name="T39" fmla="*/ 73 h 269"/>
                  <a:gd name="T40" fmla="*/ 307 w 311"/>
                  <a:gd name="T41" fmla="*/ 80 h 269"/>
                  <a:gd name="T42" fmla="*/ 307 w 311"/>
                  <a:gd name="T43" fmla="*/ 87 h 269"/>
                  <a:gd name="T44" fmla="*/ 302 w 311"/>
                  <a:gd name="T45" fmla="*/ 93 h 269"/>
                  <a:gd name="T46" fmla="*/ 290 w 311"/>
                  <a:gd name="T47" fmla="*/ 101 h 269"/>
                  <a:gd name="T48" fmla="*/ 271 w 311"/>
                  <a:gd name="T49" fmla="*/ 113 h 269"/>
                  <a:gd name="T50" fmla="*/ 252 w 311"/>
                  <a:gd name="T51" fmla="*/ 128 h 269"/>
                  <a:gd name="T52" fmla="*/ 235 w 311"/>
                  <a:gd name="T53" fmla="*/ 144 h 269"/>
                  <a:gd name="T54" fmla="*/ 224 w 311"/>
                  <a:gd name="T55" fmla="*/ 157 h 269"/>
                  <a:gd name="T56" fmla="*/ 217 w 311"/>
                  <a:gd name="T57" fmla="*/ 167 h 269"/>
                  <a:gd name="T58" fmla="*/ 208 w 311"/>
                  <a:gd name="T59" fmla="*/ 175 h 269"/>
                  <a:gd name="T60" fmla="*/ 199 w 311"/>
                  <a:gd name="T61" fmla="*/ 183 h 269"/>
                  <a:gd name="T62" fmla="*/ 190 w 311"/>
                  <a:gd name="T63" fmla="*/ 190 h 269"/>
                  <a:gd name="T64" fmla="*/ 179 w 311"/>
                  <a:gd name="T65" fmla="*/ 198 h 269"/>
                  <a:gd name="T66" fmla="*/ 162 w 311"/>
                  <a:gd name="T67" fmla="*/ 210 h 269"/>
                  <a:gd name="T68" fmla="*/ 140 w 311"/>
                  <a:gd name="T69" fmla="*/ 222 h 269"/>
                  <a:gd name="T70" fmla="*/ 117 w 311"/>
                  <a:gd name="T71" fmla="*/ 234 h 269"/>
                  <a:gd name="T72" fmla="*/ 95 w 311"/>
                  <a:gd name="T73" fmla="*/ 244 h 269"/>
                  <a:gd name="T74" fmla="*/ 76 w 311"/>
                  <a:gd name="T75" fmla="*/ 251 h 269"/>
                  <a:gd name="T76" fmla="*/ 62 w 311"/>
                  <a:gd name="T77" fmla="*/ 255 h 269"/>
                  <a:gd name="T78" fmla="*/ 49 w 311"/>
                  <a:gd name="T79" fmla="*/ 262 h 269"/>
                  <a:gd name="T80" fmla="*/ 39 w 311"/>
                  <a:gd name="T81" fmla="*/ 266 h 269"/>
                  <a:gd name="T82" fmla="*/ 28 w 311"/>
                  <a:gd name="T83" fmla="*/ 268 h 269"/>
                  <a:gd name="T84" fmla="*/ 18 w 311"/>
                  <a:gd name="T85" fmla="*/ 266 h 269"/>
                  <a:gd name="T86" fmla="*/ 10 w 311"/>
                  <a:gd name="T87" fmla="*/ 259 h 269"/>
                  <a:gd name="T88" fmla="*/ 4 w 311"/>
                  <a:gd name="T89" fmla="*/ 245 h 269"/>
                  <a:gd name="T90" fmla="*/ 1 w 311"/>
                  <a:gd name="T91" fmla="*/ 226 h 269"/>
                  <a:gd name="T92" fmla="*/ 0 w 311"/>
                  <a:gd name="T93" fmla="*/ 205 h 269"/>
                  <a:gd name="T94" fmla="*/ 0 w 311"/>
                  <a:gd name="T95" fmla="*/ 182 h 269"/>
                  <a:gd name="T96" fmla="*/ 1 w 311"/>
                  <a:gd name="T97" fmla="*/ 158 h 269"/>
                  <a:gd name="T98" fmla="*/ 3 w 311"/>
                  <a:gd name="T99" fmla="*/ 128 h 269"/>
                  <a:gd name="T100" fmla="*/ 7 w 311"/>
                  <a:gd name="T101" fmla="*/ 93 h 269"/>
                  <a:gd name="T102" fmla="*/ 11 w 311"/>
                  <a:gd name="T103" fmla="*/ 60 h 269"/>
                  <a:gd name="T104" fmla="*/ 16 w 311"/>
                  <a:gd name="T105" fmla="*/ 33 h 269"/>
                  <a:gd name="T106" fmla="*/ 18 w 311"/>
                  <a:gd name="T107" fmla="*/ 20 h 26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11"/>
                  <a:gd name="T163" fmla="*/ 0 h 269"/>
                  <a:gd name="T164" fmla="*/ 311 w 311"/>
                  <a:gd name="T165" fmla="*/ 269 h 26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11" h="269">
                    <a:moveTo>
                      <a:pt x="18" y="20"/>
                    </a:moveTo>
                    <a:lnTo>
                      <a:pt x="18" y="19"/>
                    </a:lnTo>
                    <a:lnTo>
                      <a:pt x="19" y="19"/>
                    </a:lnTo>
                    <a:lnTo>
                      <a:pt x="19" y="18"/>
                    </a:lnTo>
                    <a:lnTo>
                      <a:pt x="20" y="17"/>
                    </a:lnTo>
                    <a:lnTo>
                      <a:pt x="21" y="17"/>
                    </a:lnTo>
                    <a:lnTo>
                      <a:pt x="22" y="15"/>
                    </a:lnTo>
                    <a:lnTo>
                      <a:pt x="23" y="14"/>
                    </a:lnTo>
                    <a:lnTo>
                      <a:pt x="25" y="12"/>
                    </a:lnTo>
                    <a:lnTo>
                      <a:pt x="26" y="11"/>
                    </a:lnTo>
                    <a:lnTo>
                      <a:pt x="27" y="11"/>
                    </a:lnTo>
                    <a:lnTo>
                      <a:pt x="29" y="10"/>
                    </a:lnTo>
                    <a:lnTo>
                      <a:pt x="31" y="9"/>
                    </a:lnTo>
                    <a:lnTo>
                      <a:pt x="32" y="9"/>
                    </a:lnTo>
                    <a:lnTo>
                      <a:pt x="33" y="8"/>
                    </a:lnTo>
                    <a:lnTo>
                      <a:pt x="36" y="7"/>
                    </a:lnTo>
                    <a:lnTo>
                      <a:pt x="39" y="6"/>
                    </a:lnTo>
                    <a:lnTo>
                      <a:pt x="40" y="5"/>
                    </a:lnTo>
                    <a:lnTo>
                      <a:pt x="43" y="5"/>
                    </a:lnTo>
                    <a:lnTo>
                      <a:pt x="45" y="4"/>
                    </a:lnTo>
                    <a:lnTo>
                      <a:pt x="48" y="3"/>
                    </a:lnTo>
                    <a:lnTo>
                      <a:pt x="51" y="3"/>
                    </a:lnTo>
                    <a:lnTo>
                      <a:pt x="54" y="2"/>
                    </a:lnTo>
                    <a:lnTo>
                      <a:pt x="57" y="2"/>
                    </a:lnTo>
                    <a:lnTo>
                      <a:pt x="60" y="2"/>
                    </a:lnTo>
                    <a:lnTo>
                      <a:pt x="64" y="2"/>
                    </a:lnTo>
                    <a:lnTo>
                      <a:pt x="67" y="1"/>
                    </a:lnTo>
                    <a:lnTo>
                      <a:pt x="72" y="1"/>
                    </a:lnTo>
                    <a:lnTo>
                      <a:pt x="76" y="1"/>
                    </a:lnTo>
                    <a:lnTo>
                      <a:pt x="81" y="0"/>
                    </a:lnTo>
                    <a:lnTo>
                      <a:pt x="84" y="0"/>
                    </a:lnTo>
                    <a:lnTo>
                      <a:pt x="89" y="0"/>
                    </a:lnTo>
                    <a:lnTo>
                      <a:pt x="94" y="0"/>
                    </a:lnTo>
                    <a:lnTo>
                      <a:pt x="99" y="0"/>
                    </a:lnTo>
                    <a:lnTo>
                      <a:pt x="103" y="0"/>
                    </a:lnTo>
                    <a:lnTo>
                      <a:pt x="108" y="0"/>
                    </a:lnTo>
                    <a:lnTo>
                      <a:pt x="112" y="0"/>
                    </a:lnTo>
                    <a:lnTo>
                      <a:pt x="118" y="1"/>
                    </a:lnTo>
                    <a:lnTo>
                      <a:pt x="123" y="1"/>
                    </a:lnTo>
                    <a:lnTo>
                      <a:pt x="128" y="1"/>
                    </a:lnTo>
                    <a:lnTo>
                      <a:pt x="133" y="2"/>
                    </a:lnTo>
                    <a:lnTo>
                      <a:pt x="138" y="2"/>
                    </a:lnTo>
                    <a:lnTo>
                      <a:pt x="143" y="2"/>
                    </a:lnTo>
                    <a:lnTo>
                      <a:pt x="147" y="2"/>
                    </a:lnTo>
                    <a:lnTo>
                      <a:pt x="153" y="3"/>
                    </a:lnTo>
                    <a:lnTo>
                      <a:pt x="157" y="4"/>
                    </a:lnTo>
                    <a:lnTo>
                      <a:pt x="162" y="4"/>
                    </a:lnTo>
                    <a:lnTo>
                      <a:pt x="167" y="5"/>
                    </a:lnTo>
                    <a:lnTo>
                      <a:pt x="171" y="6"/>
                    </a:lnTo>
                    <a:lnTo>
                      <a:pt x="175" y="7"/>
                    </a:lnTo>
                    <a:lnTo>
                      <a:pt x="179" y="8"/>
                    </a:lnTo>
                    <a:lnTo>
                      <a:pt x="183" y="9"/>
                    </a:lnTo>
                    <a:lnTo>
                      <a:pt x="188" y="10"/>
                    </a:lnTo>
                    <a:lnTo>
                      <a:pt x="192" y="11"/>
                    </a:lnTo>
                    <a:lnTo>
                      <a:pt x="194" y="11"/>
                    </a:lnTo>
                    <a:lnTo>
                      <a:pt x="199" y="14"/>
                    </a:lnTo>
                    <a:lnTo>
                      <a:pt x="201" y="14"/>
                    </a:lnTo>
                    <a:lnTo>
                      <a:pt x="204" y="15"/>
                    </a:lnTo>
                    <a:lnTo>
                      <a:pt x="207" y="17"/>
                    </a:lnTo>
                    <a:lnTo>
                      <a:pt x="211" y="18"/>
                    </a:lnTo>
                    <a:lnTo>
                      <a:pt x="214" y="20"/>
                    </a:lnTo>
                    <a:lnTo>
                      <a:pt x="217" y="21"/>
                    </a:lnTo>
                    <a:lnTo>
                      <a:pt x="220" y="22"/>
                    </a:lnTo>
                    <a:lnTo>
                      <a:pt x="223" y="24"/>
                    </a:lnTo>
                    <a:lnTo>
                      <a:pt x="227" y="26"/>
                    </a:lnTo>
                    <a:lnTo>
                      <a:pt x="231" y="27"/>
                    </a:lnTo>
                    <a:lnTo>
                      <a:pt x="235" y="30"/>
                    </a:lnTo>
                    <a:lnTo>
                      <a:pt x="237" y="31"/>
                    </a:lnTo>
                    <a:lnTo>
                      <a:pt x="241" y="32"/>
                    </a:lnTo>
                    <a:lnTo>
                      <a:pt x="245" y="35"/>
                    </a:lnTo>
                    <a:lnTo>
                      <a:pt x="248" y="35"/>
                    </a:lnTo>
                    <a:lnTo>
                      <a:pt x="251" y="37"/>
                    </a:lnTo>
                    <a:lnTo>
                      <a:pt x="255" y="39"/>
                    </a:lnTo>
                    <a:lnTo>
                      <a:pt x="257" y="40"/>
                    </a:lnTo>
                    <a:lnTo>
                      <a:pt x="261" y="42"/>
                    </a:lnTo>
                    <a:lnTo>
                      <a:pt x="264" y="43"/>
                    </a:lnTo>
                    <a:lnTo>
                      <a:pt x="267" y="45"/>
                    </a:lnTo>
                    <a:lnTo>
                      <a:pt x="271" y="45"/>
                    </a:lnTo>
                    <a:lnTo>
                      <a:pt x="273" y="47"/>
                    </a:lnTo>
                    <a:lnTo>
                      <a:pt x="276" y="48"/>
                    </a:lnTo>
                    <a:lnTo>
                      <a:pt x="278" y="50"/>
                    </a:lnTo>
                    <a:lnTo>
                      <a:pt x="281" y="50"/>
                    </a:lnTo>
                    <a:lnTo>
                      <a:pt x="282" y="51"/>
                    </a:lnTo>
                    <a:lnTo>
                      <a:pt x="285" y="52"/>
                    </a:lnTo>
                    <a:lnTo>
                      <a:pt x="287" y="52"/>
                    </a:lnTo>
                    <a:lnTo>
                      <a:pt x="289" y="54"/>
                    </a:lnTo>
                    <a:lnTo>
                      <a:pt x="291" y="55"/>
                    </a:lnTo>
                    <a:lnTo>
                      <a:pt x="292" y="55"/>
                    </a:lnTo>
                    <a:lnTo>
                      <a:pt x="294" y="55"/>
                    </a:lnTo>
                    <a:lnTo>
                      <a:pt x="295" y="55"/>
                    </a:lnTo>
                    <a:lnTo>
                      <a:pt x="296" y="57"/>
                    </a:lnTo>
                    <a:lnTo>
                      <a:pt x="297" y="57"/>
                    </a:lnTo>
                    <a:lnTo>
                      <a:pt x="298" y="57"/>
                    </a:lnTo>
                    <a:lnTo>
                      <a:pt x="299" y="57"/>
                    </a:lnTo>
                    <a:lnTo>
                      <a:pt x="299" y="58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2" y="58"/>
                    </a:lnTo>
                    <a:lnTo>
                      <a:pt x="303" y="59"/>
                    </a:lnTo>
                    <a:lnTo>
                      <a:pt x="305" y="59"/>
                    </a:lnTo>
                    <a:lnTo>
                      <a:pt x="307" y="59"/>
                    </a:lnTo>
                    <a:lnTo>
                      <a:pt x="307" y="60"/>
                    </a:lnTo>
                    <a:lnTo>
                      <a:pt x="308" y="60"/>
                    </a:lnTo>
                    <a:lnTo>
                      <a:pt x="310" y="60"/>
                    </a:lnTo>
                    <a:lnTo>
                      <a:pt x="310" y="62"/>
                    </a:lnTo>
                    <a:lnTo>
                      <a:pt x="310" y="63"/>
                    </a:lnTo>
                    <a:lnTo>
                      <a:pt x="310" y="64"/>
                    </a:lnTo>
                    <a:lnTo>
                      <a:pt x="310" y="65"/>
                    </a:lnTo>
                    <a:lnTo>
                      <a:pt x="310" y="66"/>
                    </a:lnTo>
                    <a:lnTo>
                      <a:pt x="310" y="67"/>
                    </a:lnTo>
                    <a:lnTo>
                      <a:pt x="310" y="68"/>
                    </a:lnTo>
                    <a:lnTo>
                      <a:pt x="310" y="69"/>
                    </a:lnTo>
                    <a:lnTo>
                      <a:pt x="308" y="71"/>
                    </a:lnTo>
                    <a:lnTo>
                      <a:pt x="308" y="72"/>
                    </a:lnTo>
                    <a:lnTo>
                      <a:pt x="308" y="73"/>
                    </a:lnTo>
                    <a:lnTo>
                      <a:pt x="308" y="75"/>
                    </a:lnTo>
                    <a:lnTo>
                      <a:pt x="308" y="76"/>
                    </a:lnTo>
                    <a:lnTo>
                      <a:pt x="307" y="78"/>
                    </a:lnTo>
                    <a:lnTo>
                      <a:pt x="307" y="79"/>
                    </a:lnTo>
                    <a:lnTo>
                      <a:pt x="307" y="80"/>
                    </a:lnTo>
                    <a:lnTo>
                      <a:pt x="307" y="81"/>
                    </a:lnTo>
                    <a:lnTo>
                      <a:pt x="307" y="83"/>
                    </a:lnTo>
                    <a:lnTo>
                      <a:pt x="307" y="84"/>
                    </a:lnTo>
                    <a:lnTo>
                      <a:pt x="307" y="85"/>
                    </a:lnTo>
                    <a:lnTo>
                      <a:pt x="307" y="86"/>
                    </a:lnTo>
                    <a:lnTo>
                      <a:pt x="307" y="87"/>
                    </a:lnTo>
                    <a:lnTo>
                      <a:pt x="307" y="88"/>
                    </a:lnTo>
                    <a:lnTo>
                      <a:pt x="307" y="90"/>
                    </a:lnTo>
                    <a:lnTo>
                      <a:pt x="305" y="90"/>
                    </a:lnTo>
                    <a:lnTo>
                      <a:pt x="305" y="91"/>
                    </a:lnTo>
                    <a:lnTo>
                      <a:pt x="303" y="92"/>
                    </a:lnTo>
                    <a:lnTo>
                      <a:pt x="302" y="93"/>
                    </a:lnTo>
                    <a:lnTo>
                      <a:pt x="301" y="93"/>
                    </a:lnTo>
                    <a:lnTo>
                      <a:pt x="299" y="94"/>
                    </a:lnTo>
                    <a:lnTo>
                      <a:pt x="297" y="96"/>
                    </a:lnTo>
                    <a:lnTo>
                      <a:pt x="294" y="97"/>
                    </a:lnTo>
                    <a:lnTo>
                      <a:pt x="292" y="99"/>
                    </a:lnTo>
                    <a:lnTo>
                      <a:pt x="290" y="101"/>
                    </a:lnTo>
                    <a:lnTo>
                      <a:pt x="287" y="103"/>
                    </a:lnTo>
                    <a:lnTo>
                      <a:pt x="285" y="104"/>
                    </a:lnTo>
                    <a:lnTo>
                      <a:pt x="281" y="106"/>
                    </a:lnTo>
                    <a:lnTo>
                      <a:pt x="278" y="109"/>
                    </a:lnTo>
                    <a:lnTo>
                      <a:pt x="275" y="112"/>
                    </a:lnTo>
                    <a:lnTo>
                      <a:pt x="271" y="113"/>
                    </a:lnTo>
                    <a:lnTo>
                      <a:pt x="269" y="116"/>
                    </a:lnTo>
                    <a:lnTo>
                      <a:pt x="265" y="119"/>
                    </a:lnTo>
                    <a:lnTo>
                      <a:pt x="261" y="121"/>
                    </a:lnTo>
                    <a:lnTo>
                      <a:pt x="259" y="124"/>
                    </a:lnTo>
                    <a:lnTo>
                      <a:pt x="255" y="127"/>
                    </a:lnTo>
                    <a:lnTo>
                      <a:pt x="252" y="128"/>
                    </a:lnTo>
                    <a:lnTo>
                      <a:pt x="250" y="132"/>
                    </a:lnTo>
                    <a:lnTo>
                      <a:pt x="246" y="134"/>
                    </a:lnTo>
                    <a:lnTo>
                      <a:pt x="243" y="136"/>
                    </a:lnTo>
                    <a:lnTo>
                      <a:pt x="240" y="139"/>
                    </a:lnTo>
                    <a:lnTo>
                      <a:pt x="239" y="141"/>
                    </a:lnTo>
                    <a:lnTo>
                      <a:pt x="235" y="144"/>
                    </a:lnTo>
                    <a:lnTo>
                      <a:pt x="232" y="146"/>
                    </a:lnTo>
                    <a:lnTo>
                      <a:pt x="231" y="148"/>
                    </a:lnTo>
                    <a:lnTo>
                      <a:pt x="229" y="151"/>
                    </a:lnTo>
                    <a:lnTo>
                      <a:pt x="227" y="153"/>
                    </a:lnTo>
                    <a:lnTo>
                      <a:pt x="227" y="154"/>
                    </a:lnTo>
                    <a:lnTo>
                      <a:pt x="224" y="157"/>
                    </a:lnTo>
                    <a:lnTo>
                      <a:pt x="223" y="158"/>
                    </a:lnTo>
                    <a:lnTo>
                      <a:pt x="222" y="160"/>
                    </a:lnTo>
                    <a:lnTo>
                      <a:pt x="220" y="162"/>
                    </a:lnTo>
                    <a:lnTo>
                      <a:pt x="219" y="165"/>
                    </a:lnTo>
                    <a:lnTo>
                      <a:pt x="217" y="165"/>
                    </a:lnTo>
                    <a:lnTo>
                      <a:pt x="217" y="167"/>
                    </a:lnTo>
                    <a:lnTo>
                      <a:pt x="214" y="169"/>
                    </a:lnTo>
                    <a:lnTo>
                      <a:pt x="212" y="172"/>
                    </a:lnTo>
                    <a:lnTo>
                      <a:pt x="211" y="173"/>
                    </a:lnTo>
                    <a:lnTo>
                      <a:pt x="209" y="174"/>
                    </a:lnTo>
                    <a:lnTo>
                      <a:pt x="208" y="175"/>
                    </a:lnTo>
                    <a:lnTo>
                      <a:pt x="207" y="177"/>
                    </a:lnTo>
                    <a:lnTo>
                      <a:pt x="205" y="178"/>
                    </a:lnTo>
                    <a:lnTo>
                      <a:pt x="204" y="179"/>
                    </a:lnTo>
                    <a:lnTo>
                      <a:pt x="202" y="181"/>
                    </a:lnTo>
                    <a:lnTo>
                      <a:pt x="202" y="182"/>
                    </a:lnTo>
                    <a:lnTo>
                      <a:pt x="199" y="183"/>
                    </a:lnTo>
                    <a:lnTo>
                      <a:pt x="199" y="185"/>
                    </a:lnTo>
                    <a:lnTo>
                      <a:pt x="197" y="185"/>
                    </a:lnTo>
                    <a:lnTo>
                      <a:pt x="196" y="186"/>
                    </a:lnTo>
                    <a:lnTo>
                      <a:pt x="194" y="188"/>
                    </a:lnTo>
                    <a:lnTo>
                      <a:pt x="192" y="190"/>
                    </a:lnTo>
                    <a:lnTo>
                      <a:pt x="190" y="190"/>
                    </a:lnTo>
                    <a:lnTo>
                      <a:pt x="189" y="192"/>
                    </a:lnTo>
                    <a:lnTo>
                      <a:pt x="187" y="194"/>
                    </a:lnTo>
                    <a:lnTo>
                      <a:pt x="185" y="194"/>
                    </a:lnTo>
                    <a:lnTo>
                      <a:pt x="183" y="196"/>
                    </a:lnTo>
                    <a:lnTo>
                      <a:pt x="182" y="198"/>
                    </a:lnTo>
                    <a:lnTo>
                      <a:pt x="179" y="198"/>
                    </a:lnTo>
                    <a:lnTo>
                      <a:pt x="177" y="201"/>
                    </a:lnTo>
                    <a:lnTo>
                      <a:pt x="174" y="202"/>
                    </a:lnTo>
                    <a:lnTo>
                      <a:pt x="171" y="205"/>
                    </a:lnTo>
                    <a:lnTo>
                      <a:pt x="168" y="206"/>
                    </a:lnTo>
                    <a:lnTo>
                      <a:pt x="164" y="208"/>
                    </a:lnTo>
                    <a:lnTo>
                      <a:pt x="162" y="210"/>
                    </a:lnTo>
                    <a:lnTo>
                      <a:pt x="159" y="212"/>
                    </a:lnTo>
                    <a:lnTo>
                      <a:pt x="155" y="214"/>
                    </a:lnTo>
                    <a:lnTo>
                      <a:pt x="151" y="215"/>
                    </a:lnTo>
                    <a:lnTo>
                      <a:pt x="147" y="218"/>
                    </a:lnTo>
                    <a:lnTo>
                      <a:pt x="144" y="219"/>
                    </a:lnTo>
                    <a:lnTo>
                      <a:pt x="140" y="222"/>
                    </a:lnTo>
                    <a:lnTo>
                      <a:pt x="137" y="223"/>
                    </a:lnTo>
                    <a:lnTo>
                      <a:pt x="133" y="225"/>
                    </a:lnTo>
                    <a:lnTo>
                      <a:pt x="129" y="226"/>
                    </a:lnTo>
                    <a:lnTo>
                      <a:pt x="124" y="230"/>
                    </a:lnTo>
                    <a:lnTo>
                      <a:pt x="121" y="232"/>
                    </a:lnTo>
                    <a:lnTo>
                      <a:pt x="117" y="234"/>
                    </a:lnTo>
                    <a:lnTo>
                      <a:pt x="114" y="235"/>
                    </a:lnTo>
                    <a:lnTo>
                      <a:pt x="109" y="237"/>
                    </a:lnTo>
                    <a:lnTo>
                      <a:pt x="107" y="238"/>
                    </a:lnTo>
                    <a:lnTo>
                      <a:pt x="103" y="240"/>
                    </a:lnTo>
                    <a:lnTo>
                      <a:pt x="99" y="242"/>
                    </a:lnTo>
                    <a:lnTo>
                      <a:pt x="95" y="244"/>
                    </a:lnTo>
                    <a:lnTo>
                      <a:pt x="92" y="245"/>
                    </a:lnTo>
                    <a:lnTo>
                      <a:pt x="88" y="247"/>
                    </a:lnTo>
                    <a:lnTo>
                      <a:pt x="85" y="247"/>
                    </a:lnTo>
                    <a:lnTo>
                      <a:pt x="82" y="248"/>
                    </a:lnTo>
                    <a:lnTo>
                      <a:pt x="79" y="251"/>
                    </a:lnTo>
                    <a:lnTo>
                      <a:pt x="76" y="251"/>
                    </a:lnTo>
                    <a:lnTo>
                      <a:pt x="74" y="252"/>
                    </a:lnTo>
                    <a:lnTo>
                      <a:pt x="71" y="253"/>
                    </a:lnTo>
                    <a:lnTo>
                      <a:pt x="69" y="253"/>
                    </a:lnTo>
                    <a:lnTo>
                      <a:pt x="66" y="255"/>
                    </a:lnTo>
                    <a:lnTo>
                      <a:pt x="64" y="255"/>
                    </a:lnTo>
                    <a:lnTo>
                      <a:pt x="62" y="255"/>
                    </a:lnTo>
                    <a:lnTo>
                      <a:pt x="60" y="257"/>
                    </a:lnTo>
                    <a:lnTo>
                      <a:pt x="57" y="258"/>
                    </a:lnTo>
                    <a:lnTo>
                      <a:pt x="56" y="259"/>
                    </a:lnTo>
                    <a:lnTo>
                      <a:pt x="54" y="260"/>
                    </a:lnTo>
                    <a:lnTo>
                      <a:pt x="51" y="260"/>
                    </a:lnTo>
                    <a:lnTo>
                      <a:pt x="49" y="262"/>
                    </a:lnTo>
                    <a:lnTo>
                      <a:pt x="47" y="263"/>
                    </a:lnTo>
                    <a:lnTo>
                      <a:pt x="45" y="263"/>
                    </a:lnTo>
                    <a:lnTo>
                      <a:pt x="44" y="265"/>
                    </a:lnTo>
                    <a:lnTo>
                      <a:pt x="41" y="265"/>
                    </a:lnTo>
                    <a:lnTo>
                      <a:pt x="40" y="265"/>
                    </a:lnTo>
                    <a:lnTo>
                      <a:pt x="39" y="266"/>
                    </a:lnTo>
                    <a:lnTo>
                      <a:pt x="36" y="266"/>
                    </a:lnTo>
                    <a:lnTo>
                      <a:pt x="34" y="267"/>
                    </a:lnTo>
                    <a:lnTo>
                      <a:pt x="33" y="267"/>
                    </a:lnTo>
                    <a:lnTo>
                      <a:pt x="31" y="267"/>
                    </a:lnTo>
                    <a:lnTo>
                      <a:pt x="29" y="268"/>
                    </a:lnTo>
                    <a:lnTo>
                      <a:pt x="28" y="268"/>
                    </a:lnTo>
                    <a:lnTo>
                      <a:pt x="26" y="268"/>
                    </a:lnTo>
                    <a:lnTo>
                      <a:pt x="24" y="268"/>
                    </a:lnTo>
                    <a:lnTo>
                      <a:pt x="23" y="267"/>
                    </a:lnTo>
                    <a:lnTo>
                      <a:pt x="22" y="267"/>
                    </a:lnTo>
                    <a:lnTo>
                      <a:pt x="20" y="266"/>
                    </a:lnTo>
                    <a:lnTo>
                      <a:pt x="18" y="266"/>
                    </a:lnTo>
                    <a:lnTo>
                      <a:pt x="17" y="265"/>
                    </a:lnTo>
                    <a:lnTo>
                      <a:pt x="15" y="265"/>
                    </a:lnTo>
                    <a:lnTo>
                      <a:pt x="14" y="263"/>
                    </a:lnTo>
                    <a:lnTo>
                      <a:pt x="13" y="262"/>
                    </a:lnTo>
                    <a:lnTo>
                      <a:pt x="11" y="260"/>
                    </a:lnTo>
                    <a:lnTo>
                      <a:pt x="10" y="259"/>
                    </a:lnTo>
                    <a:lnTo>
                      <a:pt x="9" y="257"/>
                    </a:lnTo>
                    <a:lnTo>
                      <a:pt x="7" y="255"/>
                    </a:lnTo>
                    <a:lnTo>
                      <a:pt x="6" y="253"/>
                    </a:lnTo>
                    <a:lnTo>
                      <a:pt x="5" y="251"/>
                    </a:lnTo>
                    <a:lnTo>
                      <a:pt x="4" y="248"/>
                    </a:lnTo>
                    <a:lnTo>
                      <a:pt x="4" y="245"/>
                    </a:lnTo>
                    <a:lnTo>
                      <a:pt x="3" y="243"/>
                    </a:lnTo>
                    <a:lnTo>
                      <a:pt x="2" y="240"/>
                    </a:lnTo>
                    <a:lnTo>
                      <a:pt x="2" y="237"/>
                    </a:lnTo>
                    <a:lnTo>
                      <a:pt x="1" y="234"/>
                    </a:lnTo>
                    <a:lnTo>
                      <a:pt x="1" y="230"/>
                    </a:lnTo>
                    <a:lnTo>
                      <a:pt x="1" y="226"/>
                    </a:lnTo>
                    <a:lnTo>
                      <a:pt x="1" y="224"/>
                    </a:lnTo>
                    <a:lnTo>
                      <a:pt x="1" y="220"/>
                    </a:lnTo>
                    <a:lnTo>
                      <a:pt x="1" y="217"/>
                    </a:lnTo>
                    <a:lnTo>
                      <a:pt x="0" y="213"/>
                    </a:lnTo>
                    <a:lnTo>
                      <a:pt x="0" y="209"/>
                    </a:lnTo>
                    <a:lnTo>
                      <a:pt x="0" y="205"/>
                    </a:lnTo>
                    <a:lnTo>
                      <a:pt x="0" y="202"/>
                    </a:lnTo>
                    <a:lnTo>
                      <a:pt x="0" y="198"/>
                    </a:lnTo>
                    <a:lnTo>
                      <a:pt x="0" y="194"/>
                    </a:lnTo>
                    <a:lnTo>
                      <a:pt x="0" y="190"/>
                    </a:lnTo>
                    <a:lnTo>
                      <a:pt x="0" y="186"/>
                    </a:lnTo>
                    <a:lnTo>
                      <a:pt x="0" y="182"/>
                    </a:lnTo>
                    <a:lnTo>
                      <a:pt x="0" y="178"/>
                    </a:lnTo>
                    <a:lnTo>
                      <a:pt x="0" y="174"/>
                    </a:lnTo>
                    <a:lnTo>
                      <a:pt x="1" y="170"/>
                    </a:lnTo>
                    <a:lnTo>
                      <a:pt x="1" y="167"/>
                    </a:lnTo>
                    <a:lnTo>
                      <a:pt x="1" y="162"/>
                    </a:lnTo>
                    <a:lnTo>
                      <a:pt x="1" y="158"/>
                    </a:lnTo>
                    <a:lnTo>
                      <a:pt x="1" y="154"/>
                    </a:lnTo>
                    <a:lnTo>
                      <a:pt x="1" y="149"/>
                    </a:lnTo>
                    <a:lnTo>
                      <a:pt x="1" y="145"/>
                    </a:lnTo>
                    <a:lnTo>
                      <a:pt x="1" y="139"/>
                    </a:lnTo>
                    <a:lnTo>
                      <a:pt x="2" y="134"/>
                    </a:lnTo>
                    <a:lnTo>
                      <a:pt x="3" y="128"/>
                    </a:lnTo>
                    <a:lnTo>
                      <a:pt x="3" y="123"/>
                    </a:lnTo>
                    <a:lnTo>
                      <a:pt x="4" y="116"/>
                    </a:lnTo>
                    <a:lnTo>
                      <a:pt x="5" y="111"/>
                    </a:lnTo>
                    <a:lnTo>
                      <a:pt x="5" y="104"/>
                    </a:lnTo>
                    <a:lnTo>
                      <a:pt x="6" y="99"/>
                    </a:lnTo>
                    <a:lnTo>
                      <a:pt x="7" y="93"/>
                    </a:lnTo>
                    <a:lnTo>
                      <a:pt x="8" y="87"/>
                    </a:lnTo>
                    <a:lnTo>
                      <a:pt x="9" y="81"/>
                    </a:lnTo>
                    <a:lnTo>
                      <a:pt x="10" y="75"/>
                    </a:lnTo>
                    <a:lnTo>
                      <a:pt x="11" y="71"/>
                    </a:lnTo>
                    <a:lnTo>
                      <a:pt x="11" y="64"/>
                    </a:lnTo>
                    <a:lnTo>
                      <a:pt x="11" y="60"/>
                    </a:lnTo>
                    <a:lnTo>
                      <a:pt x="13" y="54"/>
                    </a:lnTo>
                    <a:lnTo>
                      <a:pt x="14" y="50"/>
                    </a:lnTo>
                    <a:lnTo>
                      <a:pt x="14" y="45"/>
                    </a:lnTo>
                    <a:lnTo>
                      <a:pt x="14" y="41"/>
                    </a:lnTo>
                    <a:lnTo>
                      <a:pt x="15" y="37"/>
                    </a:lnTo>
                    <a:lnTo>
                      <a:pt x="16" y="33"/>
                    </a:lnTo>
                    <a:lnTo>
                      <a:pt x="16" y="30"/>
                    </a:lnTo>
                    <a:lnTo>
                      <a:pt x="17" y="26"/>
                    </a:lnTo>
                    <a:lnTo>
                      <a:pt x="17" y="25"/>
                    </a:lnTo>
                    <a:lnTo>
                      <a:pt x="17" y="22"/>
                    </a:lnTo>
                    <a:lnTo>
                      <a:pt x="18" y="21"/>
                    </a:lnTo>
                    <a:lnTo>
                      <a:pt x="18" y="20"/>
                    </a:lnTo>
                  </a:path>
                </a:pathLst>
              </a:custGeom>
              <a:solidFill>
                <a:srgbClr val="93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5284" name="Freeform 23">
                <a:extLst>
                  <a:ext uri="{FF2B5EF4-FFF2-40B4-BE49-F238E27FC236}">
                    <a16:creationId xmlns:a16="http://schemas.microsoft.com/office/drawing/2014/main" xmlns="" id="{CB43F3CB-D533-47E8-ABD1-737B61BB43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0" y="1338"/>
                <a:ext cx="301" cy="260"/>
              </a:xfrm>
              <a:custGeom>
                <a:avLst/>
                <a:gdLst>
                  <a:gd name="T0" fmla="*/ 19 w 301"/>
                  <a:gd name="T1" fmla="*/ 19 h 260"/>
                  <a:gd name="T2" fmla="*/ 24 w 301"/>
                  <a:gd name="T3" fmla="*/ 14 h 260"/>
                  <a:gd name="T4" fmla="*/ 29 w 301"/>
                  <a:gd name="T5" fmla="*/ 10 h 260"/>
                  <a:gd name="T6" fmla="*/ 39 w 301"/>
                  <a:gd name="T7" fmla="*/ 6 h 260"/>
                  <a:gd name="T8" fmla="*/ 51 w 301"/>
                  <a:gd name="T9" fmla="*/ 2 h 260"/>
                  <a:gd name="T10" fmla="*/ 67 w 301"/>
                  <a:gd name="T11" fmla="*/ 1 h 260"/>
                  <a:gd name="T12" fmla="*/ 88 w 301"/>
                  <a:gd name="T13" fmla="*/ 0 h 260"/>
                  <a:gd name="T14" fmla="*/ 111 w 301"/>
                  <a:gd name="T15" fmla="*/ 0 h 260"/>
                  <a:gd name="T16" fmla="*/ 135 w 301"/>
                  <a:gd name="T17" fmla="*/ 2 h 260"/>
                  <a:gd name="T18" fmla="*/ 158 w 301"/>
                  <a:gd name="T19" fmla="*/ 5 h 260"/>
                  <a:gd name="T20" fmla="*/ 179 w 301"/>
                  <a:gd name="T21" fmla="*/ 9 h 260"/>
                  <a:gd name="T22" fmla="*/ 195 w 301"/>
                  <a:gd name="T23" fmla="*/ 14 h 260"/>
                  <a:gd name="T24" fmla="*/ 211 w 301"/>
                  <a:gd name="T25" fmla="*/ 20 h 260"/>
                  <a:gd name="T26" fmla="*/ 228 w 301"/>
                  <a:gd name="T27" fmla="*/ 28 h 260"/>
                  <a:gd name="T28" fmla="*/ 244 w 301"/>
                  <a:gd name="T29" fmla="*/ 35 h 260"/>
                  <a:gd name="T30" fmla="*/ 259 w 301"/>
                  <a:gd name="T31" fmla="*/ 43 h 260"/>
                  <a:gd name="T32" fmla="*/ 272 w 301"/>
                  <a:gd name="T33" fmla="*/ 47 h 260"/>
                  <a:gd name="T34" fmla="*/ 281 w 301"/>
                  <a:gd name="T35" fmla="*/ 52 h 260"/>
                  <a:gd name="T36" fmla="*/ 287 w 301"/>
                  <a:gd name="T37" fmla="*/ 53 h 260"/>
                  <a:gd name="T38" fmla="*/ 291 w 301"/>
                  <a:gd name="T39" fmla="*/ 56 h 260"/>
                  <a:gd name="T40" fmla="*/ 296 w 301"/>
                  <a:gd name="T41" fmla="*/ 56 h 260"/>
                  <a:gd name="T42" fmla="*/ 300 w 301"/>
                  <a:gd name="T43" fmla="*/ 57 h 260"/>
                  <a:gd name="T44" fmla="*/ 294 w 301"/>
                  <a:gd name="T45" fmla="*/ 89 h 260"/>
                  <a:gd name="T46" fmla="*/ 284 w 301"/>
                  <a:gd name="T47" fmla="*/ 96 h 260"/>
                  <a:gd name="T48" fmla="*/ 269 w 301"/>
                  <a:gd name="T49" fmla="*/ 105 h 260"/>
                  <a:gd name="T50" fmla="*/ 254 w 301"/>
                  <a:gd name="T51" fmla="*/ 118 h 260"/>
                  <a:gd name="T52" fmla="*/ 239 w 301"/>
                  <a:gd name="T53" fmla="*/ 130 h 260"/>
                  <a:gd name="T54" fmla="*/ 226 w 301"/>
                  <a:gd name="T55" fmla="*/ 142 h 260"/>
                  <a:gd name="T56" fmla="*/ 219 w 301"/>
                  <a:gd name="T57" fmla="*/ 152 h 260"/>
                  <a:gd name="T58" fmla="*/ 211 w 301"/>
                  <a:gd name="T59" fmla="*/ 161 h 260"/>
                  <a:gd name="T60" fmla="*/ 205 w 301"/>
                  <a:gd name="T61" fmla="*/ 167 h 260"/>
                  <a:gd name="T62" fmla="*/ 199 w 301"/>
                  <a:gd name="T63" fmla="*/ 174 h 260"/>
                  <a:gd name="T64" fmla="*/ 192 w 301"/>
                  <a:gd name="T65" fmla="*/ 179 h 260"/>
                  <a:gd name="T66" fmla="*/ 185 w 301"/>
                  <a:gd name="T67" fmla="*/ 186 h 260"/>
                  <a:gd name="T68" fmla="*/ 175 w 301"/>
                  <a:gd name="T69" fmla="*/ 192 h 260"/>
                  <a:gd name="T70" fmla="*/ 161 w 301"/>
                  <a:gd name="T71" fmla="*/ 201 h 260"/>
                  <a:gd name="T72" fmla="*/ 144 w 301"/>
                  <a:gd name="T73" fmla="*/ 210 h 260"/>
                  <a:gd name="T74" fmla="*/ 125 w 301"/>
                  <a:gd name="T75" fmla="*/ 220 h 260"/>
                  <a:gd name="T76" fmla="*/ 107 w 301"/>
                  <a:gd name="T77" fmla="*/ 229 h 260"/>
                  <a:gd name="T78" fmla="*/ 91 w 301"/>
                  <a:gd name="T79" fmla="*/ 237 h 260"/>
                  <a:gd name="T80" fmla="*/ 76 w 301"/>
                  <a:gd name="T81" fmla="*/ 242 h 260"/>
                  <a:gd name="T82" fmla="*/ 64 w 301"/>
                  <a:gd name="T83" fmla="*/ 246 h 260"/>
                  <a:gd name="T84" fmla="*/ 53 w 301"/>
                  <a:gd name="T85" fmla="*/ 251 h 260"/>
                  <a:gd name="T86" fmla="*/ 44 w 301"/>
                  <a:gd name="T87" fmla="*/ 255 h 260"/>
                  <a:gd name="T88" fmla="*/ 35 w 301"/>
                  <a:gd name="T89" fmla="*/ 258 h 260"/>
                  <a:gd name="T90" fmla="*/ 27 w 301"/>
                  <a:gd name="T91" fmla="*/ 259 h 260"/>
                  <a:gd name="T92" fmla="*/ 19 w 301"/>
                  <a:gd name="T93" fmla="*/ 257 h 260"/>
                  <a:gd name="T94" fmla="*/ 11 w 301"/>
                  <a:gd name="T95" fmla="*/ 251 h 260"/>
                  <a:gd name="T96" fmla="*/ 6 w 301"/>
                  <a:gd name="T97" fmla="*/ 242 h 260"/>
                  <a:gd name="T98" fmla="*/ 2 w 301"/>
                  <a:gd name="T99" fmla="*/ 229 h 260"/>
                  <a:gd name="T100" fmla="*/ 1 w 301"/>
                  <a:gd name="T101" fmla="*/ 213 h 260"/>
                  <a:gd name="T102" fmla="*/ 0 w 301"/>
                  <a:gd name="T103" fmla="*/ 195 h 260"/>
                  <a:gd name="T104" fmla="*/ 0 w 301"/>
                  <a:gd name="T105" fmla="*/ 176 h 260"/>
                  <a:gd name="T106" fmla="*/ 1 w 301"/>
                  <a:gd name="T107" fmla="*/ 157 h 260"/>
                  <a:gd name="T108" fmla="*/ 2 w 301"/>
                  <a:gd name="T109" fmla="*/ 134 h 260"/>
                  <a:gd name="T110" fmla="*/ 5 w 301"/>
                  <a:gd name="T111" fmla="*/ 107 h 260"/>
                  <a:gd name="T112" fmla="*/ 9 w 301"/>
                  <a:gd name="T113" fmla="*/ 79 h 260"/>
                  <a:gd name="T114" fmla="*/ 13 w 301"/>
                  <a:gd name="T115" fmla="*/ 53 h 260"/>
                  <a:gd name="T116" fmla="*/ 16 w 301"/>
                  <a:gd name="T117" fmla="*/ 32 h 260"/>
                  <a:gd name="T118" fmla="*/ 17 w 301"/>
                  <a:gd name="T119" fmla="*/ 22 h 26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01"/>
                  <a:gd name="T181" fmla="*/ 0 h 260"/>
                  <a:gd name="T182" fmla="*/ 301 w 301"/>
                  <a:gd name="T183" fmla="*/ 260 h 26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01" h="260">
                    <a:moveTo>
                      <a:pt x="17" y="20"/>
                    </a:moveTo>
                    <a:lnTo>
                      <a:pt x="19" y="20"/>
                    </a:lnTo>
                    <a:lnTo>
                      <a:pt x="19" y="19"/>
                    </a:lnTo>
                    <a:lnTo>
                      <a:pt x="20" y="18"/>
                    </a:lnTo>
                    <a:lnTo>
                      <a:pt x="21" y="17"/>
                    </a:lnTo>
                    <a:lnTo>
                      <a:pt x="22" y="16"/>
                    </a:lnTo>
                    <a:lnTo>
                      <a:pt x="23" y="16"/>
                    </a:lnTo>
                    <a:lnTo>
                      <a:pt x="24" y="14"/>
                    </a:lnTo>
                    <a:lnTo>
                      <a:pt x="25" y="14"/>
                    </a:lnTo>
                    <a:lnTo>
                      <a:pt x="26" y="13"/>
                    </a:lnTo>
                    <a:lnTo>
                      <a:pt x="27" y="12"/>
                    </a:lnTo>
                    <a:lnTo>
                      <a:pt x="29" y="11"/>
                    </a:lnTo>
                    <a:lnTo>
                      <a:pt x="29" y="10"/>
                    </a:lnTo>
                    <a:lnTo>
                      <a:pt x="31" y="10"/>
                    </a:lnTo>
                    <a:lnTo>
                      <a:pt x="33" y="9"/>
                    </a:lnTo>
                    <a:lnTo>
                      <a:pt x="35" y="9"/>
                    </a:lnTo>
                    <a:lnTo>
                      <a:pt x="37" y="7"/>
                    </a:lnTo>
                    <a:lnTo>
                      <a:pt x="39" y="6"/>
                    </a:lnTo>
                    <a:lnTo>
                      <a:pt x="41" y="6"/>
                    </a:lnTo>
                    <a:lnTo>
                      <a:pt x="43" y="6"/>
                    </a:lnTo>
                    <a:lnTo>
                      <a:pt x="44" y="5"/>
                    </a:lnTo>
                    <a:lnTo>
                      <a:pt x="47" y="4"/>
                    </a:lnTo>
                    <a:lnTo>
                      <a:pt x="51" y="2"/>
                    </a:lnTo>
                    <a:lnTo>
                      <a:pt x="54" y="2"/>
                    </a:lnTo>
                    <a:lnTo>
                      <a:pt x="57" y="2"/>
                    </a:lnTo>
                    <a:lnTo>
                      <a:pt x="61" y="2"/>
                    </a:lnTo>
                    <a:lnTo>
                      <a:pt x="63" y="1"/>
                    </a:lnTo>
                    <a:lnTo>
                      <a:pt x="67" y="1"/>
                    </a:lnTo>
                    <a:lnTo>
                      <a:pt x="72" y="1"/>
                    </a:lnTo>
                    <a:lnTo>
                      <a:pt x="75" y="0"/>
                    </a:lnTo>
                    <a:lnTo>
                      <a:pt x="79" y="0"/>
                    </a:lnTo>
                    <a:lnTo>
                      <a:pt x="83" y="0"/>
                    </a:lnTo>
                    <a:lnTo>
                      <a:pt x="88" y="0"/>
                    </a:lnTo>
                    <a:lnTo>
                      <a:pt x="92" y="0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6" y="0"/>
                    </a:lnTo>
                    <a:lnTo>
                      <a:pt x="111" y="0"/>
                    </a:lnTo>
                    <a:lnTo>
                      <a:pt x="115" y="0"/>
                    </a:lnTo>
                    <a:lnTo>
                      <a:pt x="120" y="1"/>
                    </a:lnTo>
                    <a:lnTo>
                      <a:pt x="125" y="1"/>
                    </a:lnTo>
                    <a:lnTo>
                      <a:pt x="130" y="1"/>
                    </a:lnTo>
                    <a:lnTo>
                      <a:pt x="135" y="2"/>
                    </a:lnTo>
                    <a:lnTo>
                      <a:pt x="140" y="2"/>
                    </a:lnTo>
                    <a:lnTo>
                      <a:pt x="144" y="2"/>
                    </a:lnTo>
                    <a:lnTo>
                      <a:pt x="149" y="2"/>
                    </a:lnTo>
                    <a:lnTo>
                      <a:pt x="153" y="4"/>
                    </a:lnTo>
                    <a:lnTo>
                      <a:pt x="158" y="5"/>
                    </a:lnTo>
                    <a:lnTo>
                      <a:pt x="163" y="5"/>
                    </a:lnTo>
                    <a:lnTo>
                      <a:pt x="166" y="6"/>
                    </a:lnTo>
                    <a:lnTo>
                      <a:pt x="171" y="6"/>
                    </a:lnTo>
                    <a:lnTo>
                      <a:pt x="175" y="7"/>
                    </a:lnTo>
                    <a:lnTo>
                      <a:pt x="179" y="9"/>
                    </a:lnTo>
                    <a:lnTo>
                      <a:pt x="183" y="9"/>
                    </a:lnTo>
                    <a:lnTo>
                      <a:pt x="186" y="10"/>
                    </a:lnTo>
                    <a:lnTo>
                      <a:pt x="189" y="11"/>
                    </a:lnTo>
                    <a:lnTo>
                      <a:pt x="193" y="12"/>
                    </a:lnTo>
                    <a:lnTo>
                      <a:pt x="195" y="14"/>
                    </a:lnTo>
                    <a:lnTo>
                      <a:pt x="198" y="14"/>
                    </a:lnTo>
                    <a:lnTo>
                      <a:pt x="201" y="16"/>
                    </a:lnTo>
                    <a:lnTo>
                      <a:pt x="205" y="18"/>
                    </a:lnTo>
                    <a:lnTo>
                      <a:pt x="207" y="19"/>
                    </a:lnTo>
                    <a:lnTo>
                      <a:pt x="211" y="20"/>
                    </a:lnTo>
                    <a:lnTo>
                      <a:pt x="214" y="22"/>
                    </a:lnTo>
                    <a:lnTo>
                      <a:pt x="217" y="23"/>
                    </a:lnTo>
                    <a:lnTo>
                      <a:pt x="220" y="24"/>
                    </a:lnTo>
                    <a:lnTo>
                      <a:pt x="224" y="27"/>
                    </a:lnTo>
                    <a:lnTo>
                      <a:pt x="228" y="28"/>
                    </a:lnTo>
                    <a:lnTo>
                      <a:pt x="231" y="29"/>
                    </a:lnTo>
                    <a:lnTo>
                      <a:pt x="234" y="31"/>
                    </a:lnTo>
                    <a:lnTo>
                      <a:pt x="236" y="32"/>
                    </a:lnTo>
                    <a:lnTo>
                      <a:pt x="241" y="34"/>
                    </a:lnTo>
                    <a:lnTo>
                      <a:pt x="244" y="35"/>
                    </a:lnTo>
                    <a:lnTo>
                      <a:pt x="247" y="37"/>
                    </a:lnTo>
                    <a:lnTo>
                      <a:pt x="250" y="39"/>
                    </a:lnTo>
                    <a:lnTo>
                      <a:pt x="254" y="39"/>
                    </a:lnTo>
                    <a:lnTo>
                      <a:pt x="257" y="41"/>
                    </a:lnTo>
                    <a:lnTo>
                      <a:pt x="259" y="43"/>
                    </a:lnTo>
                    <a:lnTo>
                      <a:pt x="262" y="44"/>
                    </a:lnTo>
                    <a:lnTo>
                      <a:pt x="264" y="45"/>
                    </a:lnTo>
                    <a:lnTo>
                      <a:pt x="267" y="46"/>
                    </a:lnTo>
                    <a:lnTo>
                      <a:pt x="269" y="47"/>
                    </a:lnTo>
                    <a:lnTo>
                      <a:pt x="272" y="47"/>
                    </a:lnTo>
                    <a:lnTo>
                      <a:pt x="274" y="49"/>
                    </a:lnTo>
                    <a:lnTo>
                      <a:pt x="277" y="50"/>
                    </a:lnTo>
                    <a:lnTo>
                      <a:pt x="278" y="50"/>
                    </a:lnTo>
                    <a:lnTo>
                      <a:pt x="280" y="52"/>
                    </a:lnTo>
                    <a:lnTo>
                      <a:pt x="281" y="52"/>
                    </a:lnTo>
                    <a:lnTo>
                      <a:pt x="283" y="52"/>
                    </a:lnTo>
                    <a:lnTo>
                      <a:pt x="284" y="52"/>
                    </a:lnTo>
                    <a:lnTo>
                      <a:pt x="285" y="53"/>
                    </a:lnTo>
                    <a:lnTo>
                      <a:pt x="286" y="53"/>
                    </a:lnTo>
                    <a:lnTo>
                      <a:pt x="287" y="53"/>
                    </a:lnTo>
                    <a:lnTo>
                      <a:pt x="287" y="55"/>
                    </a:lnTo>
                    <a:lnTo>
                      <a:pt x="288" y="55"/>
                    </a:lnTo>
                    <a:lnTo>
                      <a:pt x="289" y="55"/>
                    </a:lnTo>
                    <a:lnTo>
                      <a:pt x="290" y="55"/>
                    </a:lnTo>
                    <a:lnTo>
                      <a:pt x="291" y="56"/>
                    </a:lnTo>
                    <a:lnTo>
                      <a:pt x="292" y="56"/>
                    </a:lnTo>
                    <a:lnTo>
                      <a:pt x="293" y="56"/>
                    </a:lnTo>
                    <a:lnTo>
                      <a:pt x="294" y="56"/>
                    </a:lnTo>
                    <a:lnTo>
                      <a:pt x="295" y="56"/>
                    </a:lnTo>
                    <a:lnTo>
                      <a:pt x="296" y="56"/>
                    </a:lnTo>
                    <a:lnTo>
                      <a:pt x="297" y="56"/>
                    </a:lnTo>
                    <a:lnTo>
                      <a:pt x="298" y="57"/>
                    </a:lnTo>
                    <a:lnTo>
                      <a:pt x="300" y="57"/>
                    </a:lnTo>
                    <a:lnTo>
                      <a:pt x="297" y="86"/>
                    </a:lnTo>
                    <a:lnTo>
                      <a:pt x="297" y="87"/>
                    </a:lnTo>
                    <a:lnTo>
                      <a:pt x="296" y="87"/>
                    </a:lnTo>
                    <a:lnTo>
                      <a:pt x="295" y="89"/>
                    </a:lnTo>
                    <a:lnTo>
                      <a:pt x="294" y="89"/>
                    </a:lnTo>
                    <a:lnTo>
                      <a:pt x="292" y="90"/>
                    </a:lnTo>
                    <a:lnTo>
                      <a:pt x="290" y="91"/>
                    </a:lnTo>
                    <a:lnTo>
                      <a:pt x="288" y="93"/>
                    </a:lnTo>
                    <a:lnTo>
                      <a:pt x="286" y="94"/>
                    </a:lnTo>
                    <a:lnTo>
                      <a:pt x="284" y="96"/>
                    </a:lnTo>
                    <a:lnTo>
                      <a:pt x="281" y="97"/>
                    </a:lnTo>
                    <a:lnTo>
                      <a:pt x="278" y="99"/>
                    </a:lnTo>
                    <a:lnTo>
                      <a:pt x="275" y="101"/>
                    </a:lnTo>
                    <a:lnTo>
                      <a:pt x="272" y="103"/>
                    </a:lnTo>
                    <a:lnTo>
                      <a:pt x="269" y="105"/>
                    </a:lnTo>
                    <a:lnTo>
                      <a:pt x="267" y="108"/>
                    </a:lnTo>
                    <a:lnTo>
                      <a:pt x="264" y="109"/>
                    </a:lnTo>
                    <a:lnTo>
                      <a:pt x="261" y="112"/>
                    </a:lnTo>
                    <a:lnTo>
                      <a:pt x="257" y="114"/>
                    </a:lnTo>
                    <a:lnTo>
                      <a:pt x="254" y="118"/>
                    </a:lnTo>
                    <a:lnTo>
                      <a:pt x="250" y="120"/>
                    </a:lnTo>
                    <a:lnTo>
                      <a:pt x="247" y="122"/>
                    </a:lnTo>
                    <a:lnTo>
                      <a:pt x="245" y="124"/>
                    </a:lnTo>
                    <a:lnTo>
                      <a:pt x="242" y="127"/>
                    </a:lnTo>
                    <a:lnTo>
                      <a:pt x="239" y="130"/>
                    </a:lnTo>
                    <a:lnTo>
                      <a:pt x="236" y="131"/>
                    </a:lnTo>
                    <a:lnTo>
                      <a:pt x="234" y="134"/>
                    </a:lnTo>
                    <a:lnTo>
                      <a:pt x="231" y="137"/>
                    </a:lnTo>
                    <a:lnTo>
                      <a:pt x="229" y="139"/>
                    </a:lnTo>
                    <a:lnTo>
                      <a:pt x="226" y="142"/>
                    </a:lnTo>
                    <a:lnTo>
                      <a:pt x="225" y="143"/>
                    </a:lnTo>
                    <a:lnTo>
                      <a:pt x="223" y="146"/>
                    </a:lnTo>
                    <a:lnTo>
                      <a:pt x="221" y="148"/>
                    </a:lnTo>
                    <a:lnTo>
                      <a:pt x="219" y="151"/>
                    </a:lnTo>
                    <a:lnTo>
                      <a:pt x="219" y="152"/>
                    </a:lnTo>
                    <a:lnTo>
                      <a:pt x="216" y="154"/>
                    </a:lnTo>
                    <a:lnTo>
                      <a:pt x="216" y="155"/>
                    </a:lnTo>
                    <a:lnTo>
                      <a:pt x="214" y="157"/>
                    </a:lnTo>
                    <a:lnTo>
                      <a:pt x="214" y="159"/>
                    </a:lnTo>
                    <a:lnTo>
                      <a:pt x="211" y="161"/>
                    </a:lnTo>
                    <a:lnTo>
                      <a:pt x="211" y="162"/>
                    </a:lnTo>
                    <a:lnTo>
                      <a:pt x="209" y="163"/>
                    </a:lnTo>
                    <a:lnTo>
                      <a:pt x="207" y="165"/>
                    </a:lnTo>
                    <a:lnTo>
                      <a:pt x="206" y="166"/>
                    </a:lnTo>
                    <a:lnTo>
                      <a:pt x="205" y="167"/>
                    </a:lnTo>
                    <a:lnTo>
                      <a:pt x="204" y="169"/>
                    </a:lnTo>
                    <a:lnTo>
                      <a:pt x="203" y="170"/>
                    </a:lnTo>
                    <a:lnTo>
                      <a:pt x="201" y="171"/>
                    </a:lnTo>
                    <a:lnTo>
                      <a:pt x="200" y="172"/>
                    </a:lnTo>
                    <a:lnTo>
                      <a:pt x="199" y="174"/>
                    </a:lnTo>
                    <a:lnTo>
                      <a:pt x="197" y="174"/>
                    </a:lnTo>
                    <a:lnTo>
                      <a:pt x="196" y="176"/>
                    </a:lnTo>
                    <a:lnTo>
                      <a:pt x="195" y="177"/>
                    </a:lnTo>
                    <a:lnTo>
                      <a:pt x="194" y="179"/>
                    </a:lnTo>
                    <a:lnTo>
                      <a:pt x="192" y="179"/>
                    </a:lnTo>
                    <a:lnTo>
                      <a:pt x="191" y="181"/>
                    </a:lnTo>
                    <a:lnTo>
                      <a:pt x="189" y="181"/>
                    </a:lnTo>
                    <a:lnTo>
                      <a:pt x="187" y="183"/>
                    </a:lnTo>
                    <a:lnTo>
                      <a:pt x="186" y="184"/>
                    </a:lnTo>
                    <a:lnTo>
                      <a:pt x="185" y="186"/>
                    </a:lnTo>
                    <a:lnTo>
                      <a:pt x="183" y="187"/>
                    </a:lnTo>
                    <a:lnTo>
                      <a:pt x="181" y="189"/>
                    </a:lnTo>
                    <a:lnTo>
                      <a:pt x="178" y="189"/>
                    </a:lnTo>
                    <a:lnTo>
                      <a:pt x="176" y="192"/>
                    </a:lnTo>
                    <a:lnTo>
                      <a:pt x="175" y="192"/>
                    </a:lnTo>
                    <a:lnTo>
                      <a:pt x="172" y="194"/>
                    </a:lnTo>
                    <a:lnTo>
                      <a:pt x="169" y="196"/>
                    </a:lnTo>
                    <a:lnTo>
                      <a:pt x="166" y="197"/>
                    </a:lnTo>
                    <a:lnTo>
                      <a:pt x="164" y="200"/>
                    </a:lnTo>
                    <a:lnTo>
                      <a:pt x="161" y="201"/>
                    </a:lnTo>
                    <a:lnTo>
                      <a:pt x="158" y="202"/>
                    </a:lnTo>
                    <a:lnTo>
                      <a:pt x="154" y="204"/>
                    </a:lnTo>
                    <a:lnTo>
                      <a:pt x="152" y="207"/>
                    </a:lnTo>
                    <a:lnTo>
                      <a:pt x="148" y="208"/>
                    </a:lnTo>
                    <a:lnTo>
                      <a:pt x="144" y="210"/>
                    </a:lnTo>
                    <a:lnTo>
                      <a:pt x="140" y="213"/>
                    </a:lnTo>
                    <a:lnTo>
                      <a:pt x="137" y="214"/>
                    </a:lnTo>
                    <a:lnTo>
                      <a:pt x="133" y="216"/>
                    </a:lnTo>
                    <a:lnTo>
                      <a:pt x="130" y="217"/>
                    </a:lnTo>
                    <a:lnTo>
                      <a:pt x="125" y="220"/>
                    </a:lnTo>
                    <a:lnTo>
                      <a:pt x="122" y="221"/>
                    </a:lnTo>
                    <a:lnTo>
                      <a:pt x="118" y="223"/>
                    </a:lnTo>
                    <a:lnTo>
                      <a:pt x="115" y="225"/>
                    </a:lnTo>
                    <a:lnTo>
                      <a:pt x="111" y="227"/>
                    </a:lnTo>
                    <a:lnTo>
                      <a:pt x="107" y="229"/>
                    </a:lnTo>
                    <a:lnTo>
                      <a:pt x="103" y="231"/>
                    </a:lnTo>
                    <a:lnTo>
                      <a:pt x="101" y="233"/>
                    </a:lnTo>
                    <a:lnTo>
                      <a:pt x="97" y="233"/>
                    </a:lnTo>
                    <a:lnTo>
                      <a:pt x="94" y="236"/>
                    </a:lnTo>
                    <a:lnTo>
                      <a:pt x="91" y="237"/>
                    </a:lnTo>
                    <a:lnTo>
                      <a:pt x="87" y="238"/>
                    </a:lnTo>
                    <a:lnTo>
                      <a:pt x="85" y="239"/>
                    </a:lnTo>
                    <a:lnTo>
                      <a:pt x="82" y="241"/>
                    </a:lnTo>
                    <a:lnTo>
                      <a:pt x="79" y="241"/>
                    </a:lnTo>
                    <a:lnTo>
                      <a:pt x="76" y="242"/>
                    </a:lnTo>
                    <a:lnTo>
                      <a:pt x="73" y="243"/>
                    </a:lnTo>
                    <a:lnTo>
                      <a:pt x="71" y="244"/>
                    </a:lnTo>
                    <a:lnTo>
                      <a:pt x="69" y="245"/>
                    </a:lnTo>
                    <a:lnTo>
                      <a:pt x="66" y="246"/>
                    </a:lnTo>
                    <a:lnTo>
                      <a:pt x="64" y="246"/>
                    </a:lnTo>
                    <a:lnTo>
                      <a:pt x="61" y="248"/>
                    </a:lnTo>
                    <a:lnTo>
                      <a:pt x="60" y="249"/>
                    </a:lnTo>
                    <a:lnTo>
                      <a:pt x="58" y="250"/>
                    </a:lnTo>
                    <a:lnTo>
                      <a:pt x="56" y="251"/>
                    </a:lnTo>
                    <a:lnTo>
                      <a:pt x="53" y="251"/>
                    </a:lnTo>
                    <a:lnTo>
                      <a:pt x="51" y="253"/>
                    </a:lnTo>
                    <a:lnTo>
                      <a:pt x="50" y="254"/>
                    </a:lnTo>
                    <a:lnTo>
                      <a:pt x="47" y="254"/>
                    </a:lnTo>
                    <a:lnTo>
                      <a:pt x="46" y="255"/>
                    </a:lnTo>
                    <a:lnTo>
                      <a:pt x="44" y="255"/>
                    </a:lnTo>
                    <a:lnTo>
                      <a:pt x="42" y="256"/>
                    </a:lnTo>
                    <a:lnTo>
                      <a:pt x="41" y="257"/>
                    </a:lnTo>
                    <a:lnTo>
                      <a:pt x="39" y="257"/>
                    </a:lnTo>
                    <a:lnTo>
                      <a:pt x="37" y="258"/>
                    </a:lnTo>
                    <a:lnTo>
                      <a:pt x="35" y="258"/>
                    </a:lnTo>
                    <a:lnTo>
                      <a:pt x="33" y="259"/>
                    </a:lnTo>
                    <a:lnTo>
                      <a:pt x="31" y="259"/>
                    </a:lnTo>
                    <a:lnTo>
                      <a:pt x="30" y="259"/>
                    </a:lnTo>
                    <a:lnTo>
                      <a:pt x="29" y="259"/>
                    </a:lnTo>
                    <a:lnTo>
                      <a:pt x="27" y="259"/>
                    </a:lnTo>
                    <a:lnTo>
                      <a:pt x="25" y="259"/>
                    </a:lnTo>
                    <a:lnTo>
                      <a:pt x="24" y="259"/>
                    </a:lnTo>
                    <a:lnTo>
                      <a:pt x="22" y="258"/>
                    </a:lnTo>
                    <a:lnTo>
                      <a:pt x="20" y="258"/>
                    </a:lnTo>
                    <a:lnTo>
                      <a:pt x="19" y="257"/>
                    </a:lnTo>
                    <a:lnTo>
                      <a:pt x="17" y="256"/>
                    </a:lnTo>
                    <a:lnTo>
                      <a:pt x="16" y="255"/>
                    </a:lnTo>
                    <a:lnTo>
                      <a:pt x="14" y="254"/>
                    </a:lnTo>
                    <a:lnTo>
                      <a:pt x="13" y="254"/>
                    </a:lnTo>
                    <a:lnTo>
                      <a:pt x="11" y="251"/>
                    </a:lnTo>
                    <a:lnTo>
                      <a:pt x="10" y="251"/>
                    </a:lnTo>
                    <a:lnTo>
                      <a:pt x="9" y="249"/>
                    </a:lnTo>
                    <a:lnTo>
                      <a:pt x="8" y="246"/>
                    </a:lnTo>
                    <a:lnTo>
                      <a:pt x="8" y="244"/>
                    </a:lnTo>
                    <a:lnTo>
                      <a:pt x="6" y="242"/>
                    </a:lnTo>
                    <a:lnTo>
                      <a:pt x="5" y="241"/>
                    </a:lnTo>
                    <a:lnTo>
                      <a:pt x="4" y="237"/>
                    </a:lnTo>
                    <a:lnTo>
                      <a:pt x="4" y="234"/>
                    </a:lnTo>
                    <a:lnTo>
                      <a:pt x="4" y="232"/>
                    </a:lnTo>
                    <a:lnTo>
                      <a:pt x="2" y="229"/>
                    </a:lnTo>
                    <a:lnTo>
                      <a:pt x="2" y="226"/>
                    </a:lnTo>
                    <a:lnTo>
                      <a:pt x="1" y="223"/>
                    </a:lnTo>
                    <a:lnTo>
                      <a:pt x="1" y="220"/>
                    </a:lnTo>
                    <a:lnTo>
                      <a:pt x="1" y="217"/>
                    </a:lnTo>
                    <a:lnTo>
                      <a:pt x="1" y="213"/>
                    </a:lnTo>
                    <a:lnTo>
                      <a:pt x="1" y="209"/>
                    </a:lnTo>
                    <a:lnTo>
                      <a:pt x="1" y="207"/>
                    </a:lnTo>
                    <a:lnTo>
                      <a:pt x="0" y="202"/>
                    </a:lnTo>
                    <a:lnTo>
                      <a:pt x="0" y="200"/>
                    </a:lnTo>
                    <a:lnTo>
                      <a:pt x="0" y="195"/>
                    </a:lnTo>
                    <a:lnTo>
                      <a:pt x="0" y="192"/>
                    </a:lnTo>
                    <a:lnTo>
                      <a:pt x="0" y="188"/>
                    </a:lnTo>
                    <a:lnTo>
                      <a:pt x="0" y="184"/>
                    </a:lnTo>
                    <a:lnTo>
                      <a:pt x="0" y="180"/>
                    </a:lnTo>
                    <a:lnTo>
                      <a:pt x="0" y="176"/>
                    </a:lnTo>
                    <a:lnTo>
                      <a:pt x="0" y="172"/>
                    </a:lnTo>
                    <a:lnTo>
                      <a:pt x="1" y="169"/>
                    </a:lnTo>
                    <a:lnTo>
                      <a:pt x="1" y="165"/>
                    </a:lnTo>
                    <a:lnTo>
                      <a:pt x="1" y="161"/>
                    </a:lnTo>
                    <a:lnTo>
                      <a:pt x="1" y="157"/>
                    </a:lnTo>
                    <a:lnTo>
                      <a:pt x="1" y="153"/>
                    </a:lnTo>
                    <a:lnTo>
                      <a:pt x="1" y="150"/>
                    </a:lnTo>
                    <a:lnTo>
                      <a:pt x="1" y="144"/>
                    </a:lnTo>
                    <a:lnTo>
                      <a:pt x="1" y="140"/>
                    </a:lnTo>
                    <a:lnTo>
                      <a:pt x="2" y="134"/>
                    </a:lnTo>
                    <a:lnTo>
                      <a:pt x="2" y="130"/>
                    </a:lnTo>
                    <a:lnTo>
                      <a:pt x="4" y="124"/>
                    </a:lnTo>
                    <a:lnTo>
                      <a:pt x="4" y="118"/>
                    </a:lnTo>
                    <a:lnTo>
                      <a:pt x="4" y="112"/>
                    </a:lnTo>
                    <a:lnTo>
                      <a:pt x="5" y="107"/>
                    </a:lnTo>
                    <a:lnTo>
                      <a:pt x="6" y="101"/>
                    </a:lnTo>
                    <a:lnTo>
                      <a:pt x="6" y="96"/>
                    </a:lnTo>
                    <a:lnTo>
                      <a:pt x="8" y="90"/>
                    </a:lnTo>
                    <a:lnTo>
                      <a:pt x="8" y="85"/>
                    </a:lnTo>
                    <a:lnTo>
                      <a:pt x="9" y="79"/>
                    </a:lnTo>
                    <a:lnTo>
                      <a:pt x="10" y="74"/>
                    </a:lnTo>
                    <a:lnTo>
                      <a:pt x="11" y="68"/>
                    </a:lnTo>
                    <a:lnTo>
                      <a:pt x="11" y="63"/>
                    </a:lnTo>
                    <a:lnTo>
                      <a:pt x="11" y="58"/>
                    </a:lnTo>
                    <a:lnTo>
                      <a:pt x="13" y="53"/>
                    </a:lnTo>
                    <a:lnTo>
                      <a:pt x="14" y="49"/>
                    </a:lnTo>
                    <a:lnTo>
                      <a:pt x="14" y="44"/>
                    </a:lnTo>
                    <a:lnTo>
                      <a:pt x="14" y="40"/>
                    </a:lnTo>
                    <a:lnTo>
                      <a:pt x="16" y="37"/>
                    </a:lnTo>
                    <a:lnTo>
                      <a:pt x="16" y="32"/>
                    </a:lnTo>
                    <a:lnTo>
                      <a:pt x="16" y="30"/>
                    </a:lnTo>
                    <a:lnTo>
                      <a:pt x="16" y="27"/>
                    </a:lnTo>
                    <a:lnTo>
                      <a:pt x="17" y="25"/>
                    </a:lnTo>
                    <a:lnTo>
                      <a:pt x="17" y="23"/>
                    </a:lnTo>
                    <a:lnTo>
                      <a:pt x="17" y="22"/>
                    </a:lnTo>
                    <a:lnTo>
                      <a:pt x="17" y="20"/>
                    </a:lnTo>
                  </a:path>
                </a:pathLst>
              </a:custGeom>
              <a:solidFill>
                <a:srgbClr val="9B5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5285" name="Freeform 24">
                <a:extLst>
                  <a:ext uri="{FF2B5EF4-FFF2-40B4-BE49-F238E27FC236}">
                    <a16:creationId xmlns:a16="http://schemas.microsoft.com/office/drawing/2014/main" xmlns="" id="{DFAB4171-1823-49C0-ADF2-526952C54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" y="1341"/>
                <a:ext cx="291" cy="249"/>
              </a:xfrm>
              <a:custGeom>
                <a:avLst/>
                <a:gdLst>
                  <a:gd name="T0" fmla="*/ 19 w 291"/>
                  <a:gd name="T1" fmla="*/ 18 h 249"/>
                  <a:gd name="T2" fmla="*/ 24 w 291"/>
                  <a:gd name="T3" fmla="*/ 14 h 249"/>
                  <a:gd name="T4" fmla="*/ 31 w 291"/>
                  <a:gd name="T5" fmla="*/ 10 h 249"/>
                  <a:gd name="T6" fmla="*/ 40 w 291"/>
                  <a:gd name="T7" fmla="*/ 6 h 249"/>
                  <a:gd name="T8" fmla="*/ 54 w 291"/>
                  <a:gd name="T9" fmla="*/ 2 h 249"/>
                  <a:gd name="T10" fmla="*/ 69 w 291"/>
                  <a:gd name="T11" fmla="*/ 1 h 249"/>
                  <a:gd name="T12" fmla="*/ 90 w 291"/>
                  <a:gd name="T13" fmla="*/ 0 h 249"/>
                  <a:gd name="T14" fmla="*/ 112 w 291"/>
                  <a:gd name="T15" fmla="*/ 0 h 249"/>
                  <a:gd name="T16" fmla="*/ 135 w 291"/>
                  <a:gd name="T17" fmla="*/ 2 h 249"/>
                  <a:gd name="T18" fmla="*/ 157 w 291"/>
                  <a:gd name="T19" fmla="*/ 5 h 249"/>
                  <a:gd name="T20" fmla="*/ 176 w 291"/>
                  <a:gd name="T21" fmla="*/ 8 h 249"/>
                  <a:gd name="T22" fmla="*/ 191 w 291"/>
                  <a:gd name="T23" fmla="*/ 14 h 249"/>
                  <a:gd name="T24" fmla="*/ 207 w 291"/>
                  <a:gd name="T25" fmla="*/ 20 h 249"/>
                  <a:gd name="T26" fmla="*/ 222 w 291"/>
                  <a:gd name="T27" fmla="*/ 27 h 249"/>
                  <a:gd name="T28" fmla="*/ 239 w 291"/>
                  <a:gd name="T29" fmla="*/ 34 h 249"/>
                  <a:gd name="T30" fmla="*/ 252 w 291"/>
                  <a:gd name="T31" fmla="*/ 41 h 249"/>
                  <a:gd name="T32" fmla="*/ 265 w 291"/>
                  <a:gd name="T33" fmla="*/ 46 h 249"/>
                  <a:gd name="T34" fmla="*/ 272 w 291"/>
                  <a:gd name="T35" fmla="*/ 50 h 249"/>
                  <a:gd name="T36" fmla="*/ 277 w 291"/>
                  <a:gd name="T37" fmla="*/ 50 h 249"/>
                  <a:gd name="T38" fmla="*/ 282 w 291"/>
                  <a:gd name="T39" fmla="*/ 53 h 249"/>
                  <a:gd name="T40" fmla="*/ 287 w 291"/>
                  <a:gd name="T41" fmla="*/ 53 h 249"/>
                  <a:gd name="T42" fmla="*/ 290 w 291"/>
                  <a:gd name="T43" fmla="*/ 55 h 249"/>
                  <a:gd name="T44" fmla="*/ 285 w 291"/>
                  <a:gd name="T45" fmla="*/ 85 h 249"/>
                  <a:gd name="T46" fmla="*/ 276 w 291"/>
                  <a:gd name="T47" fmla="*/ 90 h 249"/>
                  <a:gd name="T48" fmla="*/ 264 w 291"/>
                  <a:gd name="T49" fmla="*/ 98 h 249"/>
                  <a:gd name="T50" fmla="*/ 249 w 291"/>
                  <a:gd name="T51" fmla="*/ 109 h 249"/>
                  <a:gd name="T52" fmla="*/ 234 w 291"/>
                  <a:gd name="T53" fmla="*/ 122 h 249"/>
                  <a:gd name="T54" fmla="*/ 222 w 291"/>
                  <a:gd name="T55" fmla="*/ 132 h 249"/>
                  <a:gd name="T56" fmla="*/ 212 w 291"/>
                  <a:gd name="T57" fmla="*/ 143 h 249"/>
                  <a:gd name="T58" fmla="*/ 205 w 291"/>
                  <a:gd name="T59" fmla="*/ 151 h 249"/>
                  <a:gd name="T60" fmla="*/ 199 w 291"/>
                  <a:gd name="T61" fmla="*/ 159 h 249"/>
                  <a:gd name="T62" fmla="*/ 194 w 291"/>
                  <a:gd name="T63" fmla="*/ 166 h 249"/>
                  <a:gd name="T64" fmla="*/ 184 w 291"/>
                  <a:gd name="T65" fmla="*/ 173 h 249"/>
                  <a:gd name="T66" fmla="*/ 176 w 291"/>
                  <a:gd name="T67" fmla="*/ 179 h 249"/>
                  <a:gd name="T68" fmla="*/ 166 w 291"/>
                  <a:gd name="T69" fmla="*/ 186 h 249"/>
                  <a:gd name="T70" fmla="*/ 153 w 291"/>
                  <a:gd name="T71" fmla="*/ 195 h 249"/>
                  <a:gd name="T72" fmla="*/ 137 w 291"/>
                  <a:gd name="T73" fmla="*/ 204 h 249"/>
                  <a:gd name="T74" fmla="*/ 119 w 291"/>
                  <a:gd name="T75" fmla="*/ 212 h 249"/>
                  <a:gd name="T76" fmla="*/ 102 w 291"/>
                  <a:gd name="T77" fmla="*/ 220 h 249"/>
                  <a:gd name="T78" fmla="*/ 85 w 291"/>
                  <a:gd name="T79" fmla="*/ 228 h 249"/>
                  <a:gd name="T80" fmla="*/ 73 w 291"/>
                  <a:gd name="T81" fmla="*/ 233 h 249"/>
                  <a:gd name="T82" fmla="*/ 61 w 291"/>
                  <a:gd name="T83" fmla="*/ 238 h 249"/>
                  <a:gd name="T84" fmla="*/ 51 w 291"/>
                  <a:gd name="T85" fmla="*/ 243 h 249"/>
                  <a:gd name="T86" fmla="*/ 41 w 291"/>
                  <a:gd name="T87" fmla="*/ 245 h 249"/>
                  <a:gd name="T88" fmla="*/ 33 w 291"/>
                  <a:gd name="T89" fmla="*/ 248 h 249"/>
                  <a:gd name="T90" fmla="*/ 25 w 291"/>
                  <a:gd name="T91" fmla="*/ 248 h 249"/>
                  <a:gd name="T92" fmla="*/ 17 w 291"/>
                  <a:gd name="T93" fmla="*/ 245 h 249"/>
                  <a:gd name="T94" fmla="*/ 10 w 291"/>
                  <a:gd name="T95" fmla="*/ 239 h 249"/>
                  <a:gd name="T96" fmla="*/ 5 w 291"/>
                  <a:gd name="T97" fmla="*/ 230 h 249"/>
                  <a:gd name="T98" fmla="*/ 2 w 291"/>
                  <a:gd name="T99" fmla="*/ 217 h 249"/>
                  <a:gd name="T100" fmla="*/ 1 w 291"/>
                  <a:gd name="T101" fmla="*/ 201 h 249"/>
                  <a:gd name="T102" fmla="*/ 0 w 291"/>
                  <a:gd name="T103" fmla="*/ 183 h 249"/>
                  <a:gd name="T104" fmla="*/ 1 w 291"/>
                  <a:gd name="T105" fmla="*/ 166 h 249"/>
                  <a:gd name="T106" fmla="*/ 1 w 291"/>
                  <a:gd name="T107" fmla="*/ 147 h 249"/>
                  <a:gd name="T108" fmla="*/ 2 w 291"/>
                  <a:gd name="T109" fmla="*/ 124 h 249"/>
                  <a:gd name="T110" fmla="*/ 5 w 291"/>
                  <a:gd name="T111" fmla="*/ 98 h 249"/>
                  <a:gd name="T112" fmla="*/ 9 w 291"/>
                  <a:gd name="T113" fmla="*/ 70 h 249"/>
                  <a:gd name="T114" fmla="*/ 13 w 291"/>
                  <a:gd name="T115" fmla="*/ 47 h 249"/>
                  <a:gd name="T116" fmla="*/ 15 w 291"/>
                  <a:gd name="T117" fmla="*/ 30 h 249"/>
                  <a:gd name="T118" fmla="*/ 17 w 291"/>
                  <a:gd name="T119" fmla="*/ 22 h 24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91"/>
                  <a:gd name="T181" fmla="*/ 0 h 249"/>
                  <a:gd name="T182" fmla="*/ 291 w 291"/>
                  <a:gd name="T183" fmla="*/ 249 h 24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91" h="249">
                    <a:moveTo>
                      <a:pt x="17" y="22"/>
                    </a:moveTo>
                    <a:lnTo>
                      <a:pt x="18" y="20"/>
                    </a:lnTo>
                    <a:lnTo>
                      <a:pt x="18" y="19"/>
                    </a:lnTo>
                    <a:lnTo>
                      <a:pt x="19" y="19"/>
                    </a:lnTo>
                    <a:lnTo>
                      <a:pt x="19" y="18"/>
                    </a:lnTo>
                    <a:lnTo>
                      <a:pt x="20" y="17"/>
                    </a:lnTo>
                    <a:lnTo>
                      <a:pt x="21" y="17"/>
                    </a:lnTo>
                    <a:lnTo>
                      <a:pt x="22" y="15"/>
                    </a:lnTo>
                    <a:lnTo>
                      <a:pt x="23" y="14"/>
                    </a:lnTo>
                    <a:lnTo>
                      <a:pt x="24" y="14"/>
                    </a:lnTo>
                    <a:lnTo>
                      <a:pt x="26" y="14"/>
                    </a:lnTo>
                    <a:lnTo>
                      <a:pt x="26" y="13"/>
                    </a:lnTo>
                    <a:lnTo>
                      <a:pt x="27" y="12"/>
                    </a:lnTo>
                    <a:lnTo>
                      <a:pt x="29" y="11"/>
                    </a:lnTo>
                    <a:lnTo>
                      <a:pt x="31" y="10"/>
                    </a:lnTo>
                    <a:lnTo>
                      <a:pt x="33" y="9"/>
                    </a:lnTo>
                    <a:lnTo>
                      <a:pt x="34" y="8"/>
                    </a:lnTo>
                    <a:lnTo>
                      <a:pt x="36" y="7"/>
                    </a:lnTo>
                    <a:lnTo>
                      <a:pt x="39" y="6"/>
                    </a:lnTo>
                    <a:lnTo>
                      <a:pt x="40" y="6"/>
                    </a:lnTo>
                    <a:lnTo>
                      <a:pt x="43" y="6"/>
                    </a:lnTo>
                    <a:lnTo>
                      <a:pt x="45" y="5"/>
                    </a:lnTo>
                    <a:lnTo>
                      <a:pt x="48" y="4"/>
                    </a:lnTo>
                    <a:lnTo>
                      <a:pt x="51" y="4"/>
                    </a:lnTo>
                    <a:lnTo>
                      <a:pt x="54" y="2"/>
                    </a:lnTo>
                    <a:lnTo>
                      <a:pt x="56" y="2"/>
                    </a:lnTo>
                    <a:lnTo>
                      <a:pt x="59" y="2"/>
                    </a:lnTo>
                    <a:lnTo>
                      <a:pt x="62" y="2"/>
                    </a:lnTo>
                    <a:lnTo>
                      <a:pt x="66" y="1"/>
                    </a:lnTo>
                    <a:lnTo>
                      <a:pt x="69" y="1"/>
                    </a:lnTo>
                    <a:lnTo>
                      <a:pt x="74" y="1"/>
                    </a:lnTo>
                    <a:lnTo>
                      <a:pt x="77" y="0"/>
                    </a:lnTo>
                    <a:lnTo>
                      <a:pt x="82" y="0"/>
                    </a:lnTo>
                    <a:lnTo>
                      <a:pt x="85" y="0"/>
                    </a:lnTo>
                    <a:lnTo>
                      <a:pt x="90" y="0"/>
                    </a:lnTo>
                    <a:lnTo>
                      <a:pt x="94" y="0"/>
                    </a:lnTo>
                    <a:lnTo>
                      <a:pt x="98" y="0"/>
                    </a:lnTo>
                    <a:lnTo>
                      <a:pt x="103" y="0"/>
                    </a:lnTo>
                    <a:lnTo>
                      <a:pt x="108" y="0"/>
                    </a:lnTo>
                    <a:lnTo>
                      <a:pt x="112" y="0"/>
                    </a:lnTo>
                    <a:lnTo>
                      <a:pt x="117" y="1"/>
                    </a:lnTo>
                    <a:lnTo>
                      <a:pt x="122" y="1"/>
                    </a:lnTo>
                    <a:lnTo>
                      <a:pt x="126" y="1"/>
                    </a:lnTo>
                    <a:lnTo>
                      <a:pt x="131" y="2"/>
                    </a:lnTo>
                    <a:lnTo>
                      <a:pt x="135" y="2"/>
                    </a:lnTo>
                    <a:lnTo>
                      <a:pt x="139" y="2"/>
                    </a:lnTo>
                    <a:lnTo>
                      <a:pt x="144" y="2"/>
                    </a:lnTo>
                    <a:lnTo>
                      <a:pt x="148" y="4"/>
                    </a:lnTo>
                    <a:lnTo>
                      <a:pt x="153" y="4"/>
                    </a:lnTo>
                    <a:lnTo>
                      <a:pt x="157" y="5"/>
                    </a:lnTo>
                    <a:lnTo>
                      <a:pt x="161" y="6"/>
                    </a:lnTo>
                    <a:lnTo>
                      <a:pt x="165" y="6"/>
                    </a:lnTo>
                    <a:lnTo>
                      <a:pt x="169" y="6"/>
                    </a:lnTo>
                    <a:lnTo>
                      <a:pt x="172" y="7"/>
                    </a:lnTo>
                    <a:lnTo>
                      <a:pt x="176" y="8"/>
                    </a:lnTo>
                    <a:lnTo>
                      <a:pt x="179" y="9"/>
                    </a:lnTo>
                    <a:lnTo>
                      <a:pt x="182" y="10"/>
                    </a:lnTo>
                    <a:lnTo>
                      <a:pt x="186" y="12"/>
                    </a:lnTo>
                    <a:lnTo>
                      <a:pt x="189" y="13"/>
                    </a:lnTo>
                    <a:lnTo>
                      <a:pt x="191" y="14"/>
                    </a:lnTo>
                    <a:lnTo>
                      <a:pt x="194" y="14"/>
                    </a:lnTo>
                    <a:lnTo>
                      <a:pt x="197" y="17"/>
                    </a:lnTo>
                    <a:lnTo>
                      <a:pt x="201" y="17"/>
                    </a:lnTo>
                    <a:lnTo>
                      <a:pt x="203" y="18"/>
                    </a:lnTo>
                    <a:lnTo>
                      <a:pt x="207" y="20"/>
                    </a:lnTo>
                    <a:lnTo>
                      <a:pt x="210" y="22"/>
                    </a:lnTo>
                    <a:lnTo>
                      <a:pt x="212" y="23"/>
                    </a:lnTo>
                    <a:lnTo>
                      <a:pt x="216" y="24"/>
                    </a:lnTo>
                    <a:lnTo>
                      <a:pt x="219" y="26"/>
                    </a:lnTo>
                    <a:lnTo>
                      <a:pt x="222" y="27"/>
                    </a:lnTo>
                    <a:lnTo>
                      <a:pt x="225" y="29"/>
                    </a:lnTo>
                    <a:lnTo>
                      <a:pt x="230" y="30"/>
                    </a:lnTo>
                    <a:lnTo>
                      <a:pt x="232" y="32"/>
                    </a:lnTo>
                    <a:lnTo>
                      <a:pt x="235" y="34"/>
                    </a:lnTo>
                    <a:lnTo>
                      <a:pt x="239" y="34"/>
                    </a:lnTo>
                    <a:lnTo>
                      <a:pt x="242" y="36"/>
                    </a:lnTo>
                    <a:lnTo>
                      <a:pt x="244" y="37"/>
                    </a:lnTo>
                    <a:lnTo>
                      <a:pt x="247" y="38"/>
                    </a:lnTo>
                    <a:lnTo>
                      <a:pt x="250" y="40"/>
                    </a:lnTo>
                    <a:lnTo>
                      <a:pt x="252" y="41"/>
                    </a:lnTo>
                    <a:lnTo>
                      <a:pt x="255" y="42"/>
                    </a:lnTo>
                    <a:lnTo>
                      <a:pt x="257" y="42"/>
                    </a:lnTo>
                    <a:lnTo>
                      <a:pt x="260" y="44"/>
                    </a:lnTo>
                    <a:lnTo>
                      <a:pt x="262" y="46"/>
                    </a:lnTo>
                    <a:lnTo>
                      <a:pt x="265" y="46"/>
                    </a:lnTo>
                    <a:lnTo>
                      <a:pt x="266" y="46"/>
                    </a:lnTo>
                    <a:lnTo>
                      <a:pt x="268" y="47"/>
                    </a:lnTo>
                    <a:lnTo>
                      <a:pt x="269" y="48"/>
                    </a:lnTo>
                    <a:lnTo>
                      <a:pt x="271" y="48"/>
                    </a:lnTo>
                    <a:lnTo>
                      <a:pt x="272" y="50"/>
                    </a:lnTo>
                    <a:lnTo>
                      <a:pt x="274" y="50"/>
                    </a:lnTo>
                    <a:lnTo>
                      <a:pt x="275" y="50"/>
                    </a:lnTo>
                    <a:lnTo>
                      <a:pt x="276" y="50"/>
                    </a:lnTo>
                    <a:lnTo>
                      <a:pt x="277" y="50"/>
                    </a:lnTo>
                    <a:lnTo>
                      <a:pt x="278" y="51"/>
                    </a:lnTo>
                    <a:lnTo>
                      <a:pt x="279" y="51"/>
                    </a:lnTo>
                    <a:lnTo>
                      <a:pt x="280" y="51"/>
                    </a:lnTo>
                    <a:lnTo>
                      <a:pt x="281" y="53"/>
                    </a:lnTo>
                    <a:lnTo>
                      <a:pt x="282" y="53"/>
                    </a:lnTo>
                    <a:lnTo>
                      <a:pt x="283" y="53"/>
                    </a:lnTo>
                    <a:lnTo>
                      <a:pt x="284" y="53"/>
                    </a:lnTo>
                    <a:lnTo>
                      <a:pt x="285" y="53"/>
                    </a:lnTo>
                    <a:lnTo>
                      <a:pt x="287" y="53"/>
                    </a:lnTo>
                    <a:lnTo>
                      <a:pt x="287" y="54"/>
                    </a:lnTo>
                    <a:lnTo>
                      <a:pt x="288" y="54"/>
                    </a:lnTo>
                    <a:lnTo>
                      <a:pt x="290" y="54"/>
                    </a:lnTo>
                    <a:lnTo>
                      <a:pt x="290" y="55"/>
                    </a:lnTo>
                    <a:lnTo>
                      <a:pt x="287" y="83"/>
                    </a:lnTo>
                    <a:lnTo>
                      <a:pt x="285" y="84"/>
                    </a:lnTo>
                    <a:lnTo>
                      <a:pt x="285" y="85"/>
                    </a:lnTo>
                    <a:lnTo>
                      <a:pt x="284" y="86"/>
                    </a:lnTo>
                    <a:lnTo>
                      <a:pt x="282" y="87"/>
                    </a:lnTo>
                    <a:lnTo>
                      <a:pt x="280" y="87"/>
                    </a:lnTo>
                    <a:lnTo>
                      <a:pt x="278" y="89"/>
                    </a:lnTo>
                    <a:lnTo>
                      <a:pt x="276" y="90"/>
                    </a:lnTo>
                    <a:lnTo>
                      <a:pt x="274" y="91"/>
                    </a:lnTo>
                    <a:lnTo>
                      <a:pt x="272" y="94"/>
                    </a:lnTo>
                    <a:lnTo>
                      <a:pt x="269" y="95"/>
                    </a:lnTo>
                    <a:lnTo>
                      <a:pt x="266" y="97"/>
                    </a:lnTo>
                    <a:lnTo>
                      <a:pt x="264" y="98"/>
                    </a:lnTo>
                    <a:lnTo>
                      <a:pt x="261" y="101"/>
                    </a:lnTo>
                    <a:lnTo>
                      <a:pt x="258" y="102"/>
                    </a:lnTo>
                    <a:lnTo>
                      <a:pt x="254" y="106"/>
                    </a:lnTo>
                    <a:lnTo>
                      <a:pt x="252" y="107"/>
                    </a:lnTo>
                    <a:lnTo>
                      <a:pt x="249" y="109"/>
                    </a:lnTo>
                    <a:lnTo>
                      <a:pt x="246" y="112"/>
                    </a:lnTo>
                    <a:lnTo>
                      <a:pt x="242" y="114"/>
                    </a:lnTo>
                    <a:lnTo>
                      <a:pt x="240" y="117"/>
                    </a:lnTo>
                    <a:lnTo>
                      <a:pt x="237" y="118"/>
                    </a:lnTo>
                    <a:lnTo>
                      <a:pt x="234" y="122"/>
                    </a:lnTo>
                    <a:lnTo>
                      <a:pt x="231" y="123"/>
                    </a:lnTo>
                    <a:lnTo>
                      <a:pt x="228" y="127"/>
                    </a:lnTo>
                    <a:lnTo>
                      <a:pt x="225" y="127"/>
                    </a:lnTo>
                    <a:lnTo>
                      <a:pt x="222" y="131"/>
                    </a:lnTo>
                    <a:lnTo>
                      <a:pt x="222" y="132"/>
                    </a:lnTo>
                    <a:lnTo>
                      <a:pt x="219" y="135"/>
                    </a:lnTo>
                    <a:lnTo>
                      <a:pt x="217" y="138"/>
                    </a:lnTo>
                    <a:lnTo>
                      <a:pt x="215" y="139"/>
                    </a:lnTo>
                    <a:lnTo>
                      <a:pt x="213" y="141"/>
                    </a:lnTo>
                    <a:lnTo>
                      <a:pt x="212" y="143"/>
                    </a:lnTo>
                    <a:lnTo>
                      <a:pt x="211" y="145"/>
                    </a:lnTo>
                    <a:lnTo>
                      <a:pt x="209" y="147"/>
                    </a:lnTo>
                    <a:lnTo>
                      <a:pt x="208" y="148"/>
                    </a:lnTo>
                    <a:lnTo>
                      <a:pt x="206" y="151"/>
                    </a:lnTo>
                    <a:lnTo>
                      <a:pt x="205" y="151"/>
                    </a:lnTo>
                    <a:lnTo>
                      <a:pt x="204" y="153"/>
                    </a:lnTo>
                    <a:lnTo>
                      <a:pt x="202" y="155"/>
                    </a:lnTo>
                    <a:lnTo>
                      <a:pt x="202" y="156"/>
                    </a:lnTo>
                    <a:lnTo>
                      <a:pt x="201" y="158"/>
                    </a:lnTo>
                    <a:lnTo>
                      <a:pt x="199" y="159"/>
                    </a:lnTo>
                    <a:lnTo>
                      <a:pt x="198" y="160"/>
                    </a:lnTo>
                    <a:lnTo>
                      <a:pt x="197" y="162"/>
                    </a:lnTo>
                    <a:lnTo>
                      <a:pt x="197" y="163"/>
                    </a:lnTo>
                    <a:lnTo>
                      <a:pt x="194" y="163"/>
                    </a:lnTo>
                    <a:lnTo>
                      <a:pt x="194" y="166"/>
                    </a:lnTo>
                    <a:lnTo>
                      <a:pt x="192" y="167"/>
                    </a:lnTo>
                    <a:lnTo>
                      <a:pt x="190" y="168"/>
                    </a:lnTo>
                    <a:lnTo>
                      <a:pt x="187" y="171"/>
                    </a:lnTo>
                    <a:lnTo>
                      <a:pt x="186" y="172"/>
                    </a:lnTo>
                    <a:lnTo>
                      <a:pt x="184" y="173"/>
                    </a:lnTo>
                    <a:lnTo>
                      <a:pt x="182" y="175"/>
                    </a:lnTo>
                    <a:lnTo>
                      <a:pt x="181" y="176"/>
                    </a:lnTo>
                    <a:lnTo>
                      <a:pt x="179" y="177"/>
                    </a:lnTo>
                    <a:lnTo>
                      <a:pt x="178" y="178"/>
                    </a:lnTo>
                    <a:lnTo>
                      <a:pt x="176" y="179"/>
                    </a:lnTo>
                    <a:lnTo>
                      <a:pt x="174" y="181"/>
                    </a:lnTo>
                    <a:lnTo>
                      <a:pt x="172" y="183"/>
                    </a:lnTo>
                    <a:lnTo>
                      <a:pt x="171" y="183"/>
                    </a:lnTo>
                    <a:lnTo>
                      <a:pt x="169" y="186"/>
                    </a:lnTo>
                    <a:lnTo>
                      <a:pt x="166" y="186"/>
                    </a:lnTo>
                    <a:lnTo>
                      <a:pt x="164" y="188"/>
                    </a:lnTo>
                    <a:lnTo>
                      <a:pt x="161" y="190"/>
                    </a:lnTo>
                    <a:lnTo>
                      <a:pt x="159" y="191"/>
                    </a:lnTo>
                    <a:lnTo>
                      <a:pt x="156" y="193"/>
                    </a:lnTo>
                    <a:lnTo>
                      <a:pt x="153" y="195"/>
                    </a:lnTo>
                    <a:lnTo>
                      <a:pt x="149" y="196"/>
                    </a:lnTo>
                    <a:lnTo>
                      <a:pt x="147" y="199"/>
                    </a:lnTo>
                    <a:lnTo>
                      <a:pt x="142" y="200"/>
                    </a:lnTo>
                    <a:lnTo>
                      <a:pt x="139" y="202"/>
                    </a:lnTo>
                    <a:lnTo>
                      <a:pt x="137" y="204"/>
                    </a:lnTo>
                    <a:lnTo>
                      <a:pt x="132" y="206"/>
                    </a:lnTo>
                    <a:lnTo>
                      <a:pt x="129" y="208"/>
                    </a:lnTo>
                    <a:lnTo>
                      <a:pt x="126" y="209"/>
                    </a:lnTo>
                    <a:lnTo>
                      <a:pt x="122" y="211"/>
                    </a:lnTo>
                    <a:lnTo>
                      <a:pt x="119" y="212"/>
                    </a:lnTo>
                    <a:lnTo>
                      <a:pt x="116" y="215"/>
                    </a:lnTo>
                    <a:lnTo>
                      <a:pt x="112" y="216"/>
                    </a:lnTo>
                    <a:lnTo>
                      <a:pt x="108" y="218"/>
                    </a:lnTo>
                    <a:lnTo>
                      <a:pt x="105" y="219"/>
                    </a:lnTo>
                    <a:lnTo>
                      <a:pt x="102" y="220"/>
                    </a:lnTo>
                    <a:lnTo>
                      <a:pt x="98" y="223"/>
                    </a:lnTo>
                    <a:lnTo>
                      <a:pt x="94" y="225"/>
                    </a:lnTo>
                    <a:lnTo>
                      <a:pt x="92" y="226"/>
                    </a:lnTo>
                    <a:lnTo>
                      <a:pt x="89" y="227"/>
                    </a:lnTo>
                    <a:lnTo>
                      <a:pt x="85" y="228"/>
                    </a:lnTo>
                    <a:lnTo>
                      <a:pt x="82" y="230"/>
                    </a:lnTo>
                    <a:lnTo>
                      <a:pt x="79" y="230"/>
                    </a:lnTo>
                    <a:lnTo>
                      <a:pt x="77" y="232"/>
                    </a:lnTo>
                    <a:lnTo>
                      <a:pt x="74" y="233"/>
                    </a:lnTo>
                    <a:lnTo>
                      <a:pt x="73" y="233"/>
                    </a:lnTo>
                    <a:lnTo>
                      <a:pt x="69" y="234"/>
                    </a:lnTo>
                    <a:lnTo>
                      <a:pt x="68" y="235"/>
                    </a:lnTo>
                    <a:lnTo>
                      <a:pt x="65" y="235"/>
                    </a:lnTo>
                    <a:lnTo>
                      <a:pt x="64" y="237"/>
                    </a:lnTo>
                    <a:lnTo>
                      <a:pt x="61" y="238"/>
                    </a:lnTo>
                    <a:lnTo>
                      <a:pt x="59" y="239"/>
                    </a:lnTo>
                    <a:lnTo>
                      <a:pt x="57" y="239"/>
                    </a:lnTo>
                    <a:lnTo>
                      <a:pt x="55" y="240"/>
                    </a:lnTo>
                    <a:lnTo>
                      <a:pt x="54" y="241"/>
                    </a:lnTo>
                    <a:lnTo>
                      <a:pt x="51" y="243"/>
                    </a:lnTo>
                    <a:lnTo>
                      <a:pt x="48" y="243"/>
                    </a:lnTo>
                    <a:lnTo>
                      <a:pt x="46" y="243"/>
                    </a:lnTo>
                    <a:lnTo>
                      <a:pt x="45" y="244"/>
                    </a:lnTo>
                    <a:lnTo>
                      <a:pt x="43" y="245"/>
                    </a:lnTo>
                    <a:lnTo>
                      <a:pt x="41" y="245"/>
                    </a:lnTo>
                    <a:lnTo>
                      <a:pt x="39" y="246"/>
                    </a:lnTo>
                    <a:lnTo>
                      <a:pt x="37" y="247"/>
                    </a:lnTo>
                    <a:lnTo>
                      <a:pt x="36" y="247"/>
                    </a:lnTo>
                    <a:lnTo>
                      <a:pt x="35" y="247"/>
                    </a:lnTo>
                    <a:lnTo>
                      <a:pt x="33" y="248"/>
                    </a:lnTo>
                    <a:lnTo>
                      <a:pt x="31" y="248"/>
                    </a:lnTo>
                    <a:lnTo>
                      <a:pt x="29" y="248"/>
                    </a:lnTo>
                    <a:lnTo>
                      <a:pt x="27" y="248"/>
                    </a:lnTo>
                    <a:lnTo>
                      <a:pt x="26" y="248"/>
                    </a:lnTo>
                    <a:lnTo>
                      <a:pt x="25" y="248"/>
                    </a:lnTo>
                    <a:lnTo>
                      <a:pt x="23" y="248"/>
                    </a:lnTo>
                    <a:lnTo>
                      <a:pt x="22" y="247"/>
                    </a:lnTo>
                    <a:lnTo>
                      <a:pt x="20" y="247"/>
                    </a:lnTo>
                    <a:lnTo>
                      <a:pt x="18" y="246"/>
                    </a:lnTo>
                    <a:lnTo>
                      <a:pt x="17" y="245"/>
                    </a:lnTo>
                    <a:lnTo>
                      <a:pt x="15" y="244"/>
                    </a:lnTo>
                    <a:lnTo>
                      <a:pt x="14" y="243"/>
                    </a:lnTo>
                    <a:lnTo>
                      <a:pt x="13" y="243"/>
                    </a:lnTo>
                    <a:lnTo>
                      <a:pt x="11" y="241"/>
                    </a:lnTo>
                    <a:lnTo>
                      <a:pt x="10" y="239"/>
                    </a:lnTo>
                    <a:lnTo>
                      <a:pt x="9" y="238"/>
                    </a:lnTo>
                    <a:lnTo>
                      <a:pt x="8" y="235"/>
                    </a:lnTo>
                    <a:lnTo>
                      <a:pt x="7" y="234"/>
                    </a:lnTo>
                    <a:lnTo>
                      <a:pt x="6" y="232"/>
                    </a:lnTo>
                    <a:lnTo>
                      <a:pt x="5" y="230"/>
                    </a:lnTo>
                    <a:lnTo>
                      <a:pt x="4" y="227"/>
                    </a:lnTo>
                    <a:lnTo>
                      <a:pt x="4" y="225"/>
                    </a:lnTo>
                    <a:lnTo>
                      <a:pt x="4" y="222"/>
                    </a:lnTo>
                    <a:lnTo>
                      <a:pt x="2" y="219"/>
                    </a:lnTo>
                    <a:lnTo>
                      <a:pt x="2" y="217"/>
                    </a:lnTo>
                    <a:lnTo>
                      <a:pt x="1" y="213"/>
                    </a:lnTo>
                    <a:lnTo>
                      <a:pt x="1" y="211"/>
                    </a:lnTo>
                    <a:lnTo>
                      <a:pt x="1" y="208"/>
                    </a:lnTo>
                    <a:lnTo>
                      <a:pt x="1" y="204"/>
                    </a:lnTo>
                    <a:lnTo>
                      <a:pt x="1" y="201"/>
                    </a:lnTo>
                    <a:lnTo>
                      <a:pt x="1" y="198"/>
                    </a:lnTo>
                    <a:lnTo>
                      <a:pt x="1" y="195"/>
                    </a:lnTo>
                    <a:lnTo>
                      <a:pt x="1" y="191"/>
                    </a:lnTo>
                    <a:lnTo>
                      <a:pt x="0" y="187"/>
                    </a:lnTo>
                    <a:lnTo>
                      <a:pt x="0" y="183"/>
                    </a:lnTo>
                    <a:lnTo>
                      <a:pt x="0" y="181"/>
                    </a:lnTo>
                    <a:lnTo>
                      <a:pt x="0" y="177"/>
                    </a:lnTo>
                    <a:lnTo>
                      <a:pt x="0" y="173"/>
                    </a:lnTo>
                    <a:lnTo>
                      <a:pt x="1" y="169"/>
                    </a:lnTo>
                    <a:lnTo>
                      <a:pt x="1" y="166"/>
                    </a:lnTo>
                    <a:lnTo>
                      <a:pt x="1" y="162"/>
                    </a:lnTo>
                    <a:lnTo>
                      <a:pt x="1" y="158"/>
                    </a:lnTo>
                    <a:lnTo>
                      <a:pt x="1" y="155"/>
                    </a:lnTo>
                    <a:lnTo>
                      <a:pt x="1" y="151"/>
                    </a:lnTo>
                    <a:lnTo>
                      <a:pt x="1" y="147"/>
                    </a:lnTo>
                    <a:lnTo>
                      <a:pt x="1" y="143"/>
                    </a:lnTo>
                    <a:lnTo>
                      <a:pt x="1" y="138"/>
                    </a:lnTo>
                    <a:lnTo>
                      <a:pt x="1" y="134"/>
                    </a:lnTo>
                    <a:lnTo>
                      <a:pt x="2" y="129"/>
                    </a:lnTo>
                    <a:lnTo>
                      <a:pt x="2" y="124"/>
                    </a:lnTo>
                    <a:lnTo>
                      <a:pt x="4" y="118"/>
                    </a:lnTo>
                    <a:lnTo>
                      <a:pt x="4" y="114"/>
                    </a:lnTo>
                    <a:lnTo>
                      <a:pt x="4" y="108"/>
                    </a:lnTo>
                    <a:lnTo>
                      <a:pt x="5" y="102"/>
                    </a:lnTo>
                    <a:lnTo>
                      <a:pt x="5" y="98"/>
                    </a:lnTo>
                    <a:lnTo>
                      <a:pt x="6" y="93"/>
                    </a:lnTo>
                    <a:lnTo>
                      <a:pt x="7" y="87"/>
                    </a:lnTo>
                    <a:lnTo>
                      <a:pt x="8" y="82"/>
                    </a:lnTo>
                    <a:lnTo>
                      <a:pt x="9" y="77"/>
                    </a:lnTo>
                    <a:lnTo>
                      <a:pt x="9" y="70"/>
                    </a:lnTo>
                    <a:lnTo>
                      <a:pt x="10" y="66"/>
                    </a:lnTo>
                    <a:lnTo>
                      <a:pt x="11" y="62"/>
                    </a:lnTo>
                    <a:lnTo>
                      <a:pt x="11" y="57"/>
                    </a:lnTo>
                    <a:lnTo>
                      <a:pt x="13" y="53"/>
                    </a:lnTo>
                    <a:lnTo>
                      <a:pt x="13" y="47"/>
                    </a:lnTo>
                    <a:lnTo>
                      <a:pt x="14" y="44"/>
                    </a:lnTo>
                    <a:lnTo>
                      <a:pt x="14" y="40"/>
                    </a:lnTo>
                    <a:lnTo>
                      <a:pt x="14" y="36"/>
                    </a:lnTo>
                    <a:lnTo>
                      <a:pt x="15" y="34"/>
                    </a:lnTo>
                    <a:lnTo>
                      <a:pt x="15" y="30"/>
                    </a:lnTo>
                    <a:lnTo>
                      <a:pt x="16" y="27"/>
                    </a:lnTo>
                    <a:lnTo>
                      <a:pt x="16" y="26"/>
                    </a:lnTo>
                    <a:lnTo>
                      <a:pt x="16" y="24"/>
                    </a:lnTo>
                    <a:lnTo>
                      <a:pt x="17" y="22"/>
                    </a:lnTo>
                  </a:path>
                </a:pathLst>
              </a:custGeom>
              <a:solidFill>
                <a:srgbClr val="A36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5286" name="Freeform 25">
                <a:extLst>
                  <a:ext uri="{FF2B5EF4-FFF2-40B4-BE49-F238E27FC236}">
                    <a16:creationId xmlns:a16="http://schemas.microsoft.com/office/drawing/2014/main" xmlns="" id="{A44EA083-6F78-474A-B83D-97DE40CF1E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0" y="1344"/>
                <a:ext cx="276" cy="238"/>
              </a:xfrm>
              <a:custGeom>
                <a:avLst/>
                <a:gdLst>
                  <a:gd name="T0" fmla="*/ 19 w 276"/>
                  <a:gd name="T1" fmla="*/ 22 h 238"/>
                  <a:gd name="T2" fmla="*/ 21 w 276"/>
                  <a:gd name="T3" fmla="*/ 17 h 238"/>
                  <a:gd name="T4" fmla="*/ 26 w 276"/>
                  <a:gd name="T5" fmla="*/ 14 h 238"/>
                  <a:gd name="T6" fmla="*/ 34 w 276"/>
                  <a:gd name="T7" fmla="*/ 9 h 238"/>
                  <a:gd name="T8" fmla="*/ 44 w 276"/>
                  <a:gd name="T9" fmla="*/ 5 h 238"/>
                  <a:gd name="T10" fmla="*/ 59 w 276"/>
                  <a:gd name="T11" fmla="*/ 2 h 238"/>
                  <a:gd name="T12" fmla="*/ 75 w 276"/>
                  <a:gd name="T13" fmla="*/ 1 h 238"/>
                  <a:gd name="T14" fmla="*/ 95 w 276"/>
                  <a:gd name="T15" fmla="*/ 0 h 238"/>
                  <a:gd name="T16" fmla="*/ 117 w 276"/>
                  <a:gd name="T17" fmla="*/ 1 h 238"/>
                  <a:gd name="T18" fmla="*/ 137 w 276"/>
                  <a:gd name="T19" fmla="*/ 2 h 238"/>
                  <a:gd name="T20" fmla="*/ 157 w 276"/>
                  <a:gd name="T21" fmla="*/ 6 h 238"/>
                  <a:gd name="T22" fmla="*/ 173 w 276"/>
                  <a:gd name="T23" fmla="*/ 10 h 238"/>
                  <a:gd name="T24" fmla="*/ 187 w 276"/>
                  <a:gd name="T25" fmla="*/ 15 h 238"/>
                  <a:gd name="T26" fmla="*/ 203 w 276"/>
                  <a:gd name="T27" fmla="*/ 22 h 238"/>
                  <a:gd name="T28" fmla="*/ 217 w 276"/>
                  <a:gd name="T29" fmla="*/ 29 h 238"/>
                  <a:gd name="T30" fmla="*/ 231 w 276"/>
                  <a:gd name="T31" fmla="*/ 34 h 238"/>
                  <a:gd name="T32" fmla="*/ 244 w 276"/>
                  <a:gd name="T33" fmla="*/ 40 h 238"/>
                  <a:gd name="T34" fmla="*/ 253 w 276"/>
                  <a:gd name="T35" fmla="*/ 45 h 238"/>
                  <a:gd name="T36" fmla="*/ 260 w 276"/>
                  <a:gd name="T37" fmla="*/ 46 h 238"/>
                  <a:gd name="T38" fmla="*/ 265 w 276"/>
                  <a:gd name="T39" fmla="*/ 48 h 238"/>
                  <a:gd name="T40" fmla="*/ 268 w 276"/>
                  <a:gd name="T41" fmla="*/ 50 h 238"/>
                  <a:gd name="T42" fmla="*/ 272 w 276"/>
                  <a:gd name="T43" fmla="*/ 51 h 238"/>
                  <a:gd name="T44" fmla="*/ 272 w 276"/>
                  <a:gd name="T45" fmla="*/ 81 h 238"/>
                  <a:gd name="T46" fmla="*/ 266 w 276"/>
                  <a:gd name="T47" fmla="*/ 84 h 238"/>
                  <a:gd name="T48" fmla="*/ 256 w 276"/>
                  <a:gd name="T49" fmla="*/ 92 h 238"/>
                  <a:gd name="T50" fmla="*/ 242 w 276"/>
                  <a:gd name="T51" fmla="*/ 101 h 238"/>
                  <a:gd name="T52" fmla="*/ 227 w 276"/>
                  <a:gd name="T53" fmla="*/ 112 h 238"/>
                  <a:gd name="T54" fmla="*/ 215 w 276"/>
                  <a:gd name="T55" fmla="*/ 123 h 238"/>
                  <a:gd name="T56" fmla="*/ 204 w 276"/>
                  <a:gd name="T57" fmla="*/ 134 h 238"/>
                  <a:gd name="T58" fmla="*/ 198 w 276"/>
                  <a:gd name="T59" fmla="*/ 143 h 238"/>
                  <a:gd name="T60" fmla="*/ 192 w 276"/>
                  <a:gd name="T61" fmla="*/ 150 h 238"/>
                  <a:gd name="T62" fmla="*/ 186 w 276"/>
                  <a:gd name="T63" fmla="*/ 156 h 238"/>
                  <a:gd name="T64" fmla="*/ 180 w 276"/>
                  <a:gd name="T65" fmla="*/ 162 h 238"/>
                  <a:gd name="T66" fmla="*/ 173 w 276"/>
                  <a:gd name="T67" fmla="*/ 167 h 238"/>
                  <a:gd name="T68" fmla="*/ 166 w 276"/>
                  <a:gd name="T69" fmla="*/ 174 h 238"/>
                  <a:gd name="T70" fmla="*/ 155 w 276"/>
                  <a:gd name="T71" fmla="*/ 180 h 238"/>
                  <a:gd name="T72" fmla="*/ 142 w 276"/>
                  <a:gd name="T73" fmla="*/ 188 h 238"/>
                  <a:gd name="T74" fmla="*/ 127 w 276"/>
                  <a:gd name="T75" fmla="*/ 196 h 238"/>
                  <a:gd name="T76" fmla="*/ 111 w 276"/>
                  <a:gd name="T77" fmla="*/ 206 h 238"/>
                  <a:gd name="T78" fmla="*/ 95 w 276"/>
                  <a:gd name="T79" fmla="*/ 213 h 238"/>
                  <a:gd name="T80" fmla="*/ 81 w 276"/>
                  <a:gd name="T81" fmla="*/ 220 h 238"/>
                  <a:gd name="T82" fmla="*/ 69 w 276"/>
                  <a:gd name="T83" fmla="*/ 224 h 238"/>
                  <a:gd name="T84" fmla="*/ 58 w 276"/>
                  <a:gd name="T85" fmla="*/ 228 h 238"/>
                  <a:gd name="T86" fmla="*/ 47 w 276"/>
                  <a:gd name="T87" fmla="*/ 232 h 238"/>
                  <a:gd name="T88" fmla="*/ 39 w 276"/>
                  <a:gd name="T89" fmla="*/ 236 h 238"/>
                  <a:gd name="T90" fmla="*/ 30 w 276"/>
                  <a:gd name="T91" fmla="*/ 237 h 238"/>
                  <a:gd name="T92" fmla="*/ 23 w 276"/>
                  <a:gd name="T93" fmla="*/ 236 h 238"/>
                  <a:gd name="T94" fmla="*/ 16 w 276"/>
                  <a:gd name="T95" fmla="*/ 234 h 238"/>
                  <a:gd name="T96" fmla="*/ 9 w 276"/>
                  <a:gd name="T97" fmla="*/ 227 h 238"/>
                  <a:gd name="T98" fmla="*/ 4 w 276"/>
                  <a:gd name="T99" fmla="*/ 217 h 238"/>
                  <a:gd name="T100" fmla="*/ 1 w 276"/>
                  <a:gd name="T101" fmla="*/ 204 h 238"/>
                  <a:gd name="T102" fmla="*/ 1 w 276"/>
                  <a:gd name="T103" fmla="*/ 189 h 238"/>
                  <a:gd name="T104" fmla="*/ 0 w 276"/>
                  <a:gd name="T105" fmla="*/ 172 h 238"/>
                  <a:gd name="T106" fmla="*/ 0 w 276"/>
                  <a:gd name="T107" fmla="*/ 155 h 238"/>
                  <a:gd name="T108" fmla="*/ 1 w 276"/>
                  <a:gd name="T109" fmla="*/ 136 h 238"/>
                  <a:gd name="T110" fmla="*/ 2 w 276"/>
                  <a:gd name="T111" fmla="*/ 115 h 238"/>
                  <a:gd name="T112" fmla="*/ 6 w 276"/>
                  <a:gd name="T113" fmla="*/ 89 h 238"/>
                  <a:gd name="T114" fmla="*/ 10 w 276"/>
                  <a:gd name="T115" fmla="*/ 64 h 238"/>
                  <a:gd name="T116" fmla="*/ 13 w 276"/>
                  <a:gd name="T117" fmla="*/ 43 h 238"/>
                  <a:gd name="T118" fmla="*/ 16 w 276"/>
                  <a:gd name="T119" fmla="*/ 29 h 23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6"/>
                  <a:gd name="T181" fmla="*/ 0 h 238"/>
                  <a:gd name="T182" fmla="*/ 276 w 276"/>
                  <a:gd name="T183" fmla="*/ 238 h 23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6" h="238">
                    <a:moveTo>
                      <a:pt x="16" y="22"/>
                    </a:moveTo>
                    <a:lnTo>
                      <a:pt x="16" y="22"/>
                    </a:lnTo>
                    <a:lnTo>
                      <a:pt x="17" y="22"/>
                    </a:lnTo>
                    <a:lnTo>
                      <a:pt x="19" y="22"/>
                    </a:lnTo>
                    <a:lnTo>
                      <a:pt x="19" y="20"/>
                    </a:lnTo>
                    <a:lnTo>
                      <a:pt x="19" y="19"/>
                    </a:lnTo>
                    <a:lnTo>
                      <a:pt x="20" y="18"/>
                    </a:lnTo>
                    <a:lnTo>
                      <a:pt x="21" y="17"/>
                    </a:lnTo>
                    <a:lnTo>
                      <a:pt x="22" y="17"/>
                    </a:lnTo>
                    <a:lnTo>
                      <a:pt x="23" y="17"/>
                    </a:lnTo>
                    <a:lnTo>
                      <a:pt x="24" y="15"/>
                    </a:lnTo>
                    <a:lnTo>
                      <a:pt x="25" y="14"/>
                    </a:lnTo>
                    <a:lnTo>
                      <a:pt x="26" y="14"/>
                    </a:lnTo>
                    <a:lnTo>
                      <a:pt x="27" y="12"/>
                    </a:lnTo>
                    <a:lnTo>
                      <a:pt x="29" y="12"/>
                    </a:lnTo>
                    <a:lnTo>
                      <a:pt x="30" y="11"/>
                    </a:lnTo>
                    <a:lnTo>
                      <a:pt x="32" y="10"/>
                    </a:lnTo>
                    <a:lnTo>
                      <a:pt x="34" y="9"/>
                    </a:lnTo>
                    <a:lnTo>
                      <a:pt x="36" y="8"/>
                    </a:lnTo>
                    <a:lnTo>
                      <a:pt x="38" y="7"/>
                    </a:lnTo>
                    <a:lnTo>
                      <a:pt x="41" y="7"/>
                    </a:lnTo>
                    <a:lnTo>
                      <a:pt x="41" y="6"/>
                    </a:lnTo>
                    <a:lnTo>
                      <a:pt x="44" y="5"/>
                    </a:lnTo>
                    <a:lnTo>
                      <a:pt x="47" y="4"/>
                    </a:lnTo>
                    <a:lnTo>
                      <a:pt x="50" y="3"/>
                    </a:lnTo>
                    <a:lnTo>
                      <a:pt x="52" y="3"/>
                    </a:lnTo>
                    <a:lnTo>
                      <a:pt x="55" y="2"/>
                    </a:lnTo>
                    <a:lnTo>
                      <a:pt x="59" y="2"/>
                    </a:lnTo>
                    <a:lnTo>
                      <a:pt x="61" y="2"/>
                    </a:lnTo>
                    <a:lnTo>
                      <a:pt x="65" y="2"/>
                    </a:lnTo>
                    <a:lnTo>
                      <a:pt x="68" y="1"/>
                    </a:lnTo>
                    <a:lnTo>
                      <a:pt x="72" y="1"/>
                    </a:lnTo>
                    <a:lnTo>
                      <a:pt x="75" y="1"/>
                    </a:lnTo>
                    <a:lnTo>
                      <a:pt x="79" y="1"/>
                    </a:lnTo>
                    <a:lnTo>
                      <a:pt x="83" y="1"/>
                    </a:lnTo>
                    <a:lnTo>
                      <a:pt x="87" y="0"/>
                    </a:lnTo>
                    <a:lnTo>
                      <a:pt x="91" y="0"/>
                    </a:lnTo>
                    <a:lnTo>
                      <a:pt x="95" y="0"/>
                    </a:lnTo>
                    <a:lnTo>
                      <a:pt x="99" y="0"/>
                    </a:lnTo>
                    <a:lnTo>
                      <a:pt x="103" y="1"/>
                    </a:lnTo>
                    <a:lnTo>
                      <a:pt x="107" y="1"/>
                    </a:lnTo>
                    <a:lnTo>
                      <a:pt x="112" y="1"/>
                    </a:lnTo>
                    <a:lnTo>
                      <a:pt x="117" y="1"/>
                    </a:lnTo>
                    <a:lnTo>
                      <a:pt x="120" y="2"/>
                    </a:lnTo>
                    <a:lnTo>
                      <a:pt x="124" y="2"/>
                    </a:lnTo>
                    <a:lnTo>
                      <a:pt x="128" y="2"/>
                    </a:lnTo>
                    <a:lnTo>
                      <a:pt x="134" y="2"/>
                    </a:lnTo>
                    <a:lnTo>
                      <a:pt x="137" y="2"/>
                    </a:lnTo>
                    <a:lnTo>
                      <a:pt x="142" y="3"/>
                    </a:lnTo>
                    <a:lnTo>
                      <a:pt x="144" y="3"/>
                    </a:lnTo>
                    <a:lnTo>
                      <a:pt x="149" y="4"/>
                    </a:lnTo>
                    <a:lnTo>
                      <a:pt x="153" y="5"/>
                    </a:lnTo>
                    <a:lnTo>
                      <a:pt x="157" y="6"/>
                    </a:lnTo>
                    <a:lnTo>
                      <a:pt x="161" y="6"/>
                    </a:lnTo>
                    <a:lnTo>
                      <a:pt x="164" y="7"/>
                    </a:lnTo>
                    <a:lnTo>
                      <a:pt x="167" y="8"/>
                    </a:lnTo>
                    <a:lnTo>
                      <a:pt x="170" y="9"/>
                    </a:lnTo>
                    <a:lnTo>
                      <a:pt x="173" y="10"/>
                    </a:lnTo>
                    <a:lnTo>
                      <a:pt x="176" y="11"/>
                    </a:lnTo>
                    <a:lnTo>
                      <a:pt x="179" y="12"/>
                    </a:lnTo>
                    <a:lnTo>
                      <a:pt x="182" y="12"/>
                    </a:lnTo>
                    <a:lnTo>
                      <a:pt x="184" y="14"/>
                    </a:lnTo>
                    <a:lnTo>
                      <a:pt x="187" y="15"/>
                    </a:lnTo>
                    <a:lnTo>
                      <a:pt x="191" y="17"/>
                    </a:lnTo>
                    <a:lnTo>
                      <a:pt x="194" y="17"/>
                    </a:lnTo>
                    <a:lnTo>
                      <a:pt x="196" y="19"/>
                    </a:lnTo>
                    <a:lnTo>
                      <a:pt x="199" y="20"/>
                    </a:lnTo>
                    <a:lnTo>
                      <a:pt x="203" y="22"/>
                    </a:lnTo>
                    <a:lnTo>
                      <a:pt x="205" y="22"/>
                    </a:lnTo>
                    <a:lnTo>
                      <a:pt x="208" y="24"/>
                    </a:lnTo>
                    <a:lnTo>
                      <a:pt x="211" y="26"/>
                    </a:lnTo>
                    <a:lnTo>
                      <a:pt x="215" y="27"/>
                    </a:lnTo>
                    <a:lnTo>
                      <a:pt x="217" y="29"/>
                    </a:lnTo>
                    <a:lnTo>
                      <a:pt x="220" y="30"/>
                    </a:lnTo>
                    <a:lnTo>
                      <a:pt x="222" y="30"/>
                    </a:lnTo>
                    <a:lnTo>
                      <a:pt x="225" y="32"/>
                    </a:lnTo>
                    <a:lnTo>
                      <a:pt x="228" y="33"/>
                    </a:lnTo>
                    <a:lnTo>
                      <a:pt x="231" y="34"/>
                    </a:lnTo>
                    <a:lnTo>
                      <a:pt x="234" y="36"/>
                    </a:lnTo>
                    <a:lnTo>
                      <a:pt x="236" y="38"/>
                    </a:lnTo>
                    <a:lnTo>
                      <a:pt x="239" y="38"/>
                    </a:lnTo>
                    <a:lnTo>
                      <a:pt x="241" y="39"/>
                    </a:lnTo>
                    <a:lnTo>
                      <a:pt x="244" y="40"/>
                    </a:lnTo>
                    <a:lnTo>
                      <a:pt x="246" y="41"/>
                    </a:lnTo>
                    <a:lnTo>
                      <a:pt x="247" y="42"/>
                    </a:lnTo>
                    <a:lnTo>
                      <a:pt x="250" y="42"/>
                    </a:lnTo>
                    <a:lnTo>
                      <a:pt x="251" y="43"/>
                    </a:lnTo>
                    <a:lnTo>
                      <a:pt x="253" y="45"/>
                    </a:lnTo>
                    <a:lnTo>
                      <a:pt x="255" y="45"/>
                    </a:lnTo>
                    <a:lnTo>
                      <a:pt x="256" y="45"/>
                    </a:lnTo>
                    <a:lnTo>
                      <a:pt x="257" y="45"/>
                    </a:lnTo>
                    <a:lnTo>
                      <a:pt x="259" y="46"/>
                    </a:lnTo>
                    <a:lnTo>
                      <a:pt x="260" y="46"/>
                    </a:lnTo>
                    <a:lnTo>
                      <a:pt x="262" y="48"/>
                    </a:lnTo>
                    <a:lnTo>
                      <a:pt x="263" y="48"/>
                    </a:lnTo>
                    <a:lnTo>
                      <a:pt x="264" y="48"/>
                    </a:lnTo>
                    <a:lnTo>
                      <a:pt x="265" y="48"/>
                    </a:lnTo>
                    <a:lnTo>
                      <a:pt x="266" y="48"/>
                    </a:lnTo>
                    <a:lnTo>
                      <a:pt x="266" y="50"/>
                    </a:lnTo>
                    <a:lnTo>
                      <a:pt x="267" y="50"/>
                    </a:lnTo>
                    <a:lnTo>
                      <a:pt x="268" y="50"/>
                    </a:lnTo>
                    <a:lnTo>
                      <a:pt x="270" y="50"/>
                    </a:lnTo>
                    <a:lnTo>
                      <a:pt x="272" y="50"/>
                    </a:lnTo>
                    <a:lnTo>
                      <a:pt x="272" y="51"/>
                    </a:lnTo>
                    <a:lnTo>
                      <a:pt x="273" y="51"/>
                    </a:lnTo>
                    <a:lnTo>
                      <a:pt x="275" y="51"/>
                    </a:lnTo>
                    <a:lnTo>
                      <a:pt x="275" y="53"/>
                    </a:lnTo>
                    <a:lnTo>
                      <a:pt x="272" y="81"/>
                    </a:lnTo>
                    <a:lnTo>
                      <a:pt x="272" y="82"/>
                    </a:lnTo>
                    <a:lnTo>
                      <a:pt x="270" y="82"/>
                    </a:lnTo>
                    <a:lnTo>
                      <a:pt x="270" y="83"/>
                    </a:lnTo>
                    <a:lnTo>
                      <a:pt x="267" y="83"/>
                    </a:lnTo>
                    <a:lnTo>
                      <a:pt x="266" y="84"/>
                    </a:lnTo>
                    <a:lnTo>
                      <a:pt x="264" y="86"/>
                    </a:lnTo>
                    <a:lnTo>
                      <a:pt x="262" y="87"/>
                    </a:lnTo>
                    <a:lnTo>
                      <a:pt x="260" y="89"/>
                    </a:lnTo>
                    <a:lnTo>
                      <a:pt x="257" y="90"/>
                    </a:lnTo>
                    <a:lnTo>
                      <a:pt x="256" y="92"/>
                    </a:lnTo>
                    <a:lnTo>
                      <a:pt x="253" y="94"/>
                    </a:lnTo>
                    <a:lnTo>
                      <a:pt x="250" y="95"/>
                    </a:lnTo>
                    <a:lnTo>
                      <a:pt x="247" y="97"/>
                    </a:lnTo>
                    <a:lnTo>
                      <a:pt x="245" y="99"/>
                    </a:lnTo>
                    <a:lnTo>
                      <a:pt x="242" y="101"/>
                    </a:lnTo>
                    <a:lnTo>
                      <a:pt x="239" y="103"/>
                    </a:lnTo>
                    <a:lnTo>
                      <a:pt x="236" y="106"/>
                    </a:lnTo>
                    <a:lnTo>
                      <a:pt x="234" y="107"/>
                    </a:lnTo>
                    <a:lnTo>
                      <a:pt x="230" y="110"/>
                    </a:lnTo>
                    <a:lnTo>
                      <a:pt x="227" y="112"/>
                    </a:lnTo>
                    <a:lnTo>
                      <a:pt x="225" y="115"/>
                    </a:lnTo>
                    <a:lnTo>
                      <a:pt x="222" y="117"/>
                    </a:lnTo>
                    <a:lnTo>
                      <a:pt x="220" y="119"/>
                    </a:lnTo>
                    <a:lnTo>
                      <a:pt x="217" y="121"/>
                    </a:lnTo>
                    <a:lnTo>
                      <a:pt x="215" y="123"/>
                    </a:lnTo>
                    <a:lnTo>
                      <a:pt x="213" y="126"/>
                    </a:lnTo>
                    <a:lnTo>
                      <a:pt x="210" y="127"/>
                    </a:lnTo>
                    <a:lnTo>
                      <a:pt x="208" y="131"/>
                    </a:lnTo>
                    <a:lnTo>
                      <a:pt x="206" y="132"/>
                    </a:lnTo>
                    <a:lnTo>
                      <a:pt x="204" y="134"/>
                    </a:lnTo>
                    <a:lnTo>
                      <a:pt x="204" y="135"/>
                    </a:lnTo>
                    <a:lnTo>
                      <a:pt x="202" y="138"/>
                    </a:lnTo>
                    <a:lnTo>
                      <a:pt x="201" y="139"/>
                    </a:lnTo>
                    <a:lnTo>
                      <a:pt x="199" y="141"/>
                    </a:lnTo>
                    <a:lnTo>
                      <a:pt x="198" y="143"/>
                    </a:lnTo>
                    <a:lnTo>
                      <a:pt x="196" y="144"/>
                    </a:lnTo>
                    <a:lnTo>
                      <a:pt x="194" y="146"/>
                    </a:lnTo>
                    <a:lnTo>
                      <a:pt x="194" y="147"/>
                    </a:lnTo>
                    <a:lnTo>
                      <a:pt x="192" y="149"/>
                    </a:lnTo>
                    <a:lnTo>
                      <a:pt x="192" y="150"/>
                    </a:lnTo>
                    <a:lnTo>
                      <a:pt x="191" y="151"/>
                    </a:lnTo>
                    <a:lnTo>
                      <a:pt x="189" y="153"/>
                    </a:lnTo>
                    <a:lnTo>
                      <a:pt x="188" y="154"/>
                    </a:lnTo>
                    <a:lnTo>
                      <a:pt x="187" y="155"/>
                    </a:lnTo>
                    <a:lnTo>
                      <a:pt x="186" y="156"/>
                    </a:lnTo>
                    <a:lnTo>
                      <a:pt x="185" y="157"/>
                    </a:lnTo>
                    <a:lnTo>
                      <a:pt x="183" y="159"/>
                    </a:lnTo>
                    <a:lnTo>
                      <a:pt x="182" y="159"/>
                    </a:lnTo>
                    <a:lnTo>
                      <a:pt x="182" y="162"/>
                    </a:lnTo>
                    <a:lnTo>
                      <a:pt x="180" y="162"/>
                    </a:lnTo>
                    <a:lnTo>
                      <a:pt x="179" y="163"/>
                    </a:lnTo>
                    <a:lnTo>
                      <a:pt x="178" y="164"/>
                    </a:lnTo>
                    <a:lnTo>
                      <a:pt x="176" y="165"/>
                    </a:lnTo>
                    <a:lnTo>
                      <a:pt x="175" y="166"/>
                    </a:lnTo>
                    <a:lnTo>
                      <a:pt x="173" y="167"/>
                    </a:lnTo>
                    <a:lnTo>
                      <a:pt x="172" y="169"/>
                    </a:lnTo>
                    <a:lnTo>
                      <a:pt x="170" y="169"/>
                    </a:lnTo>
                    <a:lnTo>
                      <a:pt x="169" y="171"/>
                    </a:lnTo>
                    <a:lnTo>
                      <a:pt x="167" y="172"/>
                    </a:lnTo>
                    <a:lnTo>
                      <a:pt x="166" y="174"/>
                    </a:lnTo>
                    <a:lnTo>
                      <a:pt x="164" y="175"/>
                    </a:lnTo>
                    <a:lnTo>
                      <a:pt x="162" y="176"/>
                    </a:lnTo>
                    <a:lnTo>
                      <a:pt x="161" y="177"/>
                    </a:lnTo>
                    <a:lnTo>
                      <a:pt x="158" y="180"/>
                    </a:lnTo>
                    <a:lnTo>
                      <a:pt x="155" y="180"/>
                    </a:lnTo>
                    <a:lnTo>
                      <a:pt x="153" y="182"/>
                    </a:lnTo>
                    <a:lnTo>
                      <a:pt x="150" y="183"/>
                    </a:lnTo>
                    <a:lnTo>
                      <a:pt x="147" y="185"/>
                    </a:lnTo>
                    <a:lnTo>
                      <a:pt x="144" y="187"/>
                    </a:lnTo>
                    <a:lnTo>
                      <a:pt x="142" y="188"/>
                    </a:lnTo>
                    <a:lnTo>
                      <a:pt x="139" y="189"/>
                    </a:lnTo>
                    <a:lnTo>
                      <a:pt x="137" y="192"/>
                    </a:lnTo>
                    <a:lnTo>
                      <a:pt x="134" y="193"/>
                    </a:lnTo>
                    <a:lnTo>
                      <a:pt x="130" y="196"/>
                    </a:lnTo>
                    <a:lnTo>
                      <a:pt x="127" y="196"/>
                    </a:lnTo>
                    <a:lnTo>
                      <a:pt x="124" y="199"/>
                    </a:lnTo>
                    <a:lnTo>
                      <a:pt x="121" y="200"/>
                    </a:lnTo>
                    <a:lnTo>
                      <a:pt x="117" y="202"/>
                    </a:lnTo>
                    <a:lnTo>
                      <a:pt x="114" y="204"/>
                    </a:lnTo>
                    <a:lnTo>
                      <a:pt x="111" y="206"/>
                    </a:lnTo>
                    <a:lnTo>
                      <a:pt x="107" y="207"/>
                    </a:lnTo>
                    <a:lnTo>
                      <a:pt x="104" y="208"/>
                    </a:lnTo>
                    <a:lnTo>
                      <a:pt x="101" y="210"/>
                    </a:lnTo>
                    <a:lnTo>
                      <a:pt x="98" y="211"/>
                    </a:lnTo>
                    <a:lnTo>
                      <a:pt x="95" y="213"/>
                    </a:lnTo>
                    <a:lnTo>
                      <a:pt x="92" y="215"/>
                    </a:lnTo>
                    <a:lnTo>
                      <a:pt x="89" y="216"/>
                    </a:lnTo>
                    <a:lnTo>
                      <a:pt x="86" y="216"/>
                    </a:lnTo>
                    <a:lnTo>
                      <a:pt x="83" y="219"/>
                    </a:lnTo>
                    <a:lnTo>
                      <a:pt x="81" y="220"/>
                    </a:lnTo>
                    <a:lnTo>
                      <a:pt x="78" y="220"/>
                    </a:lnTo>
                    <a:lnTo>
                      <a:pt x="75" y="221"/>
                    </a:lnTo>
                    <a:lnTo>
                      <a:pt x="73" y="222"/>
                    </a:lnTo>
                    <a:lnTo>
                      <a:pt x="71" y="224"/>
                    </a:lnTo>
                    <a:lnTo>
                      <a:pt x="69" y="224"/>
                    </a:lnTo>
                    <a:lnTo>
                      <a:pt x="66" y="224"/>
                    </a:lnTo>
                    <a:lnTo>
                      <a:pt x="64" y="225"/>
                    </a:lnTo>
                    <a:lnTo>
                      <a:pt x="62" y="226"/>
                    </a:lnTo>
                    <a:lnTo>
                      <a:pt x="60" y="227"/>
                    </a:lnTo>
                    <a:lnTo>
                      <a:pt x="58" y="228"/>
                    </a:lnTo>
                    <a:lnTo>
                      <a:pt x="56" y="229"/>
                    </a:lnTo>
                    <a:lnTo>
                      <a:pt x="54" y="229"/>
                    </a:lnTo>
                    <a:lnTo>
                      <a:pt x="52" y="231"/>
                    </a:lnTo>
                    <a:lnTo>
                      <a:pt x="50" y="231"/>
                    </a:lnTo>
                    <a:lnTo>
                      <a:pt x="47" y="232"/>
                    </a:lnTo>
                    <a:lnTo>
                      <a:pt x="46" y="232"/>
                    </a:lnTo>
                    <a:lnTo>
                      <a:pt x="44" y="234"/>
                    </a:lnTo>
                    <a:lnTo>
                      <a:pt x="41" y="234"/>
                    </a:lnTo>
                    <a:lnTo>
                      <a:pt x="39" y="236"/>
                    </a:lnTo>
                    <a:lnTo>
                      <a:pt x="38" y="236"/>
                    </a:lnTo>
                    <a:lnTo>
                      <a:pt x="36" y="236"/>
                    </a:lnTo>
                    <a:lnTo>
                      <a:pt x="34" y="236"/>
                    </a:lnTo>
                    <a:lnTo>
                      <a:pt x="32" y="236"/>
                    </a:lnTo>
                    <a:lnTo>
                      <a:pt x="30" y="237"/>
                    </a:lnTo>
                    <a:lnTo>
                      <a:pt x="29" y="237"/>
                    </a:lnTo>
                    <a:lnTo>
                      <a:pt x="27" y="237"/>
                    </a:lnTo>
                    <a:lnTo>
                      <a:pt x="26" y="237"/>
                    </a:lnTo>
                    <a:lnTo>
                      <a:pt x="24" y="237"/>
                    </a:lnTo>
                    <a:lnTo>
                      <a:pt x="23" y="236"/>
                    </a:lnTo>
                    <a:lnTo>
                      <a:pt x="21" y="236"/>
                    </a:lnTo>
                    <a:lnTo>
                      <a:pt x="19" y="236"/>
                    </a:lnTo>
                    <a:lnTo>
                      <a:pt x="16" y="234"/>
                    </a:lnTo>
                    <a:lnTo>
                      <a:pt x="14" y="232"/>
                    </a:lnTo>
                    <a:lnTo>
                      <a:pt x="13" y="232"/>
                    </a:lnTo>
                    <a:lnTo>
                      <a:pt x="11" y="231"/>
                    </a:lnTo>
                    <a:lnTo>
                      <a:pt x="10" y="229"/>
                    </a:lnTo>
                    <a:lnTo>
                      <a:pt x="9" y="227"/>
                    </a:lnTo>
                    <a:lnTo>
                      <a:pt x="8" y="226"/>
                    </a:lnTo>
                    <a:lnTo>
                      <a:pt x="8" y="224"/>
                    </a:lnTo>
                    <a:lnTo>
                      <a:pt x="6" y="221"/>
                    </a:lnTo>
                    <a:lnTo>
                      <a:pt x="5" y="220"/>
                    </a:lnTo>
                    <a:lnTo>
                      <a:pt x="4" y="217"/>
                    </a:lnTo>
                    <a:lnTo>
                      <a:pt x="4" y="215"/>
                    </a:lnTo>
                    <a:lnTo>
                      <a:pt x="4" y="212"/>
                    </a:lnTo>
                    <a:lnTo>
                      <a:pt x="2" y="210"/>
                    </a:lnTo>
                    <a:lnTo>
                      <a:pt x="2" y="207"/>
                    </a:lnTo>
                    <a:lnTo>
                      <a:pt x="1" y="204"/>
                    </a:lnTo>
                    <a:lnTo>
                      <a:pt x="1" y="202"/>
                    </a:lnTo>
                    <a:lnTo>
                      <a:pt x="1" y="199"/>
                    </a:lnTo>
                    <a:lnTo>
                      <a:pt x="1" y="196"/>
                    </a:lnTo>
                    <a:lnTo>
                      <a:pt x="1" y="192"/>
                    </a:lnTo>
                    <a:lnTo>
                      <a:pt x="1" y="189"/>
                    </a:lnTo>
                    <a:lnTo>
                      <a:pt x="1" y="186"/>
                    </a:lnTo>
                    <a:lnTo>
                      <a:pt x="0" y="183"/>
                    </a:lnTo>
                    <a:lnTo>
                      <a:pt x="0" y="180"/>
                    </a:lnTo>
                    <a:lnTo>
                      <a:pt x="0" y="176"/>
                    </a:lnTo>
                    <a:lnTo>
                      <a:pt x="0" y="172"/>
                    </a:lnTo>
                    <a:lnTo>
                      <a:pt x="0" y="169"/>
                    </a:lnTo>
                    <a:lnTo>
                      <a:pt x="0" y="165"/>
                    </a:lnTo>
                    <a:lnTo>
                      <a:pt x="0" y="162"/>
                    </a:lnTo>
                    <a:lnTo>
                      <a:pt x="0" y="159"/>
                    </a:lnTo>
                    <a:lnTo>
                      <a:pt x="0" y="155"/>
                    </a:lnTo>
                    <a:lnTo>
                      <a:pt x="1" y="151"/>
                    </a:lnTo>
                    <a:lnTo>
                      <a:pt x="1" y="148"/>
                    </a:lnTo>
                    <a:lnTo>
                      <a:pt x="1" y="144"/>
                    </a:lnTo>
                    <a:lnTo>
                      <a:pt x="1" y="141"/>
                    </a:lnTo>
                    <a:lnTo>
                      <a:pt x="1" y="136"/>
                    </a:lnTo>
                    <a:lnTo>
                      <a:pt x="1" y="132"/>
                    </a:lnTo>
                    <a:lnTo>
                      <a:pt x="1" y="128"/>
                    </a:lnTo>
                    <a:lnTo>
                      <a:pt x="1" y="123"/>
                    </a:lnTo>
                    <a:lnTo>
                      <a:pt x="2" y="119"/>
                    </a:lnTo>
                    <a:lnTo>
                      <a:pt x="2" y="115"/>
                    </a:lnTo>
                    <a:lnTo>
                      <a:pt x="4" y="110"/>
                    </a:lnTo>
                    <a:lnTo>
                      <a:pt x="4" y="104"/>
                    </a:lnTo>
                    <a:lnTo>
                      <a:pt x="4" y="99"/>
                    </a:lnTo>
                    <a:lnTo>
                      <a:pt x="5" y="95"/>
                    </a:lnTo>
                    <a:lnTo>
                      <a:pt x="6" y="89"/>
                    </a:lnTo>
                    <a:lnTo>
                      <a:pt x="6" y="84"/>
                    </a:lnTo>
                    <a:lnTo>
                      <a:pt x="8" y="79"/>
                    </a:lnTo>
                    <a:lnTo>
                      <a:pt x="8" y="74"/>
                    </a:lnTo>
                    <a:lnTo>
                      <a:pt x="9" y="69"/>
                    </a:lnTo>
                    <a:lnTo>
                      <a:pt x="10" y="64"/>
                    </a:lnTo>
                    <a:lnTo>
                      <a:pt x="10" y="60"/>
                    </a:lnTo>
                    <a:lnTo>
                      <a:pt x="11" y="55"/>
                    </a:lnTo>
                    <a:lnTo>
                      <a:pt x="11" y="51"/>
                    </a:lnTo>
                    <a:lnTo>
                      <a:pt x="13" y="48"/>
                    </a:lnTo>
                    <a:lnTo>
                      <a:pt x="13" y="43"/>
                    </a:lnTo>
                    <a:lnTo>
                      <a:pt x="14" y="40"/>
                    </a:lnTo>
                    <a:lnTo>
                      <a:pt x="14" y="36"/>
                    </a:lnTo>
                    <a:lnTo>
                      <a:pt x="14" y="33"/>
                    </a:lnTo>
                    <a:lnTo>
                      <a:pt x="14" y="30"/>
                    </a:lnTo>
                    <a:lnTo>
                      <a:pt x="16" y="29"/>
                    </a:lnTo>
                    <a:lnTo>
                      <a:pt x="16" y="27"/>
                    </a:lnTo>
                    <a:lnTo>
                      <a:pt x="16" y="25"/>
                    </a:lnTo>
                    <a:lnTo>
                      <a:pt x="16" y="24"/>
                    </a:lnTo>
                    <a:lnTo>
                      <a:pt x="16" y="22"/>
                    </a:lnTo>
                  </a:path>
                </a:pathLst>
              </a:custGeom>
              <a:solidFill>
                <a:srgbClr val="A86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5287" name="Freeform 26">
                <a:extLst>
                  <a:ext uri="{FF2B5EF4-FFF2-40B4-BE49-F238E27FC236}">
                    <a16:creationId xmlns:a16="http://schemas.microsoft.com/office/drawing/2014/main" xmlns="" id="{1F3B9D93-621B-4597-9177-BAEA30AB1E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7" y="1348"/>
                <a:ext cx="260" cy="223"/>
              </a:xfrm>
              <a:custGeom>
                <a:avLst/>
                <a:gdLst>
                  <a:gd name="T0" fmla="*/ 18 w 260"/>
                  <a:gd name="T1" fmla="*/ 20 h 223"/>
                  <a:gd name="T2" fmla="*/ 23 w 260"/>
                  <a:gd name="T3" fmla="*/ 17 h 223"/>
                  <a:gd name="T4" fmla="*/ 29 w 260"/>
                  <a:gd name="T5" fmla="*/ 12 h 223"/>
                  <a:gd name="T6" fmla="*/ 37 w 260"/>
                  <a:gd name="T7" fmla="*/ 7 h 223"/>
                  <a:gd name="T8" fmla="*/ 48 w 260"/>
                  <a:gd name="T9" fmla="*/ 4 h 223"/>
                  <a:gd name="T10" fmla="*/ 63 w 260"/>
                  <a:gd name="T11" fmla="*/ 2 h 223"/>
                  <a:gd name="T12" fmla="*/ 79 w 260"/>
                  <a:gd name="T13" fmla="*/ 0 h 223"/>
                  <a:gd name="T14" fmla="*/ 99 w 260"/>
                  <a:gd name="T15" fmla="*/ 0 h 223"/>
                  <a:gd name="T16" fmla="*/ 118 w 260"/>
                  <a:gd name="T17" fmla="*/ 1 h 223"/>
                  <a:gd name="T18" fmla="*/ 136 w 260"/>
                  <a:gd name="T19" fmla="*/ 2 h 223"/>
                  <a:gd name="T20" fmla="*/ 154 w 260"/>
                  <a:gd name="T21" fmla="*/ 6 h 223"/>
                  <a:gd name="T22" fmla="*/ 168 w 260"/>
                  <a:gd name="T23" fmla="*/ 10 h 223"/>
                  <a:gd name="T24" fmla="*/ 182 w 260"/>
                  <a:gd name="T25" fmla="*/ 16 h 223"/>
                  <a:gd name="T26" fmla="*/ 196 w 260"/>
                  <a:gd name="T27" fmla="*/ 22 h 223"/>
                  <a:gd name="T28" fmla="*/ 209 w 260"/>
                  <a:gd name="T29" fmla="*/ 27 h 223"/>
                  <a:gd name="T30" fmla="*/ 221 w 260"/>
                  <a:gd name="T31" fmla="*/ 32 h 223"/>
                  <a:gd name="T32" fmla="*/ 232 w 260"/>
                  <a:gd name="T33" fmla="*/ 37 h 223"/>
                  <a:gd name="T34" fmla="*/ 240 w 260"/>
                  <a:gd name="T35" fmla="*/ 41 h 223"/>
                  <a:gd name="T36" fmla="*/ 246 w 260"/>
                  <a:gd name="T37" fmla="*/ 43 h 223"/>
                  <a:gd name="T38" fmla="*/ 251 w 260"/>
                  <a:gd name="T39" fmla="*/ 45 h 223"/>
                  <a:gd name="T40" fmla="*/ 254 w 260"/>
                  <a:gd name="T41" fmla="*/ 46 h 223"/>
                  <a:gd name="T42" fmla="*/ 259 w 260"/>
                  <a:gd name="T43" fmla="*/ 47 h 223"/>
                  <a:gd name="T44" fmla="*/ 254 w 260"/>
                  <a:gd name="T45" fmla="*/ 77 h 223"/>
                  <a:gd name="T46" fmla="*/ 246 w 260"/>
                  <a:gd name="T47" fmla="*/ 81 h 223"/>
                  <a:gd name="T48" fmla="*/ 235 w 260"/>
                  <a:gd name="T49" fmla="*/ 89 h 223"/>
                  <a:gd name="T50" fmla="*/ 222 w 260"/>
                  <a:gd name="T51" fmla="*/ 99 h 223"/>
                  <a:gd name="T52" fmla="*/ 209 w 260"/>
                  <a:gd name="T53" fmla="*/ 109 h 223"/>
                  <a:gd name="T54" fmla="*/ 198 w 260"/>
                  <a:gd name="T55" fmla="*/ 120 h 223"/>
                  <a:gd name="T56" fmla="*/ 190 w 260"/>
                  <a:gd name="T57" fmla="*/ 128 h 223"/>
                  <a:gd name="T58" fmla="*/ 184 w 260"/>
                  <a:gd name="T59" fmla="*/ 137 h 223"/>
                  <a:gd name="T60" fmla="*/ 179 w 260"/>
                  <a:gd name="T61" fmla="*/ 142 h 223"/>
                  <a:gd name="T62" fmla="*/ 173 w 260"/>
                  <a:gd name="T63" fmla="*/ 148 h 223"/>
                  <a:gd name="T64" fmla="*/ 167 w 260"/>
                  <a:gd name="T65" fmla="*/ 153 h 223"/>
                  <a:gd name="T66" fmla="*/ 160 w 260"/>
                  <a:gd name="T67" fmla="*/ 160 h 223"/>
                  <a:gd name="T68" fmla="*/ 151 w 260"/>
                  <a:gd name="T69" fmla="*/ 164 h 223"/>
                  <a:gd name="T70" fmla="*/ 142 w 260"/>
                  <a:gd name="T71" fmla="*/ 171 h 223"/>
                  <a:gd name="T72" fmla="*/ 129 w 260"/>
                  <a:gd name="T73" fmla="*/ 179 h 223"/>
                  <a:gd name="T74" fmla="*/ 114 w 260"/>
                  <a:gd name="T75" fmla="*/ 187 h 223"/>
                  <a:gd name="T76" fmla="*/ 99 w 260"/>
                  <a:gd name="T77" fmla="*/ 195 h 223"/>
                  <a:gd name="T78" fmla="*/ 86 w 260"/>
                  <a:gd name="T79" fmla="*/ 201 h 223"/>
                  <a:gd name="T80" fmla="*/ 73 w 260"/>
                  <a:gd name="T81" fmla="*/ 207 h 223"/>
                  <a:gd name="T82" fmla="*/ 62 w 260"/>
                  <a:gd name="T83" fmla="*/ 211 h 223"/>
                  <a:gd name="T84" fmla="*/ 53 w 260"/>
                  <a:gd name="T85" fmla="*/ 214 h 223"/>
                  <a:gd name="T86" fmla="*/ 44 w 260"/>
                  <a:gd name="T87" fmla="*/ 218 h 223"/>
                  <a:gd name="T88" fmla="*/ 34 w 260"/>
                  <a:gd name="T89" fmla="*/ 221 h 223"/>
                  <a:gd name="T90" fmla="*/ 26 w 260"/>
                  <a:gd name="T91" fmla="*/ 222 h 223"/>
                  <a:gd name="T92" fmla="*/ 19 w 260"/>
                  <a:gd name="T93" fmla="*/ 220 h 223"/>
                  <a:gd name="T94" fmla="*/ 13 w 260"/>
                  <a:gd name="T95" fmla="*/ 217 h 223"/>
                  <a:gd name="T96" fmla="*/ 7 w 260"/>
                  <a:gd name="T97" fmla="*/ 209 h 223"/>
                  <a:gd name="T98" fmla="*/ 3 w 260"/>
                  <a:gd name="T99" fmla="*/ 199 h 223"/>
                  <a:gd name="T100" fmla="*/ 1 w 260"/>
                  <a:gd name="T101" fmla="*/ 185 h 223"/>
                  <a:gd name="T102" fmla="*/ 1 w 260"/>
                  <a:gd name="T103" fmla="*/ 170 h 223"/>
                  <a:gd name="T104" fmla="*/ 0 w 260"/>
                  <a:gd name="T105" fmla="*/ 155 h 223"/>
                  <a:gd name="T106" fmla="*/ 1 w 260"/>
                  <a:gd name="T107" fmla="*/ 139 h 223"/>
                  <a:gd name="T108" fmla="*/ 1 w 260"/>
                  <a:gd name="T109" fmla="*/ 120 h 223"/>
                  <a:gd name="T110" fmla="*/ 4 w 260"/>
                  <a:gd name="T111" fmla="*/ 99 h 223"/>
                  <a:gd name="T112" fmla="*/ 7 w 260"/>
                  <a:gd name="T113" fmla="*/ 75 h 223"/>
                  <a:gd name="T114" fmla="*/ 11 w 260"/>
                  <a:gd name="T115" fmla="*/ 53 h 223"/>
                  <a:gd name="T116" fmla="*/ 14 w 260"/>
                  <a:gd name="T117" fmla="*/ 37 h 223"/>
                  <a:gd name="T118" fmla="*/ 15 w 260"/>
                  <a:gd name="T119" fmla="*/ 25 h 22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60"/>
                  <a:gd name="T181" fmla="*/ 0 h 223"/>
                  <a:gd name="T182" fmla="*/ 260 w 260"/>
                  <a:gd name="T183" fmla="*/ 223 h 22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60" h="223">
                    <a:moveTo>
                      <a:pt x="15" y="23"/>
                    </a:moveTo>
                    <a:lnTo>
                      <a:pt x="16" y="23"/>
                    </a:lnTo>
                    <a:lnTo>
                      <a:pt x="16" y="22"/>
                    </a:lnTo>
                    <a:lnTo>
                      <a:pt x="17" y="22"/>
                    </a:lnTo>
                    <a:lnTo>
                      <a:pt x="18" y="20"/>
                    </a:lnTo>
                    <a:lnTo>
                      <a:pt x="19" y="19"/>
                    </a:lnTo>
                    <a:lnTo>
                      <a:pt x="20" y="18"/>
                    </a:lnTo>
                    <a:lnTo>
                      <a:pt x="21" y="18"/>
                    </a:lnTo>
                    <a:lnTo>
                      <a:pt x="22" y="18"/>
                    </a:lnTo>
                    <a:lnTo>
                      <a:pt x="23" y="17"/>
                    </a:lnTo>
                    <a:lnTo>
                      <a:pt x="24" y="16"/>
                    </a:lnTo>
                    <a:lnTo>
                      <a:pt x="24" y="14"/>
                    </a:lnTo>
                    <a:lnTo>
                      <a:pt x="26" y="14"/>
                    </a:lnTo>
                    <a:lnTo>
                      <a:pt x="27" y="13"/>
                    </a:lnTo>
                    <a:lnTo>
                      <a:pt x="29" y="12"/>
                    </a:lnTo>
                    <a:lnTo>
                      <a:pt x="30" y="11"/>
                    </a:lnTo>
                    <a:lnTo>
                      <a:pt x="32" y="10"/>
                    </a:lnTo>
                    <a:lnTo>
                      <a:pt x="34" y="9"/>
                    </a:lnTo>
                    <a:lnTo>
                      <a:pt x="35" y="8"/>
                    </a:lnTo>
                    <a:lnTo>
                      <a:pt x="37" y="7"/>
                    </a:lnTo>
                    <a:lnTo>
                      <a:pt x="39" y="6"/>
                    </a:lnTo>
                    <a:lnTo>
                      <a:pt x="41" y="6"/>
                    </a:lnTo>
                    <a:lnTo>
                      <a:pt x="44" y="6"/>
                    </a:lnTo>
                    <a:lnTo>
                      <a:pt x="46" y="5"/>
                    </a:lnTo>
                    <a:lnTo>
                      <a:pt x="48" y="4"/>
                    </a:lnTo>
                    <a:lnTo>
                      <a:pt x="51" y="4"/>
                    </a:lnTo>
                    <a:lnTo>
                      <a:pt x="54" y="2"/>
                    </a:lnTo>
                    <a:lnTo>
                      <a:pt x="56" y="2"/>
                    </a:lnTo>
                    <a:lnTo>
                      <a:pt x="59" y="2"/>
                    </a:lnTo>
                    <a:lnTo>
                      <a:pt x="63" y="2"/>
                    </a:lnTo>
                    <a:lnTo>
                      <a:pt x="66" y="1"/>
                    </a:lnTo>
                    <a:lnTo>
                      <a:pt x="69" y="1"/>
                    </a:lnTo>
                    <a:lnTo>
                      <a:pt x="72" y="1"/>
                    </a:lnTo>
                    <a:lnTo>
                      <a:pt x="75" y="0"/>
                    </a:lnTo>
                    <a:lnTo>
                      <a:pt x="79" y="0"/>
                    </a:lnTo>
                    <a:lnTo>
                      <a:pt x="84" y="0"/>
                    </a:lnTo>
                    <a:lnTo>
                      <a:pt x="86" y="0"/>
                    </a:lnTo>
                    <a:lnTo>
                      <a:pt x="90" y="0"/>
                    </a:lnTo>
                    <a:lnTo>
                      <a:pt x="94" y="0"/>
                    </a:lnTo>
                    <a:lnTo>
                      <a:pt x="99" y="0"/>
                    </a:lnTo>
                    <a:lnTo>
                      <a:pt x="102" y="0"/>
                    </a:lnTo>
                    <a:lnTo>
                      <a:pt x="106" y="0"/>
                    </a:lnTo>
                    <a:lnTo>
                      <a:pt x="109" y="1"/>
                    </a:lnTo>
                    <a:lnTo>
                      <a:pt x="114" y="1"/>
                    </a:lnTo>
                    <a:lnTo>
                      <a:pt x="118" y="1"/>
                    </a:lnTo>
                    <a:lnTo>
                      <a:pt x="121" y="2"/>
                    </a:lnTo>
                    <a:lnTo>
                      <a:pt x="125" y="2"/>
                    </a:lnTo>
                    <a:lnTo>
                      <a:pt x="130" y="2"/>
                    </a:lnTo>
                    <a:lnTo>
                      <a:pt x="134" y="2"/>
                    </a:lnTo>
                    <a:lnTo>
                      <a:pt x="136" y="2"/>
                    </a:lnTo>
                    <a:lnTo>
                      <a:pt x="141" y="4"/>
                    </a:lnTo>
                    <a:lnTo>
                      <a:pt x="145" y="5"/>
                    </a:lnTo>
                    <a:lnTo>
                      <a:pt x="147" y="5"/>
                    </a:lnTo>
                    <a:lnTo>
                      <a:pt x="151" y="6"/>
                    </a:lnTo>
                    <a:lnTo>
                      <a:pt x="154" y="6"/>
                    </a:lnTo>
                    <a:lnTo>
                      <a:pt x="158" y="6"/>
                    </a:lnTo>
                    <a:lnTo>
                      <a:pt x="160" y="7"/>
                    </a:lnTo>
                    <a:lnTo>
                      <a:pt x="164" y="8"/>
                    </a:lnTo>
                    <a:lnTo>
                      <a:pt x="166" y="9"/>
                    </a:lnTo>
                    <a:lnTo>
                      <a:pt x="168" y="10"/>
                    </a:lnTo>
                    <a:lnTo>
                      <a:pt x="171" y="11"/>
                    </a:lnTo>
                    <a:lnTo>
                      <a:pt x="174" y="12"/>
                    </a:lnTo>
                    <a:lnTo>
                      <a:pt x="176" y="13"/>
                    </a:lnTo>
                    <a:lnTo>
                      <a:pt x="179" y="14"/>
                    </a:lnTo>
                    <a:lnTo>
                      <a:pt x="182" y="16"/>
                    </a:lnTo>
                    <a:lnTo>
                      <a:pt x="185" y="17"/>
                    </a:lnTo>
                    <a:lnTo>
                      <a:pt x="188" y="18"/>
                    </a:lnTo>
                    <a:lnTo>
                      <a:pt x="190" y="19"/>
                    </a:lnTo>
                    <a:lnTo>
                      <a:pt x="193" y="20"/>
                    </a:lnTo>
                    <a:lnTo>
                      <a:pt x="196" y="22"/>
                    </a:lnTo>
                    <a:lnTo>
                      <a:pt x="198" y="22"/>
                    </a:lnTo>
                    <a:lnTo>
                      <a:pt x="201" y="24"/>
                    </a:lnTo>
                    <a:lnTo>
                      <a:pt x="204" y="25"/>
                    </a:lnTo>
                    <a:lnTo>
                      <a:pt x="206" y="26"/>
                    </a:lnTo>
                    <a:lnTo>
                      <a:pt x="209" y="27"/>
                    </a:lnTo>
                    <a:lnTo>
                      <a:pt x="211" y="29"/>
                    </a:lnTo>
                    <a:lnTo>
                      <a:pt x="214" y="30"/>
                    </a:lnTo>
                    <a:lnTo>
                      <a:pt x="217" y="30"/>
                    </a:lnTo>
                    <a:lnTo>
                      <a:pt x="219" y="32"/>
                    </a:lnTo>
                    <a:lnTo>
                      <a:pt x="221" y="32"/>
                    </a:lnTo>
                    <a:lnTo>
                      <a:pt x="224" y="34"/>
                    </a:lnTo>
                    <a:lnTo>
                      <a:pt x="226" y="35"/>
                    </a:lnTo>
                    <a:lnTo>
                      <a:pt x="228" y="37"/>
                    </a:lnTo>
                    <a:lnTo>
                      <a:pt x="229" y="37"/>
                    </a:lnTo>
                    <a:lnTo>
                      <a:pt x="232" y="37"/>
                    </a:lnTo>
                    <a:lnTo>
                      <a:pt x="234" y="39"/>
                    </a:lnTo>
                    <a:lnTo>
                      <a:pt x="235" y="39"/>
                    </a:lnTo>
                    <a:lnTo>
                      <a:pt x="237" y="40"/>
                    </a:lnTo>
                    <a:lnTo>
                      <a:pt x="239" y="40"/>
                    </a:lnTo>
                    <a:lnTo>
                      <a:pt x="240" y="41"/>
                    </a:lnTo>
                    <a:lnTo>
                      <a:pt x="241" y="41"/>
                    </a:lnTo>
                    <a:lnTo>
                      <a:pt x="243" y="43"/>
                    </a:lnTo>
                    <a:lnTo>
                      <a:pt x="244" y="43"/>
                    </a:lnTo>
                    <a:lnTo>
                      <a:pt x="245" y="43"/>
                    </a:lnTo>
                    <a:lnTo>
                      <a:pt x="246" y="43"/>
                    </a:lnTo>
                    <a:lnTo>
                      <a:pt x="247" y="43"/>
                    </a:lnTo>
                    <a:lnTo>
                      <a:pt x="248" y="44"/>
                    </a:lnTo>
                    <a:lnTo>
                      <a:pt x="249" y="44"/>
                    </a:lnTo>
                    <a:lnTo>
                      <a:pt x="250" y="44"/>
                    </a:lnTo>
                    <a:lnTo>
                      <a:pt x="251" y="45"/>
                    </a:lnTo>
                    <a:lnTo>
                      <a:pt x="252" y="45"/>
                    </a:lnTo>
                    <a:lnTo>
                      <a:pt x="252" y="46"/>
                    </a:lnTo>
                    <a:lnTo>
                      <a:pt x="254" y="46"/>
                    </a:lnTo>
                    <a:lnTo>
                      <a:pt x="256" y="47"/>
                    </a:lnTo>
                    <a:lnTo>
                      <a:pt x="257" y="47"/>
                    </a:lnTo>
                    <a:lnTo>
                      <a:pt x="259" y="47"/>
                    </a:lnTo>
                    <a:lnTo>
                      <a:pt x="259" y="49"/>
                    </a:lnTo>
                    <a:lnTo>
                      <a:pt x="256" y="75"/>
                    </a:lnTo>
                    <a:lnTo>
                      <a:pt x="254" y="77"/>
                    </a:lnTo>
                    <a:lnTo>
                      <a:pt x="252" y="78"/>
                    </a:lnTo>
                    <a:lnTo>
                      <a:pt x="251" y="79"/>
                    </a:lnTo>
                    <a:lnTo>
                      <a:pt x="250" y="79"/>
                    </a:lnTo>
                    <a:lnTo>
                      <a:pt x="248" y="80"/>
                    </a:lnTo>
                    <a:lnTo>
                      <a:pt x="246" y="81"/>
                    </a:lnTo>
                    <a:lnTo>
                      <a:pt x="244" y="83"/>
                    </a:lnTo>
                    <a:lnTo>
                      <a:pt x="243" y="84"/>
                    </a:lnTo>
                    <a:lnTo>
                      <a:pt x="240" y="86"/>
                    </a:lnTo>
                    <a:lnTo>
                      <a:pt x="238" y="87"/>
                    </a:lnTo>
                    <a:lnTo>
                      <a:pt x="235" y="89"/>
                    </a:lnTo>
                    <a:lnTo>
                      <a:pt x="232" y="91"/>
                    </a:lnTo>
                    <a:lnTo>
                      <a:pt x="231" y="92"/>
                    </a:lnTo>
                    <a:lnTo>
                      <a:pt x="228" y="95"/>
                    </a:lnTo>
                    <a:lnTo>
                      <a:pt x="225" y="96"/>
                    </a:lnTo>
                    <a:lnTo>
                      <a:pt x="222" y="99"/>
                    </a:lnTo>
                    <a:lnTo>
                      <a:pt x="219" y="101"/>
                    </a:lnTo>
                    <a:lnTo>
                      <a:pt x="217" y="103"/>
                    </a:lnTo>
                    <a:lnTo>
                      <a:pt x="214" y="104"/>
                    </a:lnTo>
                    <a:lnTo>
                      <a:pt x="211" y="107"/>
                    </a:lnTo>
                    <a:lnTo>
                      <a:pt x="209" y="109"/>
                    </a:lnTo>
                    <a:lnTo>
                      <a:pt x="206" y="111"/>
                    </a:lnTo>
                    <a:lnTo>
                      <a:pt x="204" y="113"/>
                    </a:lnTo>
                    <a:lnTo>
                      <a:pt x="202" y="115"/>
                    </a:lnTo>
                    <a:lnTo>
                      <a:pt x="200" y="117"/>
                    </a:lnTo>
                    <a:lnTo>
                      <a:pt x="198" y="120"/>
                    </a:lnTo>
                    <a:lnTo>
                      <a:pt x="196" y="120"/>
                    </a:lnTo>
                    <a:lnTo>
                      <a:pt x="195" y="124"/>
                    </a:lnTo>
                    <a:lnTo>
                      <a:pt x="193" y="125"/>
                    </a:lnTo>
                    <a:lnTo>
                      <a:pt x="191" y="127"/>
                    </a:lnTo>
                    <a:lnTo>
                      <a:pt x="190" y="128"/>
                    </a:lnTo>
                    <a:lnTo>
                      <a:pt x="188" y="130"/>
                    </a:lnTo>
                    <a:lnTo>
                      <a:pt x="188" y="132"/>
                    </a:lnTo>
                    <a:lnTo>
                      <a:pt x="186" y="134"/>
                    </a:lnTo>
                    <a:lnTo>
                      <a:pt x="185" y="135"/>
                    </a:lnTo>
                    <a:lnTo>
                      <a:pt x="184" y="137"/>
                    </a:lnTo>
                    <a:lnTo>
                      <a:pt x="183" y="137"/>
                    </a:lnTo>
                    <a:lnTo>
                      <a:pt x="182" y="140"/>
                    </a:lnTo>
                    <a:lnTo>
                      <a:pt x="180" y="140"/>
                    </a:lnTo>
                    <a:lnTo>
                      <a:pt x="179" y="141"/>
                    </a:lnTo>
                    <a:lnTo>
                      <a:pt x="179" y="142"/>
                    </a:lnTo>
                    <a:lnTo>
                      <a:pt x="178" y="144"/>
                    </a:lnTo>
                    <a:lnTo>
                      <a:pt x="176" y="145"/>
                    </a:lnTo>
                    <a:lnTo>
                      <a:pt x="176" y="146"/>
                    </a:lnTo>
                    <a:lnTo>
                      <a:pt x="174" y="148"/>
                    </a:lnTo>
                    <a:lnTo>
                      <a:pt x="173" y="148"/>
                    </a:lnTo>
                    <a:lnTo>
                      <a:pt x="172" y="150"/>
                    </a:lnTo>
                    <a:lnTo>
                      <a:pt x="171" y="151"/>
                    </a:lnTo>
                    <a:lnTo>
                      <a:pt x="169" y="152"/>
                    </a:lnTo>
                    <a:lnTo>
                      <a:pt x="168" y="152"/>
                    </a:lnTo>
                    <a:lnTo>
                      <a:pt x="167" y="153"/>
                    </a:lnTo>
                    <a:lnTo>
                      <a:pt x="166" y="155"/>
                    </a:lnTo>
                    <a:lnTo>
                      <a:pt x="164" y="155"/>
                    </a:lnTo>
                    <a:lnTo>
                      <a:pt x="164" y="156"/>
                    </a:lnTo>
                    <a:lnTo>
                      <a:pt x="161" y="157"/>
                    </a:lnTo>
                    <a:lnTo>
                      <a:pt x="160" y="160"/>
                    </a:lnTo>
                    <a:lnTo>
                      <a:pt x="159" y="160"/>
                    </a:lnTo>
                    <a:lnTo>
                      <a:pt x="158" y="160"/>
                    </a:lnTo>
                    <a:lnTo>
                      <a:pt x="156" y="162"/>
                    </a:lnTo>
                    <a:lnTo>
                      <a:pt x="154" y="163"/>
                    </a:lnTo>
                    <a:lnTo>
                      <a:pt x="151" y="164"/>
                    </a:lnTo>
                    <a:lnTo>
                      <a:pt x="150" y="165"/>
                    </a:lnTo>
                    <a:lnTo>
                      <a:pt x="148" y="168"/>
                    </a:lnTo>
                    <a:lnTo>
                      <a:pt x="146" y="168"/>
                    </a:lnTo>
                    <a:lnTo>
                      <a:pt x="144" y="170"/>
                    </a:lnTo>
                    <a:lnTo>
                      <a:pt x="142" y="171"/>
                    </a:lnTo>
                    <a:lnTo>
                      <a:pt x="139" y="173"/>
                    </a:lnTo>
                    <a:lnTo>
                      <a:pt x="136" y="174"/>
                    </a:lnTo>
                    <a:lnTo>
                      <a:pt x="134" y="176"/>
                    </a:lnTo>
                    <a:lnTo>
                      <a:pt x="131" y="178"/>
                    </a:lnTo>
                    <a:lnTo>
                      <a:pt x="129" y="179"/>
                    </a:lnTo>
                    <a:lnTo>
                      <a:pt x="126" y="180"/>
                    </a:lnTo>
                    <a:lnTo>
                      <a:pt x="124" y="182"/>
                    </a:lnTo>
                    <a:lnTo>
                      <a:pt x="121" y="184"/>
                    </a:lnTo>
                    <a:lnTo>
                      <a:pt x="117" y="185"/>
                    </a:lnTo>
                    <a:lnTo>
                      <a:pt x="114" y="187"/>
                    </a:lnTo>
                    <a:lnTo>
                      <a:pt x="111" y="189"/>
                    </a:lnTo>
                    <a:lnTo>
                      <a:pt x="109" y="190"/>
                    </a:lnTo>
                    <a:lnTo>
                      <a:pt x="106" y="192"/>
                    </a:lnTo>
                    <a:lnTo>
                      <a:pt x="102" y="193"/>
                    </a:lnTo>
                    <a:lnTo>
                      <a:pt x="99" y="195"/>
                    </a:lnTo>
                    <a:lnTo>
                      <a:pt x="96" y="197"/>
                    </a:lnTo>
                    <a:lnTo>
                      <a:pt x="94" y="197"/>
                    </a:lnTo>
                    <a:lnTo>
                      <a:pt x="91" y="200"/>
                    </a:lnTo>
                    <a:lnTo>
                      <a:pt x="89" y="201"/>
                    </a:lnTo>
                    <a:lnTo>
                      <a:pt x="86" y="201"/>
                    </a:lnTo>
                    <a:lnTo>
                      <a:pt x="84" y="203"/>
                    </a:lnTo>
                    <a:lnTo>
                      <a:pt x="81" y="204"/>
                    </a:lnTo>
                    <a:lnTo>
                      <a:pt x="78" y="205"/>
                    </a:lnTo>
                    <a:lnTo>
                      <a:pt x="75" y="206"/>
                    </a:lnTo>
                    <a:lnTo>
                      <a:pt x="73" y="207"/>
                    </a:lnTo>
                    <a:lnTo>
                      <a:pt x="71" y="208"/>
                    </a:lnTo>
                    <a:lnTo>
                      <a:pt x="69" y="209"/>
                    </a:lnTo>
                    <a:lnTo>
                      <a:pt x="66" y="209"/>
                    </a:lnTo>
                    <a:lnTo>
                      <a:pt x="65" y="209"/>
                    </a:lnTo>
                    <a:lnTo>
                      <a:pt x="62" y="211"/>
                    </a:lnTo>
                    <a:lnTo>
                      <a:pt x="60" y="212"/>
                    </a:lnTo>
                    <a:lnTo>
                      <a:pt x="59" y="212"/>
                    </a:lnTo>
                    <a:lnTo>
                      <a:pt x="56" y="213"/>
                    </a:lnTo>
                    <a:lnTo>
                      <a:pt x="54" y="213"/>
                    </a:lnTo>
                    <a:lnTo>
                      <a:pt x="53" y="214"/>
                    </a:lnTo>
                    <a:lnTo>
                      <a:pt x="51" y="215"/>
                    </a:lnTo>
                    <a:lnTo>
                      <a:pt x="49" y="217"/>
                    </a:lnTo>
                    <a:lnTo>
                      <a:pt x="47" y="217"/>
                    </a:lnTo>
                    <a:lnTo>
                      <a:pt x="45" y="217"/>
                    </a:lnTo>
                    <a:lnTo>
                      <a:pt x="44" y="218"/>
                    </a:lnTo>
                    <a:lnTo>
                      <a:pt x="41" y="218"/>
                    </a:lnTo>
                    <a:lnTo>
                      <a:pt x="40" y="219"/>
                    </a:lnTo>
                    <a:lnTo>
                      <a:pt x="39" y="220"/>
                    </a:lnTo>
                    <a:lnTo>
                      <a:pt x="36" y="220"/>
                    </a:lnTo>
                    <a:lnTo>
                      <a:pt x="34" y="221"/>
                    </a:lnTo>
                    <a:lnTo>
                      <a:pt x="33" y="221"/>
                    </a:lnTo>
                    <a:lnTo>
                      <a:pt x="31" y="221"/>
                    </a:lnTo>
                    <a:lnTo>
                      <a:pt x="30" y="221"/>
                    </a:lnTo>
                    <a:lnTo>
                      <a:pt x="28" y="222"/>
                    </a:lnTo>
                    <a:lnTo>
                      <a:pt x="26" y="222"/>
                    </a:lnTo>
                    <a:lnTo>
                      <a:pt x="24" y="222"/>
                    </a:lnTo>
                    <a:lnTo>
                      <a:pt x="24" y="221"/>
                    </a:lnTo>
                    <a:lnTo>
                      <a:pt x="22" y="221"/>
                    </a:lnTo>
                    <a:lnTo>
                      <a:pt x="21" y="221"/>
                    </a:lnTo>
                    <a:lnTo>
                      <a:pt x="19" y="220"/>
                    </a:lnTo>
                    <a:lnTo>
                      <a:pt x="17" y="220"/>
                    </a:lnTo>
                    <a:lnTo>
                      <a:pt x="16" y="219"/>
                    </a:lnTo>
                    <a:lnTo>
                      <a:pt x="15" y="218"/>
                    </a:lnTo>
                    <a:lnTo>
                      <a:pt x="14" y="217"/>
                    </a:lnTo>
                    <a:lnTo>
                      <a:pt x="13" y="217"/>
                    </a:lnTo>
                    <a:lnTo>
                      <a:pt x="11" y="215"/>
                    </a:lnTo>
                    <a:lnTo>
                      <a:pt x="10" y="213"/>
                    </a:lnTo>
                    <a:lnTo>
                      <a:pt x="9" y="212"/>
                    </a:lnTo>
                    <a:lnTo>
                      <a:pt x="8" y="211"/>
                    </a:lnTo>
                    <a:lnTo>
                      <a:pt x="7" y="209"/>
                    </a:lnTo>
                    <a:lnTo>
                      <a:pt x="6" y="207"/>
                    </a:lnTo>
                    <a:lnTo>
                      <a:pt x="5" y="205"/>
                    </a:lnTo>
                    <a:lnTo>
                      <a:pt x="5" y="203"/>
                    </a:lnTo>
                    <a:lnTo>
                      <a:pt x="4" y="201"/>
                    </a:lnTo>
                    <a:lnTo>
                      <a:pt x="3" y="199"/>
                    </a:lnTo>
                    <a:lnTo>
                      <a:pt x="3" y="196"/>
                    </a:lnTo>
                    <a:lnTo>
                      <a:pt x="2" y="193"/>
                    </a:lnTo>
                    <a:lnTo>
                      <a:pt x="2" y="191"/>
                    </a:lnTo>
                    <a:lnTo>
                      <a:pt x="1" y="189"/>
                    </a:lnTo>
                    <a:lnTo>
                      <a:pt x="1" y="185"/>
                    </a:lnTo>
                    <a:lnTo>
                      <a:pt x="1" y="182"/>
                    </a:lnTo>
                    <a:lnTo>
                      <a:pt x="1" y="180"/>
                    </a:lnTo>
                    <a:lnTo>
                      <a:pt x="1" y="177"/>
                    </a:lnTo>
                    <a:lnTo>
                      <a:pt x="1" y="174"/>
                    </a:lnTo>
                    <a:lnTo>
                      <a:pt x="1" y="170"/>
                    </a:lnTo>
                    <a:lnTo>
                      <a:pt x="1" y="168"/>
                    </a:lnTo>
                    <a:lnTo>
                      <a:pt x="1" y="164"/>
                    </a:lnTo>
                    <a:lnTo>
                      <a:pt x="1" y="160"/>
                    </a:lnTo>
                    <a:lnTo>
                      <a:pt x="0" y="158"/>
                    </a:lnTo>
                    <a:lnTo>
                      <a:pt x="0" y="155"/>
                    </a:lnTo>
                    <a:lnTo>
                      <a:pt x="1" y="152"/>
                    </a:lnTo>
                    <a:lnTo>
                      <a:pt x="1" y="148"/>
                    </a:lnTo>
                    <a:lnTo>
                      <a:pt x="1" y="145"/>
                    </a:lnTo>
                    <a:lnTo>
                      <a:pt x="1" y="141"/>
                    </a:lnTo>
                    <a:lnTo>
                      <a:pt x="1" y="139"/>
                    </a:lnTo>
                    <a:lnTo>
                      <a:pt x="1" y="135"/>
                    </a:lnTo>
                    <a:lnTo>
                      <a:pt x="1" y="132"/>
                    </a:lnTo>
                    <a:lnTo>
                      <a:pt x="1" y="128"/>
                    </a:lnTo>
                    <a:lnTo>
                      <a:pt x="1" y="124"/>
                    </a:lnTo>
                    <a:lnTo>
                      <a:pt x="1" y="120"/>
                    </a:lnTo>
                    <a:lnTo>
                      <a:pt x="1" y="116"/>
                    </a:lnTo>
                    <a:lnTo>
                      <a:pt x="2" y="111"/>
                    </a:lnTo>
                    <a:lnTo>
                      <a:pt x="2" y="107"/>
                    </a:lnTo>
                    <a:lnTo>
                      <a:pt x="3" y="103"/>
                    </a:lnTo>
                    <a:lnTo>
                      <a:pt x="4" y="99"/>
                    </a:lnTo>
                    <a:lnTo>
                      <a:pt x="4" y="94"/>
                    </a:lnTo>
                    <a:lnTo>
                      <a:pt x="5" y="89"/>
                    </a:lnTo>
                    <a:lnTo>
                      <a:pt x="6" y="84"/>
                    </a:lnTo>
                    <a:lnTo>
                      <a:pt x="6" y="79"/>
                    </a:lnTo>
                    <a:lnTo>
                      <a:pt x="7" y="75"/>
                    </a:lnTo>
                    <a:lnTo>
                      <a:pt x="8" y="70"/>
                    </a:lnTo>
                    <a:lnTo>
                      <a:pt x="9" y="67"/>
                    </a:lnTo>
                    <a:lnTo>
                      <a:pt x="9" y="62"/>
                    </a:lnTo>
                    <a:lnTo>
                      <a:pt x="10" y="58"/>
                    </a:lnTo>
                    <a:lnTo>
                      <a:pt x="11" y="53"/>
                    </a:lnTo>
                    <a:lnTo>
                      <a:pt x="11" y="50"/>
                    </a:lnTo>
                    <a:lnTo>
                      <a:pt x="11" y="46"/>
                    </a:lnTo>
                    <a:lnTo>
                      <a:pt x="13" y="43"/>
                    </a:lnTo>
                    <a:lnTo>
                      <a:pt x="13" y="39"/>
                    </a:lnTo>
                    <a:lnTo>
                      <a:pt x="14" y="37"/>
                    </a:lnTo>
                    <a:lnTo>
                      <a:pt x="14" y="34"/>
                    </a:lnTo>
                    <a:lnTo>
                      <a:pt x="14" y="30"/>
                    </a:lnTo>
                    <a:lnTo>
                      <a:pt x="14" y="29"/>
                    </a:lnTo>
                    <a:lnTo>
                      <a:pt x="15" y="27"/>
                    </a:lnTo>
                    <a:lnTo>
                      <a:pt x="15" y="25"/>
                    </a:lnTo>
                    <a:lnTo>
                      <a:pt x="15" y="24"/>
                    </a:lnTo>
                    <a:lnTo>
                      <a:pt x="15" y="23"/>
                    </a:lnTo>
                  </a:path>
                </a:pathLst>
              </a:custGeom>
              <a:solidFill>
                <a:srgbClr val="B26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5288" name="Freeform 27">
                <a:extLst>
                  <a:ext uri="{FF2B5EF4-FFF2-40B4-BE49-F238E27FC236}">
                    <a16:creationId xmlns:a16="http://schemas.microsoft.com/office/drawing/2014/main" xmlns="" id="{DA99F76A-EF4B-4B7A-AF48-F4D1A33444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5" y="1353"/>
                <a:ext cx="241" cy="204"/>
              </a:xfrm>
              <a:custGeom>
                <a:avLst/>
                <a:gdLst>
                  <a:gd name="T0" fmla="*/ 16 w 241"/>
                  <a:gd name="T1" fmla="*/ 23 h 204"/>
                  <a:gd name="T2" fmla="*/ 20 w 241"/>
                  <a:gd name="T3" fmla="*/ 19 h 204"/>
                  <a:gd name="T4" fmla="*/ 27 w 241"/>
                  <a:gd name="T5" fmla="*/ 14 h 204"/>
                  <a:gd name="T6" fmla="*/ 34 w 241"/>
                  <a:gd name="T7" fmla="*/ 10 h 204"/>
                  <a:gd name="T8" fmla="*/ 44 w 241"/>
                  <a:gd name="T9" fmla="*/ 6 h 204"/>
                  <a:gd name="T10" fmla="*/ 55 w 241"/>
                  <a:gd name="T11" fmla="*/ 2 h 204"/>
                  <a:gd name="T12" fmla="*/ 70 w 241"/>
                  <a:gd name="T13" fmla="*/ 1 h 204"/>
                  <a:gd name="T14" fmla="*/ 86 w 241"/>
                  <a:gd name="T15" fmla="*/ 1 h 204"/>
                  <a:gd name="T16" fmla="*/ 103 w 241"/>
                  <a:gd name="T17" fmla="*/ 1 h 204"/>
                  <a:gd name="T18" fmla="*/ 120 w 241"/>
                  <a:gd name="T19" fmla="*/ 2 h 204"/>
                  <a:gd name="T20" fmla="*/ 137 w 241"/>
                  <a:gd name="T21" fmla="*/ 4 h 204"/>
                  <a:gd name="T22" fmla="*/ 151 w 241"/>
                  <a:gd name="T23" fmla="*/ 7 h 204"/>
                  <a:gd name="T24" fmla="*/ 164 w 241"/>
                  <a:gd name="T25" fmla="*/ 12 h 204"/>
                  <a:gd name="T26" fmla="*/ 176 w 241"/>
                  <a:gd name="T27" fmla="*/ 17 h 204"/>
                  <a:gd name="T28" fmla="*/ 189 w 241"/>
                  <a:gd name="T29" fmla="*/ 22 h 204"/>
                  <a:gd name="T30" fmla="*/ 199 w 241"/>
                  <a:gd name="T31" fmla="*/ 27 h 204"/>
                  <a:gd name="T32" fmla="*/ 209 w 241"/>
                  <a:gd name="T33" fmla="*/ 32 h 204"/>
                  <a:gd name="T34" fmla="*/ 218 w 241"/>
                  <a:gd name="T35" fmla="*/ 34 h 204"/>
                  <a:gd name="T36" fmla="*/ 224 w 241"/>
                  <a:gd name="T37" fmla="*/ 36 h 204"/>
                  <a:gd name="T38" fmla="*/ 229 w 241"/>
                  <a:gd name="T39" fmla="*/ 38 h 204"/>
                  <a:gd name="T40" fmla="*/ 233 w 241"/>
                  <a:gd name="T41" fmla="*/ 41 h 204"/>
                  <a:gd name="T42" fmla="*/ 238 w 241"/>
                  <a:gd name="T43" fmla="*/ 42 h 204"/>
                  <a:gd name="T44" fmla="*/ 237 w 241"/>
                  <a:gd name="T45" fmla="*/ 70 h 204"/>
                  <a:gd name="T46" fmla="*/ 232 w 241"/>
                  <a:gd name="T47" fmla="*/ 74 h 204"/>
                  <a:gd name="T48" fmla="*/ 222 w 241"/>
                  <a:gd name="T49" fmla="*/ 79 h 204"/>
                  <a:gd name="T50" fmla="*/ 212 w 241"/>
                  <a:gd name="T51" fmla="*/ 87 h 204"/>
                  <a:gd name="T52" fmla="*/ 199 w 241"/>
                  <a:gd name="T53" fmla="*/ 96 h 204"/>
                  <a:gd name="T54" fmla="*/ 187 w 241"/>
                  <a:gd name="T55" fmla="*/ 106 h 204"/>
                  <a:gd name="T56" fmla="*/ 179 w 241"/>
                  <a:gd name="T57" fmla="*/ 115 h 204"/>
                  <a:gd name="T58" fmla="*/ 173 w 241"/>
                  <a:gd name="T59" fmla="*/ 123 h 204"/>
                  <a:gd name="T60" fmla="*/ 168 w 241"/>
                  <a:gd name="T61" fmla="*/ 129 h 204"/>
                  <a:gd name="T62" fmla="*/ 162 w 241"/>
                  <a:gd name="T63" fmla="*/ 135 h 204"/>
                  <a:gd name="T64" fmla="*/ 156 w 241"/>
                  <a:gd name="T65" fmla="*/ 141 h 204"/>
                  <a:gd name="T66" fmla="*/ 150 w 241"/>
                  <a:gd name="T67" fmla="*/ 146 h 204"/>
                  <a:gd name="T68" fmla="*/ 143 w 241"/>
                  <a:gd name="T69" fmla="*/ 150 h 204"/>
                  <a:gd name="T70" fmla="*/ 134 w 241"/>
                  <a:gd name="T71" fmla="*/ 157 h 204"/>
                  <a:gd name="T72" fmla="*/ 123 w 241"/>
                  <a:gd name="T73" fmla="*/ 164 h 204"/>
                  <a:gd name="T74" fmla="*/ 110 w 241"/>
                  <a:gd name="T75" fmla="*/ 171 h 204"/>
                  <a:gd name="T76" fmla="*/ 98 w 241"/>
                  <a:gd name="T77" fmla="*/ 178 h 204"/>
                  <a:gd name="T78" fmla="*/ 85 w 241"/>
                  <a:gd name="T79" fmla="*/ 185 h 204"/>
                  <a:gd name="T80" fmla="*/ 73 w 241"/>
                  <a:gd name="T81" fmla="*/ 189 h 204"/>
                  <a:gd name="T82" fmla="*/ 63 w 241"/>
                  <a:gd name="T83" fmla="*/ 193 h 204"/>
                  <a:gd name="T84" fmla="*/ 54 w 241"/>
                  <a:gd name="T85" fmla="*/ 197 h 204"/>
                  <a:gd name="T86" fmla="*/ 44 w 241"/>
                  <a:gd name="T87" fmla="*/ 199 h 204"/>
                  <a:gd name="T88" fmla="*/ 36 w 241"/>
                  <a:gd name="T89" fmla="*/ 202 h 204"/>
                  <a:gd name="T90" fmla="*/ 27 w 241"/>
                  <a:gd name="T91" fmla="*/ 203 h 204"/>
                  <a:gd name="T92" fmla="*/ 20 w 241"/>
                  <a:gd name="T93" fmla="*/ 202 h 204"/>
                  <a:gd name="T94" fmla="*/ 14 w 241"/>
                  <a:gd name="T95" fmla="*/ 199 h 204"/>
                  <a:gd name="T96" fmla="*/ 8 w 241"/>
                  <a:gd name="T97" fmla="*/ 194 h 204"/>
                  <a:gd name="T98" fmla="*/ 4 w 241"/>
                  <a:gd name="T99" fmla="*/ 185 h 204"/>
                  <a:gd name="T100" fmla="*/ 2 w 241"/>
                  <a:gd name="T101" fmla="*/ 173 h 204"/>
                  <a:gd name="T102" fmla="*/ 1 w 241"/>
                  <a:gd name="T103" fmla="*/ 160 h 204"/>
                  <a:gd name="T104" fmla="*/ 0 w 241"/>
                  <a:gd name="T105" fmla="*/ 146 h 204"/>
                  <a:gd name="T106" fmla="*/ 1 w 241"/>
                  <a:gd name="T107" fmla="*/ 130 h 204"/>
                  <a:gd name="T108" fmla="*/ 1 w 241"/>
                  <a:gd name="T109" fmla="*/ 114 h 204"/>
                  <a:gd name="T110" fmla="*/ 4 w 241"/>
                  <a:gd name="T111" fmla="*/ 95 h 204"/>
                  <a:gd name="T112" fmla="*/ 6 w 241"/>
                  <a:gd name="T113" fmla="*/ 75 h 204"/>
                  <a:gd name="T114" fmla="*/ 9 w 241"/>
                  <a:gd name="T115" fmla="*/ 55 h 204"/>
                  <a:gd name="T116" fmla="*/ 13 w 241"/>
                  <a:gd name="T117" fmla="*/ 39 h 204"/>
                  <a:gd name="T118" fmla="*/ 14 w 241"/>
                  <a:gd name="T119" fmla="*/ 29 h 20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41"/>
                  <a:gd name="T181" fmla="*/ 0 h 204"/>
                  <a:gd name="T182" fmla="*/ 241 w 241"/>
                  <a:gd name="T183" fmla="*/ 204 h 204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41" h="204">
                    <a:moveTo>
                      <a:pt x="14" y="25"/>
                    </a:moveTo>
                    <a:lnTo>
                      <a:pt x="16" y="25"/>
                    </a:lnTo>
                    <a:lnTo>
                      <a:pt x="16" y="24"/>
                    </a:lnTo>
                    <a:lnTo>
                      <a:pt x="16" y="23"/>
                    </a:lnTo>
                    <a:lnTo>
                      <a:pt x="17" y="22"/>
                    </a:lnTo>
                    <a:lnTo>
                      <a:pt x="18" y="22"/>
                    </a:lnTo>
                    <a:lnTo>
                      <a:pt x="19" y="22"/>
                    </a:lnTo>
                    <a:lnTo>
                      <a:pt x="19" y="20"/>
                    </a:lnTo>
                    <a:lnTo>
                      <a:pt x="20" y="19"/>
                    </a:lnTo>
                    <a:lnTo>
                      <a:pt x="21" y="18"/>
                    </a:lnTo>
                    <a:lnTo>
                      <a:pt x="23" y="17"/>
                    </a:lnTo>
                    <a:lnTo>
                      <a:pt x="24" y="17"/>
                    </a:lnTo>
                    <a:lnTo>
                      <a:pt x="25" y="15"/>
                    </a:lnTo>
                    <a:lnTo>
                      <a:pt x="27" y="14"/>
                    </a:lnTo>
                    <a:lnTo>
                      <a:pt x="29" y="13"/>
                    </a:lnTo>
                    <a:lnTo>
                      <a:pt x="30" y="12"/>
                    </a:lnTo>
                    <a:lnTo>
                      <a:pt x="32" y="11"/>
                    </a:lnTo>
                    <a:lnTo>
                      <a:pt x="34" y="10"/>
                    </a:lnTo>
                    <a:lnTo>
                      <a:pt x="36" y="9"/>
                    </a:lnTo>
                    <a:lnTo>
                      <a:pt x="37" y="8"/>
                    </a:lnTo>
                    <a:lnTo>
                      <a:pt x="39" y="7"/>
                    </a:lnTo>
                    <a:lnTo>
                      <a:pt x="42" y="6"/>
                    </a:lnTo>
                    <a:lnTo>
                      <a:pt x="44" y="6"/>
                    </a:lnTo>
                    <a:lnTo>
                      <a:pt x="46" y="5"/>
                    </a:lnTo>
                    <a:lnTo>
                      <a:pt x="47" y="4"/>
                    </a:lnTo>
                    <a:lnTo>
                      <a:pt x="50" y="3"/>
                    </a:lnTo>
                    <a:lnTo>
                      <a:pt x="53" y="3"/>
                    </a:lnTo>
                    <a:lnTo>
                      <a:pt x="55" y="2"/>
                    </a:lnTo>
                    <a:lnTo>
                      <a:pt x="57" y="2"/>
                    </a:lnTo>
                    <a:lnTo>
                      <a:pt x="60" y="2"/>
                    </a:lnTo>
                    <a:lnTo>
                      <a:pt x="64" y="2"/>
                    </a:lnTo>
                    <a:lnTo>
                      <a:pt x="67" y="2"/>
                    </a:lnTo>
                    <a:lnTo>
                      <a:pt x="70" y="1"/>
                    </a:lnTo>
                    <a:lnTo>
                      <a:pt x="72" y="1"/>
                    </a:lnTo>
                    <a:lnTo>
                      <a:pt x="76" y="1"/>
                    </a:lnTo>
                    <a:lnTo>
                      <a:pt x="80" y="1"/>
                    </a:lnTo>
                    <a:lnTo>
                      <a:pt x="82" y="1"/>
                    </a:lnTo>
                    <a:lnTo>
                      <a:pt x="86" y="1"/>
                    </a:lnTo>
                    <a:lnTo>
                      <a:pt x="89" y="0"/>
                    </a:lnTo>
                    <a:lnTo>
                      <a:pt x="93" y="1"/>
                    </a:lnTo>
                    <a:lnTo>
                      <a:pt x="97" y="1"/>
                    </a:lnTo>
                    <a:lnTo>
                      <a:pt x="100" y="1"/>
                    </a:lnTo>
                    <a:lnTo>
                      <a:pt x="103" y="1"/>
                    </a:lnTo>
                    <a:lnTo>
                      <a:pt x="107" y="1"/>
                    </a:lnTo>
                    <a:lnTo>
                      <a:pt x="110" y="1"/>
                    </a:lnTo>
                    <a:lnTo>
                      <a:pt x="114" y="2"/>
                    </a:lnTo>
                    <a:lnTo>
                      <a:pt x="118" y="2"/>
                    </a:lnTo>
                    <a:lnTo>
                      <a:pt x="120" y="2"/>
                    </a:lnTo>
                    <a:lnTo>
                      <a:pt x="124" y="2"/>
                    </a:lnTo>
                    <a:lnTo>
                      <a:pt x="128" y="2"/>
                    </a:lnTo>
                    <a:lnTo>
                      <a:pt x="131" y="3"/>
                    </a:lnTo>
                    <a:lnTo>
                      <a:pt x="134" y="3"/>
                    </a:lnTo>
                    <a:lnTo>
                      <a:pt x="137" y="4"/>
                    </a:lnTo>
                    <a:lnTo>
                      <a:pt x="140" y="4"/>
                    </a:lnTo>
                    <a:lnTo>
                      <a:pt x="142" y="5"/>
                    </a:lnTo>
                    <a:lnTo>
                      <a:pt x="146" y="6"/>
                    </a:lnTo>
                    <a:lnTo>
                      <a:pt x="149" y="6"/>
                    </a:lnTo>
                    <a:lnTo>
                      <a:pt x="151" y="7"/>
                    </a:lnTo>
                    <a:lnTo>
                      <a:pt x="153" y="8"/>
                    </a:lnTo>
                    <a:lnTo>
                      <a:pt x="156" y="9"/>
                    </a:lnTo>
                    <a:lnTo>
                      <a:pt x="159" y="10"/>
                    </a:lnTo>
                    <a:lnTo>
                      <a:pt x="161" y="11"/>
                    </a:lnTo>
                    <a:lnTo>
                      <a:pt x="164" y="12"/>
                    </a:lnTo>
                    <a:lnTo>
                      <a:pt x="165" y="13"/>
                    </a:lnTo>
                    <a:lnTo>
                      <a:pt x="169" y="14"/>
                    </a:lnTo>
                    <a:lnTo>
                      <a:pt x="171" y="14"/>
                    </a:lnTo>
                    <a:lnTo>
                      <a:pt x="173" y="15"/>
                    </a:lnTo>
                    <a:lnTo>
                      <a:pt x="176" y="17"/>
                    </a:lnTo>
                    <a:lnTo>
                      <a:pt x="179" y="17"/>
                    </a:lnTo>
                    <a:lnTo>
                      <a:pt x="181" y="18"/>
                    </a:lnTo>
                    <a:lnTo>
                      <a:pt x="183" y="20"/>
                    </a:lnTo>
                    <a:lnTo>
                      <a:pt x="186" y="22"/>
                    </a:lnTo>
                    <a:lnTo>
                      <a:pt x="189" y="22"/>
                    </a:lnTo>
                    <a:lnTo>
                      <a:pt x="190" y="23"/>
                    </a:lnTo>
                    <a:lnTo>
                      <a:pt x="193" y="24"/>
                    </a:lnTo>
                    <a:lnTo>
                      <a:pt x="195" y="25"/>
                    </a:lnTo>
                    <a:lnTo>
                      <a:pt x="198" y="26"/>
                    </a:lnTo>
                    <a:lnTo>
                      <a:pt x="199" y="27"/>
                    </a:lnTo>
                    <a:lnTo>
                      <a:pt x="202" y="27"/>
                    </a:lnTo>
                    <a:lnTo>
                      <a:pt x="204" y="29"/>
                    </a:lnTo>
                    <a:lnTo>
                      <a:pt x="206" y="30"/>
                    </a:lnTo>
                    <a:lnTo>
                      <a:pt x="208" y="30"/>
                    </a:lnTo>
                    <a:lnTo>
                      <a:pt x="209" y="32"/>
                    </a:lnTo>
                    <a:lnTo>
                      <a:pt x="212" y="32"/>
                    </a:lnTo>
                    <a:lnTo>
                      <a:pt x="213" y="32"/>
                    </a:lnTo>
                    <a:lnTo>
                      <a:pt x="214" y="34"/>
                    </a:lnTo>
                    <a:lnTo>
                      <a:pt x="217" y="34"/>
                    </a:lnTo>
                    <a:lnTo>
                      <a:pt x="218" y="34"/>
                    </a:lnTo>
                    <a:lnTo>
                      <a:pt x="220" y="35"/>
                    </a:lnTo>
                    <a:lnTo>
                      <a:pt x="221" y="35"/>
                    </a:lnTo>
                    <a:lnTo>
                      <a:pt x="222" y="36"/>
                    </a:lnTo>
                    <a:lnTo>
                      <a:pt x="224" y="36"/>
                    </a:lnTo>
                    <a:lnTo>
                      <a:pt x="225" y="38"/>
                    </a:lnTo>
                    <a:lnTo>
                      <a:pt x="226" y="38"/>
                    </a:lnTo>
                    <a:lnTo>
                      <a:pt x="227" y="38"/>
                    </a:lnTo>
                    <a:lnTo>
                      <a:pt x="228" y="38"/>
                    </a:lnTo>
                    <a:lnTo>
                      <a:pt x="229" y="38"/>
                    </a:lnTo>
                    <a:lnTo>
                      <a:pt x="230" y="39"/>
                    </a:lnTo>
                    <a:lnTo>
                      <a:pt x="231" y="39"/>
                    </a:lnTo>
                    <a:lnTo>
                      <a:pt x="232" y="40"/>
                    </a:lnTo>
                    <a:lnTo>
                      <a:pt x="233" y="41"/>
                    </a:lnTo>
                    <a:lnTo>
                      <a:pt x="235" y="41"/>
                    </a:lnTo>
                    <a:lnTo>
                      <a:pt x="235" y="42"/>
                    </a:lnTo>
                    <a:lnTo>
                      <a:pt x="237" y="42"/>
                    </a:lnTo>
                    <a:lnTo>
                      <a:pt x="238" y="42"/>
                    </a:lnTo>
                    <a:lnTo>
                      <a:pt x="240" y="44"/>
                    </a:lnTo>
                    <a:lnTo>
                      <a:pt x="240" y="45"/>
                    </a:lnTo>
                    <a:lnTo>
                      <a:pt x="237" y="70"/>
                    </a:lnTo>
                    <a:lnTo>
                      <a:pt x="237" y="71"/>
                    </a:lnTo>
                    <a:lnTo>
                      <a:pt x="235" y="71"/>
                    </a:lnTo>
                    <a:lnTo>
                      <a:pt x="235" y="72"/>
                    </a:lnTo>
                    <a:lnTo>
                      <a:pt x="232" y="73"/>
                    </a:lnTo>
                    <a:lnTo>
                      <a:pt x="232" y="74"/>
                    </a:lnTo>
                    <a:lnTo>
                      <a:pt x="230" y="75"/>
                    </a:lnTo>
                    <a:lnTo>
                      <a:pt x="228" y="75"/>
                    </a:lnTo>
                    <a:lnTo>
                      <a:pt x="226" y="76"/>
                    </a:lnTo>
                    <a:lnTo>
                      <a:pt x="224" y="78"/>
                    </a:lnTo>
                    <a:lnTo>
                      <a:pt x="222" y="79"/>
                    </a:lnTo>
                    <a:lnTo>
                      <a:pt x="221" y="82"/>
                    </a:lnTo>
                    <a:lnTo>
                      <a:pt x="218" y="82"/>
                    </a:lnTo>
                    <a:lnTo>
                      <a:pt x="216" y="84"/>
                    </a:lnTo>
                    <a:lnTo>
                      <a:pt x="213" y="86"/>
                    </a:lnTo>
                    <a:lnTo>
                      <a:pt x="212" y="87"/>
                    </a:lnTo>
                    <a:lnTo>
                      <a:pt x="209" y="89"/>
                    </a:lnTo>
                    <a:lnTo>
                      <a:pt x="206" y="90"/>
                    </a:lnTo>
                    <a:lnTo>
                      <a:pt x="204" y="93"/>
                    </a:lnTo>
                    <a:lnTo>
                      <a:pt x="202" y="94"/>
                    </a:lnTo>
                    <a:lnTo>
                      <a:pt x="199" y="96"/>
                    </a:lnTo>
                    <a:lnTo>
                      <a:pt x="197" y="98"/>
                    </a:lnTo>
                    <a:lnTo>
                      <a:pt x="194" y="100"/>
                    </a:lnTo>
                    <a:lnTo>
                      <a:pt x="192" y="102"/>
                    </a:lnTo>
                    <a:lnTo>
                      <a:pt x="190" y="105"/>
                    </a:lnTo>
                    <a:lnTo>
                      <a:pt x="187" y="106"/>
                    </a:lnTo>
                    <a:lnTo>
                      <a:pt x="186" y="108"/>
                    </a:lnTo>
                    <a:lnTo>
                      <a:pt x="184" y="110"/>
                    </a:lnTo>
                    <a:lnTo>
                      <a:pt x="181" y="112"/>
                    </a:lnTo>
                    <a:lnTo>
                      <a:pt x="181" y="114"/>
                    </a:lnTo>
                    <a:lnTo>
                      <a:pt x="179" y="115"/>
                    </a:lnTo>
                    <a:lnTo>
                      <a:pt x="178" y="117"/>
                    </a:lnTo>
                    <a:lnTo>
                      <a:pt x="176" y="118"/>
                    </a:lnTo>
                    <a:lnTo>
                      <a:pt x="176" y="120"/>
                    </a:lnTo>
                    <a:lnTo>
                      <a:pt x="174" y="122"/>
                    </a:lnTo>
                    <a:lnTo>
                      <a:pt x="173" y="123"/>
                    </a:lnTo>
                    <a:lnTo>
                      <a:pt x="171" y="125"/>
                    </a:lnTo>
                    <a:lnTo>
                      <a:pt x="171" y="126"/>
                    </a:lnTo>
                    <a:lnTo>
                      <a:pt x="169" y="127"/>
                    </a:lnTo>
                    <a:lnTo>
                      <a:pt x="169" y="128"/>
                    </a:lnTo>
                    <a:lnTo>
                      <a:pt x="168" y="129"/>
                    </a:lnTo>
                    <a:lnTo>
                      <a:pt x="166" y="130"/>
                    </a:lnTo>
                    <a:lnTo>
                      <a:pt x="165" y="132"/>
                    </a:lnTo>
                    <a:lnTo>
                      <a:pt x="165" y="133"/>
                    </a:lnTo>
                    <a:lnTo>
                      <a:pt x="164" y="134"/>
                    </a:lnTo>
                    <a:lnTo>
                      <a:pt x="162" y="135"/>
                    </a:lnTo>
                    <a:lnTo>
                      <a:pt x="161" y="136"/>
                    </a:lnTo>
                    <a:lnTo>
                      <a:pt x="159" y="138"/>
                    </a:lnTo>
                    <a:lnTo>
                      <a:pt x="157" y="139"/>
                    </a:lnTo>
                    <a:lnTo>
                      <a:pt x="156" y="141"/>
                    </a:lnTo>
                    <a:lnTo>
                      <a:pt x="154" y="142"/>
                    </a:lnTo>
                    <a:lnTo>
                      <a:pt x="153" y="143"/>
                    </a:lnTo>
                    <a:lnTo>
                      <a:pt x="151" y="146"/>
                    </a:lnTo>
                    <a:lnTo>
                      <a:pt x="150" y="146"/>
                    </a:lnTo>
                    <a:lnTo>
                      <a:pt x="149" y="146"/>
                    </a:lnTo>
                    <a:lnTo>
                      <a:pt x="148" y="148"/>
                    </a:lnTo>
                    <a:lnTo>
                      <a:pt x="146" y="149"/>
                    </a:lnTo>
                    <a:lnTo>
                      <a:pt x="144" y="150"/>
                    </a:lnTo>
                    <a:lnTo>
                      <a:pt x="143" y="150"/>
                    </a:lnTo>
                    <a:lnTo>
                      <a:pt x="141" y="151"/>
                    </a:lnTo>
                    <a:lnTo>
                      <a:pt x="140" y="154"/>
                    </a:lnTo>
                    <a:lnTo>
                      <a:pt x="138" y="154"/>
                    </a:lnTo>
                    <a:lnTo>
                      <a:pt x="136" y="155"/>
                    </a:lnTo>
                    <a:lnTo>
                      <a:pt x="134" y="157"/>
                    </a:lnTo>
                    <a:lnTo>
                      <a:pt x="131" y="158"/>
                    </a:lnTo>
                    <a:lnTo>
                      <a:pt x="129" y="160"/>
                    </a:lnTo>
                    <a:lnTo>
                      <a:pt x="128" y="161"/>
                    </a:lnTo>
                    <a:lnTo>
                      <a:pt x="125" y="163"/>
                    </a:lnTo>
                    <a:lnTo>
                      <a:pt x="123" y="164"/>
                    </a:lnTo>
                    <a:lnTo>
                      <a:pt x="120" y="166"/>
                    </a:lnTo>
                    <a:lnTo>
                      <a:pt x="118" y="166"/>
                    </a:lnTo>
                    <a:lnTo>
                      <a:pt x="116" y="168"/>
                    </a:lnTo>
                    <a:lnTo>
                      <a:pt x="113" y="169"/>
                    </a:lnTo>
                    <a:lnTo>
                      <a:pt x="110" y="171"/>
                    </a:lnTo>
                    <a:lnTo>
                      <a:pt x="108" y="172"/>
                    </a:lnTo>
                    <a:lnTo>
                      <a:pt x="106" y="174"/>
                    </a:lnTo>
                    <a:lnTo>
                      <a:pt x="103" y="175"/>
                    </a:lnTo>
                    <a:lnTo>
                      <a:pt x="100" y="177"/>
                    </a:lnTo>
                    <a:lnTo>
                      <a:pt x="98" y="178"/>
                    </a:lnTo>
                    <a:lnTo>
                      <a:pt x="95" y="179"/>
                    </a:lnTo>
                    <a:lnTo>
                      <a:pt x="93" y="181"/>
                    </a:lnTo>
                    <a:lnTo>
                      <a:pt x="90" y="182"/>
                    </a:lnTo>
                    <a:lnTo>
                      <a:pt x="88" y="183"/>
                    </a:lnTo>
                    <a:lnTo>
                      <a:pt x="85" y="185"/>
                    </a:lnTo>
                    <a:lnTo>
                      <a:pt x="82" y="186"/>
                    </a:lnTo>
                    <a:lnTo>
                      <a:pt x="80" y="186"/>
                    </a:lnTo>
                    <a:lnTo>
                      <a:pt x="78" y="187"/>
                    </a:lnTo>
                    <a:lnTo>
                      <a:pt x="75" y="188"/>
                    </a:lnTo>
                    <a:lnTo>
                      <a:pt x="73" y="189"/>
                    </a:lnTo>
                    <a:lnTo>
                      <a:pt x="70" y="190"/>
                    </a:lnTo>
                    <a:lnTo>
                      <a:pt x="69" y="190"/>
                    </a:lnTo>
                    <a:lnTo>
                      <a:pt x="67" y="192"/>
                    </a:lnTo>
                    <a:lnTo>
                      <a:pt x="65" y="192"/>
                    </a:lnTo>
                    <a:lnTo>
                      <a:pt x="63" y="193"/>
                    </a:lnTo>
                    <a:lnTo>
                      <a:pt x="61" y="194"/>
                    </a:lnTo>
                    <a:lnTo>
                      <a:pt x="60" y="195"/>
                    </a:lnTo>
                    <a:lnTo>
                      <a:pt x="57" y="195"/>
                    </a:lnTo>
                    <a:lnTo>
                      <a:pt x="56" y="195"/>
                    </a:lnTo>
                    <a:lnTo>
                      <a:pt x="54" y="197"/>
                    </a:lnTo>
                    <a:lnTo>
                      <a:pt x="52" y="198"/>
                    </a:lnTo>
                    <a:lnTo>
                      <a:pt x="50" y="198"/>
                    </a:lnTo>
                    <a:lnTo>
                      <a:pt x="48" y="198"/>
                    </a:lnTo>
                    <a:lnTo>
                      <a:pt x="47" y="199"/>
                    </a:lnTo>
                    <a:lnTo>
                      <a:pt x="44" y="199"/>
                    </a:lnTo>
                    <a:lnTo>
                      <a:pt x="43" y="200"/>
                    </a:lnTo>
                    <a:lnTo>
                      <a:pt x="42" y="201"/>
                    </a:lnTo>
                    <a:lnTo>
                      <a:pt x="39" y="201"/>
                    </a:lnTo>
                    <a:lnTo>
                      <a:pt x="37" y="202"/>
                    </a:lnTo>
                    <a:lnTo>
                      <a:pt x="36" y="202"/>
                    </a:lnTo>
                    <a:lnTo>
                      <a:pt x="34" y="202"/>
                    </a:lnTo>
                    <a:lnTo>
                      <a:pt x="32" y="203"/>
                    </a:lnTo>
                    <a:lnTo>
                      <a:pt x="31" y="203"/>
                    </a:lnTo>
                    <a:lnTo>
                      <a:pt x="29" y="203"/>
                    </a:lnTo>
                    <a:lnTo>
                      <a:pt x="27" y="203"/>
                    </a:lnTo>
                    <a:lnTo>
                      <a:pt x="25" y="203"/>
                    </a:lnTo>
                    <a:lnTo>
                      <a:pt x="23" y="203"/>
                    </a:lnTo>
                    <a:lnTo>
                      <a:pt x="22" y="203"/>
                    </a:lnTo>
                    <a:lnTo>
                      <a:pt x="20" y="202"/>
                    </a:lnTo>
                    <a:lnTo>
                      <a:pt x="19" y="202"/>
                    </a:lnTo>
                    <a:lnTo>
                      <a:pt x="17" y="201"/>
                    </a:lnTo>
                    <a:lnTo>
                      <a:pt x="16" y="201"/>
                    </a:lnTo>
                    <a:lnTo>
                      <a:pt x="14" y="200"/>
                    </a:lnTo>
                    <a:lnTo>
                      <a:pt x="14" y="199"/>
                    </a:lnTo>
                    <a:lnTo>
                      <a:pt x="13" y="198"/>
                    </a:lnTo>
                    <a:lnTo>
                      <a:pt x="11" y="198"/>
                    </a:lnTo>
                    <a:lnTo>
                      <a:pt x="11" y="197"/>
                    </a:lnTo>
                    <a:lnTo>
                      <a:pt x="9" y="195"/>
                    </a:lnTo>
                    <a:lnTo>
                      <a:pt x="8" y="194"/>
                    </a:lnTo>
                    <a:lnTo>
                      <a:pt x="8" y="192"/>
                    </a:lnTo>
                    <a:lnTo>
                      <a:pt x="7" y="190"/>
                    </a:lnTo>
                    <a:lnTo>
                      <a:pt x="6" y="188"/>
                    </a:lnTo>
                    <a:lnTo>
                      <a:pt x="5" y="186"/>
                    </a:lnTo>
                    <a:lnTo>
                      <a:pt x="4" y="185"/>
                    </a:lnTo>
                    <a:lnTo>
                      <a:pt x="4" y="182"/>
                    </a:lnTo>
                    <a:lnTo>
                      <a:pt x="4" y="179"/>
                    </a:lnTo>
                    <a:lnTo>
                      <a:pt x="4" y="178"/>
                    </a:lnTo>
                    <a:lnTo>
                      <a:pt x="2" y="175"/>
                    </a:lnTo>
                    <a:lnTo>
                      <a:pt x="2" y="173"/>
                    </a:lnTo>
                    <a:lnTo>
                      <a:pt x="1" y="170"/>
                    </a:lnTo>
                    <a:lnTo>
                      <a:pt x="1" y="168"/>
                    </a:lnTo>
                    <a:lnTo>
                      <a:pt x="1" y="166"/>
                    </a:lnTo>
                    <a:lnTo>
                      <a:pt x="1" y="163"/>
                    </a:lnTo>
                    <a:lnTo>
                      <a:pt x="1" y="160"/>
                    </a:lnTo>
                    <a:lnTo>
                      <a:pt x="1" y="157"/>
                    </a:lnTo>
                    <a:lnTo>
                      <a:pt x="1" y="154"/>
                    </a:lnTo>
                    <a:lnTo>
                      <a:pt x="1" y="151"/>
                    </a:lnTo>
                    <a:lnTo>
                      <a:pt x="1" y="149"/>
                    </a:lnTo>
                    <a:lnTo>
                      <a:pt x="0" y="146"/>
                    </a:lnTo>
                    <a:lnTo>
                      <a:pt x="0" y="143"/>
                    </a:lnTo>
                    <a:lnTo>
                      <a:pt x="0" y="139"/>
                    </a:lnTo>
                    <a:lnTo>
                      <a:pt x="0" y="136"/>
                    </a:lnTo>
                    <a:lnTo>
                      <a:pt x="0" y="134"/>
                    </a:lnTo>
                    <a:lnTo>
                      <a:pt x="1" y="130"/>
                    </a:lnTo>
                    <a:lnTo>
                      <a:pt x="1" y="127"/>
                    </a:lnTo>
                    <a:lnTo>
                      <a:pt x="1" y="125"/>
                    </a:lnTo>
                    <a:lnTo>
                      <a:pt x="1" y="122"/>
                    </a:lnTo>
                    <a:lnTo>
                      <a:pt x="1" y="118"/>
                    </a:lnTo>
                    <a:lnTo>
                      <a:pt x="1" y="114"/>
                    </a:lnTo>
                    <a:lnTo>
                      <a:pt x="1" y="111"/>
                    </a:lnTo>
                    <a:lnTo>
                      <a:pt x="1" y="106"/>
                    </a:lnTo>
                    <a:lnTo>
                      <a:pt x="2" y="102"/>
                    </a:lnTo>
                    <a:lnTo>
                      <a:pt x="2" y="99"/>
                    </a:lnTo>
                    <a:lnTo>
                      <a:pt x="4" y="95"/>
                    </a:lnTo>
                    <a:lnTo>
                      <a:pt x="4" y="92"/>
                    </a:lnTo>
                    <a:lnTo>
                      <a:pt x="4" y="86"/>
                    </a:lnTo>
                    <a:lnTo>
                      <a:pt x="5" y="83"/>
                    </a:lnTo>
                    <a:lnTo>
                      <a:pt x="5" y="78"/>
                    </a:lnTo>
                    <a:lnTo>
                      <a:pt x="6" y="75"/>
                    </a:lnTo>
                    <a:lnTo>
                      <a:pt x="7" y="71"/>
                    </a:lnTo>
                    <a:lnTo>
                      <a:pt x="7" y="66"/>
                    </a:lnTo>
                    <a:lnTo>
                      <a:pt x="8" y="62"/>
                    </a:lnTo>
                    <a:lnTo>
                      <a:pt x="9" y="58"/>
                    </a:lnTo>
                    <a:lnTo>
                      <a:pt x="9" y="55"/>
                    </a:lnTo>
                    <a:lnTo>
                      <a:pt x="10" y="51"/>
                    </a:lnTo>
                    <a:lnTo>
                      <a:pt x="11" y="48"/>
                    </a:lnTo>
                    <a:lnTo>
                      <a:pt x="11" y="45"/>
                    </a:lnTo>
                    <a:lnTo>
                      <a:pt x="11" y="42"/>
                    </a:lnTo>
                    <a:lnTo>
                      <a:pt x="13" y="39"/>
                    </a:lnTo>
                    <a:lnTo>
                      <a:pt x="13" y="36"/>
                    </a:lnTo>
                    <a:lnTo>
                      <a:pt x="14" y="34"/>
                    </a:lnTo>
                    <a:lnTo>
                      <a:pt x="14" y="32"/>
                    </a:lnTo>
                    <a:lnTo>
                      <a:pt x="14" y="30"/>
                    </a:lnTo>
                    <a:lnTo>
                      <a:pt x="14" y="29"/>
                    </a:lnTo>
                    <a:lnTo>
                      <a:pt x="14" y="27"/>
                    </a:lnTo>
                    <a:lnTo>
                      <a:pt x="14" y="26"/>
                    </a:lnTo>
                    <a:lnTo>
                      <a:pt x="14" y="25"/>
                    </a:lnTo>
                  </a:path>
                </a:pathLst>
              </a:custGeom>
              <a:solidFill>
                <a:srgbClr val="B77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5289" name="Freeform 28">
                <a:extLst>
                  <a:ext uri="{FF2B5EF4-FFF2-40B4-BE49-F238E27FC236}">
                    <a16:creationId xmlns:a16="http://schemas.microsoft.com/office/drawing/2014/main" xmlns="" id="{C9D08170-E5A9-4B1D-BAF3-80495BDC3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4" y="1361"/>
                <a:ext cx="211" cy="178"/>
              </a:xfrm>
              <a:custGeom>
                <a:avLst/>
                <a:gdLst>
                  <a:gd name="T0" fmla="*/ 15 w 211"/>
                  <a:gd name="T1" fmla="*/ 25 h 178"/>
                  <a:gd name="T2" fmla="*/ 20 w 211"/>
                  <a:gd name="T3" fmla="*/ 19 h 178"/>
                  <a:gd name="T4" fmla="*/ 26 w 211"/>
                  <a:gd name="T5" fmla="*/ 14 h 178"/>
                  <a:gd name="T6" fmla="*/ 34 w 211"/>
                  <a:gd name="T7" fmla="*/ 10 h 178"/>
                  <a:gd name="T8" fmla="*/ 44 w 211"/>
                  <a:gd name="T9" fmla="*/ 6 h 178"/>
                  <a:gd name="T10" fmla="*/ 55 w 211"/>
                  <a:gd name="T11" fmla="*/ 2 h 178"/>
                  <a:gd name="T12" fmla="*/ 67 w 211"/>
                  <a:gd name="T13" fmla="*/ 1 h 178"/>
                  <a:gd name="T14" fmla="*/ 81 w 211"/>
                  <a:gd name="T15" fmla="*/ 0 h 178"/>
                  <a:gd name="T16" fmla="*/ 95 w 211"/>
                  <a:gd name="T17" fmla="*/ 0 h 178"/>
                  <a:gd name="T18" fmla="*/ 109 w 211"/>
                  <a:gd name="T19" fmla="*/ 1 h 178"/>
                  <a:gd name="T20" fmla="*/ 122 w 211"/>
                  <a:gd name="T21" fmla="*/ 2 h 178"/>
                  <a:gd name="T22" fmla="*/ 134 w 211"/>
                  <a:gd name="T23" fmla="*/ 6 h 178"/>
                  <a:gd name="T24" fmla="*/ 145 w 211"/>
                  <a:gd name="T25" fmla="*/ 9 h 178"/>
                  <a:gd name="T26" fmla="*/ 155 w 211"/>
                  <a:gd name="T27" fmla="*/ 14 h 178"/>
                  <a:gd name="T28" fmla="*/ 167 w 211"/>
                  <a:gd name="T29" fmla="*/ 17 h 178"/>
                  <a:gd name="T30" fmla="*/ 176 w 211"/>
                  <a:gd name="T31" fmla="*/ 22 h 178"/>
                  <a:gd name="T32" fmla="*/ 184 w 211"/>
                  <a:gd name="T33" fmla="*/ 25 h 178"/>
                  <a:gd name="T34" fmla="*/ 190 w 211"/>
                  <a:gd name="T35" fmla="*/ 27 h 178"/>
                  <a:gd name="T36" fmla="*/ 195 w 211"/>
                  <a:gd name="T37" fmla="*/ 29 h 178"/>
                  <a:gd name="T38" fmla="*/ 200 w 211"/>
                  <a:gd name="T39" fmla="*/ 32 h 178"/>
                  <a:gd name="T40" fmla="*/ 205 w 211"/>
                  <a:gd name="T41" fmla="*/ 34 h 178"/>
                  <a:gd name="T42" fmla="*/ 207 w 211"/>
                  <a:gd name="T43" fmla="*/ 37 h 178"/>
                  <a:gd name="T44" fmla="*/ 207 w 211"/>
                  <a:gd name="T45" fmla="*/ 63 h 178"/>
                  <a:gd name="T46" fmla="*/ 203 w 211"/>
                  <a:gd name="T47" fmla="*/ 65 h 178"/>
                  <a:gd name="T48" fmla="*/ 195 w 211"/>
                  <a:gd name="T49" fmla="*/ 70 h 178"/>
                  <a:gd name="T50" fmla="*/ 185 w 211"/>
                  <a:gd name="T51" fmla="*/ 77 h 178"/>
                  <a:gd name="T52" fmla="*/ 175 w 211"/>
                  <a:gd name="T53" fmla="*/ 85 h 178"/>
                  <a:gd name="T54" fmla="*/ 165 w 211"/>
                  <a:gd name="T55" fmla="*/ 92 h 178"/>
                  <a:gd name="T56" fmla="*/ 157 w 211"/>
                  <a:gd name="T57" fmla="*/ 101 h 178"/>
                  <a:gd name="T58" fmla="*/ 152 w 211"/>
                  <a:gd name="T59" fmla="*/ 107 h 178"/>
                  <a:gd name="T60" fmla="*/ 147 w 211"/>
                  <a:gd name="T61" fmla="*/ 113 h 178"/>
                  <a:gd name="T62" fmla="*/ 142 w 211"/>
                  <a:gd name="T63" fmla="*/ 119 h 178"/>
                  <a:gd name="T64" fmla="*/ 138 w 211"/>
                  <a:gd name="T65" fmla="*/ 123 h 178"/>
                  <a:gd name="T66" fmla="*/ 132 w 211"/>
                  <a:gd name="T67" fmla="*/ 128 h 178"/>
                  <a:gd name="T68" fmla="*/ 125 w 211"/>
                  <a:gd name="T69" fmla="*/ 133 h 178"/>
                  <a:gd name="T70" fmla="*/ 118 w 211"/>
                  <a:gd name="T71" fmla="*/ 138 h 178"/>
                  <a:gd name="T72" fmla="*/ 109 w 211"/>
                  <a:gd name="T73" fmla="*/ 144 h 178"/>
                  <a:gd name="T74" fmla="*/ 99 w 211"/>
                  <a:gd name="T75" fmla="*/ 150 h 178"/>
                  <a:gd name="T76" fmla="*/ 88 w 211"/>
                  <a:gd name="T77" fmla="*/ 156 h 178"/>
                  <a:gd name="T78" fmla="*/ 78 w 211"/>
                  <a:gd name="T79" fmla="*/ 161 h 178"/>
                  <a:gd name="T80" fmla="*/ 69 w 211"/>
                  <a:gd name="T81" fmla="*/ 166 h 178"/>
                  <a:gd name="T82" fmla="*/ 60 w 211"/>
                  <a:gd name="T83" fmla="*/ 169 h 178"/>
                  <a:gd name="T84" fmla="*/ 51 w 211"/>
                  <a:gd name="T85" fmla="*/ 172 h 178"/>
                  <a:gd name="T86" fmla="*/ 43 w 211"/>
                  <a:gd name="T87" fmla="*/ 174 h 178"/>
                  <a:gd name="T88" fmla="*/ 34 w 211"/>
                  <a:gd name="T89" fmla="*/ 176 h 178"/>
                  <a:gd name="T90" fmla="*/ 26 w 211"/>
                  <a:gd name="T91" fmla="*/ 177 h 178"/>
                  <a:gd name="T92" fmla="*/ 19 w 211"/>
                  <a:gd name="T93" fmla="*/ 176 h 178"/>
                  <a:gd name="T94" fmla="*/ 13 w 211"/>
                  <a:gd name="T95" fmla="*/ 173 h 178"/>
                  <a:gd name="T96" fmla="*/ 8 w 211"/>
                  <a:gd name="T97" fmla="*/ 169 h 178"/>
                  <a:gd name="T98" fmla="*/ 4 w 211"/>
                  <a:gd name="T99" fmla="*/ 161 h 178"/>
                  <a:gd name="T100" fmla="*/ 2 w 211"/>
                  <a:gd name="T101" fmla="*/ 152 h 178"/>
                  <a:gd name="T102" fmla="*/ 1 w 211"/>
                  <a:gd name="T103" fmla="*/ 140 h 178"/>
                  <a:gd name="T104" fmla="*/ 0 w 211"/>
                  <a:gd name="T105" fmla="*/ 128 h 178"/>
                  <a:gd name="T106" fmla="*/ 0 w 211"/>
                  <a:gd name="T107" fmla="*/ 115 h 178"/>
                  <a:gd name="T108" fmla="*/ 1 w 211"/>
                  <a:gd name="T109" fmla="*/ 101 h 178"/>
                  <a:gd name="T110" fmla="*/ 2 w 211"/>
                  <a:gd name="T111" fmla="*/ 84 h 178"/>
                  <a:gd name="T112" fmla="*/ 5 w 211"/>
                  <a:gd name="T113" fmla="*/ 67 h 178"/>
                  <a:gd name="T114" fmla="*/ 8 w 211"/>
                  <a:gd name="T115" fmla="*/ 51 h 178"/>
                  <a:gd name="T116" fmla="*/ 11 w 211"/>
                  <a:gd name="T117" fmla="*/ 38 h 178"/>
                  <a:gd name="T118" fmla="*/ 13 w 211"/>
                  <a:gd name="T119" fmla="*/ 30 h 17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11"/>
                  <a:gd name="T181" fmla="*/ 0 h 178"/>
                  <a:gd name="T182" fmla="*/ 211 w 211"/>
                  <a:gd name="T183" fmla="*/ 178 h 17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11" h="178">
                    <a:moveTo>
                      <a:pt x="13" y="27"/>
                    </a:moveTo>
                    <a:lnTo>
                      <a:pt x="14" y="27"/>
                    </a:lnTo>
                    <a:lnTo>
                      <a:pt x="14" y="26"/>
                    </a:lnTo>
                    <a:lnTo>
                      <a:pt x="14" y="25"/>
                    </a:lnTo>
                    <a:lnTo>
                      <a:pt x="15" y="25"/>
                    </a:lnTo>
                    <a:lnTo>
                      <a:pt x="16" y="23"/>
                    </a:lnTo>
                    <a:lnTo>
                      <a:pt x="17" y="22"/>
                    </a:lnTo>
                    <a:lnTo>
                      <a:pt x="18" y="22"/>
                    </a:lnTo>
                    <a:lnTo>
                      <a:pt x="19" y="20"/>
                    </a:lnTo>
                    <a:lnTo>
                      <a:pt x="20" y="19"/>
                    </a:lnTo>
                    <a:lnTo>
                      <a:pt x="21" y="18"/>
                    </a:lnTo>
                    <a:lnTo>
                      <a:pt x="23" y="17"/>
                    </a:lnTo>
                    <a:lnTo>
                      <a:pt x="24" y="17"/>
                    </a:lnTo>
                    <a:lnTo>
                      <a:pt x="25" y="16"/>
                    </a:lnTo>
                    <a:lnTo>
                      <a:pt x="26" y="14"/>
                    </a:lnTo>
                    <a:lnTo>
                      <a:pt x="28" y="14"/>
                    </a:lnTo>
                    <a:lnTo>
                      <a:pt x="29" y="13"/>
                    </a:lnTo>
                    <a:lnTo>
                      <a:pt x="31" y="12"/>
                    </a:lnTo>
                    <a:lnTo>
                      <a:pt x="33" y="11"/>
                    </a:lnTo>
                    <a:lnTo>
                      <a:pt x="34" y="10"/>
                    </a:lnTo>
                    <a:lnTo>
                      <a:pt x="36" y="9"/>
                    </a:lnTo>
                    <a:lnTo>
                      <a:pt x="38" y="8"/>
                    </a:lnTo>
                    <a:lnTo>
                      <a:pt x="40" y="7"/>
                    </a:lnTo>
                    <a:lnTo>
                      <a:pt x="41" y="6"/>
                    </a:lnTo>
                    <a:lnTo>
                      <a:pt x="44" y="6"/>
                    </a:lnTo>
                    <a:lnTo>
                      <a:pt x="46" y="5"/>
                    </a:lnTo>
                    <a:lnTo>
                      <a:pt x="48" y="5"/>
                    </a:lnTo>
                    <a:lnTo>
                      <a:pt x="50" y="4"/>
                    </a:lnTo>
                    <a:lnTo>
                      <a:pt x="53" y="2"/>
                    </a:lnTo>
                    <a:lnTo>
                      <a:pt x="55" y="2"/>
                    </a:lnTo>
                    <a:lnTo>
                      <a:pt x="57" y="2"/>
                    </a:lnTo>
                    <a:lnTo>
                      <a:pt x="59" y="2"/>
                    </a:lnTo>
                    <a:lnTo>
                      <a:pt x="62" y="2"/>
                    </a:lnTo>
                    <a:lnTo>
                      <a:pt x="65" y="1"/>
                    </a:lnTo>
                    <a:lnTo>
                      <a:pt x="67" y="1"/>
                    </a:lnTo>
                    <a:lnTo>
                      <a:pt x="70" y="1"/>
                    </a:lnTo>
                    <a:lnTo>
                      <a:pt x="73" y="1"/>
                    </a:lnTo>
                    <a:lnTo>
                      <a:pt x="75" y="0"/>
                    </a:lnTo>
                    <a:lnTo>
                      <a:pt x="78" y="0"/>
                    </a:lnTo>
                    <a:lnTo>
                      <a:pt x="81" y="0"/>
                    </a:lnTo>
                    <a:lnTo>
                      <a:pt x="84" y="0"/>
                    </a:lnTo>
                    <a:lnTo>
                      <a:pt x="87" y="0"/>
                    </a:lnTo>
                    <a:lnTo>
                      <a:pt x="89" y="0"/>
                    </a:lnTo>
                    <a:lnTo>
                      <a:pt x="92" y="0"/>
                    </a:lnTo>
                    <a:lnTo>
                      <a:pt x="95" y="0"/>
                    </a:lnTo>
                    <a:lnTo>
                      <a:pt x="97" y="0"/>
                    </a:lnTo>
                    <a:lnTo>
                      <a:pt x="100" y="1"/>
                    </a:lnTo>
                    <a:lnTo>
                      <a:pt x="104" y="1"/>
                    </a:lnTo>
                    <a:lnTo>
                      <a:pt x="107" y="1"/>
                    </a:lnTo>
                    <a:lnTo>
                      <a:pt x="109" y="1"/>
                    </a:lnTo>
                    <a:lnTo>
                      <a:pt x="112" y="2"/>
                    </a:lnTo>
                    <a:lnTo>
                      <a:pt x="115" y="2"/>
                    </a:lnTo>
                    <a:lnTo>
                      <a:pt x="117" y="2"/>
                    </a:lnTo>
                    <a:lnTo>
                      <a:pt x="119" y="2"/>
                    </a:lnTo>
                    <a:lnTo>
                      <a:pt x="122" y="2"/>
                    </a:lnTo>
                    <a:lnTo>
                      <a:pt x="125" y="4"/>
                    </a:lnTo>
                    <a:lnTo>
                      <a:pt x="127" y="5"/>
                    </a:lnTo>
                    <a:lnTo>
                      <a:pt x="130" y="5"/>
                    </a:lnTo>
                    <a:lnTo>
                      <a:pt x="133" y="6"/>
                    </a:lnTo>
                    <a:lnTo>
                      <a:pt x="134" y="6"/>
                    </a:lnTo>
                    <a:lnTo>
                      <a:pt x="136" y="6"/>
                    </a:lnTo>
                    <a:lnTo>
                      <a:pt x="139" y="7"/>
                    </a:lnTo>
                    <a:lnTo>
                      <a:pt x="141" y="8"/>
                    </a:lnTo>
                    <a:lnTo>
                      <a:pt x="142" y="8"/>
                    </a:lnTo>
                    <a:lnTo>
                      <a:pt x="145" y="9"/>
                    </a:lnTo>
                    <a:lnTo>
                      <a:pt x="147" y="10"/>
                    </a:lnTo>
                    <a:lnTo>
                      <a:pt x="149" y="11"/>
                    </a:lnTo>
                    <a:lnTo>
                      <a:pt x="152" y="12"/>
                    </a:lnTo>
                    <a:lnTo>
                      <a:pt x="154" y="13"/>
                    </a:lnTo>
                    <a:lnTo>
                      <a:pt x="155" y="14"/>
                    </a:lnTo>
                    <a:lnTo>
                      <a:pt x="157" y="14"/>
                    </a:lnTo>
                    <a:lnTo>
                      <a:pt x="160" y="14"/>
                    </a:lnTo>
                    <a:lnTo>
                      <a:pt x="162" y="16"/>
                    </a:lnTo>
                    <a:lnTo>
                      <a:pt x="164" y="17"/>
                    </a:lnTo>
                    <a:lnTo>
                      <a:pt x="167" y="17"/>
                    </a:lnTo>
                    <a:lnTo>
                      <a:pt x="168" y="18"/>
                    </a:lnTo>
                    <a:lnTo>
                      <a:pt x="170" y="19"/>
                    </a:lnTo>
                    <a:lnTo>
                      <a:pt x="172" y="19"/>
                    </a:lnTo>
                    <a:lnTo>
                      <a:pt x="174" y="20"/>
                    </a:lnTo>
                    <a:lnTo>
                      <a:pt x="176" y="22"/>
                    </a:lnTo>
                    <a:lnTo>
                      <a:pt x="177" y="22"/>
                    </a:lnTo>
                    <a:lnTo>
                      <a:pt x="179" y="23"/>
                    </a:lnTo>
                    <a:lnTo>
                      <a:pt x="181" y="23"/>
                    </a:lnTo>
                    <a:lnTo>
                      <a:pt x="182" y="25"/>
                    </a:lnTo>
                    <a:lnTo>
                      <a:pt x="184" y="25"/>
                    </a:lnTo>
                    <a:lnTo>
                      <a:pt x="185" y="25"/>
                    </a:lnTo>
                    <a:lnTo>
                      <a:pt x="187" y="26"/>
                    </a:lnTo>
                    <a:lnTo>
                      <a:pt x="188" y="26"/>
                    </a:lnTo>
                    <a:lnTo>
                      <a:pt x="189" y="27"/>
                    </a:lnTo>
                    <a:lnTo>
                      <a:pt x="190" y="27"/>
                    </a:lnTo>
                    <a:lnTo>
                      <a:pt x="191" y="27"/>
                    </a:lnTo>
                    <a:lnTo>
                      <a:pt x="192" y="27"/>
                    </a:lnTo>
                    <a:lnTo>
                      <a:pt x="193" y="27"/>
                    </a:lnTo>
                    <a:lnTo>
                      <a:pt x="194" y="29"/>
                    </a:lnTo>
                    <a:lnTo>
                      <a:pt x="195" y="29"/>
                    </a:lnTo>
                    <a:lnTo>
                      <a:pt x="196" y="29"/>
                    </a:lnTo>
                    <a:lnTo>
                      <a:pt x="197" y="30"/>
                    </a:lnTo>
                    <a:lnTo>
                      <a:pt x="199" y="30"/>
                    </a:lnTo>
                    <a:lnTo>
                      <a:pt x="200" y="32"/>
                    </a:lnTo>
                    <a:lnTo>
                      <a:pt x="201" y="32"/>
                    </a:lnTo>
                    <a:lnTo>
                      <a:pt x="202" y="32"/>
                    </a:lnTo>
                    <a:lnTo>
                      <a:pt x="203" y="34"/>
                    </a:lnTo>
                    <a:lnTo>
                      <a:pt x="204" y="34"/>
                    </a:lnTo>
                    <a:lnTo>
                      <a:pt x="205" y="34"/>
                    </a:lnTo>
                    <a:lnTo>
                      <a:pt x="206" y="34"/>
                    </a:lnTo>
                    <a:lnTo>
                      <a:pt x="207" y="35"/>
                    </a:lnTo>
                    <a:lnTo>
                      <a:pt x="207" y="37"/>
                    </a:lnTo>
                    <a:lnTo>
                      <a:pt x="209" y="37"/>
                    </a:lnTo>
                    <a:lnTo>
                      <a:pt x="210" y="38"/>
                    </a:lnTo>
                    <a:lnTo>
                      <a:pt x="207" y="62"/>
                    </a:lnTo>
                    <a:lnTo>
                      <a:pt x="207" y="63"/>
                    </a:lnTo>
                    <a:lnTo>
                      <a:pt x="206" y="63"/>
                    </a:lnTo>
                    <a:lnTo>
                      <a:pt x="205" y="63"/>
                    </a:lnTo>
                    <a:lnTo>
                      <a:pt x="204" y="65"/>
                    </a:lnTo>
                    <a:lnTo>
                      <a:pt x="203" y="65"/>
                    </a:lnTo>
                    <a:lnTo>
                      <a:pt x="202" y="66"/>
                    </a:lnTo>
                    <a:lnTo>
                      <a:pt x="200" y="67"/>
                    </a:lnTo>
                    <a:lnTo>
                      <a:pt x="199" y="67"/>
                    </a:lnTo>
                    <a:lnTo>
                      <a:pt x="197" y="69"/>
                    </a:lnTo>
                    <a:lnTo>
                      <a:pt x="195" y="70"/>
                    </a:lnTo>
                    <a:lnTo>
                      <a:pt x="193" y="71"/>
                    </a:lnTo>
                    <a:lnTo>
                      <a:pt x="191" y="73"/>
                    </a:lnTo>
                    <a:lnTo>
                      <a:pt x="189" y="74"/>
                    </a:lnTo>
                    <a:lnTo>
                      <a:pt x="188" y="76"/>
                    </a:lnTo>
                    <a:lnTo>
                      <a:pt x="185" y="77"/>
                    </a:lnTo>
                    <a:lnTo>
                      <a:pt x="182" y="79"/>
                    </a:lnTo>
                    <a:lnTo>
                      <a:pt x="181" y="80"/>
                    </a:lnTo>
                    <a:lnTo>
                      <a:pt x="178" y="81"/>
                    </a:lnTo>
                    <a:lnTo>
                      <a:pt x="177" y="83"/>
                    </a:lnTo>
                    <a:lnTo>
                      <a:pt x="175" y="85"/>
                    </a:lnTo>
                    <a:lnTo>
                      <a:pt x="172" y="87"/>
                    </a:lnTo>
                    <a:lnTo>
                      <a:pt x="170" y="87"/>
                    </a:lnTo>
                    <a:lnTo>
                      <a:pt x="168" y="90"/>
                    </a:lnTo>
                    <a:lnTo>
                      <a:pt x="167" y="91"/>
                    </a:lnTo>
                    <a:lnTo>
                      <a:pt x="165" y="92"/>
                    </a:lnTo>
                    <a:lnTo>
                      <a:pt x="163" y="95"/>
                    </a:lnTo>
                    <a:lnTo>
                      <a:pt x="160" y="97"/>
                    </a:lnTo>
                    <a:lnTo>
                      <a:pt x="160" y="98"/>
                    </a:lnTo>
                    <a:lnTo>
                      <a:pt x="157" y="99"/>
                    </a:lnTo>
                    <a:lnTo>
                      <a:pt x="157" y="101"/>
                    </a:lnTo>
                    <a:lnTo>
                      <a:pt x="157" y="103"/>
                    </a:lnTo>
                    <a:lnTo>
                      <a:pt x="154" y="104"/>
                    </a:lnTo>
                    <a:lnTo>
                      <a:pt x="154" y="106"/>
                    </a:lnTo>
                    <a:lnTo>
                      <a:pt x="152" y="107"/>
                    </a:lnTo>
                    <a:lnTo>
                      <a:pt x="151" y="110"/>
                    </a:lnTo>
                    <a:lnTo>
                      <a:pt x="149" y="110"/>
                    </a:lnTo>
                    <a:lnTo>
                      <a:pt x="149" y="111"/>
                    </a:lnTo>
                    <a:lnTo>
                      <a:pt x="148" y="112"/>
                    </a:lnTo>
                    <a:lnTo>
                      <a:pt x="147" y="113"/>
                    </a:lnTo>
                    <a:lnTo>
                      <a:pt x="147" y="115"/>
                    </a:lnTo>
                    <a:lnTo>
                      <a:pt x="145" y="115"/>
                    </a:lnTo>
                    <a:lnTo>
                      <a:pt x="144" y="117"/>
                    </a:lnTo>
                    <a:lnTo>
                      <a:pt x="144" y="118"/>
                    </a:lnTo>
                    <a:lnTo>
                      <a:pt x="142" y="119"/>
                    </a:lnTo>
                    <a:lnTo>
                      <a:pt x="141" y="120"/>
                    </a:lnTo>
                    <a:lnTo>
                      <a:pt x="139" y="120"/>
                    </a:lnTo>
                    <a:lnTo>
                      <a:pt x="139" y="122"/>
                    </a:lnTo>
                    <a:lnTo>
                      <a:pt x="138" y="123"/>
                    </a:lnTo>
                    <a:lnTo>
                      <a:pt x="137" y="123"/>
                    </a:lnTo>
                    <a:lnTo>
                      <a:pt x="136" y="125"/>
                    </a:lnTo>
                    <a:lnTo>
                      <a:pt x="134" y="127"/>
                    </a:lnTo>
                    <a:lnTo>
                      <a:pt x="133" y="127"/>
                    </a:lnTo>
                    <a:lnTo>
                      <a:pt x="132" y="128"/>
                    </a:lnTo>
                    <a:lnTo>
                      <a:pt x="130" y="129"/>
                    </a:lnTo>
                    <a:lnTo>
                      <a:pt x="130" y="130"/>
                    </a:lnTo>
                    <a:lnTo>
                      <a:pt x="127" y="131"/>
                    </a:lnTo>
                    <a:lnTo>
                      <a:pt x="127" y="132"/>
                    </a:lnTo>
                    <a:lnTo>
                      <a:pt x="125" y="133"/>
                    </a:lnTo>
                    <a:lnTo>
                      <a:pt x="124" y="134"/>
                    </a:lnTo>
                    <a:lnTo>
                      <a:pt x="122" y="135"/>
                    </a:lnTo>
                    <a:lnTo>
                      <a:pt x="121" y="136"/>
                    </a:lnTo>
                    <a:lnTo>
                      <a:pt x="119" y="137"/>
                    </a:lnTo>
                    <a:lnTo>
                      <a:pt x="118" y="138"/>
                    </a:lnTo>
                    <a:lnTo>
                      <a:pt x="116" y="140"/>
                    </a:lnTo>
                    <a:lnTo>
                      <a:pt x="114" y="140"/>
                    </a:lnTo>
                    <a:lnTo>
                      <a:pt x="112" y="141"/>
                    </a:lnTo>
                    <a:lnTo>
                      <a:pt x="111" y="142"/>
                    </a:lnTo>
                    <a:lnTo>
                      <a:pt x="109" y="144"/>
                    </a:lnTo>
                    <a:lnTo>
                      <a:pt x="107" y="145"/>
                    </a:lnTo>
                    <a:lnTo>
                      <a:pt x="104" y="146"/>
                    </a:lnTo>
                    <a:lnTo>
                      <a:pt x="102" y="148"/>
                    </a:lnTo>
                    <a:lnTo>
                      <a:pt x="100" y="148"/>
                    </a:lnTo>
                    <a:lnTo>
                      <a:pt x="99" y="150"/>
                    </a:lnTo>
                    <a:lnTo>
                      <a:pt x="97" y="151"/>
                    </a:lnTo>
                    <a:lnTo>
                      <a:pt x="94" y="152"/>
                    </a:lnTo>
                    <a:lnTo>
                      <a:pt x="92" y="153"/>
                    </a:lnTo>
                    <a:lnTo>
                      <a:pt x="90" y="155"/>
                    </a:lnTo>
                    <a:lnTo>
                      <a:pt x="88" y="156"/>
                    </a:lnTo>
                    <a:lnTo>
                      <a:pt x="86" y="157"/>
                    </a:lnTo>
                    <a:lnTo>
                      <a:pt x="84" y="159"/>
                    </a:lnTo>
                    <a:lnTo>
                      <a:pt x="82" y="159"/>
                    </a:lnTo>
                    <a:lnTo>
                      <a:pt x="80" y="160"/>
                    </a:lnTo>
                    <a:lnTo>
                      <a:pt x="78" y="161"/>
                    </a:lnTo>
                    <a:lnTo>
                      <a:pt x="75" y="162"/>
                    </a:lnTo>
                    <a:lnTo>
                      <a:pt x="74" y="163"/>
                    </a:lnTo>
                    <a:lnTo>
                      <a:pt x="72" y="164"/>
                    </a:lnTo>
                    <a:lnTo>
                      <a:pt x="70" y="164"/>
                    </a:lnTo>
                    <a:lnTo>
                      <a:pt x="69" y="166"/>
                    </a:lnTo>
                    <a:lnTo>
                      <a:pt x="66" y="167"/>
                    </a:lnTo>
                    <a:lnTo>
                      <a:pt x="65" y="167"/>
                    </a:lnTo>
                    <a:lnTo>
                      <a:pt x="63" y="168"/>
                    </a:lnTo>
                    <a:lnTo>
                      <a:pt x="62" y="169"/>
                    </a:lnTo>
                    <a:lnTo>
                      <a:pt x="60" y="169"/>
                    </a:lnTo>
                    <a:lnTo>
                      <a:pt x="58" y="169"/>
                    </a:lnTo>
                    <a:lnTo>
                      <a:pt x="57" y="170"/>
                    </a:lnTo>
                    <a:lnTo>
                      <a:pt x="55" y="170"/>
                    </a:lnTo>
                    <a:lnTo>
                      <a:pt x="53" y="172"/>
                    </a:lnTo>
                    <a:lnTo>
                      <a:pt x="51" y="172"/>
                    </a:lnTo>
                    <a:lnTo>
                      <a:pt x="49" y="172"/>
                    </a:lnTo>
                    <a:lnTo>
                      <a:pt x="47" y="173"/>
                    </a:lnTo>
                    <a:lnTo>
                      <a:pt x="45" y="173"/>
                    </a:lnTo>
                    <a:lnTo>
                      <a:pt x="44" y="174"/>
                    </a:lnTo>
                    <a:lnTo>
                      <a:pt x="43" y="174"/>
                    </a:lnTo>
                    <a:lnTo>
                      <a:pt x="41" y="175"/>
                    </a:lnTo>
                    <a:lnTo>
                      <a:pt x="39" y="175"/>
                    </a:lnTo>
                    <a:lnTo>
                      <a:pt x="37" y="176"/>
                    </a:lnTo>
                    <a:lnTo>
                      <a:pt x="35" y="176"/>
                    </a:lnTo>
                    <a:lnTo>
                      <a:pt x="34" y="176"/>
                    </a:lnTo>
                    <a:lnTo>
                      <a:pt x="32" y="177"/>
                    </a:lnTo>
                    <a:lnTo>
                      <a:pt x="31" y="177"/>
                    </a:lnTo>
                    <a:lnTo>
                      <a:pt x="29" y="177"/>
                    </a:lnTo>
                    <a:lnTo>
                      <a:pt x="27" y="177"/>
                    </a:lnTo>
                    <a:lnTo>
                      <a:pt x="26" y="177"/>
                    </a:lnTo>
                    <a:lnTo>
                      <a:pt x="24" y="177"/>
                    </a:lnTo>
                    <a:lnTo>
                      <a:pt x="23" y="177"/>
                    </a:lnTo>
                    <a:lnTo>
                      <a:pt x="22" y="177"/>
                    </a:lnTo>
                    <a:lnTo>
                      <a:pt x="20" y="177"/>
                    </a:lnTo>
                    <a:lnTo>
                      <a:pt x="19" y="176"/>
                    </a:lnTo>
                    <a:lnTo>
                      <a:pt x="18" y="176"/>
                    </a:lnTo>
                    <a:lnTo>
                      <a:pt x="16" y="175"/>
                    </a:lnTo>
                    <a:lnTo>
                      <a:pt x="15" y="175"/>
                    </a:lnTo>
                    <a:lnTo>
                      <a:pt x="14" y="174"/>
                    </a:lnTo>
                    <a:lnTo>
                      <a:pt x="13" y="173"/>
                    </a:lnTo>
                    <a:lnTo>
                      <a:pt x="11" y="172"/>
                    </a:lnTo>
                    <a:lnTo>
                      <a:pt x="10" y="170"/>
                    </a:lnTo>
                    <a:lnTo>
                      <a:pt x="9" y="169"/>
                    </a:lnTo>
                    <a:lnTo>
                      <a:pt x="8" y="169"/>
                    </a:lnTo>
                    <a:lnTo>
                      <a:pt x="7" y="167"/>
                    </a:lnTo>
                    <a:lnTo>
                      <a:pt x="7" y="166"/>
                    </a:lnTo>
                    <a:lnTo>
                      <a:pt x="6" y="164"/>
                    </a:lnTo>
                    <a:lnTo>
                      <a:pt x="5" y="162"/>
                    </a:lnTo>
                    <a:lnTo>
                      <a:pt x="4" y="161"/>
                    </a:lnTo>
                    <a:lnTo>
                      <a:pt x="4" y="159"/>
                    </a:lnTo>
                    <a:lnTo>
                      <a:pt x="4" y="157"/>
                    </a:lnTo>
                    <a:lnTo>
                      <a:pt x="4" y="156"/>
                    </a:lnTo>
                    <a:lnTo>
                      <a:pt x="2" y="153"/>
                    </a:lnTo>
                    <a:lnTo>
                      <a:pt x="2" y="152"/>
                    </a:lnTo>
                    <a:lnTo>
                      <a:pt x="1" y="148"/>
                    </a:lnTo>
                    <a:lnTo>
                      <a:pt x="1" y="147"/>
                    </a:lnTo>
                    <a:lnTo>
                      <a:pt x="1" y="145"/>
                    </a:lnTo>
                    <a:lnTo>
                      <a:pt x="1" y="142"/>
                    </a:lnTo>
                    <a:lnTo>
                      <a:pt x="1" y="140"/>
                    </a:lnTo>
                    <a:lnTo>
                      <a:pt x="1" y="138"/>
                    </a:lnTo>
                    <a:lnTo>
                      <a:pt x="0" y="136"/>
                    </a:lnTo>
                    <a:lnTo>
                      <a:pt x="0" y="133"/>
                    </a:lnTo>
                    <a:lnTo>
                      <a:pt x="0" y="130"/>
                    </a:lnTo>
                    <a:lnTo>
                      <a:pt x="0" y="128"/>
                    </a:lnTo>
                    <a:lnTo>
                      <a:pt x="0" y="125"/>
                    </a:lnTo>
                    <a:lnTo>
                      <a:pt x="0" y="123"/>
                    </a:lnTo>
                    <a:lnTo>
                      <a:pt x="0" y="120"/>
                    </a:lnTo>
                    <a:lnTo>
                      <a:pt x="0" y="118"/>
                    </a:lnTo>
                    <a:lnTo>
                      <a:pt x="0" y="115"/>
                    </a:lnTo>
                    <a:lnTo>
                      <a:pt x="0" y="112"/>
                    </a:lnTo>
                    <a:lnTo>
                      <a:pt x="0" y="110"/>
                    </a:lnTo>
                    <a:lnTo>
                      <a:pt x="0" y="107"/>
                    </a:lnTo>
                    <a:lnTo>
                      <a:pt x="0" y="104"/>
                    </a:lnTo>
                    <a:lnTo>
                      <a:pt x="1" y="101"/>
                    </a:lnTo>
                    <a:lnTo>
                      <a:pt x="1" y="97"/>
                    </a:lnTo>
                    <a:lnTo>
                      <a:pt x="1" y="95"/>
                    </a:lnTo>
                    <a:lnTo>
                      <a:pt x="1" y="91"/>
                    </a:lnTo>
                    <a:lnTo>
                      <a:pt x="1" y="87"/>
                    </a:lnTo>
                    <a:lnTo>
                      <a:pt x="2" y="84"/>
                    </a:lnTo>
                    <a:lnTo>
                      <a:pt x="2" y="80"/>
                    </a:lnTo>
                    <a:lnTo>
                      <a:pt x="4" y="77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5" y="67"/>
                    </a:lnTo>
                    <a:lnTo>
                      <a:pt x="5" y="63"/>
                    </a:lnTo>
                    <a:lnTo>
                      <a:pt x="6" y="61"/>
                    </a:lnTo>
                    <a:lnTo>
                      <a:pt x="6" y="57"/>
                    </a:lnTo>
                    <a:lnTo>
                      <a:pt x="7" y="55"/>
                    </a:lnTo>
                    <a:lnTo>
                      <a:pt x="8" y="51"/>
                    </a:lnTo>
                    <a:lnTo>
                      <a:pt x="8" y="48"/>
                    </a:lnTo>
                    <a:lnTo>
                      <a:pt x="9" y="46"/>
                    </a:lnTo>
                    <a:lnTo>
                      <a:pt x="9" y="42"/>
                    </a:lnTo>
                    <a:lnTo>
                      <a:pt x="10" y="40"/>
                    </a:lnTo>
                    <a:lnTo>
                      <a:pt x="11" y="38"/>
                    </a:lnTo>
                    <a:lnTo>
                      <a:pt x="11" y="35"/>
                    </a:lnTo>
                    <a:lnTo>
                      <a:pt x="11" y="34"/>
                    </a:lnTo>
                    <a:lnTo>
                      <a:pt x="11" y="32"/>
                    </a:lnTo>
                    <a:lnTo>
                      <a:pt x="11" y="30"/>
                    </a:lnTo>
                    <a:lnTo>
                      <a:pt x="13" y="30"/>
                    </a:lnTo>
                    <a:lnTo>
                      <a:pt x="13" y="27"/>
                    </a:lnTo>
                  </a:path>
                </a:pathLst>
              </a:custGeom>
              <a:solidFill>
                <a:srgbClr val="BF7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5290" name="Freeform 29">
                <a:extLst>
                  <a:ext uri="{FF2B5EF4-FFF2-40B4-BE49-F238E27FC236}">
                    <a16:creationId xmlns:a16="http://schemas.microsoft.com/office/drawing/2014/main" xmlns="" id="{EB66E567-084E-46E6-9D3F-CED0DA097D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5" y="1372"/>
                <a:ext cx="168" cy="139"/>
              </a:xfrm>
              <a:custGeom>
                <a:avLst/>
                <a:gdLst>
                  <a:gd name="T0" fmla="*/ 14 w 168"/>
                  <a:gd name="T1" fmla="*/ 29 h 139"/>
                  <a:gd name="T2" fmla="*/ 18 w 168"/>
                  <a:gd name="T3" fmla="*/ 24 h 139"/>
                  <a:gd name="T4" fmla="*/ 24 w 168"/>
                  <a:gd name="T5" fmla="*/ 19 h 139"/>
                  <a:gd name="T6" fmla="*/ 32 w 168"/>
                  <a:gd name="T7" fmla="*/ 14 h 139"/>
                  <a:gd name="T8" fmla="*/ 40 w 168"/>
                  <a:gd name="T9" fmla="*/ 8 h 139"/>
                  <a:gd name="T10" fmla="*/ 48 w 168"/>
                  <a:gd name="T11" fmla="*/ 5 h 139"/>
                  <a:gd name="T12" fmla="*/ 56 w 168"/>
                  <a:gd name="T13" fmla="*/ 2 h 139"/>
                  <a:gd name="T14" fmla="*/ 66 w 168"/>
                  <a:gd name="T15" fmla="*/ 1 h 139"/>
                  <a:gd name="T16" fmla="*/ 75 w 168"/>
                  <a:gd name="T17" fmla="*/ 0 h 139"/>
                  <a:gd name="T18" fmla="*/ 85 w 168"/>
                  <a:gd name="T19" fmla="*/ 0 h 139"/>
                  <a:gd name="T20" fmla="*/ 94 w 168"/>
                  <a:gd name="T21" fmla="*/ 1 h 139"/>
                  <a:gd name="T22" fmla="*/ 104 w 168"/>
                  <a:gd name="T23" fmla="*/ 2 h 139"/>
                  <a:gd name="T24" fmla="*/ 112 w 168"/>
                  <a:gd name="T25" fmla="*/ 4 h 139"/>
                  <a:gd name="T26" fmla="*/ 121 w 168"/>
                  <a:gd name="T27" fmla="*/ 6 h 139"/>
                  <a:gd name="T28" fmla="*/ 129 w 168"/>
                  <a:gd name="T29" fmla="*/ 9 h 139"/>
                  <a:gd name="T30" fmla="*/ 136 w 168"/>
                  <a:gd name="T31" fmla="*/ 11 h 139"/>
                  <a:gd name="T32" fmla="*/ 142 w 168"/>
                  <a:gd name="T33" fmla="*/ 13 h 139"/>
                  <a:gd name="T34" fmla="*/ 146 w 168"/>
                  <a:gd name="T35" fmla="*/ 15 h 139"/>
                  <a:gd name="T36" fmla="*/ 150 w 168"/>
                  <a:gd name="T37" fmla="*/ 17 h 139"/>
                  <a:gd name="T38" fmla="*/ 154 w 168"/>
                  <a:gd name="T39" fmla="*/ 18 h 139"/>
                  <a:gd name="T40" fmla="*/ 158 w 168"/>
                  <a:gd name="T41" fmla="*/ 22 h 139"/>
                  <a:gd name="T42" fmla="*/ 162 w 168"/>
                  <a:gd name="T43" fmla="*/ 24 h 139"/>
                  <a:gd name="T44" fmla="*/ 167 w 168"/>
                  <a:gd name="T45" fmla="*/ 27 h 139"/>
                  <a:gd name="T46" fmla="*/ 162 w 168"/>
                  <a:gd name="T47" fmla="*/ 51 h 139"/>
                  <a:gd name="T48" fmla="*/ 157 w 168"/>
                  <a:gd name="T49" fmla="*/ 55 h 139"/>
                  <a:gd name="T50" fmla="*/ 150 w 168"/>
                  <a:gd name="T51" fmla="*/ 59 h 139"/>
                  <a:gd name="T52" fmla="*/ 142 w 168"/>
                  <a:gd name="T53" fmla="*/ 66 h 139"/>
                  <a:gd name="T54" fmla="*/ 133 w 168"/>
                  <a:gd name="T55" fmla="*/ 72 h 139"/>
                  <a:gd name="T56" fmla="*/ 127 w 168"/>
                  <a:gd name="T57" fmla="*/ 78 h 139"/>
                  <a:gd name="T58" fmla="*/ 122 w 168"/>
                  <a:gd name="T59" fmla="*/ 84 h 139"/>
                  <a:gd name="T60" fmla="*/ 119 w 168"/>
                  <a:gd name="T61" fmla="*/ 88 h 139"/>
                  <a:gd name="T62" fmla="*/ 116 w 168"/>
                  <a:gd name="T63" fmla="*/ 92 h 139"/>
                  <a:gd name="T64" fmla="*/ 112 w 168"/>
                  <a:gd name="T65" fmla="*/ 96 h 139"/>
                  <a:gd name="T66" fmla="*/ 108 w 168"/>
                  <a:gd name="T67" fmla="*/ 100 h 139"/>
                  <a:gd name="T68" fmla="*/ 102 w 168"/>
                  <a:gd name="T69" fmla="*/ 103 h 139"/>
                  <a:gd name="T70" fmla="*/ 97 w 168"/>
                  <a:gd name="T71" fmla="*/ 108 h 139"/>
                  <a:gd name="T72" fmla="*/ 90 w 168"/>
                  <a:gd name="T73" fmla="*/ 112 h 139"/>
                  <a:gd name="T74" fmla="*/ 84 w 168"/>
                  <a:gd name="T75" fmla="*/ 117 h 139"/>
                  <a:gd name="T76" fmla="*/ 78 w 168"/>
                  <a:gd name="T77" fmla="*/ 121 h 139"/>
                  <a:gd name="T78" fmla="*/ 71 w 168"/>
                  <a:gd name="T79" fmla="*/ 125 h 139"/>
                  <a:gd name="T80" fmla="*/ 65 w 168"/>
                  <a:gd name="T81" fmla="*/ 129 h 139"/>
                  <a:gd name="T82" fmla="*/ 59 w 168"/>
                  <a:gd name="T83" fmla="*/ 131 h 139"/>
                  <a:gd name="T84" fmla="*/ 51 w 168"/>
                  <a:gd name="T85" fmla="*/ 133 h 139"/>
                  <a:gd name="T86" fmla="*/ 43 w 168"/>
                  <a:gd name="T87" fmla="*/ 135 h 139"/>
                  <a:gd name="T88" fmla="*/ 35 w 168"/>
                  <a:gd name="T89" fmla="*/ 137 h 139"/>
                  <a:gd name="T90" fmla="*/ 26 w 168"/>
                  <a:gd name="T91" fmla="*/ 138 h 139"/>
                  <a:gd name="T92" fmla="*/ 20 w 168"/>
                  <a:gd name="T93" fmla="*/ 137 h 139"/>
                  <a:gd name="T94" fmla="*/ 14 w 168"/>
                  <a:gd name="T95" fmla="*/ 135 h 139"/>
                  <a:gd name="T96" fmla="*/ 10 w 168"/>
                  <a:gd name="T97" fmla="*/ 130 h 139"/>
                  <a:gd name="T98" fmla="*/ 6 w 168"/>
                  <a:gd name="T99" fmla="*/ 125 h 139"/>
                  <a:gd name="T100" fmla="*/ 4 w 168"/>
                  <a:gd name="T101" fmla="*/ 118 h 139"/>
                  <a:gd name="T102" fmla="*/ 1 w 168"/>
                  <a:gd name="T103" fmla="*/ 109 h 139"/>
                  <a:gd name="T104" fmla="*/ 1 w 168"/>
                  <a:gd name="T105" fmla="*/ 101 h 139"/>
                  <a:gd name="T106" fmla="*/ 0 w 168"/>
                  <a:gd name="T107" fmla="*/ 91 h 139"/>
                  <a:gd name="T108" fmla="*/ 1 w 168"/>
                  <a:gd name="T109" fmla="*/ 79 h 139"/>
                  <a:gd name="T110" fmla="*/ 2 w 168"/>
                  <a:gd name="T111" fmla="*/ 67 h 139"/>
                  <a:gd name="T112" fmla="*/ 4 w 168"/>
                  <a:gd name="T113" fmla="*/ 57 h 139"/>
                  <a:gd name="T114" fmla="*/ 7 w 168"/>
                  <a:gd name="T115" fmla="*/ 47 h 139"/>
                  <a:gd name="T116" fmla="*/ 9 w 168"/>
                  <a:gd name="T117" fmla="*/ 37 h 139"/>
                  <a:gd name="T118" fmla="*/ 11 w 168"/>
                  <a:gd name="T119" fmla="*/ 32 h 13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68"/>
                  <a:gd name="T181" fmla="*/ 0 h 139"/>
                  <a:gd name="T182" fmla="*/ 168 w 168"/>
                  <a:gd name="T183" fmla="*/ 139 h 13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68" h="139">
                    <a:moveTo>
                      <a:pt x="11" y="31"/>
                    </a:moveTo>
                    <a:lnTo>
                      <a:pt x="11" y="30"/>
                    </a:lnTo>
                    <a:lnTo>
                      <a:pt x="13" y="30"/>
                    </a:lnTo>
                    <a:lnTo>
                      <a:pt x="13" y="29"/>
                    </a:lnTo>
                    <a:lnTo>
                      <a:pt x="14" y="29"/>
                    </a:lnTo>
                    <a:lnTo>
                      <a:pt x="14" y="28"/>
                    </a:lnTo>
                    <a:lnTo>
                      <a:pt x="14" y="27"/>
                    </a:lnTo>
                    <a:lnTo>
                      <a:pt x="16" y="26"/>
                    </a:lnTo>
                    <a:lnTo>
                      <a:pt x="18" y="24"/>
                    </a:lnTo>
                    <a:lnTo>
                      <a:pt x="19" y="23"/>
                    </a:lnTo>
                    <a:lnTo>
                      <a:pt x="20" y="22"/>
                    </a:lnTo>
                    <a:lnTo>
                      <a:pt x="21" y="22"/>
                    </a:lnTo>
                    <a:lnTo>
                      <a:pt x="23" y="21"/>
                    </a:lnTo>
                    <a:lnTo>
                      <a:pt x="24" y="19"/>
                    </a:lnTo>
                    <a:lnTo>
                      <a:pt x="26" y="18"/>
                    </a:lnTo>
                    <a:lnTo>
                      <a:pt x="28" y="17"/>
                    </a:lnTo>
                    <a:lnTo>
                      <a:pt x="28" y="15"/>
                    </a:lnTo>
                    <a:lnTo>
                      <a:pt x="30" y="15"/>
                    </a:lnTo>
                    <a:lnTo>
                      <a:pt x="32" y="14"/>
                    </a:lnTo>
                    <a:lnTo>
                      <a:pt x="33" y="12"/>
                    </a:lnTo>
                    <a:lnTo>
                      <a:pt x="35" y="11"/>
                    </a:lnTo>
                    <a:lnTo>
                      <a:pt x="36" y="10"/>
                    </a:lnTo>
                    <a:lnTo>
                      <a:pt x="38" y="9"/>
                    </a:lnTo>
                    <a:lnTo>
                      <a:pt x="40" y="8"/>
                    </a:lnTo>
                    <a:lnTo>
                      <a:pt x="41" y="7"/>
                    </a:lnTo>
                    <a:lnTo>
                      <a:pt x="43" y="6"/>
                    </a:lnTo>
                    <a:lnTo>
                      <a:pt x="45" y="5"/>
                    </a:lnTo>
                    <a:lnTo>
                      <a:pt x="47" y="5"/>
                    </a:lnTo>
                    <a:lnTo>
                      <a:pt x="48" y="5"/>
                    </a:lnTo>
                    <a:lnTo>
                      <a:pt x="50" y="4"/>
                    </a:lnTo>
                    <a:lnTo>
                      <a:pt x="51" y="4"/>
                    </a:lnTo>
                    <a:lnTo>
                      <a:pt x="54" y="2"/>
                    </a:lnTo>
                    <a:lnTo>
                      <a:pt x="55" y="2"/>
                    </a:lnTo>
                    <a:lnTo>
                      <a:pt x="56" y="2"/>
                    </a:lnTo>
                    <a:lnTo>
                      <a:pt x="59" y="2"/>
                    </a:lnTo>
                    <a:lnTo>
                      <a:pt x="60" y="2"/>
                    </a:lnTo>
                    <a:lnTo>
                      <a:pt x="62" y="2"/>
                    </a:lnTo>
                    <a:lnTo>
                      <a:pt x="64" y="1"/>
                    </a:lnTo>
                    <a:lnTo>
                      <a:pt x="66" y="1"/>
                    </a:lnTo>
                    <a:lnTo>
                      <a:pt x="68" y="1"/>
                    </a:lnTo>
                    <a:lnTo>
                      <a:pt x="69" y="1"/>
                    </a:lnTo>
                    <a:lnTo>
                      <a:pt x="71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8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9" y="0"/>
                    </a:lnTo>
                    <a:lnTo>
                      <a:pt x="90" y="1"/>
                    </a:lnTo>
                    <a:lnTo>
                      <a:pt x="93" y="1"/>
                    </a:lnTo>
                    <a:lnTo>
                      <a:pt x="94" y="1"/>
                    </a:lnTo>
                    <a:lnTo>
                      <a:pt x="97" y="1"/>
                    </a:lnTo>
                    <a:lnTo>
                      <a:pt x="99" y="1"/>
                    </a:lnTo>
                    <a:lnTo>
                      <a:pt x="99" y="2"/>
                    </a:lnTo>
                    <a:lnTo>
                      <a:pt x="102" y="2"/>
                    </a:lnTo>
                    <a:lnTo>
                      <a:pt x="104" y="2"/>
                    </a:lnTo>
                    <a:lnTo>
                      <a:pt x="105" y="2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10" y="4"/>
                    </a:lnTo>
                    <a:lnTo>
                      <a:pt x="112" y="4"/>
                    </a:lnTo>
                    <a:lnTo>
                      <a:pt x="114" y="5"/>
                    </a:lnTo>
                    <a:lnTo>
                      <a:pt x="116" y="5"/>
                    </a:lnTo>
                    <a:lnTo>
                      <a:pt x="117" y="5"/>
                    </a:lnTo>
                    <a:lnTo>
                      <a:pt x="119" y="5"/>
                    </a:lnTo>
                    <a:lnTo>
                      <a:pt x="121" y="6"/>
                    </a:lnTo>
                    <a:lnTo>
                      <a:pt x="123" y="7"/>
                    </a:lnTo>
                    <a:lnTo>
                      <a:pt x="124" y="7"/>
                    </a:lnTo>
                    <a:lnTo>
                      <a:pt x="126" y="8"/>
                    </a:lnTo>
                    <a:lnTo>
                      <a:pt x="127" y="8"/>
                    </a:lnTo>
                    <a:lnTo>
                      <a:pt x="129" y="9"/>
                    </a:lnTo>
                    <a:lnTo>
                      <a:pt x="130" y="9"/>
                    </a:lnTo>
                    <a:lnTo>
                      <a:pt x="131" y="10"/>
                    </a:lnTo>
                    <a:lnTo>
                      <a:pt x="133" y="10"/>
                    </a:lnTo>
                    <a:lnTo>
                      <a:pt x="134" y="11"/>
                    </a:lnTo>
                    <a:lnTo>
                      <a:pt x="136" y="11"/>
                    </a:lnTo>
                    <a:lnTo>
                      <a:pt x="137" y="12"/>
                    </a:lnTo>
                    <a:lnTo>
                      <a:pt x="138" y="12"/>
                    </a:lnTo>
                    <a:lnTo>
                      <a:pt x="139" y="13"/>
                    </a:lnTo>
                    <a:lnTo>
                      <a:pt x="141" y="13"/>
                    </a:lnTo>
                    <a:lnTo>
                      <a:pt x="142" y="13"/>
                    </a:lnTo>
                    <a:lnTo>
                      <a:pt x="142" y="14"/>
                    </a:lnTo>
                    <a:lnTo>
                      <a:pt x="143" y="14"/>
                    </a:lnTo>
                    <a:lnTo>
                      <a:pt x="144" y="15"/>
                    </a:lnTo>
                    <a:lnTo>
                      <a:pt x="145" y="15"/>
                    </a:lnTo>
                    <a:lnTo>
                      <a:pt x="146" y="15"/>
                    </a:lnTo>
                    <a:lnTo>
                      <a:pt x="147" y="15"/>
                    </a:lnTo>
                    <a:lnTo>
                      <a:pt x="148" y="15"/>
                    </a:lnTo>
                    <a:lnTo>
                      <a:pt x="149" y="15"/>
                    </a:lnTo>
                    <a:lnTo>
                      <a:pt x="150" y="15"/>
                    </a:lnTo>
                    <a:lnTo>
                      <a:pt x="150" y="17"/>
                    </a:lnTo>
                    <a:lnTo>
                      <a:pt x="151" y="17"/>
                    </a:lnTo>
                    <a:lnTo>
                      <a:pt x="152" y="18"/>
                    </a:lnTo>
                    <a:lnTo>
                      <a:pt x="153" y="18"/>
                    </a:lnTo>
                    <a:lnTo>
                      <a:pt x="154" y="18"/>
                    </a:lnTo>
                    <a:lnTo>
                      <a:pt x="155" y="19"/>
                    </a:lnTo>
                    <a:lnTo>
                      <a:pt x="156" y="19"/>
                    </a:lnTo>
                    <a:lnTo>
                      <a:pt x="157" y="21"/>
                    </a:lnTo>
                    <a:lnTo>
                      <a:pt x="158" y="21"/>
                    </a:lnTo>
                    <a:lnTo>
                      <a:pt x="158" y="22"/>
                    </a:lnTo>
                    <a:lnTo>
                      <a:pt x="159" y="22"/>
                    </a:lnTo>
                    <a:lnTo>
                      <a:pt x="160" y="22"/>
                    </a:lnTo>
                    <a:lnTo>
                      <a:pt x="161" y="22"/>
                    </a:lnTo>
                    <a:lnTo>
                      <a:pt x="162" y="23"/>
                    </a:lnTo>
                    <a:lnTo>
                      <a:pt x="162" y="24"/>
                    </a:lnTo>
                    <a:lnTo>
                      <a:pt x="164" y="26"/>
                    </a:lnTo>
                    <a:lnTo>
                      <a:pt x="165" y="26"/>
                    </a:lnTo>
                    <a:lnTo>
                      <a:pt x="167" y="27"/>
                    </a:lnTo>
                    <a:lnTo>
                      <a:pt x="167" y="28"/>
                    </a:lnTo>
                    <a:lnTo>
                      <a:pt x="165" y="50"/>
                    </a:lnTo>
                    <a:lnTo>
                      <a:pt x="164" y="50"/>
                    </a:lnTo>
                    <a:lnTo>
                      <a:pt x="164" y="51"/>
                    </a:lnTo>
                    <a:lnTo>
                      <a:pt x="162" y="51"/>
                    </a:lnTo>
                    <a:lnTo>
                      <a:pt x="162" y="52"/>
                    </a:lnTo>
                    <a:lnTo>
                      <a:pt x="161" y="53"/>
                    </a:lnTo>
                    <a:lnTo>
                      <a:pt x="159" y="54"/>
                    </a:lnTo>
                    <a:lnTo>
                      <a:pt x="158" y="54"/>
                    </a:lnTo>
                    <a:lnTo>
                      <a:pt x="157" y="55"/>
                    </a:lnTo>
                    <a:lnTo>
                      <a:pt x="155" y="55"/>
                    </a:lnTo>
                    <a:lnTo>
                      <a:pt x="154" y="57"/>
                    </a:lnTo>
                    <a:lnTo>
                      <a:pt x="152" y="57"/>
                    </a:lnTo>
                    <a:lnTo>
                      <a:pt x="151" y="58"/>
                    </a:lnTo>
                    <a:lnTo>
                      <a:pt x="150" y="59"/>
                    </a:lnTo>
                    <a:lnTo>
                      <a:pt x="148" y="61"/>
                    </a:lnTo>
                    <a:lnTo>
                      <a:pt x="146" y="63"/>
                    </a:lnTo>
                    <a:lnTo>
                      <a:pt x="144" y="63"/>
                    </a:lnTo>
                    <a:lnTo>
                      <a:pt x="142" y="64"/>
                    </a:lnTo>
                    <a:lnTo>
                      <a:pt x="142" y="66"/>
                    </a:lnTo>
                    <a:lnTo>
                      <a:pt x="139" y="67"/>
                    </a:lnTo>
                    <a:lnTo>
                      <a:pt x="138" y="67"/>
                    </a:lnTo>
                    <a:lnTo>
                      <a:pt x="136" y="70"/>
                    </a:lnTo>
                    <a:lnTo>
                      <a:pt x="135" y="71"/>
                    </a:lnTo>
                    <a:lnTo>
                      <a:pt x="133" y="72"/>
                    </a:lnTo>
                    <a:lnTo>
                      <a:pt x="132" y="73"/>
                    </a:lnTo>
                    <a:lnTo>
                      <a:pt x="130" y="75"/>
                    </a:lnTo>
                    <a:lnTo>
                      <a:pt x="130" y="76"/>
                    </a:lnTo>
                    <a:lnTo>
                      <a:pt x="127" y="77"/>
                    </a:lnTo>
                    <a:lnTo>
                      <a:pt x="127" y="78"/>
                    </a:lnTo>
                    <a:lnTo>
                      <a:pt x="126" y="80"/>
                    </a:lnTo>
                    <a:lnTo>
                      <a:pt x="124" y="81"/>
                    </a:lnTo>
                    <a:lnTo>
                      <a:pt x="124" y="82"/>
                    </a:lnTo>
                    <a:lnTo>
                      <a:pt x="123" y="84"/>
                    </a:lnTo>
                    <a:lnTo>
                      <a:pt x="122" y="84"/>
                    </a:lnTo>
                    <a:lnTo>
                      <a:pt x="122" y="85"/>
                    </a:lnTo>
                    <a:lnTo>
                      <a:pt x="121" y="86"/>
                    </a:lnTo>
                    <a:lnTo>
                      <a:pt x="121" y="87"/>
                    </a:lnTo>
                    <a:lnTo>
                      <a:pt x="119" y="88"/>
                    </a:lnTo>
                    <a:lnTo>
                      <a:pt x="119" y="89"/>
                    </a:lnTo>
                    <a:lnTo>
                      <a:pt x="117" y="91"/>
                    </a:lnTo>
                    <a:lnTo>
                      <a:pt x="117" y="92"/>
                    </a:lnTo>
                    <a:lnTo>
                      <a:pt x="116" y="92"/>
                    </a:lnTo>
                    <a:lnTo>
                      <a:pt x="114" y="94"/>
                    </a:lnTo>
                    <a:lnTo>
                      <a:pt x="113" y="94"/>
                    </a:lnTo>
                    <a:lnTo>
                      <a:pt x="112" y="96"/>
                    </a:lnTo>
                    <a:lnTo>
                      <a:pt x="111" y="97"/>
                    </a:lnTo>
                    <a:lnTo>
                      <a:pt x="110" y="97"/>
                    </a:lnTo>
                    <a:lnTo>
                      <a:pt x="109" y="98"/>
                    </a:lnTo>
                    <a:lnTo>
                      <a:pt x="109" y="99"/>
                    </a:lnTo>
                    <a:lnTo>
                      <a:pt x="108" y="100"/>
                    </a:lnTo>
                    <a:lnTo>
                      <a:pt x="107" y="100"/>
                    </a:lnTo>
                    <a:lnTo>
                      <a:pt x="105" y="101"/>
                    </a:lnTo>
                    <a:lnTo>
                      <a:pt x="105" y="102"/>
                    </a:lnTo>
                    <a:lnTo>
                      <a:pt x="104" y="103"/>
                    </a:lnTo>
                    <a:lnTo>
                      <a:pt x="102" y="103"/>
                    </a:lnTo>
                    <a:lnTo>
                      <a:pt x="102" y="104"/>
                    </a:lnTo>
                    <a:lnTo>
                      <a:pt x="101" y="104"/>
                    </a:lnTo>
                    <a:lnTo>
                      <a:pt x="99" y="106"/>
                    </a:lnTo>
                    <a:lnTo>
                      <a:pt x="99" y="107"/>
                    </a:lnTo>
                    <a:lnTo>
                      <a:pt x="97" y="108"/>
                    </a:lnTo>
                    <a:lnTo>
                      <a:pt x="94" y="108"/>
                    </a:lnTo>
                    <a:lnTo>
                      <a:pt x="93" y="109"/>
                    </a:lnTo>
                    <a:lnTo>
                      <a:pt x="93" y="110"/>
                    </a:lnTo>
                    <a:lnTo>
                      <a:pt x="90" y="112"/>
                    </a:lnTo>
                    <a:lnTo>
                      <a:pt x="89" y="113"/>
                    </a:lnTo>
                    <a:lnTo>
                      <a:pt x="87" y="115"/>
                    </a:lnTo>
                    <a:lnTo>
                      <a:pt x="85" y="117"/>
                    </a:lnTo>
                    <a:lnTo>
                      <a:pt x="84" y="117"/>
                    </a:lnTo>
                    <a:lnTo>
                      <a:pt x="82" y="118"/>
                    </a:lnTo>
                    <a:lnTo>
                      <a:pt x="81" y="119"/>
                    </a:lnTo>
                    <a:lnTo>
                      <a:pt x="81" y="120"/>
                    </a:lnTo>
                    <a:lnTo>
                      <a:pt x="79" y="120"/>
                    </a:lnTo>
                    <a:lnTo>
                      <a:pt x="78" y="121"/>
                    </a:lnTo>
                    <a:lnTo>
                      <a:pt x="76" y="122"/>
                    </a:lnTo>
                    <a:lnTo>
                      <a:pt x="75" y="122"/>
                    </a:lnTo>
                    <a:lnTo>
                      <a:pt x="74" y="124"/>
                    </a:lnTo>
                    <a:lnTo>
                      <a:pt x="72" y="125"/>
                    </a:lnTo>
                    <a:lnTo>
                      <a:pt x="71" y="125"/>
                    </a:lnTo>
                    <a:lnTo>
                      <a:pt x="69" y="127"/>
                    </a:lnTo>
                    <a:lnTo>
                      <a:pt x="68" y="128"/>
                    </a:lnTo>
                    <a:lnTo>
                      <a:pt x="66" y="128"/>
                    </a:lnTo>
                    <a:lnTo>
                      <a:pt x="65" y="129"/>
                    </a:lnTo>
                    <a:lnTo>
                      <a:pt x="63" y="129"/>
                    </a:lnTo>
                    <a:lnTo>
                      <a:pt x="62" y="129"/>
                    </a:lnTo>
                    <a:lnTo>
                      <a:pt x="61" y="130"/>
                    </a:lnTo>
                    <a:lnTo>
                      <a:pt x="59" y="130"/>
                    </a:lnTo>
                    <a:lnTo>
                      <a:pt x="59" y="131"/>
                    </a:lnTo>
                    <a:lnTo>
                      <a:pt x="56" y="131"/>
                    </a:lnTo>
                    <a:lnTo>
                      <a:pt x="55" y="133"/>
                    </a:lnTo>
                    <a:lnTo>
                      <a:pt x="54" y="133"/>
                    </a:lnTo>
                    <a:lnTo>
                      <a:pt x="52" y="133"/>
                    </a:lnTo>
                    <a:lnTo>
                      <a:pt x="51" y="133"/>
                    </a:lnTo>
                    <a:lnTo>
                      <a:pt x="49" y="134"/>
                    </a:lnTo>
                    <a:lnTo>
                      <a:pt x="48" y="134"/>
                    </a:lnTo>
                    <a:lnTo>
                      <a:pt x="46" y="135"/>
                    </a:lnTo>
                    <a:lnTo>
                      <a:pt x="45" y="135"/>
                    </a:lnTo>
                    <a:lnTo>
                      <a:pt x="43" y="135"/>
                    </a:lnTo>
                    <a:lnTo>
                      <a:pt x="41" y="136"/>
                    </a:lnTo>
                    <a:lnTo>
                      <a:pt x="39" y="136"/>
                    </a:lnTo>
                    <a:lnTo>
                      <a:pt x="38" y="136"/>
                    </a:lnTo>
                    <a:lnTo>
                      <a:pt x="36" y="137"/>
                    </a:lnTo>
                    <a:lnTo>
                      <a:pt x="35" y="137"/>
                    </a:lnTo>
                    <a:lnTo>
                      <a:pt x="33" y="137"/>
                    </a:lnTo>
                    <a:lnTo>
                      <a:pt x="31" y="137"/>
                    </a:lnTo>
                    <a:lnTo>
                      <a:pt x="30" y="138"/>
                    </a:lnTo>
                    <a:lnTo>
                      <a:pt x="28" y="138"/>
                    </a:lnTo>
                    <a:lnTo>
                      <a:pt x="26" y="138"/>
                    </a:lnTo>
                    <a:lnTo>
                      <a:pt x="24" y="138"/>
                    </a:lnTo>
                    <a:lnTo>
                      <a:pt x="23" y="138"/>
                    </a:lnTo>
                    <a:lnTo>
                      <a:pt x="21" y="137"/>
                    </a:lnTo>
                    <a:lnTo>
                      <a:pt x="20" y="137"/>
                    </a:lnTo>
                    <a:lnTo>
                      <a:pt x="19" y="137"/>
                    </a:lnTo>
                    <a:lnTo>
                      <a:pt x="18" y="137"/>
                    </a:lnTo>
                    <a:lnTo>
                      <a:pt x="16" y="136"/>
                    </a:lnTo>
                    <a:lnTo>
                      <a:pt x="14" y="135"/>
                    </a:lnTo>
                    <a:lnTo>
                      <a:pt x="14" y="134"/>
                    </a:lnTo>
                    <a:lnTo>
                      <a:pt x="13" y="134"/>
                    </a:lnTo>
                    <a:lnTo>
                      <a:pt x="11" y="133"/>
                    </a:lnTo>
                    <a:lnTo>
                      <a:pt x="11" y="131"/>
                    </a:lnTo>
                    <a:lnTo>
                      <a:pt x="10" y="130"/>
                    </a:lnTo>
                    <a:lnTo>
                      <a:pt x="9" y="129"/>
                    </a:lnTo>
                    <a:lnTo>
                      <a:pt x="8" y="129"/>
                    </a:lnTo>
                    <a:lnTo>
                      <a:pt x="8" y="128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6" y="124"/>
                    </a:lnTo>
                    <a:lnTo>
                      <a:pt x="5" y="122"/>
                    </a:lnTo>
                    <a:lnTo>
                      <a:pt x="5" y="121"/>
                    </a:lnTo>
                    <a:lnTo>
                      <a:pt x="4" y="120"/>
                    </a:lnTo>
                    <a:lnTo>
                      <a:pt x="4" y="118"/>
                    </a:lnTo>
                    <a:lnTo>
                      <a:pt x="4" y="117"/>
                    </a:lnTo>
                    <a:lnTo>
                      <a:pt x="2" y="115"/>
                    </a:lnTo>
                    <a:lnTo>
                      <a:pt x="2" y="113"/>
                    </a:lnTo>
                    <a:lnTo>
                      <a:pt x="2" y="112"/>
                    </a:lnTo>
                    <a:lnTo>
                      <a:pt x="1" y="109"/>
                    </a:lnTo>
                    <a:lnTo>
                      <a:pt x="1" y="108"/>
                    </a:lnTo>
                    <a:lnTo>
                      <a:pt x="1" y="107"/>
                    </a:lnTo>
                    <a:lnTo>
                      <a:pt x="1" y="104"/>
                    </a:lnTo>
                    <a:lnTo>
                      <a:pt x="1" y="103"/>
                    </a:lnTo>
                    <a:lnTo>
                      <a:pt x="1" y="101"/>
                    </a:lnTo>
                    <a:lnTo>
                      <a:pt x="1" y="99"/>
                    </a:lnTo>
                    <a:lnTo>
                      <a:pt x="1" y="97"/>
                    </a:lnTo>
                    <a:lnTo>
                      <a:pt x="1" y="94"/>
                    </a:lnTo>
                    <a:lnTo>
                      <a:pt x="1" y="92"/>
                    </a:lnTo>
                    <a:lnTo>
                      <a:pt x="0" y="91"/>
                    </a:lnTo>
                    <a:lnTo>
                      <a:pt x="0" y="88"/>
                    </a:lnTo>
                    <a:lnTo>
                      <a:pt x="1" y="86"/>
                    </a:lnTo>
                    <a:lnTo>
                      <a:pt x="1" y="84"/>
                    </a:lnTo>
                    <a:lnTo>
                      <a:pt x="1" y="82"/>
                    </a:lnTo>
                    <a:lnTo>
                      <a:pt x="1" y="79"/>
                    </a:lnTo>
                    <a:lnTo>
                      <a:pt x="1" y="77"/>
                    </a:lnTo>
                    <a:lnTo>
                      <a:pt x="1" y="75"/>
                    </a:lnTo>
                    <a:lnTo>
                      <a:pt x="1" y="73"/>
                    </a:lnTo>
                    <a:lnTo>
                      <a:pt x="1" y="70"/>
                    </a:lnTo>
                    <a:lnTo>
                      <a:pt x="2" y="67"/>
                    </a:lnTo>
                    <a:lnTo>
                      <a:pt x="2" y="65"/>
                    </a:lnTo>
                    <a:lnTo>
                      <a:pt x="4" y="63"/>
                    </a:lnTo>
                    <a:lnTo>
                      <a:pt x="4" y="60"/>
                    </a:lnTo>
                    <a:lnTo>
                      <a:pt x="4" y="58"/>
                    </a:lnTo>
                    <a:lnTo>
                      <a:pt x="4" y="57"/>
                    </a:lnTo>
                    <a:lnTo>
                      <a:pt x="5" y="54"/>
                    </a:lnTo>
                    <a:lnTo>
                      <a:pt x="5" y="52"/>
                    </a:lnTo>
                    <a:lnTo>
                      <a:pt x="6" y="50"/>
                    </a:lnTo>
                    <a:lnTo>
                      <a:pt x="6" y="47"/>
                    </a:lnTo>
                    <a:lnTo>
                      <a:pt x="7" y="47"/>
                    </a:lnTo>
                    <a:lnTo>
                      <a:pt x="7" y="44"/>
                    </a:lnTo>
                    <a:lnTo>
                      <a:pt x="8" y="43"/>
                    </a:lnTo>
                    <a:lnTo>
                      <a:pt x="8" y="40"/>
                    </a:lnTo>
                    <a:lnTo>
                      <a:pt x="9" y="39"/>
                    </a:lnTo>
                    <a:lnTo>
                      <a:pt x="9" y="37"/>
                    </a:lnTo>
                    <a:lnTo>
                      <a:pt x="10" y="36"/>
                    </a:lnTo>
                    <a:lnTo>
                      <a:pt x="10" y="35"/>
                    </a:lnTo>
                    <a:lnTo>
                      <a:pt x="11" y="34"/>
                    </a:lnTo>
                    <a:lnTo>
                      <a:pt x="11" y="33"/>
                    </a:lnTo>
                    <a:lnTo>
                      <a:pt x="11" y="32"/>
                    </a:lnTo>
                    <a:lnTo>
                      <a:pt x="11" y="31"/>
                    </a:lnTo>
                  </a:path>
                </a:pathLst>
              </a:custGeom>
              <a:solidFill>
                <a:srgbClr val="C67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Tahoma" panose="020B0604030504040204" pitchFamily="34" charset="0"/>
                </a:endParaRPr>
              </a:p>
            </p:txBody>
          </p:sp>
        </p:grpSp>
        <p:sp>
          <p:nvSpPr>
            <p:cNvPr id="95265" name="Freeform 30">
              <a:extLst>
                <a:ext uri="{FF2B5EF4-FFF2-40B4-BE49-F238E27FC236}">
                  <a16:creationId xmlns:a16="http://schemas.microsoft.com/office/drawing/2014/main" xmlns="" id="{3974C739-44A2-44E9-8998-5BD25CCE0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" y="1396"/>
              <a:ext cx="240" cy="295"/>
            </a:xfrm>
            <a:custGeom>
              <a:avLst/>
              <a:gdLst>
                <a:gd name="T0" fmla="*/ 8 w 240"/>
                <a:gd name="T1" fmla="*/ 281 h 295"/>
                <a:gd name="T2" fmla="*/ 4 w 240"/>
                <a:gd name="T3" fmla="*/ 271 h 295"/>
                <a:gd name="T4" fmla="*/ 1 w 240"/>
                <a:gd name="T5" fmla="*/ 257 h 295"/>
                <a:gd name="T6" fmla="*/ 0 w 240"/>
                <a:gd name="T7" fmla="*/ 241 h 295"/>
                <a:gd name="T8" fmla="*/ 0 w 240"/>
                <a:gd name="T9" fmla="*/ 217 h 295"/>
                <a:gd name="T10" fmla="*/ 1 w 240"/>
                <a:gd name="T11" fmla="*/ 179 h 295"/>
                <a:gd name="T12" fmla="*/ 5 w 240"/>
                <a:gd name="T13" fmla="*/ 136 h 295"/>
                <a:gd name="T14" fmla="*/ 11 w 240"/>
                <a:gd name="T15" fmla="*/ 96 h 295"/>
                <a:gd name="T16" fmla="*/ 22 w 240"/>
                <a:gd name="T17" fmla="*/ 68 h 295"/>
                <a:gd name="T18" fmla="*/ 35 w 240"/>
                <a:gd name="T19" fmla="*/ 48 h 295"/>
                <a:gd name="T20" fmla="*/ 49 w 240"/>
                <a:gd name="T21" fmla="*/ 35 h 295"/>
                <a:gd name="T22" fmla="*/ 66 w 240"/>
                <a:gd name="T23" fmla="*/ 23 h 295"/>
                <a:gd name="T24" fmla="*/ 84 w 240"/>
                <a:gd name="T25" fmla="*/ 14 h 295"/>
                <a:gd name="T26" fmla="*/ 104 w 240"/>
                <a:gd name="T27" fmla="*/ 8 h 295"/>
                <a:gd name="T28" fmla="*/ 129 w 240"/>
                <a:gd name="T29" fmla="*/ 2 h 295"/>
                <a:gd name="T30" fmla="*/ 155 w 240"/>
                <a:gd name="T31" fmla="*/ 0 h 295"/>
                <a:gd name="T32" fmla="*/ 181 w 240"/>
                <a:gd name="T33" fmla="*/ 1 h 295"/>
                <a:gd name="T34" fmla="*/ 200 w 240"/>
                <a:gd name="T35" fmla="*/ 6 h 295"/>
                <a:gd name="T36" fmla="*/ 214 w 240"/>
                <a:gd name="T37" fmla="*/ 12 h 295"/>
                <a:gd name="T38" fmla="*/ 223 w 240"/>
                <a:gd name="T39" fmla="*/ 17 h 295"/>
                <a:gd name="T40" fmla="*/ 228 w 240"/>
                <a:gd name="T41" fmla="*/ 22 h 295"/>
                <a:gd name="T42" fmla="*/ 233 w 240"/>
                <a:gd name="T43" fmla="*/ 29 h 295"/>
                <a:gd name="T44" fmla="*/ 236 w 240"/>
                <a:gd name="T45" fmla="*/ 39 h 295"/>
                <a:gd name="T46" fmla="*/ 239 w 240"/>
                <a:gd name="T47" fmla="*/ 55 h 295"/>
                <a:gd name="T48" fmla="*/ 239 w 240"/>
                <a:gd name="T49" fmla="*/ 74 h 295"/>
                <a:gd name="T50" fmla="*/ 239 w 240"/>
                <a:gd name="T51" fmla="*/ 93 h 295"/>
                <a:gd name="T52" fmla="*/ 237 w 240"/>
                <a:gd name="T53" fmla="*/ 110 h 295"/>
                <a:gd name="T54" fmla="*/ 236 w 240"/>
                <a:gd name="T55" fmla="*/ 125 h 295"/>
                <a:gd name="T56" fmla="*/ 232 w 240"/>
                <a:gd name="T57" fmla="*/ 139 h 295"/>
                <a:gd name="T58" fmla="*/ 226 w 240"/>
                <a:gd name="T59" fmla="*/ 153 h 295"/>
                <a:gd name="T60" fmla="*/ 221 w 240"/>
                <a:gd name="T61" fmla="*/ 164 h 295"/>
                <a:gd name="T62" fmla="*/ 214 w 240"/>
                <a:gd name="T63" fmla="*/ 172 h 295"/>
                <a:gd name="T64" fmla="*/ 201 w 240"/>
                <a:gd name="T65" fmla="*/ 181 h 295"/>
                <a:gd name="T66" fmla="*/ 184 w 240"/>
                <a:gd name="T67" fmla="*/ 188 h 295"/>
                <a:gd name="T68" fmla="*/ 169 w 240"/>
                <a:gd name="T69" fmla="*/ 195 h 295"/>
                <a:gd name="T70" fmla="*/ 154 w 240"/>
                <a:gd name="T71" fmla="*/ 198 h 295"/>
                <a:gd name="T72" fmla="*/ 145 w 240"/>
                <a:gd name="T73" fmla="*/ 200 h 295"/>
                <a:gd name="T74" fmla="*/ 137 w 240"/>
                <a:gd name="T75" fmla="*/ 204 h 295"/>
                <a:gd name="T76" fmla="*/ 129 w 240"/>
                <a:gd name="T77" fmla="*/ 208 h 295"/>
                <a:gd name="T78" fmla="*/ 123 w 240"/>
                <a:gd name="T79" fmla="*/ 213 h 295"/>
                <a:gd name="T80" fmla="*/ 118 w 240"/>
                <a:gd name="T81" fmla="*/ 219 h 295"/>
                <a:gd name="T82" fmla="*/ 113 w 240"/>
                <a:gd name="T83" fmla="*/ 225 h 295"/>
                <a:gd name="T84" fmla="*/ 108 w 240"/>
                <a:gd name="T85" fmla="*/ 230 h 295"/>
                <a:gd name="T86" fmla="*/ 101 w 240"/>
                <a:gd name="T87" fmla="*/ 237 h 295"/>
                <a:gd name="T88" fmla="*/ 94 w 240"/>
                <a:gd name="T89" fmla="*/ 241 h 295"/>
                <a:gd name="T90" fmla="*/ 86 w 240"/>
                <a:gd name="T91" fmla="*/ 246 h 295"/>
                <a:gd name="T92" fmla="*/ 77 w 240"/>
                <a:gd name="T93" fmla="*/ 252 h 295"/>
                <a:gd name="T94" fmla="*/ 70 w 240"/>
                <a:gd name="T95" fmla="*/ 258 h 295"/>
                <a:gd name="T96" fmla="*/ 62 w 240"/>
                <a:gd name="T97" fmla="*/ 267 h 295"/>
                <a:gd name="T98" fmla="*/ 56 w 240"/>
                <a:gd name="T99" fmla="*/ 276 h 295"/>
                <a:gd name="T100" fmla="*/ 52 w 240"/>
                <a:gd name="T101" fmla="*/ 285 h 295"/>
                <a:gd name="T102" fmla="*/ 46 w 240"/>
                <a:gd name="T103" fmla="*/ 291 h 295"/>
                <a:gd name="T104" fmla="*/ 40 w 240"/>
                <a:gd name="T105" fmla="*/ 294 h 295"/>
                <a:gd name="T106" fmla="*/ 30 w 240"/>
                <a:gd name="T107" fmla="*/ 293 h 295"/>
                <a:gd name="T108" fmla="*/ 21 w 240"/>
                <a:gd name="T109" fmla="*/ 291 h 295"/>
                <a:gd name="T110" fmla="*/ 14 w 240"/>
                <a:gd name="T111" fmla="*/ 289 h 29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0"/>
                <a:gd name="T169" fmla="*/ 0 h 295"/>
                <a:gd name="T170" fmla="*/ 240 w 240"/>
                <a:gd name="T171" fmla="*/ 295 h 29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0" h="295">
                  <a:moveTo>
                    <a:pt x="11" y="289"/>
                  </a:moveTo>
                  <a:lnTo>
                    <a:pt x="10" y="288"/>
                  </a:lnTo>
                  <a:lnTo>
                    <a:pt x="10" y="286"/>
                  </a:lnTo>
                  <a:lnTo>
                    <a:pt x="9" y="286"/>
                  </a:lnTo>
                  <a:lnTo>
                    <a:pt x="9" y="285"/>
                  </a:lnTo>
                  <a:lnTo>
                    <a:pt x="8" y="284"/>
                  </a:lnTo>
                  <a:lnTo>
                    <a:pt x="8" y="281"/>
                  </a:lnTo>
                  <a:lnTo>
                    <a:pt x="8" y="280"/>
                  </a:lnTo>
                  <a:lnTo>
                    <a:pt x="6" y="278"/>
                  </a:lnTo>
                  <a:lnTo>
                    <a:pt x="6" y="277"/>
                  </a:lnTo>
                  <a:lnTo>
                    <a:pt x="5" y="276"/>
                  </a:lnTo>
                  <a:lnTo>
                    <a:pt x="5" y="273"/>
                  </a:lnTo>
                  <a:lnTo>
                    <a:pt x="4" y="271"/>
                  </a:lnTo>
                  <a:lnTo>
                    <a:pt x="4" y="269"/>
                  </a:lnTo>
                  <a:lnTo>
                    <a:pt x="4" y="268"/>
                  </a:lnTo>
                  <a:lnTo>
                    <a:pt x="4" y="266"/>
                  </a:lnTo>
                  <a:lnTo>
                    <a:pt x="2" y="264"/>
                  </a:lnTo>
                  <a:lnTo>
                    <a:pt x="2" y="262"/>
                  </a:lnTo>
                  <a:lnTo>
                    <a:pt x="1" y="260"/>
                  </a:lnTo>
                  <a:lnTo>
                    <a:pt x="1" y="257"/>
                  </a:lnTo>
                  <a:lnTo>
                    <a:pt x="1" y="256"/>
                  </a:lnTo>
                  <a:lnTo>
                    <a:pt x="1" y="253"/>
                  </a:lnTo>
                  <a:lnTo>
                    <a:pt x="1" y="251"/>
                  </a:lnTo>
                  <a:lnTo>
                    <a:pt x="0" y="248"/>
                  </a:lnTo>
                  <a:lnTo>
                    <a:pt x="0" y="246"/>
                  </a:lnTo>
                  <a:lnTo>
                    <a:pt x="0" y="244"/>
                  </a:lnTo>
                  <a:lnTo>
                    <a:pt x="0" y="241"/>
                  </a:lnTo>
                  <a:lnTo>
                    <a:pt x="0" y="240"/>
                  </a:lnTo>
                  <a:lnTo>
                    <a:pt x="0" y="237"/>
                  </a:lnTo>
                  <a:lnTo>
                    <a:pt x="0" y="234"/>
                  </a:lnTo>
                  <a:lnTo>
                    <a:pt x="0" y="230"/>
                  </a:lnTo>
                  <a:lnTo>
                    <a:pt x="0" y="227"/>
                  </a:lnTo>
                  <a:lnTo>
                    <a:pt x="0" y="221"/>
                  </a:lnTo>
                  <a:lnTo>
                    <a:pt x="0" y="217"/>
                  </a:lnTo>
                  <a:lnTo>
                    <a:pt x="0" y="213"/>
                  </a:lnTo>
                  <a:lnTo>
                    <a:pt x="0" y="207"/>
                  </a:lnTo>
                  <a:lnTo>
                    <a:pt x="1" y="203"/>
                  </a:lnTo>
                  <a:lnTo>
                    <a:pt x="1" y="197"/>
                  </a:lnTo>
                  <a:lnTo>
                    <a:pt x="1" y="191"/>
                  </a:lnTo>
                  <a:lnTo>
                    <a:pt x="1" y="186"/>
                  </a:lnTo>
                  <a:lnTo>
                    <a:pt x="1" y="179"/>
                  </a:lnTo>
                  <a:lnTo>
                    <a:pt x="1" y="174"/>
                  </a:lnTo>
                  <a:lnTo>
                    <a:pt x="2" y="166"/>
                  </a:lnTo>
                  <a:lnTo>
                    <a:pt x="2" y="161"/>
                  </a:lnTo>
                  <a:lnTo>
                    <a:pt x="4" y="154"/>
                  </a:lnTo>
                  <a:lnTo>
                    <a:pt x="4" y="148"/>
                  </a:lnTo>
                  <a:lnTo>
                    <a:pt x="4" y="142"/>
                  </a:lnTo>
                  <a:lnTo>
                    <a:pt x="5" y="136"/>
                  </a:lnTo>
                  <a:lnTo>
                    <a:pt x="5" y="130"/>
                  </a:lnTo>
                  <a:lnTo>
                    <a:pt x="6" y="123"/>
                  </a:lnTo>
                  <a:lnTo>
                    <a:pt x="8" y="117"/>
                  </a:lnTo>
                  <a:lnTo>
                    <a:pt x="8" y="113"/>
                  </a:lnTo>
                  <a:lnTo>
                    <a:pt x="9" y="106"/>
                  </a:lnTo>
                  <a:lnTo>
                    <a:pt x="10" y="100"/>
                  </a:lnTo>
                  <a:lnTo>
                    <a:pt x="11" y="96"/>
                  </a:lnTo>
                  <a:lnTo>
                    <a:pt x="13" y="92"/>
                  </a:lnTo>
                  <a:lnTo>
                    <a:pt x="14" y="87"/>
                  </a:lnTo>
                  <a:lnTo>
                    <a:pt x="16" y="81"/>
                  </a:lnTo>
                  <a:lnTo>
                    <a:pt x="16" y="78"/>
                  </a:lnTo>
                  <a:lnTo>
                    <a:pt x="18" y="74"/>
                  </a:lnTo>
                  <a:lnTo>
                    <a:pt x="20" y="72"/>
                  </a:lnTo>
                  <a:lnTo>
                    <a:pt x="22" y="68"/>
                  </a:lnTo>
                  <a:lnTo>
                    <a:pt x="24" y="64"/>
                  </a:lnTo>
                  <a:lnTo>
                    <a:pt x="26" y="62"/>
                  </a:lnTo>
                  <a:lnTo>
                    <a:pt x="27" y="59"/>
                  </a:lnTo>
                  <a:lnTo>
                    <a:pt x="29" y="55"/>
                  </a:lnTo>
                  <a:lnTo>
                    <a:pt x="31" y="53"/>
                  </a:lnTo>
                  <a:lnTo>
                    <a:pt x="33" y="51"/>
                  </a:lnTo>
                  <a:lnTo>
                    <a:pt x="35" y="48"/>
                  </a:lnTo>
                  <a:lnTo>
                    <a:pt x="36" y="46"/>
                  </a:lnTo>
                  <a:lnTo>
                    <a:pt x="38" y="43"/>
                  </a:lnTo>
                  <a:lnTo>
                    <a:pt x="41" y="43"/>
                  </a:lnTo>
                  <a:lnTo>
                    <a:pt x="43" y="40"/>
                  </a:lnTo>
                  <a:lnTo>
                    <a:pt x="44" y="38"/>
                  </a:lnTo>
                  <a:lnTo>
                    <a:pt x="47" y="36"/>
                  </a:lnTo>
                  <a:lnTo>
                    <a:pt x="49" y="35"/>
                  </a:lnTo>
                  <a:lnTo>
                    <a:pt x="52" y="33"/>
                  </a:lnTo>
                  <a:lnTo>
                    <a:pt x="54" y="31"/>
                  </a:lnTo>
                  <a:lnTo>
                    <a:pt x="56" y="29"/>
                  </a:lnTo>
                  <a:lnTo>
                    <a:pt x="59" y="27"/>
                  </a:lnTo>
                  <a:lnTo>
                    <a:pt x="61" y="26"/>
                  </a:lnTo>
                  <a:lnTo>
                    <a:pt x="63" y="25"/>
                  </a:lnTo>
                  <a:lnTo>
                    <a:pt x="66" y="23"/>
                  </a:lnTo>
                  <a:lnTo>
                    <a:pt x="69" y="23"/>
                  </a:lnTo>
                  <a:lnTo>
                    <a:pt x="71" y="20"/>
                  </a:lnTo>
                  <a:lnTo>
                    <a:pt x="73" y="19"/>
                  </a:lnTo>
                  <a:lnTo>
                    <a:pt x="76" y="18"/>
                  </a:lnTo>
                  <a:lnTo>
                    <a:pt x="79" y="18"/>
                  </a:lnTo>
                  <a:lnTo>
                    <a:pt x="81" y="15"/>
                  </a:lnTo>
                  <a:lnTo>
                    <a:pt x="84" y="14"/>
                  </a:lnTo>
                  <a:lnTo>
                    <a:pt x="86" y="14"/>
                  </a:lnTo>
                  <a:lnTo>
                    <a:pt x="89" y="12"/>
                  </a:lnTo>
                  <a:lnTo>
                    <a:pt x="91" y="12"/>
                  </a:lnTo>
                  <a:lnTo>
                    <a:pt x="94" y="11"/>
                  </a:lnTo>
                  <a:lnTo>
                    <a:pt x="98" y="10"/>
                  </a:lnTo>
                  <a:lnTo>
                    <a:pt x="100" y="9"/>
                  </a:lnTo>
                  <a:lnTo>
                    <a:pt x="104" y="8"/>
                  </a:lnTo>
                  <a:lnTo>
                    <a:pt x="107" y="7"/>
                  </a:lnTo>
                  <a:lnTo>
                    <a:pt x="110" y="6"/>
                  </a:lnTo>
                  <a:lnTo>
                    <a:pt x="114" y="5"/>
                  </a:lnTo>
                  <a:lnTo>
                    <a:pt x="118" y="4"/>
                  </a:lnTo>
                  <a:lnTo>
                    <a:pt x="121" y="4"/>
                  </a:lnTo>
                  <a:lnTo>
                    <a:pt x="125" y="3"/>
                  </a:lnTo>
                  <a:lnTo>
                    <a:pt x="129" y="2"/>
                  </a:lnTo>
                  <a:lnTo>
                    <a:pt x="132" y="2"/>
                  </a:lnTo>
                  <a:lnTo>
                    <a:pt x="136" y="2"/>
                  </a:lnTo>
                  <a:lnTo>
                    <a:pt x="141" y="2"/>
                  </a:lnTo>
                  <a:lnTo>
                    <a:pt x="144" y="1"/>
                  </a:lnTo>
                  <a:lnTo>
                    <a:pt x="148" y="1"/>
                  </a:lnTo>
                  <a:lnTo>
                    <a:pt x="151" y="1"/>
                  </a:lnTo>
                  <a:lnTo>
                    <a:pt x="155" y="0"/>
                  </a:lnTo>
                  <a:lnTo>
                    <a:pt x="159" y="0"/>
                  </a:lnTo>
                  <a:lnTo>
                    <a:pt x="162" y="0"/>
                  </a:lnTo>
                  <a:lnTo>
                    <a:pt x="166" y="0"/>
                  </a:lnTo>
                  <a:lnTo>
                    <a:pt x="170" y="0"/>
                  </a:lnTo>
                  <a:lnTo>
                    <a:pt x="173" y="1"/>
                  </a:lnTo>
                  <a:lnTo>
                    <a:pt x="177" y="1"/>
                  </a:lnTo>
                  <a:lnTo>
                    <a:pt x="181" y="1"/>
                  </a:lnTo>
                  <a:lnTo>
                    <a:pt x="184" y="2"/>
                  </a:lnTo>
                  <a:lnTo>
                    <a:pt x="187" y="2"/>
                  </a:lnTo>
                  <a:lnTo>
                    <a:pt x="190" y="2"/>
                  </a:lnTo>
                  <a:lnTo>
                    <a:pt x="193" y="3"/>
                  </a:lnTo>
                  <a:lnTo>
                    <a:pt x="195" y="4"/>
                  </a:lnTo>
                  <a:lnTo>
                    <a:pt x="198" y="5"/>
                  </a:lnTo>
                  <a:lnTo>
                    <a:pt x="200" y="6"/>
                  </a:lnTo>
                  <a:lnTo>
                    <a:pt x="202" y="7"/>
                  </a:lnTo>
                  <a:lnTo>
                    <a:pt x="204" y="8"/>
                  </a:lnTo>
                  <a:lnTo>
                    <a:pt x="207" y="9"/>
                  </a:lnTo>
                  <a:lnTo>
                    <a:pt x="209" y="10"/>
                  </a:lnTo>
                  <a:lnTo>
                    <a:pt x="211" y="10"/>
                  </a:lnTo>
                  <a:lnTo>
                    <a:pt x="211" y="11"/>
                  </a:lnTo>
                  <a:lnTo>
                    <a:pt x="214" y="12"/>
                  </a:lnTo>
                  <a:lnTo>
                    <a:pt x="215" y="12"/>
                  </a:lnTo>
                  <a:lnTo>
                    <a:pt x="216" y="12"/>
                  </a:lnTo>
                  <a:lnTo>
                    <a:pt x="218" y="14"/>
                  </a:lnTo>
                  <a:lnTo>
                    <a:pt x="219" y="14"/>
                  </a:lnTo>
                  <a:lnTo>
                    <a:pt x="221" y="15"/>
                  </a:lnTo>
                  <a:lnTo>
                    <a:pt x="222" y="15"/>
                  </a:lnTo>
                  <a:lnTo>
                    <a:pt x="223" y="17"/>
                  </a:lnTo>
                  <a:lnTo>
                    <a:pt x="224" y="18"/>
                  </a:lnTo>
                  <a:lnTo>
                    <a:pt x="226" y="18"/>
                  </a:lnTo>
                  <a:lnTo>
                    <a:pt x="226" y="19"/>
                  </a:lnTo>
                  <a:lnTo>
                    <a:pt x="227" y="19"/>
                  </a:lnTo>
                  <a:lnTo>
                    <a:pt x="227" y="20"/>
                  </a:lnTo>
                  <a:lnTo>
                    <a:pt x="228" y="22"/>
                  </a:lnTo>
                  <a:lnTo>
                    <a:pt x="229" y="23"/>
                  </a:lnTo>
                  <a:lnTo>
                    <a:pt x="230" y="23"/>
                  </a:lnTo>
                  <a:lnTo>
                    <a:pt x="231" y="24"/>
                  </a:lnTo>
                  <a:lnTo>
                    <a:pt x="232" y="25"/>
                  </a:lnTo>
                  <a:lnTo>
                    <a:pt x="232" y="27"/>
                  </a:lnTo>
                  <a:lnTo>
                    <a:pt x="233" y="27"/>
                  </a:lnTo>
                  <a:lnTo>
                    <a:pt x="233" y="29"/>
                  </a:lnTo>
                  <a:lnTo>
                    <a:pt x="234" y="30"/>
                  </a:lnTo>
                  <a:lnTo>
                    <a:pt x="234" y="31"/>
                  </a:lnTo>
                  <a:lnTo>
                    <a:pt x="234" y="33"/>
                  </a:lnTo>
                  <a:lnTo>
                    <a:pt x="236" y="33"/>
                  </a:lnTo>
                  <a:lnTo>
                    <a:pt x="236" y="35"/>
                  </a:lnTo>
                  <a:lnTo>
                    <a:pt x="236" y="38"/>
                  </a:lnTo>
                  <a:lnTo>
                    <a:pt x="236" y="39"/>
                  </a:lnTo>
                  <a:lnTo>
                    <a:pt x="237" y="41"/>
                  </a:lnTo>
                  <a:lnTo>
                    <a:pt x="237" y="43"/>
                  </a:lnTo>
                  <a:lnTo>
                    <a:pt x="237" y="46"/>
                  </a:lnTo>
                  <a:lnTo>
                    <a:pt x="239" y="48"/>
                  </a:lnTo>
                  <a:lnTo>
                    <a:pt x="239" y="51"/>
                  </a:lnTo>
                  <a:lnTo>
                    <a:pt x="239" y="53"/>
                  </a:lnTo>
                  <a:lnTo>
                    <a:pt x="239" y="55"/>
                  </a:lnTo>
                  <a:lnTo>
                    <a:pt x="239" y="58"/>
                  </a:lnTo>
                  <a:lnTo>
                    <a:pt x="239" y="61"/>
                  </a:lnTo>
                  <a:lnTo>
                    <a:pt x="239" y="64"/>
                  </a:lnTo>
                  <a:lnTo>
                    <a:pt x="239" y="66"/>
                  </a:lnTo>
                  <a:lnTo>
                    <a:pt x="239" y="68"/>
                  </a:lnTo>
                  <a:lnTo>
                    <a:pt x="239" y="72"/>
                  </a:lnTo>
                  <a:lnTo>
                    <a:pt x="239" y="74"/>
                  </a:lnTo>
                  <a:lnTo>
                    <a:pt x="239" y="76"/>
                  </a:lnTo>
                  <a:lnTo>
                    <a:pt x="239" y="80"/>
                  </a:lnTo>
                  <a:lnTo>
                    <a:pt x="239" y="83"/>
                  </a:lnTo>
                  <a:lnTo>
                    <a:pt x="239" y="85"/>
                  </a:lnTo>
                  <a:lnTo>
                    <a:pt x="239" y="88"/>
                  </a:lnTo>
                  <a:lnTo>
                    <a:pt x="239" y="90"/>
                  </a:lnTo>
                  <a:lnTo>
                    <a:pt x="239" y="93"/>
                  </a:lnTo>
                  <a:lnTo>
                    <a:pt x="239" y="96"/>
                  </a:lnTo>
                  <a:lnTo>
                    <a:pt x="239" y="99"/>
                  </a:lnTo>
                  <a:lnTo>
                    <a:pt x="239" y="100"/>
                  </a:lnTo>
                  <a:lnTo>
                    <a:pt x="239" y="104"/>
                  </a:lnTo>
                  <a:lnTo>
                    <a:pt x="239" y="108"/>
                  </a:lnTo>
                  <a:lnTo>
                    <a:pt x="237" y="110"/>
                  </a:lnTo>
                  <a:lnTo>
                    <a:pt x="237" y="113"/>
                  </a:lnTo>
                  <a:lnTo>
                    <a:pt x="237" y="114"/>
                  </a:lnTo>
                  <a:lnTo>
                    <a:pt x="237" y="115"/>
                  </a:lnTo>
                  <a:lnTo>
                    <a:pt x="236" y="118"/>
                  </a:lnTo>
                  <a:lnTo>
                    <a:pt x="236" y="121"/>
                  </a:lnTo>
                  <a:lnTo>
                    <a:pt x="236" y="123"/>
                  </a:lnTo>
                  <a:lnTo>
                    <a:pt x="236" y="125"/>
                  </a:lnTo>
                  <a:lnTo>
                    <a:pt x="234" y="127"/>
                  </a:lnTo>
                  <a:lnTo>
                    <a:pt x="234" y="129"/>
                  </a:lnTo>
                  <a:lnTo>
                    <a:pt x="234" y="131"/>
                  </a:lnTo>
                  <a:lnTo>
                    <a:pt x="234" y="133"/>
                  </a:lnTo>
                  <a:lnTo>
                    <a:pt x="233" y="136"/>
                  </a:lnTo>
                  <a:lnTo>
                    <a:pt x="232" y="137"/>
                  </a:lnTo>
                  <a:lnTo>
                    <a:pt x="232" y="139"/>
                  </a:lnTo>
                  <a:lnTo>
                    <a:pt x="231" y="141"/>
                  </a:lnTo>
                  <a:lnTo>
                    <a:pt x="230" y="143"/>
                  </a:lnTo>
                  <a:lnTo>
                    <a:pt x="229" y="145"/>
                  </a:lnTo>
                  <a:lnTo>
                    <a:pt x="229" y="146"/>
                  </a:lnTo>
                  <a:lnTo>
                    <a:pt x="228" y="149"/>
                  </a:lnTo>
                  <a:lnTo>
                    <a:pt x="227" y="151"/>
                  </a:lnTo>
                  <a:lnTo>
                    <a:pt x="226" y="153"/>
                  </a:lnTo>
                  <a:lnTo>
                    <a:pt x="226" y="154"/>
                  </a:lnTo>
                  <a:lnTo>
                    <a:pt x="224" y="156"/>
                  </a:lnTo>
                  <a:lnTo>
                    <a:pt x="224" y="157"/>
                  </a:lnTo>
                  <a:lnTo>
                    <a:pt x="223" y="159"/>
                  </a:lnTo>
                  <a:lnTo>
                    <a:pt x="223" y="161"/>
                  </a:lnTo>
                  <a:lnTo>
                    <a:pt x="222" y="162"/>
                  </a:lnTo>
                  <a:lnTo>
                    <a:pt x="221" y="164"/>
                  </a:lnTo>
                  <a:lnTo>
                    <a:pt x="220" y="165"/>
                  </a:lnTo>
                  <a:lnTo>
                    <a:pt x="219" y="166"/>
                  </a:lnTo>
                  <a:lnTo>
                    <a:pt x="218" y="167"/>
                  </a:lnTo>
                  <a:lnTo>
                    <a:pt x="217" y="169"/>
                  </a:lnTo>
                  <a:lnTo>
                    <a:pt x="215" y="170"/>
                  </a:lnTo>
                  <a:lnTo>
                    <a:pt x="214" y="171"/>
                  </a:lnTo>
                  <a:lnTo>
                    <a:pt x="214" y="172"/>
                  </a:lnTo>
                  <a:lnTo>
                    <a:pt x="211" y="174"/>
                  </a:lnTo>
                  <a:lnTo>
                    <a:pt x="210" y="175"/>
                  </a:lnTo>
                  <a:lnTo>
                    <a:pt x="208" y="177"/>
                  </a:lnTo>
                  <a:lnTo>
                    <a:pt x="206" y="177"/>
                  </a:lnTo>
                  <a:lnTo>
                    <a:pt x="204" y="179"/>
                  </a:lnTo>
                  <a:lnTo>
                    <a:pt x="202" y="180"/>
                  </a:lnTo>
                  <a:lnTo>
                    <a:pt x="201" y="181"/>
                  </a:lnTo>
                  <a:lnTo>
                    <a:pt x="198" y="182"/>
                  </a:lnTo>
                  <a:lnTo>
                    <a:pt x="196" y="182"/>
                  </a:lnTo>
                  <a:lnTo>
                    <a:pt x="193" y="185"/>
                  </a:lnTo>
                  <a:lnTo>
                    <a:pt x="192" y="186"/>
                  </a:lnTo>
                  <a:lnTo>
                    <a:pt x="189" y="186"/>
                  </a:lnTo>
                  <a:lnTo>
                    <a:pt x="187" y="187"/>
                  </a:lnTo>
                  <a:lnTo>
                    <a:pt x="184" y="188"/>
                  </a:lnTo>
                  <a:lnTo>
                    <a:pt x="182" y="189"/>
                  </a:lnTo>
                  <a:lnTo>
                    <a:pt x="180" y="191"/>
                  </a:lnTo>
                  <a:lnTo>
                    <a:pt x="178" y="191"/>
                  </a:lnTo>
                  <a:lnTo>
                    <a:pt x="175" y="192"/>
                  </a:lnTo>
                  <a:lnTo>
                    <a:pt x="173" y="193"/>
                  </a:lnTo>
                  <a:lnTo>
                    <a:pt x="171" y="193"/>
                  </a:lnTo>
                  <a:lnTo>
                    <a:pt x="169" y="195"/>
                  </a:lnTo>
                  <a:lnTo>
                    <a:pt x="167" y="195"/>
                  </a:lnTo>
                  <a:lnTo>
                    <a:pt x="165" y="195"/>
                  </a:lnTo>
                  <a:lnTo>
                    <a:pt x="163" y="196"/>
                  </a:lnTo>
                  <a:lnTo>
                    <a:pt x="161" y="197"/>
                  </a:lnTo>
                  <a:lnTo>
                    <a:pt x="159" y="197"/>
                  </a:lnTo>
                  <a:lnTo>
                    <a:pt x="156" y="198"/>
                  </a:lnTo>
                  <a:lnTo>
                    <a:pt x="154" y="198"/>
                  </a:lnTo>
                  <a:lnTo>
                    <a:pt x="154" y="199"/>
                  </a:lnTo>
                  <a:lnTo>
                    <a:pt x="151" y="199"/>
                  </a:lnTo>
                  <a:lnTo>
                    <a:pt x="149" y="199"/>
                  </a:lnTo>
                  <a:lnTo>
                    <a:pt x="148" y="200"/>
                  </a:lnTo>
                  <a:lnTo>
                    <a:pt x="147" y="200"/>
                  </a:lnTo>
                  <a:lnTo>
                    <a:pt x="145" y="200"/>
                  </a:lnTo>
                  <a:lnTo>
                    <a:pt x="144" y="202"/>
                  </a:lnTo>
                  <a:lnTo>
                    <a:pt x="142" y="202"/>
                  </a:lnTo>
                  <a:lnTo>
                    <a:pt x="141" y="203"/>
                  </a:lnTo>
                  <a:lnTo>
                    <a:pt x="139" y="203"/>
                  </a:lnTo>
                  <a:lnTo>
                    <a:pt x="138" y="203"/>
                  </a:lnTo>
                  <a:lnTo>
                    <a:pt x="137" y="204"/>
                  </a:lnTo>
                  <a:lnTo>
                    <a:pt x="136" y="206"/>
                  </a:lnTo>
                  <a:lnTo>
                    <a:pt x="135" y="206"/>
                  </a:lnTo>
                  <a:lnTo>
                    <a:pt x="133" y="207"/>
                  </a:lnTo>
                  <a:lnTo>
                    <a:pt x="132" y="207"/>
                  </a:lnTo>
                  <a:lnTo>
                    <a:pt x="131" y="207"/>
                  </a:lnTo>
                  <a:lnTo>
                    <a:pt x="129" y="208"/>
                  </a:lnTo>
                  <a:lnTo>
                    <a:pt x="129" y="209"/>
                  </a:lnTo>
                  <a:lnTo>
                    <a:pt x="128" y="209"/>
                  </a:lnTo>
                  <a:lnTo>
                    <a:pt x="126" y="210"/>
                  </a:lnTo>
                  <a:lnTo>
                    <a:pt x="126" y="211"/>
                  </a:lnTo>
                  <a:lnTo>
                    <a:pt x="125" y="211"/>
                  </a:lnTo>
                  <a:lnTo>
                    <a:pt x="124" y="212"/>
                  </a:lnTo>
                  <a:lnTo>
                    <a:pt x="123" y="213"/>
                  </a:lnTo>
                  <a:lnTo>
                    <a:pt x="122" y="214"/>
                  </a:lnTo>
                  <a:lnTo>
                    <a:pt x="121" y="215"/>
                  </a:lnTo>
                  <a:lnTo>
                    <a:pt x="121" y="216"/>
                  </a:lnTo>
                  <a:lnTo>
                    <a:pt x="120" y="217"/>
                  </a:lnTo>
                  <a:lnTo>
                    <a:pt x="119" y="217"/>
                  </a:lnTo>
                  <a:lnTo>
                    <a:pt x="119" y="219"/>
                  </a:lnTo>
                  <a:lnTo>
                    <a:pt x="118" y="219"/>
                  </a:lnTo>
                  <a:lnTo>
                    <a:pt x="117" y="220"/>
                  </a:lnTo>
                  <a:lnTo>
                    <a:pt x="116" y="221"/>
                  </a:lnTo>
                  <a:lnTo>
                    <a:pt x="115" y="223"/>
                  </a:lnTo>
                  <a:lnTo>
                    <a:pt x="114" y="223"/>
                  </a:lnTo>
                  <a:lnTo>
                    <a:pt x="114" y="224"/>
                  </a:lnTo>
                  <a:lnTo>
                    <a:pt x="113" y="225"/>
                  </a:lnTo>
                  <a:lnTo>
                    <a:pt x="112" y="225"/>
                  </a:lnTo>
                  <a:lnTo>
                    <a:pt x="111" y="227"/>
                  </a:lnTo>
                  <a:lnTo>
                    <a:pt x="110" y="227"/>
                  </a:lnTo>
                  <a:lnTo>
                    <a:pt x="110" y="229"/>
                  </a:lnTo>
                  <a:lnTo>
                    <a:pt x="109" y="229"/>
                  </a:lnTo>
                  <a:lnTo>
                    <a:pt x="108" y="230"/>
                  </a:lnTo>
                  <a:lnTo>
                    <a:pt x="108" y="231"/>
                  </a:lnTo>
                  <a:lnTo>
                    <a:pt x="107" y="231"/>
                  </a:lnTo>
                  <a:lnTo>
                    <a:pt x="106" y="232"/>
                  </a:lnTo>
                  <a:lnTo>
                    <a:pt x="105" y="234"/>
                  </a:lnTo>
                  <a:lnTo>
                    <a:pt x="103" y="235"/>
                  </a:lnTo>
                  <a:lnTo>
                    <a:pt x="101" y="236"/>
                  </a:lnTo>
                  <a:lnTo>
                    <a:pt x="101" y="237"/>
                  </a:lnTo>
                  <a:lnTo>
                    <a:pt x="100" y="237"/>
                  </a:lnTo>
                  <a:lnTo>
                    <a:pt x="99" y="238"/>
                  </a:lnTo>
                  <a:lnTo>
                    <a:pt x="98" y="240"/>
                  </a:lnTo>
                  <a:lnTo>
                    <a:pt x="96" y="240"/>
                  </a:lnTo>
                  <a:lnTo>
                    <a:pt x="95" y="241"/>
                  </a:lnTo>
                  <a:lnTo>
                    <a:pt x="94" y="241"/>
                  </a:lnTo>
                  <a:lnTo>
                    <a:pt x="93" y="242"/>
                  </a:lnTo>
                  <a:lnTo>
                    <a:pt x="92" y="243"/>
                  </a:lnTo>
                  <a:lnTo>
                    <a:pt x="91" y="243"/>
                  </a:lnTo>
                  <a:lnTo>
                    <a:pt x="90" y="244"/>
                  </a:lnTo>
                  <a:lnTo>
                    <a:pt x="89" y="245"/>
                  </a:lnTo>
                  <a:lnTo>
                    <a:pt x="88" y="246"/>
                  </a:lnTo>
                  <a:lnTo>
                    <a:pt x="86" y="246"/>
                  </a:lnTo>
                  <a:lnTo>
                    <a:pt x="86" y="247"/>
                  </a:lnTo>
                  <a:lnTo>
                    <a:pt x="85" y="248"/>
                  </a:lnTo>
                  <a:lnTo>
                    <a:pt x="84" y="248"/>
                  </a:lnTo>
                  <a:lnTo>
                    <a:pt x="82" y="248"/>
                  </a:lnTo>
                  <a:lnTo>
                    <a:pt x="81" y="250"/>
                  </a:lnTo>
                  <a:lnTo>
                    <a:pt x="80" y="251"/>
                  </a:lnTo>
                  <a:lnTo>
                    <a:pt x="77" y="252"/>
                  </a:lnTo>
                  <a:lnTo>
                    <a:pt x="76" y="253"/>
                  </a:lnTo>
                  <a:lnTo>
                    <a:pt x="74" y="255"/>
                  </a:lnTo>
                  <a:lnTo>
                    <a:pt x="73" y="256"/>
                  </a:lnTo>
                  <a:lnTo>
                    <a:pt x="71" y="256"/>
                  </a:lnTo>
                  <a:lnTo>
                    <a:pt x="71" y="257"/>
                  </a:lnTo>
                  <a:lnTo>
                    <a:pt x="70" y="258"/>
                  </a:lnTo>
                  <a:lnTo>
                    <a:pt x="69" y="259"/>
                  </a:lnTo>
                  <a:lnTo>
                    <a:pt x="68" y="260"/>
                  </a:lnTo>
                  <a:lnTo>
                    <a:pt x="66" y="262"/>
                  </a:lnTo>
                  <a:lnTo>
                    <a:pt x="65" y="263"/>
                  </a:lnTo>
                  <a:lnTo>
                    <a:pt x="64" y="264"/>
                  </a:lnTo>
                  <a:lnTo>
                    <a:pt x="63" y="265"/>
                  </a:lnTo>
                  <a:lnTo>
                    <a:pt x="62" y="267"/>
                  </a:lnTo>
                  <a:lnTo>
                    <a:pt x="61" y="268"/>
                  </a:lnTo>
                  <a:lnTo>
                    <a:pt x="60" y="269"/>
                  </a:lnTo>
                  <a:lnTo>
                    <a:pt x="59" y="270"/>
                  </a:lnTo>
                  <a:lnTo>
                    <a:pt x="59" y="271"/>
                  </a:lnTo>
                  <a:lnTo>
                    <a:pt x="57" y="273"/>
                  </a:lnTo>
                  <a:lnTo>
                    <a:pt x="56" y="274"/>
                  </a:lnTo>
                  <a:lnTo>
                    <a:pt x="56" y="276"/>
                  </a:lnTo>
                  <a:lnTo>
                    <a:pt x="56" y="277"/>
                  </a:lnTo>
                  <a:lnTo>
                    <a:pt x="55" y="278"/>
                  </a:lnTo>
                  <a:lnTo>
                    <a:pt x="54" y="280"/>
                  </a:lnTo>
                  <a:lnTo>
                    <a:pt x="54" y="281"/>
                  </a:lnTo>
                  <a:lnTo>
                    <a:pt x="53" y="281"/>
                  </a:lnTo>
                  <a:lnTo>
                    <a:pt x="52" y="283"/>
                  </a:lnTo>
                  <a:lnTo>
                    <a:pt x="52" y="285"/>
                  </a:lnTo>
                  <a:lnTo>
                    <a:pt x="51" y="286"/>
                  </a:lnTo>
                  <a:lnTo>
                    <a:pt x="50" y="288"/>
                  </a:lnTo>
                  <a:lnTo>
                    <a:pt x="49" y="289"/>
                  </a:lnTo>
                  <a:lnTo>
                    <a:pt x="49" y="290"/>
                  </a:lnTo>
                  <a:lnTo>
                    <a:pt x="47" y="291"/>
                  </a:lnTo>
                  <a:lnTo>
                    <a:pt x="46" y="291"/>
                  </a:lnTo>
                  <a:lnTo>
                    <a:pt x="46" y="292"/>
                  </a:lnTo>
                  <a:lnTo>
                    <a:pt x="46" y="293"/>
                  </a:lnTo>
                  <a:lnTo>
                    <a:pt x="44" y="293"/>
                  </a:lnTo>
                  <a:lnTo>
                    <a:pt x="43" y="294"/>
                  </a:lnTo>
                  <a:lnTo>
                    <a:pt x="41" y="294"/>
                  </a:lnTo>
                  <a:lnTo>
                    <a:pt x="40" y="294"/>
                  </a:lnTo>
                  <a:lnTo>
                    <a:pt x="38" y="294"/>
                  </a:lnTo>
                  <a:lnTo>
                    <a:pt x="36" y="294"/>
                  </a:lnTo>
                  <a:lnTo>
                    <a:pt x="35" y="294"/>
                  </a:lnTo>
                  <a:lnTo>
                    <a:pt x="34" y="294"/>
                  </a:lnTo>
                  <a:lnTo>
                    <a:pt x="33" y="294"/>
                  </a:lnTo>
                  <a:lnTo>
                    <a:pt x="31" y="294"/>
                  </a:lnTo>
                  <a:lnTo>
                    <a:pt x="30" y="293"/>
                  </a:lnTo>
                  <a:lnTo>
                    <a:pt x="29" y="293"/>
                  </a:lnTo>
                  <a:lnTo>
                    <a:pt x="27" y="293"/>
                  </a:lnTo>
                  <a:lnTo>
                    <a:pt x="26" y="293"/>
                  </a:lnTo>
                  <a:lnTo>
                    <a:pt x="24" y="292"/>
                  </a:lnTo>
                  <a:lnTo>
                    <a:pt x="23" y="292"/>
                  </a:lnTo>
                  <a:lnTo>
                    <a:pt x="22" y="292"/>
                  </a:lnTo>
                  <a:lnTo>
                    <a:pt x="21" y="291"/>
                  </a:lnTo>
                  <a:lnTo>
                    <a:pt x="19" y="291"/>
                  </a:lnTo>
                  <a:lnTo>
                    <a:pt x="18" y="291"/>
                  </a:lnTo>
                  <a:lnTo>
                    <a:pt x="17" y="290"/>
                  </a:lnTo>
                  <a:lnTo>
                    <a:pt x="16" y="290"/>
                  </a:lnTo>
                  <a:lnTo>
                    <a:pt x="14" y="289"/>
                  </a:lnTo>
                  <a:lnTo>
                    <a:pt x="13" y="289"/>
                  </a:lnTo>
                  <a:lnTo>
                    <a:pt x="11" y="289"/>
                  </a:lnTo>
                </a:path>
              </a:pathLst>
            </a:custGeom>
            <a:solidFill>
              <a:srgbClr val="CE7D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5266" name="Freeform 31">
              <a:extLst>
                <a:ext uri="{FF2B5EF4-FFF2-40B4-BE49-F238E27FC236}">
                  <a16:creationId xmlns:a16="http://schemas.microsoft.com/office/drawing/2014/main" xmlns="" id="{7F0EA085-15ED-4B89-BC21-0840A1C99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" y="1402"/>
              <a:ext cx="222" cy="272"/>
            </a:xfrm>
            <a:custGeom>
              <a:avLst/>
              <a:gdLst>
                <a:gd name="T0" fmla="*/ 8 w 222"/>
                <a:gd name="T1" fmla="*/ 259 h 272"/>
                <a:gd name="T2" fmla="*/ 4 w 222"/>
                <a:gd name="T3" fmla="*/ 249 h 272"/>
                <a:gd name="T4" fmla="*/ 1 w 222"/>
                <a:gd name="T5" fmla="*/ 236 h 272"/>
                <a:gd name="T6" fmla="*/ 0 w 222"/>
                <a:gd name="T7" fmla="*/ 220 h 272"/>
                <a:gd name="T8" fmla="*/ 0 w 222"/>
                <a:gd name="T9" fmla="*/ 196 h 272"/>
                <a:gd name="T10" fmla="*/ 1 w 222"/>
                <a:gd name="T11" fmla="*/ 160 h 272"/>
                <a:gd name="T12" fmla="*/ 5 w 222"/>
                <a:gd name="T13" fmla="*/ 120 h 272"/>
                <a:gd name="T14" fmla="*/ 11 w 222"/>
                <a:gd name="T15" fmla="*/ 84 h 272"/>
                <a:gd name="T16" fmla="*/ 22 w 222"/>
                <a:gd name="T17" fmla="*/ 60 h 272"/>
                <a:gd name="T18" fmla="*/ 34 w 222"/>
                <a:gd name="T19" fmla="*/ 43 h 272"/>
                <a:gd name="T20" fmla="*/ 47 w 222"/>
                <a:gd name="T21" fmla="*/ 30 h 272"/>
                <a:gd name="T22" fmla="*/ 63 w 222"/>
                <a:gd name="T23" fmla="*/ 20 h 272"/>
                <a:gd name="T24" fmla="*/ 80 w 222"/>
                <a:gd name="T25" fmla="*/ 13 h 272"/>
                <a:gd name="T26" fmla="*/ 99 w 222"/>
                <a:gd name="T27" fmla="*/ 7 h 272"/>
                <a:gd name="T28" fmla="*/ 123 w 222"/>
                <a:gd name="T29" fmla="*/ 2 h 272"/>
                <a:gd name="T30" fmla="*/ 147 w 222"/>
                <a:gd name="T31" fmla="*/ 0 h 272"/>
                <a:gd name="T32" fmla="*/ 170 w 222"/>
                <a:gd name="T33" fmla="*/ 2 h 272"/>
                <a:gd name="T34" fmla="*/ 187 w 222"/>
                <a:gd name="T35" fmla="*/ 6 h 272"/>
                <a:gd name="T36" fmla="*/ 199 w 222"/>
                <a:gd name="T37" fmla="*/ 12 h 272"/>
                <a:gd name="T38" fmla="*/ 208 w 222"/>
                <a:gd name="T39" fmla="*/ 16 h 272"/>
                <a:gd name="T40" fmla="*/ 213 w 222"/>
                <a:gd name="T41" fmla="*/ 22 h 272"/>
                <a:gd name="T42" fmla="*/ 216 w 222"/>
                <a:gd name="T43" fmla="*/ 29 h 272"/>
                <a:gd name="T44" fmla="*/ 219 w 222"/>
                <a:gd name="T45" fmla="*/ 40 h 272"/>
                <a:gd name="T46" fmla="*/ 221 w 222"/>
                <a:gd name="T47" fmla="*/ 56 h 272"/>
                <a:gd name="T48" fmla="*/ 221 w 222"/>
                <a:gd name="T49" fmla="*/ 74 h 272"/>
                <a:gd name="T50" fmla="*/ 221 w 222"/>
                <a:gd name="T51" fmla="*/ 91 h 272"/>
                <a:gd name="T52" fmla="*/ 219 w 222"/>
                <a:gd name="T53" fmla="*/ 105 h 272"/>
                <a:gd name="T54" fmla="*/ 218 w 222"/>
                <a:gd name="T55" fmla="*/ 119 h 272"/>
                <a:gd name="T56" fmla="*/ 213 w 222"/>
                <a:gd name="T57" fmla="*/ 132 h 272"/>
                <a:gd name="T58" fmla="*/ 208 w 222"/>
                <a:gd name="T59" fmla="*/ 144 h 272"/>
                <a:gd name="T60" fmla="*/ 203 w 222"/>
                <a:gd name="T61" fmla="*/ 155 h 272"/>
                <a:gd name="T62" fmla="*/ 194 w 222"/>
                <a:gd name="T63" fmla="*/ 162 h 272"/>
                <a:gd name="T64" fmla="*/ 182 w 222"/>
                <a:gd name="T65" fmla="*/ 169 h 272"/>
                <a:gd name="T66" fmla="*/ 167 w 222"/>
                <a:gd name="T67" fmla="*/ 175 h 272"/>
                <a:gd name="T68" fmla="*/ 153 w 222"/>
                <a:gd name="T69" fmla="*/ 180 h 272"/>
                <a:gd name="T70" fmla="*/ 143 w 222"/>
                <a:gd name="T71" fmla="*/ 183 h 272"/>
                <a:gd name="T72" fmla="*/ 133 w 222"/>
                <a:gd name="T73" fmla="*/ 186 h 272"/>
                <a:gd name="T74" fmla="*/ 125 w 222"/>
                <a:gd name="T75" fmla="*/ 189 h 272"/>
                <a:gd name="T76" fmla="*/ 118 w 222"/>
                <a:gd name="T77" fmla="*/ 192 h 272"/>
                <a:gd name="T78" fmla="*/ 114 w 222"/>
                <a:gd name="T79" fmla="*/ 196 h 272"/>
                <a:gd name="T80" fmla="*/ 111 w 222"/>
                <a:gd name="T81" fmla="*/ 200 h 272"/>
                <a:gd name="T82" fmla="*/ 105 w 222"/>
                <a:gd name="T83" fmla="*/ 208 h 272"/>
                <a:gd name="T84" fmla="*/ 101 w 222"/>
                <a:gd name="T85" fmla="*/ 212 h 272"/>
                <a:gd name="T86" fmla="*/ 95 w 222"/>
                <a:gd name="T87" fmla="*/ 218 h 272"/>
                <a:gd name="T88" fmla="*/ 88 w 222"/>
                <a:gd name="T89" fmla="*/ 222 h 272"/>
                <a:gd name="T90" fmla="*/ 81 w 222"/>
                <a:gd name="T91" fmla="*/ 227 h 272"/>
                <a:gd name="T92" fmla="*/ 73 w 222"/>
                <a:gd name="T93" fmla="*/ 232 h 272"/>
                <a:gd name="T94" fmla="*/ 66 w 222"/>
                <a:gd name="T95" fmla="*/ 237 h 272"/>
                <a:gd name="T96" fmla="*/ 58 w 222"/>
                <a:gd name="T97" fmla="*/ 245 h 272"/>
                <a:gd name="T98" fmla="*/ 52 w 222"/>
                <a:gd name="T99" fmla="*/ 253 h 272"/>
                <a:gd name="T100" fmla="*/ 49 w 222"/>
                <a:gd name="T101" fmla="*/ 262 h 272"/>
                <a:gd name="T102" fmla="*/ 43 w 222"/>
                <a:gd name="T103" fmla="*/ 270 h 272"/>
                <a:gd name="T104" fmla="*/ 36 w 222"/>
                <a:gd name="T105" fmla="*/ 271 h 272"/>
                <a:gd name="T106" fmla="*/ 29 w 222"/>
                <a:gd name="T107" fmla="*/ 271 h 272"/>
                <a:gd name="T108" fmla="*/ 20 w 222"/>
                <a:gd name="T109" fmla="*/ 270 h 272"/>
                <a:gd name="T110" fmla="*/ 13 w 222"/>
                <a:gd name="T111" fmla="*/ 266 h 27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22"/>
                <a:gd name="T169" fmla="*/ 0 h 272"/>
                <a:gd name="T170" fmla="*/ 222 w 222"/>
                <a:gd name="T171" fmla="*/ 272 h 27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22" h="272">
                  <a:moveTo>
                    <a:pt x="10" y="266"/>
                  </a:moveTo>
                  <a:lnTo>
                    <a:pt x="9" y="265"/>
                  </a:lnTo>
                  <a:lnTo>
                    <a:pt x="9" y="263"/>
                  </a:lnTo>
                  <a:lnTo>
                    <a:pt x="8" y="263"/>
                  </a:lnTo>
                  <a:lnTo>
                    <a:pt x="8" y="262"/>
                  </a:lnTo>
                  <a:lnTo>
                    <a:pt x="8" y="261"/>
                  </a:lnTo>
                  <a:lnTo>
                    <a:pt x="8" y="259"/>
                  </a:lnTo>
                  <a:lnTo>
                    <a:pt x="6" y="258"/>
                  </a:lnTo>
                  <a:lnTo>
                    <a:pt x="5" y="255"/>
                  </a:lnTo>
                  <a:lnTo>
                    <a:pt x="5" y="254"/>
                  </a:lnTo>
                  <a:lnTo>
                    <a:pt x="4" y="253"/>
                  </a:lnTo>
                  <a:lnTo>
                    <a:pt x="4" y="250"/>
                  </a:lnTo>
                  <a:lnTo>
                    <a:pt x="4" y="249"/>
                  </a:lnTo>
                  <a:lnTo>
                    <a:pt x="4" y="248"/>
                  </a:lnTo>
                  <a:lnTo>
                    <a:pt x="2" y="246"/>
                  </a:lnTo>
                  <a:lnTo>
                    <a:pt x="2" y="244"/>
                  </a:lnTo>
                  <a:lnTo>
                    <a:pt x="1" y="242"/>
                  </a:lnTo>
                  <a:lnTo>
                    <a:pt x="1" y="241"/>
                  </a:lnTo>
                  <a:lnTo>
                    <a:pt x="1" y="239"/>
                  </a:lnTo>
                  <a:lnTo>
                    <a:pt x="1" y="236"/>
                  </a:lnTo>
                  <a:lnTo>
                    <a:pt x="1" y="234"/>
                  </a:lnTo>
                  <a:lnTo>
                    <a:pt x="0" y="232"/>
                  </a:lnTo>
                  <a:lnTo>
                    <a:pt x="0" y="230"/>
                  </a:lnTo>
                  <a:lnTo>
                    <a:pt x="0" y="227"/>
                  </a:lnTo>
                  <a:lnTo>
                    <a:pt x="0" y="225"/>
                  </a:lnTo>
                  <a:lnTo>
                    <a:pt x="0" y="224"/>
                  </a:lnTo>
                  <a:lnTo>
                    <a:pt x="0" y="220"/>
                  </a:lnTo>
                  <a:lnTo>
                    <a:pt x="0" y="219"/>
                  </a:lnTo>
                  <a:lnTo>
                    <a:pt x="0" y="216"/>
                  </a:lnTo>
                  <a:lnTo>
                    <a:pt x="0" y="212"/>
                  </a:lnTo>
                  <a:lnTo>
                    <a:pt x="0" y="209"/>
                  </a:lnTo>
                  <a:lnTo>
                    <a:pt x="0" y="204"/>
                  </a:lnTo>
                  <a:lnTo>
                    <a:pt x="0" y="200"/>
                  </a:lnTo>
                  <a:lnTo>
                    <a:pt x="0" y="196"/>
                  </a:lnTo>
                  <a:lnTo>
                    <a:pt x="0" y="192"/>
                  </a:lnTo>
                  <a:lnTo>
                    <a:pt x="0" y="187"/>
                  </a:lnTo>
                  <a:lnTo>
                    <a:pt x="1" y="182"/>
                  </a:lnTo>
                  <a:lnTo>
                    <a:pt x="1" y="176"/>
                  </a:lnTo>
                  <a:lnTo>
                    <a:pt x="1" y="171"/>
                  </a:lnTo>
                  <a:lnTo>
                    <a:pt x="1" y="167"/>
                  </a:lnTo>
                  <a:lnTo>
                    <a:pt x="1" y="160"/>
                  </a:lnTo>
                  <a:lnTo>
                    <a:pt x="1" y="155"/>
                  </a:lnTo>
                  <a:lnTo>
                    <a:pt x="2" y="149"/>
                  </a:lnTo>
                  <a:lnTo>
                    <a:pt x="2" y="142"/>
                  </a:lnTo>
                  <a:lnTo>
                    <a:pt x="4" y="137"/>
                  </a:lnTo>
                  <a:lnTo>
                    <a:pt x="4" y="131"/>
                  </a:lnTo>
                  <a:lnTo>
                    <a:pt x="4" y="126"/>
                  </a:lnTo>
                  <a:lnTo>
                    <a:pt x="5" y="120"/>
                  </a:lnTo>
                  <a:lnTo>
                    <a:pt x="6" y="114"/>
                  </a:lnTo>
                  <a:lnTo>
                    <a:pt x="6" y="109"/>
                  </a:lnTo>
                  <a:lnTo>
                    <a:pt x="8" y="105"/>
                  </a:lnTo>
                  <a:lnTo>
                    <a:pt x="8" y="98"/>
                  </a:lnTo>
                  <a:lnTo>
                    <a:pt x="9" y="94"/>
                  </a:lnTo>
                  <a:lnTo>
                    <a:pt x="11" y="89"/>
                  </a:lnTo>
                  <a:lnTo>
                    <a:pt x="11" y="84"/>
                  </a:lnTo>
                  <a:lnTo>
                    <a:pt x="13" y="79"/>
                  </a:lnTo>
                  <a:lnTo>
                    <a:pt x="14" y="76"/>
                  </a:lnTo>
                  <a:lnTo>
                    <a:pt x="16" y="72"/>
                  </a:lnTo>
                  <a:lnTo>
                    <a:pt x="17" y="69"/>
                  </a:lnTo>
                  <a:lnTo>
                    <a:pt x="19" y="67"/>
                  </a:lnTo>
                  <a:lnTo>
                    <a:pt x="20" y="63"/>
                  </a:lnTo>
                  <a:lnTo>
                    <a:pt x="22" y="60"/>
                  </a:lnTo>
                  <a:lnTo>
                    <a:pt x="23" y="57"/>
                  </a:lnTo>
                  <a:lnTo>
                    <a:pt x="25" y="56"/>
                  </a:lnTo>
                  <a:lnTo>
                    <a:pt x="26" y="52"/>
                  </a:lnTo>
                  <a:lnTo>
                    <a:pt x="29" y="50"/>
                  </a:lnTo>
                  <a:lnTo>
                    <a:pt x="30" y="47"/>
                  </a:lnTo>
                  <a:lnTo>
                    <a:pt x="32" y="45"/>
                  </a:lnTo>
                  <a:lnTo>
                    <a:pt x="34" y="43"/>
                  </a:lnTo>
                  <a:lnTo>
                    <a:pt x="36" y="41"/>
                  </a:lnTo>
                  <a:lnTo>
                    <a:pt x="38" y="39"/>
                  </a:lnTo>
                  <a:lnTo>
                    <a:pt x="39" y="37"/>
                  </a:lnTo>
                  <a:lnTo>
                    <a:pt x="41" y="35"/>
                  </a:lnTo>
                  <a:lnTo>
                    <a:pt x="43" y="34"/>
                  </a:lnTo>
                  <a:lnTo>
                    <a:pt x="46" y="32"/>
                  </a:lnTo>
                  <a:lnTo>
                    <a:pt x="47" y="30"/>
                  </a:lnTo>
                  <a:lnTo>
                    <a:pt x="50" y="29"/>
                  </a:lnTo>
                  <a:lnTo>
                    <a:pt x="52" y="27"/>
                  </a:lnTo>
                  <a:lnTo>
                    <a:pt x="54" y="27"/>
                  </a:lnTo>
                  <a:lnTo>
                    <a:pt x="56" y="25"/>
                  </a:lnTo>
                  <a:lnTo>
                    <a:pt x="59" y="23"/>
                  </a:lnTo>
                  <a:lnTo>
                    <a:pt x="61" y="22"/>
                  </a:lnTo>
                  <a:lnTo>
                    <a:pt x="63" y="20"/>
                  </a:lnTo>
                  <a:lnTo>
                    <a:pt x="65" y="19"/>
                  </a:lnTo>
                  <a:lnTo>
                    <a:pt x="68" y="19"/>
                  </a:lnTo>
                  <a:lnTo>
                    <a:pt x="69" y="17"/>
                  </a:lnTo>
                  <a:lnTo>
                    <a:pt x="71" y="16"/>
                  </a:lnTo>
                  <a:lnTo>
                    <a:pt x="74" y="14"/>
                  </a:lnTo>
                  <a:lnTo>
                    <a:pt x="77" y="14"/>
                  </a:lnTo>
                  <a:lnTo>
                    <a:pt x="80" y="13"/>
                  </a:lnTo>
                  <a:lnTo>
                    <a:pt x="82" y="12"/>
                  </a:lnTo>
                  <a:lnTo>
                    <a:pt x="84" y="11"/>
                  </a:lnTo>
                  <a:lnTo>
                    <a:pt x="86" y="10"/>
                  </a:lnTo>
                  <a:lnTo>
                    <a:pt x="90" y="9"/>
                  </a:lnTo>
                  <a:lnTo>
                    <a:pt x="92" y="8"/>
                  </a:lnTo>
                  <a:lnTo>
                    <a:pt x="96" y="7"/>
                  </a:lnTo>
                  <a:lnTo>
                    <a:pt x="99" y="7"/>
                  </a:lnTo>
                  <a:lnTo>
                    <a:pt x="102" y="6"/>
                  </a:lnTo>
                  <a:lnTo>
                    <a:pt x="105" y="6"/>
                  </a:lnTo>
                  <a:lnTo>
                    <a:pt x="109" y="5"/>
                  </a:lnTo>
                  <a:lnTo>
                    <a:pt x="113" y="4"/>
                  </a:lnTo>
                  <a:lnTo>
                    <a:pt x="115" y="4"/>
                  </a:lnTo>
                  <a:lnTo>
                    <a:pt x="118" y="2"/>
                  </a:lnTo>
                  <a:lnTo>
                    <a:pt x="123" y="2"/>
                  </a:lnTo>
                  <a:lnTo>
                    <a:pt x="126" y="2"/>
                  </a:lnTo>
                  <a:lnTo>
                    <a:pt x="130" y="2"/>
                  </a:lnTo>
                  <a:lnTo>
                    <a:pt x="133" y="1"/>
                  </a:lnTo>
                  <a:lnTo>
                    <a:pt x="137" y="1"/>
                  </a:lnTo>
                  <a:lnTo>
                    <a:pt x="140" y="1"/>
                  </a:lnTo>
                  <a:lnTo>
                    <a:pt x="143" y="0"/>
                  </a:lnTo>
                  <a:lnTo>
                    <a:pt x="147" y="0"/>
                  </a:lnTo>
                  <a:lnTo>
                    <a:pt x="151" y="0"/>
                  </a:lnTo>
                  <a:lnTo>
                    <a:pt x="154" y="0"/>
                  </a:lnTo>
                  <a:lnTo>
                    <a:pt x="157" y="0"/>
                  </a:lnTo>
                  <a:lnTo>
                    <a:pt x="161" y="1"/>
                  </a:lnTo>
                  <a:lnTo>
                    <a:pt x="163" y="1"/>
                  </a:lnTo>
                  <a:lnTo>
                    <a:pt x="167" y="1"/>
                  </a:lnTo>
                  <a:lnTo>
                    <a:pt x="170" y="2"/>
                  </a:lnTo>
                  <a:lnTo>
                    <a:pt x="173" y="2"/>
                  </a:lnTo>
                  <a:lnTo>
                    <a:pt x="175" y="2"/>
                  </a:lnTo>
                  <a:lnTo>
                    <a:pt x="178" y="4"/>
                  </a:lnTo>
                  <a:lnTo>
                    <a:pt x="181" y="4"/>
                  </a:lnTo>
                  <a:lnTo>
                    <a:pt x="183" y="5"/>
                  </a:lnTo>
                  <a:lnTo>
                    <a:pt x="185" y="6"/>
                  </a:lnTo>
                  <a:lnTo>
                    <a:pt x="187" y="6"/>
                  </a:lnTo>
                  <a:lnTo>
                    <a:pt x="189" y="7"/>
                  </a:lnTo>
                  <a:lnTo>
                    <a:pt x="191" y="8"/>
                  </a:lnTo>
                  <a:lnTo>
                    <a:pt x="193" y="9"/>
                  </a:lnTo>
                  <a:lnTo>
                    <a:pt x="194" y="10"/>
                  </a:lnTo>
                  <a:lnTo>
                    <a:pt x="196" y="10"/>
                  </a:lnTo>
                  <a:lnTo>
                    <a:pt x="198" y="11"/>
                  </a:lnTo>
                  <a:lnTo>
                    <a:pt x="199" y="12"/>
                  </a:lnTo>
                  <a:lnTo>
                    <a:pt x="201" y="13"/>
                  </a:lnTo>
                  <a:lnTo>
                    <a:pt x="202" y="13"/>
                  </a:lnTo>
                  <a:lnTo>
                    <a:pt x="203" y="14"/>
                  </a:lnTo>
                  <a:lnTo>
                    <a:pt x="204" y="14"/>
                  </a:lnTo>
                  <a:lnTo>
                    <a:pt x="205" y="14"/>
                  </a:lnTo>
                  <a:lnTo>
                    <a:pt x="206" y="16"/>
                  </a:lnTo>
                  <a:lnTo>
                    <a:pt x="208" y="16"/>
                  </a:lnTo>
                  <a:lnTo>
                    <a:pt x="208" y="17"/>
                  </a:lnTo>
                  <a:lnTo>
                    <a:pt x="209" y="17"/>
                  </a:lnTo>
                  <a:lnTo>
                    <a:pt x="210" y="19"/>
                  </a:lnTo>
                  <a:lnTo>
                    <a:pt x="211" y="19"/>
                  </a:lnTo>
                  <a:lnTo>
                    <a:pt x="212" y="20"/>
                  </a:lnTo>
                  <a:lnTo>
                    <a:pt x="213" y="22"/>
                  </a:lnTo>
                  <a:lnTo>
                    <a:pt x="214" y="23"/>
                  </a:lnTo>
                  <a:lnTo>
                    <a:pt x="214" y="25"/>
                  </a:lnTo>
                  <a:lnTo>
                    <a:pt x="215" y="25"/>
                  </a:lnTo>
                  <a:lnTo>
                    <a:pt x="215" y="27"/>
                  </a:lnTo>
                  <a:lnTo>
                    <a:pt x="216" y="27"/>
                  </a:lnTo>
                  <a:lnTo>
                    <a:pt x="216" y="29"/>
                  </a:lnTo>
                  <a:lnTo>
                    <a:pt x="218" y="31"/>
                  </a:lnTo>
                  <a:lnTo>
                    <a:pt x="218" y="32"/>
                  </a:lnTo>
                  <a:lnTo>
                    <a:pt x="218" y="34"/>
                  </a:lnTo>
                  <a:lnTo>
                    <a:pt x="218" y="35"/>
                  </a:lnTo>
                  <a:lnTo>
                    <a:pt x="219" y="36"/>
                  </a:lnTo>
                  <a:lnTo>
                    <a:pt x="219" y="38"/>
                  </a:lnTo>
                  <a:lnTo>
                    <a:pt x="219" y="40"/>
                  </a:lnTo>
                  <a:lnTo>
                    <a:pt x="221" y="42"/>
                  </a:lnTo>
                  <a:lnTo>
                    <a:pt x="221" y="45"/>
                  </a:lnTo>
                  <a:lnTo>
                    <a:pt x="221" y="47"/>
                  </a:lnTo>
                  <a:lnTo>
                    <a:pt x="221" y="48"/>
                  </a:lnTo>
                  <a:lnTo>
                    <a:pt x="221" y="52"/>
                  </a:lnTo>
                  <a:lnTo>
                    <a:pt x="221" y="53"/>
                  </a:lnTo>
                  <a:lnTo>
                    <a:pt x="221" y="56"/>
                  </a:lnTo>
                  <a:lnTo>
                    <a:pt x="221" y="59"/>
                  </a:lnTo>
                  <a:lnTo>
                    <a:pt x="221" y="61"/>
                  </a:lnTo>
                  <a:lnTo>
                    <a:pt x="221" y="64"/>
                  </a:lnTo>
                  <a:lnTo>
                    <a:pt x="221" y="67"/>
                  </a:lnTo>
                  <a:lnTo>
                    <a:pt x="221" y="68"/>
                  </a:lnTo>
                  <a:lnTo>
                    <a:pt x="221" y="72"/>
                  </a:lnTo>
                  <a:lnTo>
                    <a:pt x="221" y="74"/>
                  </a:lnTo>
                  <a:lnTo>
                    <a:pt x="221" y="76"/>
                  </a:lnTo>
                  <a:lnTo>
                    <a:pt x="221" y="79"/>
                  </a:lnTo>
                  <a:lnTo>
                    <a:pt x="221" y="81"/>
                  </a:lnTo>
                  <a:lnTo>
                    <a:pt x="221" y="84"/>
                  </a:lnTo>
                  <a:lnTo>
                    <a:pt x="221" y="87"/>
                  </a:lnTo>
                  <a:lnTo>
                    <a:pt x="221" y="89"/>
                  </a:lnTo>
                  <a:lnTo>
                    <a:pt x="221" y="91"/>
                  </a:lnTo>
                  <a:lnTo>
                    <a:pt x="221" y="94"/>
                  </a:lnTo>
                  <a:lnTo>
                    <a:pt x="221" y="96"/>
                  </a:lnTo>
                  <a:lnTo>
                    <a:pt x="221" y="97"/>
                  </a:lnTo>
                  <a:lnTo>
                    <a:pt x="221" y="100"/>
                  </a:lnTo>
                  <a:lnTo>
                    <a:pt x="221" y="101"/>
                  </a:lnTo>
                  <a:lnTo>
                    <a:pt x="221" y="103"/>
                  </a:lnTo>
                  <a:lnTo>
                    <a:pt x="219" y="105"/>
                  </a:lnTo>
                  <a:lnTo>
                    <a:pt x="219" y="108"/>
                  </a:lnTo>
                  <a:lnTo>
                    <a:pt x="219" y="109"/>
                  </a:lnTo>
                  <a:lnTo>
                    <a:pt x="218" y="112"/>
                  </a:lnTo>
                  <a:lnTo>
                    <a:pt x="218" y="113"/>
                  </a:lnTo>
                  <a:lnTo>
                    <a:pt x="218" y="115"/>
                  </a:lnTo>
                  <a:lnTo>
                    <a:pt x="218" y="117"/>
                  </a:lnTo>
                  <a:lnTo>
                    <a:pt x="218" y="119"/>
                  </a:lnTo>
                  <a:lnTo>
                    <a:pt x="216" y="121"/>
                  </a:lnTo>
                  <a:lnTo>
                    <a:pt x="216" y="123"/>
                  </a:lnTo>
                  <a:lnTo>
                    <a:pt x="216" y="125"/>
                  </a:lnTo>
                  <a:lnTo>
                    <a:pt x="215" y="126"/>
                  </a:lnTo>
                  <a:lnTo>
                    <a:pt x="215" y="128"/>
                  </a:lnTo>
                  <a:lnTo>
                    <a:pt x="214" y="130"/>
                  </a:lnTo>
                  <a:lnTo>
                    <a:pt x="213" y="132"/>
                  </a:lnTo>
                  <a:lnTo>
                    <a:pt x="212" y="134"/>
                  </a:lnTo>
                  <a:lnTo>
                    <a:pt x="212" y="136"/>
                  </a:lnTo>
                  <a:lnTo>
                    <a:pt x="211" y="138"/>
                  </a:lnTo>
                  <a:lnTo>
                    <a:pt x="210" y="139"/>
                  </a:lnTo>
                  <a:lnTo>
                    <a:pt x="209" y="141"/>
                  </a:lnTo>
                  <a:lnTo>
                    <a:pt x="209" y="142"/>
                  </a:lnTo>
                  <a:lnTo>
                    <a:pt x="208" y="144"/>
                  </a:lnTo>
                  <a:lnTo>
                    <a:pt x="208" y="146"/>
                  </a:lnTo>
                  <a:lnTo>
                    <a:pt x="206" y="147"/>
                  </a:lnTo>
                  <a:lnTo>
                    <a:pt x="206" y="149"/>
                  </a:lnTo>
                  <a:lnTo>
                    <a:pt x="205" y="150"/>
                  </a:lnTo>
                  <a:lnTo>
                    <a:pt x="204" y="151"/>
                  </a:lnTo>
                  <a:lnTo>
                    <a:pt x="203" y="153"/>
                  </a:lnTo>
                  <a:lnTo>
                    <a:pt x="203" y="155"/>
                  </a:lnTo>
                  <a:lnTo>
                    <a:pt x="202" y="155"/>
                  </a:lnTo>
                  <a:lnTo>
                    <a:pt x="201" y="156"/>
                  </a:lnTo>
                  <a:lnTo>
                    <a:pt x="200" y="158"/>
                  </a:lnTo>
                  <a:lnTo>
                    <a:pt x="198" y="159"/>
                  </a:lnTo>
                  <a:lnTo>
                    <a:pt x="197" y="159"/>
                  </a:lnTo>
                  <a:lnTo>
                    <a:pt x="196" y="160"/>
                  </a:lnTo>
                  <a:lnTo>
                    <a:pt x="194" y="162"/>
                  </a:lnTo>
                  <a:lnTo>
                    <a:pt x="193" y="163"/>
                  </a:lnTo>
                  <a:lnTo>
                    <a:pt x="191" y="164"/>
                  </a:lnTo>
                  <a:lnTo>
                    <a:pt x="189" y="165"/>
                  </a:lnTo>
                  <a:lnTo>
                    <a:pt x="187" y="167"/>
                  </a:lnTo>
                  <a:lnTo>
                    <a:pt x="185" y="167"/>
                  </a:lnTo>
                  <a:lnTo>
                    <a:pt x="184" y="168"/>
                  </a:lnTo>
                  <a:lnTo>
                    <a:pt x="182" y="169"/>
                  </a:lnTo>
                  <a:lnTo>
                    <a:pt x="179" y="171"/>
                  </a:lnTo>
                  <a:lnTo>
                    <a:pt x="177" y="171"/>
                  </a:lnTo>
                  <a:lnTo>
                    <a:pt x="175" y="172"/>
                  </a:lnTo>
                  <a:lnTo>
                    <a:pt x="174" y="174"/>
                  </a:lnTo>
                  <a:lnTo>
                    <a:pt x="171" y="175"/>
                  </a:lnTo>
                  <a:lnTo>
                    <a:pt x="168" y="175"/>
                  </a:lnTo>
                  <a:lnTo>
                    <a:pt x="167" y="175"/>
                  </a:lnTo>
                  <a:lnTo>
                    <a:pt x="164" y="176"/>
                  </a:lnTo>
                  <a:lnTo>
                    <a:pt x="163" y="178"/>
                  </a:lnTo>
                  <a:lnTo>
                    <a:pt x="161" y="179"/>
                  </a:lnTo>
                  <a:lnTo>
                    <a:pt x="159" y="179"/>
                  </a:lnTo>
                  <a:lnTo>
                    <a:pt x="157" y="179"/>
                  </a:lnTo>
                  <a:lnTo>
                    <a:pt x="154" y="180"/>
                  </a:lnTo>
                  <a:lnTo>
                    <a:pt x="153" y="180"/>
                  </a:lnTo>
                  <a:lnTo>
                    <a:pt x="152" y="181"/>
                  </a:lnTo>
                  <a:lnTo>
                    <a:pt x="150" y="181"/>
                  </a:lnTo>
                  <a:lnTo>
                    <a:pt x="148" y="182"/>
                  </a:lnTo>
                  <a:lnTo>
                    <a:pt x="147" y="182"/>
                  </a:lnTo>
                  <a:lnTo>
                    <a:pt x="145" y="183"/>
                  </a:lnTo>
                  <a:lnTo>
                    <a:pt x="144" y="183"/>
                  </a:lnTo>
                  <a:lnTo>
                    <a:pt x="143" y="183"/>
                  </a:lnTo>
                  <a:lnTo>
                    <a:pt x="141" y="184"/>
                  </a:lnTo>
                  <a:lnTo>
                    <a:pt x="138" y="184"/>
                  </a:lnTo>
                  <a:lnTo>
                    <a:pt x="138" y="185"/>
                  </a:lnTo>
                  <a:lnTo>
                    <a:pt x="137" y="185"/>
                  </a:lnTo>
                  <a:lnTo>
                    <a:pt x="136" y="186"/>
                  </a:lnTo>
                  <a:lnTo>
                    <a:pt x="134" y="186"/>
                  </a:lnTo>
                  <a:lnTo>
                    <a:pt x="133" y="186"/>
                  </a:lnTo>
                  <a:lnTo>
                    <a:pt x="132" y="187"/>
                  </a:lnTo>
                  <a:lnTo>
                    <a:pt x="131" y="187"/>
                  </a:lnTo>
                  <a:lnTo>
                    <a:pt x="130" y="188"/>
                  </a:lnTo>
                  <a:lnTo>
                    <a:pt x="129" y="188"/>
                  </a:lnTo>
                  <a:lnTo>
                    <a:pt x="128" y="189"/>
                  </a:lnTo>
                  <a:lnTo>
                    <a:pt x="127" y="189"/>
                  </a:lnTo>
                  <a:lnTo>
                    <a:pt x="125" y="189"/>
                  </a:lnTo>
                  <a:lnTo>
                    <a:pt x="124" y="189"/>
                  </a:lnTo>
                  <a:lnTo>
                    <a:pt x="123" y="191"/>
                  </a:lnTo>
                  <a:lnTo>
                    <a:pt x="121" y="192"/>
                  </a:lnTo>
                  <a:lnTo>
                    <a:pt x="120" y="192"/>
                  </a:lnTo>
                  <a:lnTo>
                    <a:pt x="118" y="192"/>
                  </a:lnTo>
                  <a:lnTo>
                    <a:pt x="118" y="193"/>
                  </a:lnTo>
                  <a:lnTo>
                    <a:pt x="118" y="194"/>
                  </a:lnTo>
                  <a:lnTo>
                    <a:pt x="117" y="194"/>
                  </a:lnTo>
                  <a:lnTo>
                    <a:pt x="116" y="196"/>
                  </a:lnTo>
                  <a:lnTo>
                    <a:pt x="115" y="196"/>
                  </a:lnTo>
                  <a:lnTo>
                    <a:pt x="114" y="196"/>
                  </a:lnTo>
                  <a:lnTo>
                    <a:pt x="114" y="197"/>
                  </a:lnTo>
                  <a:lnTo>
                    <a:pt x="113" y="197"/>
                  </a:lnTo>
                  <a:lnTo>
                    <a:pt x="113" y="198"/>
                  </a:lnTo>
                  <a:lnTo>
                    <a:pt x="113" y="199"/>
                  </a:lnTo>
                  <a:lnTo>
                    <a:pt x="111" y="200"/>
                  </a:lnTo>
                  <a:lnTo>
                    <a:pt x="110" y="201"/>
                  </a:lnTo>
                  <a:lnTo>
                    <a:pt x="109" y="203"/>
                  </a:lnTo>
                  <a:lnTo>
                    <a:pt x="108" y="204"/>
                  </a:lnTo>
                  <a:lnTo>
                    <a:pt x="107" y="204"/>
                  </a:lnTo>
                  <a:lnTo>
                    <a:pt x="107" y="206"/>
                  </a:lnTo>
                  <a:lnTo>
                    <a:pt x="106" y="206"/>
                  </a:lnTo>
                  <a:lnTo>
                    <a:pt x="105" y="208"/>
                  </a:lnTo>
                  <a:lnTo>
                    <a:pt x="104" y="208"/>
                  </a:lnTo>
                  <a:lnTo>
                    <a:pt x="103" y="209"/>
                  </a:lnTo>
                  <a:lnTo>
                    <a:pt x="102" y="209"/>
                  </a:lnTo>
                  <a:lnTo>
                    <a:pt x="102" y="210"/>
                  </a:lnTo>
                  <a:lnTo>
                    <a:pt x="102" y="211"/>
                  </a:lnTo>
                  <a:lnTo>
                    <a:pt x="101" y="212"/>
                  </a:lnTo>
                  <a:lnTo>
                    <a:pt x="99" y="212"/>
                  </a:lnTo>
                  <a:lnTo>
                    <a:pt x="99" y="213"/>
                  </a:lnTo>
                  <a:lnTo>
                    <a:pt x="99" y="214"/>
                  </a:lnTo>
                  <a:lnTo>
                    <a:pt x="98" y="215"/>
                  </a:lnTo>
                  <a:lnTo>
                    <a:pt x="96" y="216"/>
                  </a:lnTo>
                  <a:lnTo>
                    <a:pt x="95" y="218"/>
                  </a:lnTo>
                  <a:lnTo>
                    <a:pt x="94" y="218"/>
                  </a:lnTo>
                  <a:lnTo>
                    <a:pt x="92" y="219"/>
                  </a:lnTo>
                  <a:lnTo>
                    <a:pt x="91" y="220"/>
                  </a:lnTo>
                  <a:lnTo>
                    <a:pt x="90" y="221"/>
                  </a:lnTo>
                  <a:lnTo>
                    <a:pt x="89" y="221"/>
                  </a:lnTo>
                  <a:lnTo>
                    <a:pt x="88" y="222"/>
                  </a:lnTo>
                  <a:lnTo>
                    <a:pt x="86" y="224"/>
                  </a:lnTo>
                  <a:lnTo>
                    <a:pt x="85" y="224"/>
                  </a:lnTo>
                  <a:lnTo>
                    <a:pt x="84" y="225"/>
                  </a:lnTo>
                  <a:lnTo>
                    <a:pt x="83" y="225"/>
                  </a:lnTo>
                  <a:lnTo>
                    <a:pt x="82" y="227"/>
                  </a:lnTo>
                  <a:lnTo>
                    <a:pt x="81" y="227"/>
                  </a:lnTo>
                  <a:lnTo>
                    <a:pt x="80" y="227"/>
                  </a:lnTo>
                  <a:lnTo>
                    <a:pt x="79" y="229"/>
                  </a:lnTo>
                  <a:lnTo>
                    <a:pt x="78" y="229"/>
                  </a:lnTo>
                  <a:lnTo>
                    <a:pt x="77" y="229"/>
                  </a:lnTo>
                  <a:lnTo>
                    <a:pt x="76" y="230"/>
                  </a:lnTo>
                  <a:lnTo>
                    <a:pt x="74" y="231"/>
                  </a:lnTo>
                  <a:lnTo>
                    <a:pt x="73" y="232"/>
                  </a:lnTo>
                  <a:lnTo>
                    <a:pt x="71" y="233"/>
                  </a:lnTo>
                  <a:lnTo>
                    <a:pt x="71" y="234"/>
                  </a:lnTo>
                  <a:lnTo>
                    <a:pt x="69" y="234"/>
                  </a:lnTo>
                  <a:lnTo>
                    <a:pt x="68" y="236"/>
                  </a:lnTo>
                  <a:lnTo>
                    <a:pt x="66" y="237"/>
                  </a:lnTo>
                  <a:lnTo>
                    <a:pt x="64" y="239"/>
                  </a:lnTo>
                  <a:lnTo>
                    <a:pt x="63" y="240"/>
                  </a:lnTo>
                  <a:lnTo>
                    <a:pt x="62" y="241"/>
                  </a:lnTo>
                  <a:lnTo>
                    <a:pt x="61" y="242"/>
                  </a:lnTo>
                  <a:lnTo>
                    <a:pt x="61" y="243"/>
                  </a:lnTo>
                  <a:lnTo>
                    <a:pt x="59" y="244"/>
                  </a:lnTo>
                  <a:lnTo>
                    <a:pt x="58" y="245"/>
                  </a:lnTo>
                  <a:lnTo>
                    <a:pt x="56" y="246"/>
                  </a:lnTo>
                  <a:lnTo>
                    <a:pt x="56" y="248"/>
                  </a:lnTo>
                  <a:lnTo>
                    <a:pt x="56" y="249"/>
                  </a:lnTo>
                  <a:lnTo>
                    <a:pt x="55" y="250"/>
                  </a:lnTo>
                  <a:lnTo>
                    <a:pt x="54" y="251"/>
                  </a:lnTo>
                  <a:lnTo>
                    <a:pt x="53" y="253"/>
                  </a:lnTo>
                  <a:lnTo>
                    <a:pt x="52" y="253"/>
                  </a:lnTo>
                  <a:lnTo>
                    <a:pt x="52" y="254"/>
                  </a:lnTo>
                  <a:lnTo>
                    <a:pt x="51" y="256"/>
                  </a:lnTo>
                  <a:lnTo>
                    <a:pt x="50" y="258"/>
                  </a:lnTo>
                  <a:lnTo>
                    <a:pt x="50" y="259"/>
                  </a:lnTo>
                  <a:lnTo>
                    <a:pt x="49" y="261"/>
                  </a:lnTo>
                  <a:lnTo>
                    <a:pt x="49" y="262"/>
                  </a:lnTo>
                  <a:lnTo>
                    <a:pt x="47" y="263"/>
                  </a:lnTo>
                  <a:lnTo>
                    <a:pt x="47" y="265"/>
                  </a:lnTo>
                  <a:lnTo>
                    <a:pt x="46" y="266"/>
                  </a:lnTo>
                  <a:lnTo>
                    <a:pt x="44" y="266"/>
                  </a:lnTo>
                  <a:lnTo>
                    <a:pt x="44" y="268"/>
                  </a:lnTo>
                  <a:lnTo>
                    <a:pt x="43" y="270"/>
                  </a:lnTo>
                  <a:lnTo>
                    <a:pt x="41" y="270"/>
                  </a:lnTo>
                  <a:lnTo>
                    <a:pt x="41" y="271"/>
                  </a:lnTo>
                  <a:lnTo>
                    <a:pt x="39" y="271"/>
                  </a:lnTo>
                  <a:lnTo>
                    <a:pt x="38" y="271"/>
                  </a:lnTo>
                  <a:lnTo>
                    <a:pt x="36" y="271"/>
                  </a:lnTo>
                  <a:lnTo>
                    <a:pt x="35" y="271"/>
                  </a:lnTo>
                  <a:lnTo>
                    <a:pt x="33" y="271"/>
                  </a:lnTo>
                  <a:lnTo>
                    <a:pt x="32" y="271"/>
                  </a:lnTo>
                  <a:lnTo>
                    <a:pt x="31" y="271"/>
                  </a:lnTo>
                  <a:lnTo>
                    <a:pt x="30" y="271"/>
                  </a:lnTo>
                  <a:lnTo>
                    <a:pt x="29" y="271"/>
                  </a:lnTo>
                  <a:lnTo>
                    <a:pt x="27" y="270"/>
                  </a:lnTo>
                  <a:lnTo>
                    <a:pt x="26" y="270"/>
                  </a:lnTo>
                  <a:lnTo>
                    <a:pt x="25" y="270"/>
                  </a:lnTo>
                  <a:lnTo>
                    <a:pt x="24" y="270"/>
                  </a:lnTo>
                  <a:lnTo>
                    <a:pt x="23" y="270"/>
                  </a:lnTo>
                  <a:lnTo>
                    <a:pt x="21" y="270"/>
                  </a:lnTo>
                  <a:lnTo>
                    <a:pt x="20" y="270"/>
                  </a:lnTo>
                  <a:lnTo>
                    <a:pt x="19" y="268"/>
                  </a:lnTo>
                  <a:lnTo>
                    <a:pt x="16" y="268"/>
                  </a:lnTo>
                  <a:lnTo>
                    <a:pt x="14" y="268"/>
                  </a:lnTo>
                  <a:lnTo>
                    <a:pt x="13" y="266"/>
                  </a:lnTo>
                  <a:lnTo>
                    <a:pt x="11" y="266"/>
                  </a:lnTo>
                  <a:lnTo>
                    <a:pt x="10" y="266"/>
                  </a:lnTo>
                </a:path>
              </a:pathLst>
            </a:custGeom>
            <a:solidFill>
              <a:srgbClr val="D180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5267" name="Freeform 32">
              <a:extLst>
                <a:ext uri="{FF2B5EF4-FFF2-40B4-BE49-F238E27FC236}">
                  <a16:creationId xmlns:a16="http://schemas.microsoft.com/office/drawing/2014/main" xmlns="" id="{9CD803C2-5393-43B8-9546-26B76ACF0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" y="1409"/>
              <a:ext cx="206" cy="252"/>
            </a:xfrm>
            <a:custGeom>
              <a:avLst/>
              <a:gdLst>
                <a:gd name="T0" fmla="*/ 8 w 206"/>
                <a:gd name="T1" fmla="*/ 241 h 252"/>
                <a:gd name="T2" fmla="*/ 4 w 206"/>
                <a:gd name="T3" fmla="*/ 231 h 252"/>
                <a:gd name="T4" fmla="*/ 1 w 206"/>
                <a:gd name="T5" fmla="*/ 220 h 252"/>
                <a:gd name="T6" fmla="*/ 0 w 206"/>
                <a:gd name="T7" fmla="*/ 206 h 252"/>
                <a:gd name="T8" fmla="*/ 1 w 206"/>
                <a:gd name="T9" fmla="*/ 185 h 252"/>
                <a:gd name="T10" fmla="*/ 1 w 206"/>
                <a:gd name="T11" fmla="*/ 153 h 252"/>
                <a:gd name="T12" fmla="*/ 4 w 206"/>
                <a:gd name="T13" fmla="*/ 116 h 252"/>
                <a:gd name="T14" fmla="*/ 10 w 206"/>
                <a:gd name="T15" fmla="*/ 83 h 252"/>
                <a:gd name="T16" fmla="*/ 19 w 206"/>
                <a:gd name="T17" fmla="*/ 59 h 252"/>
                <a:gd name="T18" fmla="*/ 30 w 206"/>
                <a:gd name="T19" fmla="*/ 43 h 252"/>
                <a:gd name="T20" fmla="*/ 41 w 206"/>
                <a:gd name="T21" fmla="*/ 30 h 252"/>
                <a:gd name="T22" fmla="*/ 56 w 206"/>
                <a:gd name="T23" fmla="*/ 20 h 252"/>
                <a:gd name="T24" fmla="*/ 72 w 206"/>
                <a:gd name="T25" fmla="*/ 13 h 252"/>
                <a:gd name="T26" fmla="*/ 89 w 206"/>
                <a:gd name="T27" fmla="*/ 7 h 252"/>
                <a:gd name="T28" fmla="*/ 109 w 206"/>
                <a:gd name="T29" fmla="*/ 2 h 252"/>
                <a:gd name="T30" fmla="*/ 132 w 206"/>
                <a:gd name="T31" fmla="*/ 1 h 252"/>
                <a:gd name="T32" fmla="*/ 154 w 206"/>
                <a:gd name="T33" fmla="*/ 1 h 252"/>
                <a:gd name="T34" fmla="*/ 171 w 206"/>
                <a:gd name="T35" fmla="*/ 6 h 252"/>
                <a:gd name="T36" fmla="*/ 183 w 206"/>
                <a:gd name="T37" fmla="*/ 10 h 252"/>
                <a:gd name="T38" fmla="*/ 190 w 206"/>
                <a:gd name="T39" fmla="*/ 14 h 252"/>
                <a:gd name="T40" fmla="*/ 196 w 206"/>
                <a:gd name="T41" fmla="*/ 19 h 252"/>
                <a:gd name="T42" fmla="*/ 200 w 206"/>
                <a:gd name="T43" fmla="*/ 25 h 252"/>
                <a:gd name="T44" fmla="*/ 202 w 206"/>
                <a:gd name="T45" fmla="*/ 34 h 252"/>
                <a:gd name="T46" fmla="*/ 205 w 206"/>
                <a:gd name="T47" fmla="*/ 48 h 252"/>
                <a:gd name="T48" fmla="*/ 205 w 206"/>
                <a:gd name="T49" fmla="*/ 63 h 252"/>
                <a:gd name="T50" fmla="*/ 205 w 206"/>
                <a:gd name="T51" fmla="*/ 80 h 252"/>
                <a:gd name="T52" fmla="*/ 205 w 206"/>
                <a:gd name="T53" fmla="*/ 94 h 252"/>
                <a:gd name="T54" fmla="*/ 202 w 206"/>
                <a:gd name="T55" fmla="*/ 108 h 252"/>
                <a:gd name="T56" fmla="*/ 198 w 206"/>
                <a:gd name="T57" fmla="*/ 120 h 252"/>
                <a:gd name="T58" fmla="*/ 193 w 206"/>
                <a:gd name="T59" fmla="*/ 132 h 252"/>
                <a:gd name="T60" fmla="*/ 188 w 206"/>
                <a:gd name="T61" fmla="*/ 141 h 252"/>
                <a:gd name="T62" fmla="*/ 181 w 206"/>
                <a:gd name="T63" fmla="*/ 148 h 252"/>
                <a:gd name="T64" fmla="*/ 170 w 206"/>
                <a:gd name="T65" fmla="*/ 155 h 252"/>
                <a:gd name="T66" fmla="*/ 157 w 206"/>
                <a:gd name="T67" fmla="*/ 162 h 252"/>
                <a:gd name="T68" fmla="*/ 143 w 206"/>
                <a:gd name="T69" fmla="*/ 166 h 252"/>
                <a:gd name="T70" fmla="*/ 134 w 206"/>
                <a:gd name="T71" fmla="*/ 169 h 252"/>
                <a:gd name="T72" fmla="*/ 124 w 206"/>
                <a:gd name="T73" fmla="*/ 171 h 252"/>
                <a:gd name="T74" fmla="*/ 116 w 206"/>
                <a:gd name="T75" fmla="*/ 175 h 252"/>
                <a:gd name="T76" fmla="*/ 109 w 206"/>
                <a:gd name="T77" fmla="*/ 178 h 252"/>
                <a:gd name="T78" fmla="*/ 105 w 206"/>
                <a:gd name="T79" fmla="*/ 183 h 252"/>
                <a:gd name="T80" fmla="*/ 102 w 206"/>
                <a:gd name="T81" fmla="*/ 187 h 252"/>
                <a:gd name="T82" fmla="*/ 97 w 206"/>
                <a:gd name="T83" fmla="*/ 192 h 252"/>
                <a:gd name="T84" fmla="*/ 89 w 206"/>
                <a:gd name="T85" fmla="*/ 199 h 252"/>
                <a:gd name="T86" fmla="*/ 83 w 206"/>
                <a:gd name="T87" fmla="*/ 204 h 252"/>
                <a:gd name="T88" fmla="*/ 77 w 206"/>
                <a:gd name="T89" fmla="*/ 209 h 252"/>
                <a:gd name="T90" fmla="*/ 69 w 206"/>
                <a:gd name="T91" fmla="*/ 213 h 252"/>
                <a:gd name="T92" fmla="*/ 63 w 206"/>
                <a:gd name="T93" fmla="*/ 218 h 252"/>
                <a:gd name="T94" fmla="*/ 56 w 206"/>
                <a:gd name="T95" fmla="*/ 224 h 252"/>
                <a:gd name="T96" fmla="*/ 50 w 206"/>
                <a:gd name="T97" fmla="*/ 231 h 252"/>
                <a:gd name="T98" fmla="*/ 45 w 206"/>
                <a:gd name="T99" fmla="*/ 238 h 252"/>
                <a:gd name="T100" fmla="*/ 41 w 206"/>
                <a:gd name="T101" fmla="*/ 246 h 252"/>
                <a:gd name="T102" fmla="*/ 36 w 206"/>
                <a:gd name="T103" fmla="*/ 250 h 252"/>
                <a:gd name="T104" fmla="*/ 30 w 206"/>
                <a:gd name="T105" fmla="*/ 250 h 252"/>
                <a:gd name="T106" fmla="*/ 22 w 206"/>
                <a:gd name="T107" fmla="*/ 249 h 252"/>
                <a:gd name="T108" fmla="*/ 15 w 206"/>
                <a:gd name="T109" fmla="*/ 247 h 25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6"/>
                <a:gd name="T166" fmla="*/ 0 h 252"/>
                <a:gd name="T167" fmla="*/ 206 w 206"/>
                <a:gd name="T168" fmla="*/ 252 h 25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6" h="252">
                  <a:moveTo>
                    <a:pt x="10" y="246"/>
                  </a:moveTo>
                  <a:lnTo>
                    <a:pt x="10" y="244"/>
                  </a:lnTo>
                  <a:lnTo>
                    <a:pt x="9" y="244"/>
                  </a:lnTo>
                  <a:lnTo>
                    <a:pt x="9" y="243"/>
                  </a:lnTo>
                  <a:lnTo>
                    <a:pt x="8" y="243"/>
                  </a:lnTo>
                  <a:lnTo>
                    <a:pt x="8" y="242"/>
                  </a:lnTo>
                  <a:lnTo>
                    <a:pt x="8" y="241"/>
                  </a:lnTo>
                  <a:lnTo>
                    <a:pt x="7" y="240"/>
                  </a:lnTo>
                  <a:lnTo>
                    <a:pt x="7" y="238"/>
                  </a:lnTo>
                  <a:lnTo>
                    <a:pt x="6" y="237"/>
                  </a:lnTo>
                  <a:lnTo>
                    <a:pt x="6" y="236"/>
                  </a:lnTo>
                  <a:lnTo>
                    <a:pt x="5" y="234"/>
                  </a:lnTo>
                  <a:lnTo>
                    <a:pt x="4" y="231"/>
                  </a:lnTo>
                  <a:lnTo>
                    <a:pt x="4" y="230"/>
                  </a:lnTo>
                  <a:lnTo>
                    <a:pt x="3" y="229"/>
                  </a:lnTo>
                  <a:lnTo>
                    <a:pt x="3" y="226"/>
                  </a:lnTo>
                  <a:lnTo>
                    <a:pt x="2" y="225"/>
                  </a:lnTo>
                  <a:lnTo>
                    <a:pt x="2" y="224"/>
                  </a:lnTo>
                  <a:lnTo>
                    <a:pt x="1" y="222"/>
                  </a:lnTo>
                  <a:lnTo>
                    <a:pt x="1" y="220"/>
                  </a:lnTo>
                  <a:lnTo>
                    <a:pt x="1" y="218"/>
                  </a:lnTo>
                  <a:lnTo>
                    <a:pt x="1" y="216"/>
                  </a:lnTo>
                  <a:lnTo>
                    <a:pt x="1" y="214"/>
                  </a:lnTo>
                  <a:lnTo>
                    <a:pt x="1" y="213"/>
                  </a:lnTo>
                  <a:lnTo>
                    <a:pt x="1" y="211"/>
                  </a:lnTo>
                  <a:lnTo>
                    <a:pt x="1" y="208"/>
                  </a:lnTo>
                  <a:lnTo>
                    <a:pt x="0" y="206"/>
                  </a:lnTo>
                  <a:lnTo>
                    <a:pt x="0" y="204"/>
                  </a:lnTo>
                  <a:lnTo>
                    <a:pt x="0" y="202"/>
                  </a:lnTo>
                  <a:lnTo>
                    <a:pt x="0" y="199"/>
                  </a:lnTo>
                  <a:lnTo>
                    <a:pt x="0" y="196"/>
                  </a:lnTo>
                  <a:lnTo>
                    <a:pt x="1" y="193"/>
                  </a:lnTo>
                  <a:lnTo>
                    <a:pt x="1" y="189"/>
                  </a:lnTo>
                  <a:lnTo>
                    <a:pt x="1" y="185"/>
                  </a:lnTo>
                  <a:lnTo>
                    <a:pt x="1" y="181"/>
                  </a:lnTo>
                  <a:lnTo>
                    <a:pt x="1" y="177"/>
                  </a:lnTo>
                  <a:lnTo>
                    <a:pt x="1" y="173"/>
                  </a:lnTo>
                  <a:lnTo>
                    <a:pt x="1" y="168"/>
                  </a:lnTo>
                  <a:lnTo>
                    <a:pt x="1" y="163"/>
                  </a:lnTo>
                  <a:lnTo>
                    <a:pt x="1" y="158"/>
                  </a:lnTo>
                  <a:lnTo>
                    <a:pt x="1" y="153"/>
                  </a:lnTo>
                  <a:lnTo>
                    <a:pt x="1" y="148"/>
                  </a:lnTo>
                  <a:lnTo>
                    <a:pt x="2" y="143"/>
                  </a:lnTo>
                  <a:lnTo>
                    <a:pt x="2" y="137"/>
                  </a:lnTo>
                  <a:lnTo>
                    <a:pt x="2" y="132"/>
                  </a:lnTo>
                  <a:lnTo>
                    <a:pt x="3" y="127"/>
                  </a:lnTo>
                  <a:lnTo>
                    <a:pt x="4" y="121"/>
                  </a:lnTo>
                  <a:lnTo>
                    <a:pt x="4" y="116"/>
                  </a:lnTo>
                  <a:lnTo>
                    <a:pt x="5" y="111"/>
                  </a:lnTo>
                  <a:lnTo>
                    <a:pt x="6" y="106"/>
                  </a:lnTo>
                  <a:lnTo>
                    <a:pt x="6" y="100"/>
                  </a:lnTo>
                  <a:lnTo>
                    <a:pt x="7" y="96"/>
                  </a:lnTo>
                  <a:lnTo>
                    <a:pt x="8" y="91"/>
                  </a:lnTo>
                  <a:lnTo>
                    <a:pt x="9" y="87"/>
                  </a:lnTo>
                  <a:lnTo>
                    <a:pt x="10" y="83"/>
                  </a:lnTo>
                  <a:lnTo>
                    <a:pt x="11" y="78"/>
                  </a:lnTo>
                  <a:lnTo>
                    <a:pt x="11" y="74"/>
                  </a:lnTo>
                  <a:lnTo>
                    <a:pt x="14" y="71"/>
                  </a:lnTo>
                  <a:lnTo>
                    <a:pt x="14" y="67"/>
                  </a:lnTo>
                  <a:lnTo>
                    <a:pt x="16" y="63"/>
                  </a:lnTo>
                  <a:lnTo>
                    <a:pt x="16" y="61"/>
                  </a:lnTo>
                  <a:lnTo>
                    <a:pt x="19" y="59"/>
                  </a:lnTo>
                  <a:lnTo>
                    <a:pt x="20" y="56"/>
                  </a:lnTo>
                  <a:lnTo>
                    <a:pt x="22" y="53"/>
                  </a:lnTo>
                  <a:lnTo>
                    <a:pt x="23" y="51"/>
                  </a:lnTo>
                  <a:lnTo>
                    <a:pt x="24" y="49"/>
                  </a:lnTo>
                  <a:lnTo>
                    <a:pt x="26" y="46"/>
                  </a:lnTo>
                  <a:lnTo>
                    <a:pt x="28" y="44"/>
                  </a:lnTo>
                  <a:lnTo>
                    <a:pt x="30" y="43"/>
                  </a:lnTo>
                  <a:lnTo>
                    <a:pt x="31" y="40"/>
                  </a:lnTo>
                  <a:lnTo>
                    <a:pt x="33" y="39"/>
                  </a:lnTo>
                  <a:lnTo>
                    <a:pt x="34" y="37"/>
                  </a:lnTo>
                  <a:lnTo>
                    <a:pt x="36" y="35"/>
                  </a:lnTo>
                  <a:lnTo>
                    <a:pt x="38" y="32"/>
                  </a:lnTo>
                  <a:lnTo>
                    <a:pt x="40" y="30"/>
                  </a:lnTo>
                  <a:lnTo>
                    <a:pt x="41" y="30"/>
                  </a:lnTo>
                  <a:lnTo>
                    <a:pt x="44" y="28"/>
                  </a:lnTo>
                  <a:lnTo>
                    <a:pt x="46" y="27"/>
                  </a:lnTo>
                  <a:lnTo>
                    <a:pt x="48" y="25"/>
                  </a:lnTo>
                  <a:lnTo>
                    <a:pt x="50" y="25"/>
                  </a:lnTo>
                  <a:lnTo>
                    <a:pt x="52" y="22"/>
                  </a:lnTo>
                  <a:lnTo>
                    <a:pt x="53" y="22"/>
                  </a:lnTo>
                  <a:lnTo>
                    <a:pt x="56" y="20"/>
                  </a:lnTo>
                  <a:lnTo>
                    <a:pt x="59" y="19"/>
                  </a:lnTo>
                  <a:lnTo>
                    <a:pt x="60" y="19"/>
                  </a:lnTo>
                  <a:lnTo>
                    <a:pt x="63" y="17"/>
                  </a:lnTo>
                  <a:lnTo>
                    <a:pt x="64" y="16"/>
                  </a:lnTo>
                  <a:lnTo>
                    <a:pt x="67" y="14"/>
                  </a:lnTo>
                  <a:lnTo>
                    <a:pt x="69" y="14"/>
                  </a:lnTo>
                  <a:lnTo>
                    <a:pt x="72" y="13"/>
                  </a:lnTo>
                  <a:lnTo>
                    <a:pt x="74" y="12"/>
                  </a:lnTo>
                  <a:lnTo>
                    <a:pt x="76" y="11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83" y="10"/>
                  </a:lnTo>
                  <a:lnTo>
                    <a:pt x="86" y="9"/>
                  </a:lnTo>
                  <a:lnTo>
                    <a:pt x="89" y="7"/>
                  </a:lnTo>
                  <a:lnTo>
                    <a:pt x="92" y="6"/>
                  </a:lnTo>
                  <a:lnTo>
                    <a:pt x="94" y="6"/>
                  </a:lnTo>
                  <a:lnTo>
                    <a:pt x="98" y="6"/>
                  </a:lnTo>
                  <a:lnTo>
                    <a:pt x="101" y="5"/>
                  </a:lnTo>
                  <a:lnTo>
                    <a:pt x="104" y="4"/>
                  </a:lnTo>
                  <a:lnTo>
                    <a:pt x="107" y="4"/>
                  </a:lnTo>
                  <a:lnTo>
                    <a:pt x="109" y="2"/>
                  </a:lnTo>
                  <a:lnTo>
                    <a:pt x="114" y="2"/>
                  </a:lnTo>
                  <a:lnTo>
                    <a:pt x="117" y="2"/>
                  </a:lnTo>
                  <a:lnTo>
                    <a:pt x="119" y="2"/>
                  </a:lnTo>
                  <a:lnTo>
                    <a:pt x="123" y="1"/>
                  </a:lnTo>
                  <a:lnTo>
                    <a:pt x="126" y="1"/>
                  </a:lnTo>
                  <a:lnTo>
                    <a:pt x="129" y="1"/>
                  </a:lnTo>
                  <a:lnTo>
                    <a:pt x="132" y="1"/>
                  </a:lnTo>
                  <a:lnTo>
                    <a:pt x="136" y="0"/>
                  </a:lnTo>
                  <a:lnTo>
                    <a:pt x="139" y="0"/>
                  </a:lnTo>
                  <a:lnTo>
                    <a:pt x="143" y="0"/>
                  </a:lnTo>
                  <a:lnTo>
                    <a:pt x="146" y="1"/>
                  </a:lnTo>
                  <a:lnTo>
                    <a:pt x="148" y="1"/>
                  </a:lnTo>
                  <a:lnTo>
                    <a:pt x="152" y="1"/>
                  </a:lnTo>
                  <a:lnTo>
                    <a:pt x="154" y="1"/>
                  </a:lnTo>
                  <a:lnTo>
                    <a:pt x="157" y="2"/>
                  </a:lnTo>
                  <a:lnTo>
                    <a:pt x="160" y="2"/>
                  </a:lnTo>
                  <a:lnTo>
                    <a:pt x="163" y="2"/>
                  </a:lnTo>
                  <a:lnTo>
                    <a:pt x="165" y="4"/>
                  </a:lnTo>
                  <a:lnTo>
                    <a:pt x="167" y="4"/>
                  </a:lnTo>
                  <a:lnTo>
                    <a:pt x="169" y="5"/>
                  </a:lnTo>
                  <a:lnTo>
                    <a:pt x="171" y="6"/>
                  </a:lnTo>
                  <a:lnTo>
                    <a:pt x="173" y="6"/>
                  </a:lnTo>
                  <a:lnTo>
                    <a:pt x="175" y="7"/>
                  </a:lnTo>
                  <a:lnTo>
                    <a:pt x="177" y="9"/>
                  </a:lnTo>
                  <a:lnTo>
                    <a:pt x="178" y="9"/>
                  </a:lnTo>
                  <a:lnTo>
                    <a:pt x="180" y="10"/>
                  </a:lnTo>
                  <a:lnTo>
                    <a:pt x="181" y="10"/>
                  </a:lnTo>
                  <a:lnTo>
                    <a:pt x="183" y="10"/>
                  </a:lnTo>
                  <a:lnTo>
                    <a:pt x="184" y="11"/>
                  </a:lnTo>
                  <a:lnTo>
                    <a:pt x="186" y="12"/>
                  </a:lnTo>
                  <a:lnTo>
                    <a:pt x="187" y="12"/>
                  </a:lnTo>
                  <a:lnTo>
                    <a:pt x="187" y="13"/>
                  </a:lnTo>
                  <a:lnTo>
                    <a:pt x="188" y="13"/>
                  </a:lnTo>
                  <a:lnTo>
                    <a:pt x="190" y="14"/>
                  </a:lnTo>
                  <a:lnTo>
                    <a:pt x="191" y="14"/>
                  </a:lnTo>
                  <a:lnTo>
                    <a:pt x="192" y="16"/>
                  </a:lnTo>
                  <a:lnTo>
                    <a:pt x="193" y="16"/>
                  </a:lnTo>
                  <a:lnTo>
                    <a:pt x="194" y="17"/>
                  </a:lnTo>
                  <a:lnTo>
                    <a:pt x="194" y="18"/>
                  </a:lnTo>
                  <a:lnTo>
                    <a:pt x="195" y="18"/>
                  </a:lnTo>
                  <a:lnTo>
                    <a:pt x="196" y="19"/>
                  </a:lnTo>
                  <a:lnTo>
                    <a:pt x="197" y="19"/>
                  </a:lnTo>
                  <a:lnTo>
                    <a:pt x="197" y="20"/>
                  </a:lnTo>
                  <a:lnTo>
                    <a:pt x="198" y="22"/>
                  </a:lnTo>
                  <a:lnTo>
                    <a:pt x="198" y="23"/>
                  </a:lnTo>
                  <a:lnTo>
                    <a:pt x="198" y="25"/>
                  </a:lnTo>
                  <a:lnTo>
                    <a:pt x="200" y="25"/>
                  </a:lnTo>
                  <a:lnTo>
                    <a:pt x="200" y="26"/>
                  </a:lnTo>
                  <a:lnTo>
                    <a:pt x="200" y="27"/>
                  </a:lnTo>
                  <a:lnTo>
                    <a:pt x="202" y="28"/>
                  </a:lnTo>
                  <a:lnTo>
                    <a:pt x="202" y="30"/>
                  </a:lnTo>
                  <a:lnTo>
                    <a:pt x="202" y="32"/>
                  </a:lnTo>
                  <a:lnTo>
                    <a:pt x="202" y="34"/>
                  </a:lnTo>
                  <a:lnTo>
                    <a:pt x="203" y="35"/>
                  </a:lnTo>
                  <a:lnTo>
                    <a:pt x="203" y="38"/>
                  </a:lnTo>
                  <a:lnTo>
                    <a:pt x="203" y="40"/>
                  </a:lnTo>
                  <a:lnTo>
                    <a:pt x="205" y="41"/>
                  </a:lnTo>
                  <a:lnTo>
                    <a:pt x="205" y="43"/>
                  </a:lnTo>
                  <a:lnTo>
                    <a:pt x="205" y="45"/>
                  </a:lnTo>
                  <a:lnTo>
                    <a:pt x="205" y="48"/>
                  </a:lnTo>
                  <a:lnTo>
                    <a:pt x="205" y="51"/>
                  </a:lnTo>
                  <a:lnTo>
                    <a:pt x="205" y="55"/>
                  </a:lnTo>
                  <a:lnTo>
                    <a:pt x="205" y="56"/>
                  </a:lnTo>
                  <a:lnTo>
                    <a:pt x="205" y="59"/>
                  </a:lnTo>
                  <a:lnTo>
                    <a:pt x="205" y="61"/>
                  </a:lnTo>
                  <a:lnTo>
                    <a:pt x="205" y="63"/>
                  </a:lnTo>
                  <a:lnTo>
                    <a:pt x="205" y="66"/>
                  </a:lnTo>
                  <a:lnTo>
                    <a:pt x="205" y="69"/>
                  </a:lnTo>
                  <a:lnTo>
                    <a:pt x="205" y="71"/>
                  </a:lnTo>
                  <a:lnTo>
                    <a:pt x="205" y="73"/>
                  </a:lnTo>
                  <a:lnTo>
                    <a:pt x="205" y="75"/>
                  </a:lnTo>
                  <a:lnTo>
                    <a:pt x="205" y="78"/>
                  </a:lnTo>
                  <a:lnTo>
                    <a:pt x="205" y="80"/>
                  </a:lnTo>
                  <a:lnTo>
                    <a:pt x="205" y="82"/>
                  </a:lnTo>
                  <a:lnTo>
                    <a:pt x="205" y="84"/>
                  </a:lnTo>
                  <a:lnTo>
                    <a:pt x="205" y="87"/>
                  </a:lnTo>
                  <a:lnTo>
                    <a:pt x="205" y="88"/>
                  </a:lnTo>
                  <a:lnTo>
                    <a:pt x="205" y="90"/>
                  </a:lnTo>
                  <a:lnTo>
                    <a:pt x="205" y="92"/>
                  </a:lnTo>
                  <a:lnTo>
                    <a:pt x="205" y="94"/>
                  </a:lnTo>
                  <a:lnTo>
                    <a:pt x="205" y="96"/>
                  </a:lnTo>
                  <a:lnTo>
                    <a:pt x="203" y="97"/>
                  </a:lnTo>
                  <a:lnTo>
                    <a:pt x="203" y="100"/>
                  </a:lnTo>
                  <a:lnTo>
                    <a:pt x="203" y="101"/>
                  </a:lnTo>
                  <a:lnTo>
                    <a:pt x="202" y="103"/>
                  </a:lnTo>
                  <a:lnTo>
                    <a:pt x="202" y="105"/>
                  </a:lnTo>
                  <a:lnTo>
                    <a:pt x="202" y="108"/>
                  </a:lnTo>
                  <a:lnTo>
                    <a:pt x="202" y="109"/>
                  </a:lnTo>
                  <a:lnTo>
                    <a:pt x="200" y="111"/>
                  </a:lnTo>
                  <a:lnTo>
                    <a:pt x="200" y="112"/>
                  </a:lnTo>
                  <a:lnTo>
                    <a:pt x="200" y="113"/>
                  </a:lnTo>
                  <a:lnTo>
                    <a:pt x="200" y="116"/>
                  </a:lnTo>
                  <a:lnTo>
                    <a:pt x="198" y="118"/>
                  </a:lnTo>
                  <a:lnTo>
                    <a:pt x="198" y="120"/>
                  </a:lnTo>
                  <a:lnTo>
                    <a:pt x="198" y="121"/>
                  </a:lnTo>
                  <a:lnTo>
                    <a:pt x="197" y="122"/>
                  </a:lnTo>
                  <a:lnTo>
                    <a:pt x="197" y="124"/>
                  </a:lnTo>
                  <a:lnTo>
                    <a:pt x="196" y="126"/>
                  </a:lnTo>
                  <a:lnTo>
                    <a:pt x="195" y="128"/>
                  </a:lnTo>
                  <a:lnTo>
                    <a:pt x="194" y="131"/>
                  </a:lnTo>
                  <a:lnTo>
                    <a:pt x="193" y="132"/>
                  </a:lnTo>
                  <a:lnTo>
                    <a:pt x="192" y="133"/>
                  </a:lnTo>
                  <a:lnTo>
                    <a:pt x="192" y="134"/>
                  </a:lnTo>
                  <a:lnTo>
                    <a:pt x="191" y="136"/>
                  </a:lnTo>
                  <a:lnTo>
                    <a:pt x="190" y="137"/>
                  </a:lnTo>
                  <a:lnTo>
                    <a:pt x="190" y="139"/>
                  </a:lnTo>
                  <a:lnTo>
                    <a:pt x="188" y="140"/>
                  </a:lnTo>
                  <a:lnTo>
                    <a:pt x="188" y="141"/>
                  </a:lnTo>
                  <a:lnTo>
                    <a:pt x="187" y="142"/>
                  </a:lnTo>
                  <a:lnTo>
                    <a:pt x="187" y="144"/>
                  </a:lnTo>
                  <a:lnTo>
                    <a:pt x="186" y="144"/>
                  </a:lnTo>
                  <a:lnTo>
                    <a:pt x="185" y="145"/>
                  </a:lnTo>
                  <a:lnTo>
                    <a:pt x="184" y="147"/>
                  </a:lnTo>
                  <a:lnTo>
                    <a:pt x="183" y="148"/>
                  </a:lnTo>
                  <a:lnTo>
                    <a:pt x="181" y="148"/>
                  </a:lnTo>
                  <a:lnTo>
                    <a:pt x="180" y="149"/>
                  </a:lnTo>
                  <a:lnTo>
                    <a:pt x="178" y="151"/>
                  </a:lnTo>
                  <a:lnTo>
                    <a:pt x="177" y="152"/>
                  </a:lnTo>
                  <a:lnTo>
                    <a:pt x="176" y="152"/>
                  </a:lnTo>
                  <a:lnTo>
                    <a:pt x="175" y="153"/>
                  </a:lnTo>
                  <a:lnTo>
                    <a:pt x="172" y="154"/>
                  </a:lnTo>
                  <a:lnTo>
                    <a:pt x="170" y="155"/>
                  </a:lnTo>
                  <a:lnTo>
                    <a:pt x="168" y="156"/>
                  </a:lnTo>
                  <a:lnTo>
                    <a:pt x="167" y="157"/>
                  </a:lnTo>
                  <a:lnTo>
                    <a:pt x="164" y="158"/>
                  </a:lnTo>
                  <a:lnTo>
                    <a:pt x="162" y="159"/>
                  </a:lnTo>
                  <a:lnTo>
                    <a:pt x="160" y="160"/>
                  </a:lnTo>
                  <a:lnTo>
                    <a:pt x="158" y="161"/>
                  </a:lnTo>
                  <a:lnTo>
                    <a:pt x="157" y="162"/>
                  </a:lnTo>
                  <a:lnTo>
                    <a:pt x="154" y="163"/>
                  </a:lnTo>
                  <a:lnTo>
                    <a:pt x="153" y="163"/>
                  </a:lnTo>
                  <a:lnTo>
                    <a:pt x="150" y="163"/>
                  </a:lnTo>
                  <a:lnTo>
                    <a:pt x="148" y="165"/>
                  </a:lnTo>
                  <a:lnTo>
                    <a:pt x="146" y="165"/>
                  </a:lnTo>
                  <a:lnTo>
                    <a:pt x="144" y="165"/>
                  </a:lnTo>
                  <a:lnTo>
                    <a:pt x="143" y="166"/>
                  </a:lnTo>
                  <a:lnTo>
                    <a:pt x="142" y="166"/>
                  </a:lnTo>
                  <a:lnTo>
                    <a:pt x="140" y="168"/>
                  </a:lnTo>
                  <a:lnTo>
                    <a:pt x="138" y="168"/>
                  </a:lnTo>
                  <a:lnTo>
                    <a:pt x="137" y="168"/>
                  </a:lnTo>
                  <a:lnTo>
                    <a:pt x="135" y="168"/>
                  </a:lnTo>
                  <a:lnTo>
                    <a:pt x="134" y="168"/>
                  </a:lnTo>
                  <a:lnTo>
                    <a:pt x="134" y="169"/>
                  </a:lnTo>
                  <a:lnTo>
                    <a:pt x="132" y="169"/>
                  </a:lnTo>
                  <a:lnTo>
                    <a:pt x="131" y="169"/>
                  </a:lnTo>
                  <a:lnTo>
                    <a:pt x="129" y="170"/>
                  </a:lnTo>
                  <a:lnTo>
                    <a:pt x="127" y="170"/>
                  </a:lnTo>
                  <a:lnTo>
                    <a:pt x="126" y="171"/>
                  </a:lnTo>
                  <a:lnTo>
                    <a:pt x="124" y="171"/>
                  </a:lnTo>
                  <a:lnTo>
                    <a:pt x="123" y="173"/>
                  </a:lnTo>
                  <a:lnTo>
                    <a:pt x="121" y="173"/>
                  </a:lnTo>
                  <a:lnTo>
                    <a:pt x="119" y="173"/>
                  </a:lnTo>
                  <a:lnTo>
                    <a:pt x="118" y="173"/>
                  </a:lnTo>
                  <a:lnTo>
                    <a:pt x="117" y="175"/>
                  </a:lnTo>
                  <a:lnTo>
                    <a:pt x="116" y="175"/>
                  </a:lnTo>
                  <a:lnTo>
                    <a:pt x="115" y="175"/>
                  </a:lnTo>
                  <a:lnTo>
                    <a:pt x="114" y="176"/>
                  </a:lnTo>
                  <a:lnTo>
                    <a:pt x="112" y="177"/>
                  </a:lnTo>
                  <a:lnTo>
                    <a:pt x="111" y="178"/>
                  </a:lnTo>
                  <a:lnTo>
                    <a:pt x="109" y="178"/>
                  </a:lnTo>
                  <a:lnTo>
                    <a:pt x="107" y="180"/>
                  </a:lnTo>
                  <a:lnTo>
                    <a:pt x="107" y="181"/>
                  </a:lnTo>
                  <a:lnTo>
                    <a:pt x="106" y="181"/>
                  </a:lnTo>
                  <a:lnTo>
                    <a:pt x="105" y="181"/>
                  </a:lnTo>
                  <a:lnTo>
                    <a:pt x="105" y="183"/>
                  </a:lnTo>
                  <a:lnTo>
                    <a:pt x="104" y="183"/>
                  </a:lnTo>
                  <a:lnTo>
                    <a:pt x="104" y="184"/>
                  </a:lnTo>
                  <a:lnTo>
                    <a:pt x="102" y="184"/>
                  </a:lnTo>
                  <a:lnTo>
                    <a:pt x="102" y="185"/>
                  </a:lnTo>
                  <a:lnTo>
                    <a:pt x="102" y="187"/>
                  </a:lnTo>
                  <a:lnTo>
                    <a:pt x="101" y="187"/>
                  </a:lnTo>
                  <a:lnTo>
                    <a:pt x="101" y="189"/>
                  </a:lnTo>
                  <a:lnTo>
                    <a:pt x="99" y="189"/>
                  </a:lnTo>
                  <a:lnTo>
                    <a:pt x="99" y="190"/>
                  </a:lnTo>
                  <a:lnTo>
                    <a:pt x="98" y="191"/>
                  </a:lnTo>
                  <a:lnTo>
                    <a:pt x="97" y="191"/>
                  </a:lnTo>
                  <a:lnTo>
                    <a:pt x="97" y="192"/>
                  </a:lnTo>
                  <a:lnTo>
                    <a:pt x="95" y="193"/>
                  </a:lnTo>
                  <a:lnTo>
                    <a:pt x="94" y="194"/>
                  </a:lnTo>
                  <a:lnTo>
                    <a:pt x="93" y="196"/>
                  </a:lnTo>
                  <a:lnTo>
                    <a:pt x="92" y="196"/>
                  </a:lnTo>
                  <a:lnTo>
                    <a:pt x="92" y="197"/>
                  </a:lnTo>
                  <a:lnTo>
                    <a:pt x="90" y="198"/>
                  </a:lnTo>
                  <a:lnTo>
                    <a:pt x="89" y="199"/>
                  </a:lnTo>
                  <a:lnTo>
                    <a:pt x="89" y="201"/>
                  </a:lnTo>
                  <a:lnTo>
                    <a:pt x="87" y="201"/>
                  </a:lnTo>
                  <a:lnTo>
                    <a:pt x="86" y="202"/>
                  </a:lnTo>
                  <a:lnTo>
                    <a:pt x="84" y="204"/>
                  </a:lnTo>
                  <a:lnTo>
                    <a:pt x="83" y="204"/>
                  </a:lnTo>
                  <a:lnTo>
                    <a:pt x="82" y="205"/>
                  </a:lnTo>
                  <a:lnTo>
                    <a:pt x="82" y="206"/>
                  </a:lnTo>
                  <a:lnTo>
                    <a:pt x="80" y="206"/>
                  </a:lnTo>
                  <a:lnTo>
                    <a:pt x="79" y="206"/>
                  </a:lnTo>
                  <a:lnTo>
                    <a:pt x="79" y="208"/>
                  </a:lnTo>
                  <a:lnTo>
                    <a:pt x="77" y="208"/>
                  </a:lnTo>
                  <a:lnTo>
                    <a:pt x="77" y="209"/>
                  </a:lnTo>
                  <a:lnTo>
                    <a:pt x="76" y="209"/>
                  </a:lnTo>
                  <a:lnTo>
                    <a:pt x="74" y="209"/>
                  </a:lnTo>
                  <a:lnTo>
                    <a:pt x="73" y="211"/>
                  </a:lnTo>
                  <a:lnTo>
                    <a:pt x="72" y="212"/>
                  </a:lnTo>
                  <a:lnTo>
                    <a:pt x="70" y="213"/>
                  </a:lnTo>
                  <a:lnTo>
                    <a:pt x="69" y="213"/>
                  </a:lnTo>
                  <a:lnTo>
                    <a:pt x="68" y="213"/>
                  </a:lnTo>
                  <a:lnTo>
                    <a:pt x="67" y="214"/>
                  </a:lnTo>
                  <a:lnTo>
                    <a:pt x="67" y="215"/>
                  </a:lnTo>
                  <a:lnTo>
                    <a:pt x="65" y="215"/>
                  </a:lnTo>
                  <a:lnTo>
                    <a:pt x="64" y="216"/>
                  </a:lnTo>
                  <a:lnTo>
                    <a:pt x="64" y="217"/>
                  </a:lnTo>
                  <a:lnTo>
                    <a:pt x="63" y="218"/>
                  </a:lnTo>
                  <a:lnTo>
                    <a:pt x="62" y="218"/>
                  </a:lnTo>
                  <a:lnTo>
                    <a:pt x="62" y="219"/>
                  </a:lnTo>
                  <a:lnTo>
                    <a:pt x="59" y="220"/>
                  </a:lnTo>
                  <a:lnTo>
                    <a:pt x="59" y="221"/>
                  </a:lnTo>
                  <a:lnTo>
                    <a:pt x="57" y="222"/>
                  </a:lnTo>
                  <a:lnTo>
                    <a:pt x="56" y="223"/>
                  </a:lnTo>
                  <a:lnTo>
                    <a:pt x="56" y="224"/>
                  </a:lnTo>
                  <a:lnTo>
                    <a:pt x="54" y="226"/>
                  </a:lnTo>
                  <a:lnTo>
                    <a:pt x="53" y="226"/>
                  </a:lnTo>
                  <a:lnTo>
                    <a:pt x="53" y="227"/>
                  </a:lnTo>
                  <a:lnTo>
                    <a:pt x="52" y="229"/>
                  </a:lnTo>
                  <a:lnTo>
                    <a:pt x="51" y="230"/>
                  </a:lnTo>
                  <a:lnTo>
                    <a:pt x="50" y="231"/>
                  </a:lnTo>
                  <a:lnTo>
                    <a:pt x="49" y="234"/>
                  </a:lnTo>
                  <a:lnTo>
                    <a:pt x="48" y="234"/>
                  </a:lnTo>
                  <a:lnTo>
                    <a:pt x="48" y="235"/>
                  </a:lnTo>
                  <a:lnTo>
                    <a:pt x="47" y="236"/>
                  </a:lnTo>
                  <a:lnTo>
                    <a:pt x="46" y="237"/>
                  </a:lnTo>
                  <a:lnTo>
                    <a:pt x="46" y="238"/>
                  </a:lnTo>
                  <a:lnTo>
                    <a:pt x="45" y="238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4" y="243"/>
                  </a:lnTo>
                  <a:lnTo>
                    <a:pt x="43" y="243"/>
                  </a:lnTo>
                  <a:lnTo>
                    <a:pt x="43" y="244"/>
                  </a:lnTo>
                  <a:lnTo>
                    <a:pt x="41" y="246"/>
                  </a:lnTo>
                  <a:lnTo>
                    <a:pt x="41" y="247"/>
                  </a:lnTo>
                  <a:lnTo>
                    <a:pt x="40" y="247"/>
                  </a:lnTo>
                  <a:lnTo>
                    <a:pt x="40" y="248"/>
                  </a:lnTo>
                  <a:lnTo>
                    <a:pt x="39" y="249"/>
                  </a:lnTo>
                  <a:lnTo>
                    <a:pt x="38" y="249"/>
                  </a:lnTo>
                  <a:lnTo>
                    <a:pt x="37" y="250"/>
                  </a:lnTo>
                  <a:lnTo>
                    <a:pt x="36" y="250"/>
                  </a:lnTo>
                  <a:lnTo>
                    <a:pt x="35" y="250"/>
                  </a:lnTo>
                  <a:lnTo>
                    <a:pt x="34" y="250"/>
                  </a:lnTo>
                  <a:lnTo>
                    <a:pt x="33" y="251"/>
                  </a:lnTo>
                  <a:lnTo>
                    <a:pt x="31" y="251"/>
                  </a:lnTo>
                  <a:lnTo>
                    <a:pt x="30" y="250"/>
                  </a:lnTo>
                  <a:lnTo>
                    <a:pt x="29" y="250"/>
                  </a:lnTo>
                  <a:lnTo>
                    <a:pt x="28" y="250"/>
                  </a:lnTo>
                  <a:lnTo>
                    <a:pt x="26" y="250"/>
                  </a:lnTo>
                  <a:lnTo>
                    <a:pt x="25" y="250"/>
                  </a:lnTo>
                  <a:lnTo>
                    <a:pt x="24" y="250"/>
                  </a:lnTo>
                  <a:lnTo>
                    <a:pt x="23" y="249"/>
                  </a:lnTo>
                  <a:lnTo>
                    <a:pt x="22" y="249"/>
                  </a:lnTo>
                  <a:lnTo>
                    <a:pt x="21" y="249"/>
                  </a:lnTo>
                  <a:lnTo>
                    <a:pt x="20" y="249"/>
                  </a:lnTo>
                  <a:lnTo>
                    <a:pt x="19" y="248"/>
                  </a:lnTo>
                  <a:lnTo>
                    <a:pt x="18" y="248"/>
                  </a:lnTo>
                  <a:lnTo>
                    <a:pt x="16" y="248"/>
                  </a:lnTo>
                  <a:lnTo>
                    <a:pt x="16" y="247"/>
                  </a:lnTo>
                  <a:lnTo>
                    <a:pt x="15" y="247"/>
                  </a:lnTo>
                  <a:lnTo>
                    <a:pt x="14" y="247"/>
                  </a:lnTo>
                  <a:lnTo>
                    <a:pt x="13" y="246"/>
                  </a:lnTo>
                  <a:lnTo>
                    <a:pt x="11" y="246"/>
                  </a:lnTo>
                  <a:lnTo>
                    <a:pt x="10" y="246"/>
                  </a:lnTo>
                </a:path>
              </a:pathLst>
            </a:custGeom>
            <a:solidFill>
              <a:srgbClr val="D37F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5268" name="Freeform 33">
              <a:extLst>
                <a:ext uri="{FF2B5EF4-FFF2-40B4-BE49-F238E27FC236}">
                  <a16:creationId xmlns:a16="http://schemas.microsoft.com/office/drawing/2014/main" xmlns="" id="{DE28CBFB-686F-4569-9B4E-A49B0E1D9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" y="1416"/>
              <a:ext cx="186" cy="230"/>
            </a:xfrm>
            <a:custGeom>
              <a:avLst/>
              <a:gdLst>
                <a:gd name="T0" fmla="*/ 6 w 186"/>
                <a:gd name="T1" fmla="*/ 219 h 230"/>
                <a:gd name="T2" fmla="*/ 4 w 186"/>
                <a:gd name="T3" fmla="*/ 211 h 230"/>
                <a:gd name="T4" fmla="*/ 1 w 186"/>
                <a:gd name="T5" fmla="*/ 203 h 230"/>
                <a:gd name="T6" fmla="*/ 1 w 186"/>
                <a:gd name="T7" fmla="*/ 191 h 230"/>
                <a:gd name="T8" fmla="*/ 0 w 186"/>
                <a:gd name="T9" fmla="*/ 179 h 230"/>
                <a:gd name="T10" fmla="*/ 1 w 186"/>
                <a:gd name="T11" fmla="*/ 157 h 230"/>
                <a:gd name="T12" fmla="*/ 1 w 186"/>
                <a:gd name="T13" fmla="*/ 130 h 230"/>
                <a:gd name="T14" fmla="*/ 4 w 186"/>
                <a:gd name="T15" fmla="*/ 101 h 230"/>
                <a:gd name="T16" fmla="*/ 9 w 186"/>
                <a:gd name="T17" fmla="*/ 74 h 230"/>
                <a:gd name="T18" fmla="*/ 15 w 186"/>
                <a:gd name="T19" fmla="*/ 55 h 230"/>
                <a:gd name="T20" fmla="*/ 24 w 186"/>
                <a:gd name="T21" fmla="*/ 43 h 230"/>
                <a:gd name="T22" fmla="*/ 32 w 186"/>
                <a:gd name="T23" fmla="*/ 31 h 230"/>
                <a:gd name="T24" fmla="*/ 43 w 186"/>
                <a:gd name="T25" fmla="*/ 22 h 230"/>
                <a:gd name="T26" fmla="*/ 54 w 186"/>
                <a:gd name="T27" fmla="*/ 15 h 230"/>
                <a:gd name="T28" fmla="*/ 66 w 186"/>
                <a:gd name="T29" fmla="*/ 10 h 230"/>
                <a:gd name="T30" fmla="*/ 80 w 186"/>
                <a:gd name="T31" fmla="*/ 5 h 230"/>
                <a:gd name="T32" fmla="*/ 96 w 186"/>
                <a:gd name="T33" fmla="*/ 2 h 230"/>
                <a:gd name="T34" fmla="*/ 114 w 186"/>
                <a:gd name="T35" fmla="*/ 0 h 230"/>
                <a:gd name="T36" fmla="*/ 131 w 186"/>
                <a:gd name="T37" fmla="*/ 0 h 230"/>
                <a:gd name="T38" fmla="*/ 148 w 186"/>
                <a:gd name="T39" fmla="*/ 2 h 230"/>
                <a:gd name="T40" fmla="*/ 158 w 186"/>
                <a:gd name="T41" fmla="*/ 6 h 230"/>
                <a:gd name="T42" fmla="*/ 167 w 186"/>
                <a:gd name="T43" fmla="*/ 9 h 230"/>
                <a:gd name="T44" fmla="*/ 172 w 186"/>
                <a:gd name="T45" fmla="*/ 13 h 230"/>
                <a:gd name="T46" fmla="*/ 177 w 186"/>
                <a:gd name="T47" fmla="*/ 15 h 230"/>
                <a:gd name="T48" fmla="*/ 180 w 186"/>
                <a:gd name="T49" fmla="*/ 20 h 230"/>
                <a:gd name="T50" fmla="*/ 182 w 186"/>
                <a:gd name="T51" fmla="*/ 27 h 230"/>
                <a:gd name="T52" fmla="*/ 185 w 186"/>
                <a:gd name="T53" fmla="*/ 36 h 230"/>
                <a:gd name="T54" fmla="*/ 185 w 186"/>
                <a:gd name="T55" fmla="*/ 48 h 230"/>
                <a:gd name="T56" fmla="*/ 185 w 186"/>
                <a:gd name="T57" fmla="*/ 62 h 230"/>
                <a:gd name="T58" fmla="*/ 185 w 186"/>
                <a:gd name="T59" fmla="*/ 74 h 230"/>
                <a:gd name="T60" fmla="*/ 185 w 186"/>
                <a:gd name="T61" fmla="*/ 85 h 230"/>
                <a:gd name="T62" fmla="*/ 182 w 186"/>
                <a:gd name="T63" fmla="*/ 95 h 230"/>
                <a:gd name="T64" fmla="*/ 180 w 186"/>
                <a:gd name="T65" fmla="*/ 105 h 230"/>
                <a:gd name="T66" fmla="*/ 177 w 186"/>
                <a:gd name="T67" fmla="*/ 115 h 230"/>
                <a:gd name="T68" fmla="*/ 173 w 186"/>
                <a:gd name="T69" fmla="*/ 123 h 230"/>
                <a:gd name="T70" fmla="*/ 169 w 186"/>
                <a:gd name="T71" fmla="*/ 130 h 230"/>
                <a:gd name="T72" fmla="*/ 164 w 186"/>
                <a:gd name="T73" fmla="*/ 136 h 230"/>
                <a:gd name="T74" fmla="*/ 155 w 186"/>
                <a:gd name="T75" fmla="*/ 141 h 230"/>
                <a:gd name="T76" fmla="*/ 145 w 186"/>
                <a:gd name="T77" fmla="*/ 146 h 230"/>
                <a:gd name="T78" fmla="*/ 133 w 186"/>
                <a:gd name="T79" fmla="*/ 151 h 230"/>
                <a:gd name="T80" fmla="*/ 123 w 186"/>
                <a:gd name="T81" fmla="*/ 154 h 230"/>
                <a:gd name="T82" fmla="*/ 117 w 186"/>
                <a:gd name="T83" fmla="*/ 156 h 230"/>
                <a:gd name="T84" fmla="*/ 111 w 186"/>
                <a:gd name="T85" fmla="*/ 157 h 230"/>
                <a:gd name="T86" fmla="*/ 106 w 186"/>
                <a:gd name="T87" fmla="*/ 159 h 230"/>
                <a:gd name="T88" fmla="*/ 99 w 186"/>
                <a:gd name="T89" fmla="*/ 162 h 230"/>
                <a:gd name="T90" fmla="*/ 95 w 186"/>
                <a:gd name="T91" fmla="*/ 166 h 230"/>
                <a:gd name="T92" fmla="*/ 91 w 186"/>
                <a:gd name="T93" fmla="*/ 170 h 230"/>
                <a:gd name="T94" fmla="*/ 87 w 186"/>
                <a:gd name="T95" fmla="*/ 175 h 230"/>
                <a:gd name="T96" fmla="*/ 81 w 186"/>
                <a:gd name="T97" fmla="*/ 181 h 230"/>
                <a:gd name="T98" fmla="*/ 76 w 186"/>
                <a:gd name="T99" fmla="*/ 186 h 230"/>
                <a:gd name="T100" fmla="*/ 68 w 186"/>
                <a:gd name="T101" fmla="*/ 190 h 230"/>
                <a:gd name="T102" fmla="*/ 63 w 186"/>
                <a:gd name="T103" fmla="*/ 195 h 230"/>
                <a:gd name="T104" fmla="*/ 58 w 186"/>
                <a:gd name="T105" fmla="*/ 198 h 230"/>
                <a:gd name="T106" fmla="*/ 53 w 186"/>
                <a:gd name="T107" fmla="*/ 202 h 230"/>
                <a:gd name="T108" fmla="*/ 47 w 186"/>
                <a:gd name="T109" fmla="*/ 207 h 230"/>
                <a:gd name="T110" fmla="*/ 43 w 186"/>
                <a:gd name="T111" fmla="*/ 214 h 230"/>
                <a:gd name="T112" fmla="*/ 41 w 186"/>
                <a:gd name="T113" fmla="*/ 220 h 230"/>
                <a:gd name="T114" fmla="*/ 37 w 186"/>
                <a:gd name="T115" fmla="*/ 226 h 230"/>
                <a:gd name="T116" fmla="*/ 32 w 186"/>
                <a:gd name="T117" fmla="*/ 228 h 230"/>
                <a:gd name="T118" fmla="*/ 26 w 186"/>
                <a:gd name="T119" fmla="*/ 229 h 230"/>
                <a:gd name="T120" fmla="*/ 20 w 186"/>
                <a:gd name="T121" fmla="*/ 228 h 230"/>
                <a:gd name="T122" fmla="*/ 14 w 186"/>
                <a:gd name="T123" fmla="*/ 226 h 230"/>
                <a:gd name="T124" fmla="*/ 10 w 186"/>
                <a:gd name="T125" fmla="*/ 224 h 23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86"/>
                <a:gd name="T190" fmla="*/ 0 h 230"/>
                <a:gd name="T191" fmla="*/ 186 w 186"/>
                <a:gd name="T192" fmla="*/ 230 h 23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86" h="230">
                  <a:moveTo>
                    <a:pt x="9" y="224"/>
                  </a:moveTo>
                  <a:lnTo>
                    <a:pt x="8" y="224"/>
                  </a:lnTo>
                  <a:lnTo>
                    <a:pt x="8" y="223"/>
                  </a:lnTo>
                  <a:lnTo>
                    <a:pt x="7" y="221"/>
                  </a:lnTo>
                  <a:lnTo>
                    <a:pt x="7" y="220"/>
                  </a:lnTo>
                  <a:lnTo>
                    <a:pt x="6" y="219"/>
                  </a:lnTo>
                  <a:lnTo>
                    <a:pt x="6" y="218"/>
                  </a:lnTo>
                  <a:lnTo>
                    <a:pt x="5" y="217"/>
                  </a:lnTo>
                  <a:lnTo>
                    <a:pt x="5" y="216"/>
                  </a:lnTo>
                  <a:lnTo>
                    <a:pt x="5" y="214"/>
                  </a:lnTo>
                  <a:lnTo>
                    <a:pt x="4" y="213"/>
                  </a:lnTo>
                  <a:lnTo>
                    <a:pt x="4" y="211"/>
                  </a:lnTo>
                  <a:lnTo>
                    <a:pt x="4" y="208"/>
                  </a:lnTo>
                  <a:lnTo>
                    <a:pt x="2" y="207"/>
                  </a:lnTo>
                  <a:lnTo>
                    <a:pt x="2" y="206"/>
                  </a:lnTo>
                  <a:lnTo>
                    <a:pt x="2" y="203"/>
                  </a:lnTo>
                  <a:lnTo>
                    <a:pt x="1" y="203"/>
                  </a:lnTo>
                  <a:lnTo>
                    <a:pt x="1" y="200"/>
                  </a:lnTo>
                  <a:lnTo>
                    <a:pt x="1" y="199"/>
                  </a:lnTo>
                  <a:lnTo>
                    <a:pt x="1" y="197"/>
                  </a:lnTo>
                  <a:lnTo>
                    <a:pt x="1" y="195"/>
                  </a:lnTo>
                  <a:lnTo>
                    <a:pt x="1" y="193"/>
                  </a:lnTo>
                  <a:lnTo>
                    <a:pt x="1" y="191"/>
                  </a:lnTo>
                  <a:lnTo>
                    <a:pt x="1" y="190"/>
                  </a:lnTo>
                  <a:lnTo>
                    <a:pt x="0" y="187"/>
                  </a:lnTo>
                  <a:lnTo>
                    <a:pt x="0" y="186"/>
                  </a:lnTo>
                  <a:lnTo>
                    <a:pt x="0" y="184"/>
                  </a:lnTo>
                  <a:lnTo>
                    <a:pt x="0" y="183"/>
                  </a:lnTo>
                  <a:lnTo>
                    <a:pt x="0" y="179"/>
                  </a:lnTo>
                  <a:lnTo>
                    <a:pt x="1" y="176"/>
                  </a:lnTo>
                  <a:lnTo>
                    <a:pt x="1" y="172"/>
                  </a:lnTo>
                  <a:lnTo>
                    <a:pt x="1" y="170"/>
                  </a:lnTo>
                  <a:lnTo>
                    <a:pt x="1" y="166"/>
                  </a:lnTo>
                  <a:lnTo>
                    <a:pt x="1" y="162"/>
                  </a:lnTo>
                  <a:lnTo>
                    <a:pt x="1" y="157"/>
                  </a:lnTo>
                  <a:lnTo>
                    <a:pt x="1" y="154"/>
                  </a:lnTo>
                  <a:lnTo>
                    <a:pt x="1" y="149"/>
                  </a:lnTo>
                  <a:lnTo>
                    <a:pt x="1" y="144"/>
                  </a:lnTo>
                  <a:lnTo>
                    <a:pt x="1" y="139"/>
                  </a:lnTo>
                  <a:lnTo>
                    <a:pt x="1" y="135"/>
                  </a:lnTo>
                  <a:lnTo>
                    <a:pt x="1" y="130"/>
                  </a:lnTo>
                  <a:lnTo>
                    <a:pt x="2" y="125"/>
                  </a:lnTo>
                  <a:lnTo>
                    <a:pt x="2" y="121"/>
                  </a:lnTo>
                  <a:lnTo>
                    <a:pt x="4" y="116"/>
                  </a:lnTo>
                  <a:lnTo>
                    <a:pt x="4" y="110"/>
                  </a:lnTo>
                  <a:lnTo>
                    <a:pt x="4" y="105"/>
                  </a:lnTo>
                  <a:lnTo>
                    <a:pt x="4" y="101"/>
                  </a:lnTo>
                  <a:lnTo>
                    <a:pt x="5" y="96"/>
                  </a:lnTo>
                  <a:lnTo>
                    <a:pt x="6" y="92"/>
                  </a:lnTo>
                  <a:lnTo>
                    <a:pt x="6" y="87"/>
                  </a:lnTo>
                  <a:lnTo>
                    <a:pt x="7" y="83"/>
                  </a:lnTo>
                  <a:lnTo>
                    <a:pt x="8" y="79"/>
                  </a:lnTo>
                  <a:lnTo>
                    <a:pt x="9" y="74"/>
                  </a:lnTo>
                  <a:lnTo>
                    <a:pt x="10" y="71"/>
                  </a:lnTo>
                  <a:lnTo>
                    <a:pt x="11" y="68"/>
                  </a:lnTo>
                  <a:lnTo>
                    <a:pt x="11" y="64"/>
                  </a:lnTo>
                  <a:lnTo>
                    <a:pt x="13" y="61"/>
                  </a:lnTo>
                  <a:lnTo>
                    <a:pt x="14" y="58"/>
                  </a:lnTo>
                  <a:lnTo>
                    <a:pt x="15" y="55"/>
                  </a:lnTo>
                  <a:lnTo>
                    <a:pt x="17" y="53"/>
                  </a:lnTo>
                  <a:lnTo>
                    <a:pt x="18" y="51"/>
                  </a:lnTo>
                  <a:lnTo>
                    <a:pt x="19" y="47"/>
                  </a:lnTo>
                  <a:lnTo>
                    <a:pt x="21" y="46"/>
                  </a:lnTo>
                  <a:lnTo>
                    <a:pt x="23" y="43"/>
                  </a:lnTo>
                  <a:lnTo>
                    <a:pt x="24" y="43"/>
                  </a:lnTo>
                  <a:lnTo>
                    <a:pt x="25" y="39"/>
                  </a:lnTo>
                  <a:lnTo>
                    <a:pt x="26" y="38"/>
                  </a:lnTo>
                  <a:lnTo>
                    <a:pt x="28" y="35"/>
                  </a:lnTo>
                  <a:lnTo>
                    <a:pt x="29" y="35"/>
                  </a:lnTo>
                  <a:lnTo>
                    <a:pt x="32" y="32"/>
                  </a:lnTo>
                  <a:lnTo>
                    <a:pt x="32" y="31"/>
                  </a:lnTo>
                  <a:lnTo>
                    <a:pt x="35" y="29"/>
                  </a:lnTo>
                  <a:lnTo>
                    <a:pt x="36" y="28"/>
                  </a:lnTo>
                  <a:lnTo>
                    <a:pt x="38" y="26"/>
                  </a:lnTo>
                  <a:lnTo>
                    <a:pt x="40" y="25"/>
                  </a:lnTo>
                  <a:lnTo>
                    <a:pt x="41" y="23"/>
                  </a:lnTo>
                  <a:lnTo>
                    <a:pt x="43" y="22"/>
                  </a:lnTo>
                  <a:lnTo>
                    <a:pt x="45" y="22"/>
                  </a:lnTo>
                  <a:lnTo>
                    <a:pt x="47" y="20"/>
                  </a:lnTo>
                  <a:lnTo>
                    <a:pt x="48" y="18"/>
                  </a:lnTo>
                  <a:lnTo>
                    <a:pt x="51" y="18"/>
                  </a:lnTo>
                  <a:lnTo>
                    <a:pt x="53" y="17"/>
                  </a:lnTo>
                  <a:lnTo>
                    <a:pt x="54" y="15"/>
                  </a:lnTo>
                  <a:lnTo>
                    <a:pt x="56" y="14"/>
                  </a:lnTo>
                  <a:lnTo>
                    <a:pt x="58" y="14"/>
                  </a:lnTo>
                  <a:lnTo>
                    <a:pt x="61" y="13"/>
                  </a:lnTo>
                  <a:lnTo>
                    <a:pt x="63" y="12"/>
                  </a:lnTo>
                  <a:lnTo>
                    <a:pt x="64" y="11"/>
                  </a:lnTo>
                  <a:lnTo>
                    <a:pt x="66" y="10"/>
                  </a:lnTo>
                  <a:lnTo>
                    <a:pt x="68" y="10"/>
                  </a:lnTo>
                  <a:lnTo>
                    <a:pt x="71" y="9"/>
                  </a:lnTo>
                  <a:lnTo>
                    <a:pt x="72" y="8"/>
                  </a:lnTo>
                  <a:lnTo>
                    <a:pt x="75" y="7"/>
                  </a:lnTo>
                  <a:lnTo>
                    <a:pt x="77" y="6"/>
                  </a:lnTo>
                  <a:lnTo>
                    <a:pt x="80" y="5"/>
                  </a:lnTo>
                  <a:lnTo>
                    <a:pt x="83" y="5"/>
                  </a:lnTo>
                  <a:lnTo>
                    <a:pt x="86" y="4"/>
                  </a:lnTo>
                  <a:lnTo>
                    <a:pt x="88" y="3"/>
                  </a:lnTo>
                  <a:lnTo>
                    <a:pt x="91" y="3"/>
                  </a:lnTo>
                  <a:lnTo>
                    <a:pt x="93" y="2"/>
                  </a:lnTo>
                  <a:lnTo>
                    <a:pt x="96" y="2"/>
                  </a:lnTo>
                  <a:lnTo>
                    <a:pt x="99" y="2"/>
                  </a:lnTo>
                  <a:lnTo>
                    <a:pt x="102" y="2"/>
                  </a:lnTo>
                  <a:lnTo>
                    <a:pt x="105" y="1"/>
                  </a:lnTo>
                  <a:lnTo>
                    <a:pt x="108" y="1"/>
                  </a:lnTo>
                  <a:lnTo>
                    <a:pt x="111" y="0"/>
                  </a:lnTo>
                  <a:lnTo>
                    <a:pt x="114" y="0"/>
                  </a:lnTo>
                  <a:lnTo>
                    <a:pt x="117" y="0"/>
                  </a:lnTo>
                  <a:lnTo>
                    <a:pt x="120" y="0"/>
                  </a:lnTo>
                  <a:lnTo>
                    <a:pt x="123" y="0"/>
                  </a:lnTo>
                  <a:lnTo>
                    <a:pt x="126" y="0"/>
                  </a:lnTo>
                  <a:lnTo>
                    <a:pt x="129" y="0"/>
                  </a:lnTo>
                  <a:lnTo>
                    <a:pt x="131" y="0"/>
                  </a:lnTo>
                  <a:lnTo>
                    <a:pt x="134" y="0"/>
                  </a:lnTo>
                  <a:lnTo>
                    <a:pt x="137" y="0"/>
                  </a:lnTo>
                  <a:lnTo>
                    <a:pt x="139" y="1"/>
                  </a:lnTo>
                  <a:lnTo>
                    <a:pt x="142" y="1"/>
                  </a:lnTo>
                  <a:lnTo>
                    <a:pt x="145" y="1"/>
                  </a:lnTo>
                  <a:lnTo>
                    <a:pt x="148" y="2"/>
                  </a:lnTo>
                  <a:lnTo>
                    <a:pt x="151" y="2"/>
                  </a:lnTo>
                  <a:lnTo>
                    <a:pt x="153" y="3"/>
                  </a:lnTo>
                  <a:lnTo>
                    <a:pt x="155" y="4"/>
                  </a:lnTo>
                  <a:lnTo>
                    <a:pt x="157" y="5"/>
                  </a:lnTo>
                  <a:lnTo>
                    <a:pt x="158" y="6"/>
                  </a:lnTo>
                  <a:lnTo>
                    <a:pt x="160" y="6"/>
                  </a:lnTo>
                  <a:lnTo>
                    <a:pt x="161" y="7"/>
                  </a:lnTo>
                  <a:lnTo>
                    <a:pt x="163" y="8"/>
                  </a:lnTo>
                  <a:lnTo>
                    <a:pt x="164" y="8"/>
                  </a:lnTo>
                  <a:lnTo>
                    <a:pt x="166" y="9"/>
                  </a:lnTo>
                  <a:lnTo>
                    <a:pt x="167" y="9"/>
                  </a:lnTo>
                  <a:lnTo>
                    <a:pt x="167" y="10"/>
                  </a:lnTo>
                  <a:lnTo>
                    <a:pt x="169" y="10"/>
                  </a:lnTo>
                  <a:lnTo>
                    <a:pt x="169" y="11"/>
                  </a:lnTo>
                  <a:lnTo>
                    <a:pt x="170" y="12"/>
                  </a:lnTo>
                  <a:lnTo>
                    <a:pt x="172" y="12"/>
                  </a:lnTo>
                  <a:lnTo>
                    <a:pt x="172" y="13"/>
                  </a:lnTo>
                  <a:lnTo>
                    <a:pt x="173" y="13"/>
                  </a:lnTo>
                  <a:lnTo>
                    <a:pt x="175" y="14"/>
                  </a:lnTo>
                  <a:lnTo>
                    <a:pt x="176" y="14"/>
                  </a:lnTo>
                  <a:lnTo>
                    <a:pt x="176" y="15"/>
                  </a:lnTo>
                  <a:lnTo>
                    <a:pt x="177" y="15"/>
                  </a:lnTo>
                  <a:lnTo>
                    <a:pt x="177" y="17"/>
                  </a:lnTo>
                  <a:lnTo>
                    <a:pt x="177" y="18"/>
                  </a:lnTo>
                  <a:lnTo>
                    <a:pt x="178" y="18"/>
                  </a:lnTo>
                  <a:lnTo>
                    <a:pt x="180" y="19"/>
                  </a:lnTo>
                  <a:lnTo>
                    <a:pt x="180" y="20"/>
                  </a:lnTo>
                  <a:lnTo>
                    <a:pt x="180" y="22"/>
                  </a:lnTo>
                  <a:lnTo>
                    <a:pt x="182" y="23"/>
                  </a:lnTo>
                  <a:lnTo>
                    <a:pt x="182" y="24"/>
                  </a:lnTo>
                  <a:lnTo>
                    <a:pt x="182" y="25"/>
                  </a:lnTo>
                  <a:lnTo>
                    <a:pt x="182" y="26"/>
                  </a:lnTo>
                  <a:lnTo>
                    <a:pt x="182" y="27"/>
                  </a:lnTo>
                  <a:lnTo>
                    <a:pt x="183" y="29"/>
                  </a:lnTo>
                  <a:lnTo>
                    <a:pt x="183" y="30"/>
                  </a:lnTo>
                  <a:lnTo>
                    <a:pt x="183" y="32"/>
                  </a:lnTo>
                  <a:lnTo>
                    <a:pt x="185" y="33"/>
                  </a:lnTo>
                  <a:lnTo>
                    <a:pt x="185" y="35"/>
                  </a:lnTo>
                  <a:lnTo>
                    <a:pt x="185" y="36"/>
                  </a:lnTo>
                  <a:lnTo>
                    <a:pt x="185" y="39"/>
                  </a:lnTo>
                  <a:lnTo>
                    <a:pt x="185" y="40"/>
                  </a:lnTo>
                  <a:lnTo>
                    <a:pt x="185" y="43"/>
                  </a:lnTo>
                  <a:lnTo>
                    <a:pt x="185" y="45"/>
                  </a:lnTo>
                  <a:lnTo>
                    <a:pt x="185" y="47"/>
                  </a:lnTo>
                  <a:lnTo>
                    <a:pt x="185" y="48"/>
                  </a:lnTo>
                  <a:lnTo>
                    <a:pt x="185" y="51"/>
                  </a:lnTo>
                  <a:lnTo>
                    <a:pt x="185" y="53"/>
                  </a:lnTo>
                  <a:lnTo>
                    <a:pt x="185" y="55"/>
                  </a:lnTo>
                  <a:lnTo>
                    <a:pt x="185" y="57"/>
                  </a:lnTo>
                  <a:lnTo>
                    <a:pt x="185" y="60"/>
                  </a:lnTo>
                  <a:lnTo>
                    <a:pt x="185" y="62"/>
                  </a:lnTo>
                  <a:lnTo>
                    <a:pt x="185" y="64"/>
                  </a:lnTo>
                  <a:lnTo>
                    <a:pt x="185" y="66"/>
                  </a:lnTo>
                  <a:lnTo>
                    <a:pt x="185" y="68"/>
                  </a:lnTo>
                  <a:lnTo>
                    <a:pt x="185" y="71"/>
                  </a:lnTo>
                  <a:lnTo>
                    <a:pt x="185" y="72"/>
                  </a:lnTo>
                  <a:lnTo>
                    <a:pt x="185" y="74"/>
                  </a:lnTo>
                  <a:lnTo>
                    <a:pt x="185" y="76"/>
                  </a:lnTo>
                  <a:lnTo>
                    <a:pt x="185" y="78"/>
                  </a:lnTo>
                  <a:lnTo>
                    <a:pt x="185" y="80"/>
                  </a:lnTo>
                  <a:lnTo>
                    <a:pt x="185" y="82"/>
                  </a:lnTo>
                  <a:lnTo>
                    <a:pt x="185" y="84"/>
                  </a:lnTo>
                  <a:lnTo>
                    <a:pt x="185" y="85"/>
                  </a:lnTo>
                  <a:lnTo>
                    <a:pt x="185" y="87"/>
                  </a:lnTo>
                  <a:lnTo>
                    <a:pt x="185" y="88"/>
                  </a:lnTo>
                  <a:lnTo>
                    <a:pt x="183" y="90"/>
                  </a:lnTo>
                  <a:lnTo>
                    <a:pt x="183" y="92"/>
                  </a:lnTo>
                  <a:lnTo>
                    <a:pt x="183" y="93"/>
                  </a:lnTo>
                  <a:lnTo>
                    <a:pt x="182" y="95"/>
                  </a:lnTo>
                  <a:lnTo>
                    <a:pt x="182" y="97"/>
                  </a:lnTo>
                  <a:lnTo>
                    <a:pt x="182" y="99"/>
                  </a:lnTo>
                  <a:lnTo>
                    <a:pt x="182" y="101"/>
                  </a:lnTo>
                  <a:lnTo>
                    <a:pt x="182" y="102"/>
                  </a:lnTo>
                  <a:lnTo>
                    <a:pt x="180" y="104"/>
                  </a:lnTo>
                  <a:lnTo>
                    <a:pt x="180" y="105"/>
                  </a:lnTo>
                  <a:lnTo>
                    <a:pt x="180" y="106"/>
                  </a:lnTo>
                  <a:lnTo>
                    <a:pt x="178" y="108"/>
                  </a:lnTo>
                  <a:lnTo>
                    <a:pt x="178" y="110"/>
                  </a:lnTo>
                  <a:lnTo>
                    <a:pt x="177" y="111"/>
                  </a:lnTo>
                  <a:lnTo>
                    <a:pt x="177" y="113"/>
                  </a:lnTo>
                  <a:lnTo>
                    <a:pt x="177" y="115"/>
                  </a:lnTo>
                  <a:lnTo>
                    <a:pt x="176" y="116"/>
                  </a:lnTo>
                  <a:lnTo>
                    <a:pt x="176" y="117"/>
                  </a:lnTo>
                  <a:lnTo>
                    <a:pt x="175" y="118"/>
                  </a:lnTo>
                  <a:lnTo>
                    <a:pt x="175" y="121"/>
                  </a:lnTo>
                  <a:lnTo>
                    <a:pt x="173" y="123"/>
                  </a:lnTo>
                  <a:lnTo>
                    <a:pt x="172" y="125"/>
                  </a:lnTo>
                  <a:lnTo>
                    <a:pt x="170" y="127"/>
                  </a:lnTo>
                  <a:lnTo>
                    <a:pt x="169" y="128"/>
                  </a:lnTo>
                  <a:lnTo>
                    <a:pt x="169" y="130"/>
                  </a:lnTo>
                  <a:lnTo>
                    <a:pt x="169" y="131"/>
                  </a:lnTo>
                  <a:lnTo>
                    <a:pt x="167" y="132"/>
                  </a:lnTo>
                  <a:lnTo>
                    <a:pt x="167" y="133"/>
                  </a:lnTo>
                  <a:lnTo>
                    <a:pt x="166" y="133"/>
                  </a:lnTo>
                  <a:lnTo>
                    <a:pt x="165" y="135"/>
                  </a:lnTo>
                  <a:lnTo>
                    <a:pt x="164" y="136"/>
                  </a:lnTo>
                  <a:lnTo>
                    <a:pt x="162" y="136"/>
                  </a:lnTo>
                  <a:lnTo>
                    <a:pt x="161" y="138"/>
                  </a:lnTo>
                  <a:lnTo>
                    <a:pt x="160" y="138"/>
                  </a:lnTo>
                  <a:lnTo>
                    <a:pt x="157" y="139"/>
                  </a:lnTo>
                  <a:lnTo>
                    <a:pt x="157" y="141"/>
                  </a:lnTo>
                  <a:lnTo>
                    <a:pt x="155" y="141"/>
                  </a:lnTo>
                  <a:lnTo>
                    <a:pt x="153" y="142"/>
                  </a:lnTo>
                  <a:lnTo>
                    <a:pt x="151" y="142"/>
                  </a:lnTo>
                  <a:lnTo>
                    <a:pt x="150" y="143"/>
                  </a:lnTo>
                  <a:lnTo>
                    <a:pt x="148" y="144"/>
                  </a:lnTo>
                  <a:lnTo>
                    <a:pt x="146" y="146"/>
                  </a:lnTo>
                  <a:lnTo>
                    <a:pt x="145" y="146"/>
                  </a:lnTo>
                  <a:lnTo>
                    <a:pt x="142" y="146"/>
                  </a:lnTo>
                  <a:lnTo>
                    <a:pt x="139" y="148"/>
                  </a:lnTo>
                  <a:lnTo>
                    <a:pt x="138" y="149"/>
                  </a:lnTo>
                  <a:lnTo>
                    <a:pt x="136" y="150"/>
                  </a:lnTo>
                  <a:lnTo>
                    <a:pt x="134" y="150"/>
                  </a:lnTo>
                  <a:lnTo>
                    <a:pt x="133" y="151"/>
                  </a:lnTo>
                  <a:lnTo>
                    <a:pt x="130" y="151"/>
                  </a:lnTo>
                  <a:lnTo>
                    <a:pt x="129" y="151"/>
                  </a:lnTo>
                  <a:lnTo>
                    <a:pt x="128" y="153"/>
                  </a:lnTo>
                  <a:lnTo>
                    <a:pt x="126" y="153"/>
                  </a:lnTo>
                  <a:lnTo>
                    <a:pt x="125" y="153"/>
                  </a:lnTo>
                  <a:lnTo>
                    <a:pt x="123" y="154"/>
                  </a:lnTo>
                  <a:lnTo>
                    <a:pt x="121" y="154"/>
                  </a:lnTo>
                  <a:lnTo>
                    <a:pt x="120" y="154"/>
                  </a:lnTo>
                  <a:lnTo>
                    <a:pt x="118" y="154"/>
                  </a:lnTo>
                  <a:lnTo>
                    <a:pt x="117" y="156"/>
                  </a:lnTo>
                  <a:lnTo>
                    <a:pt x="116" y="156"/>
                  </a:lnTo>
                  <a:lnTo>
                    <a:pt x="115" y="156"/>
                  </a:lnTo>
                  <a:lnTo>
                    <a:pt x="114" y="156"/>
                  </a:lnTo>
                  <a:lnTo>
                    <a:pt x="113" y="156"/>
                  </a:lnTo>
                  <a:lnTo>
                    <a:pt x="111" y="157"/>
                  </a:lnTo>
                  <a:lnTo>
                    <a:pt x="110" y="157"/>
                  </a:lnTo>
                  <a:lnTo>
                    <a:pt x="108" y="157"/>
                  </a:lnTo>
                  <a:lnTo>
                    <a:pt x="108" y="158"/>
                  </a:lnTo>
                  <a:lnTo>
                    <a:pt x="107" y="158"/>
                  </a:lnTo>
                  <a:lnTo>
                    <a:pt x="106" y="158"/>
                  </a:lnTo>
                  <a:lnTo>
                    <a:pt x="106" y="159"/>
                  </a:lnTo>
                  <a:lnTo>
                    <a:pt x="105" y="159"/>
                  </a:lnTo>
                  <a:lnTo>
                    <a:pt x="105" y="160"/>
                  </a:lnTo>
                  <a:lnTo>
                    <a:pt x="103" y="160"/>
                  </a:lnTo>
                  <a:lnTo>
                    <a:pt x="102" y="162"/>
                  </a:lnTo>
                  <a:lnTo>
                    <a:pt x="100" y="162"/>
                  </a:lnTo>
                  <a:lnTo>
                    <a:pt x="99" y="162"/>
                  </a:lnTo>
                  <a:lnTo>
                    <a:pt x="99" y="163"/>
                  </a:lnTo>
                  <a:lnTo>
                    <a:pt x="98" y="163"/>
                  </a:lnTo>
                  <a:lnTo>
                    <a:pt x="98" y="164"/>
                  </a:lnTo>
                  <a:lnTo>
                    <a:pt x="96" y="164"/>
                  </a:lnTo>
                  <a:lnTo>
                    <a:pt x="96" y="165"/>
                  </a:lnTo>
                  <a:lnTo>
                    <a:pt x="95" y="166"/>
                  </a:lnTo>
                  <a:lnTo>
                    <a:pt x="94" y="166"/>
                  </a:lnTo>
                  <a:lnTo>
                    <a:pt x="93" y="167"/>
                  </a:lnTo>
                  <a:lnTo>
                    <a:pt x="93" y="169"/>
                  </a:lnTo>
                  <a:lnTo>
                    <a:pt x="91" y="170"/>
                  </a:lnTo>
                  <a:lnTo>
                    <a:pt x="91" y="172"/>
                  </a:lnTo>
                  <a:lnTo>
                    <a:pt x="90" y="172"/>
                  </a:lnTo>
                  <a:lnTo>
                    <a:pt x="88" y="172"/>
                  </a:lnTo>
                  <a:lnTo>
                    <a:pt x="88" y="174"/>
                  </a:lnTo>
                  <a:lnTo>
                    <a:pt x="88" y="175"/>
                  </a:lnTo>
                  <a:lnTo>
                    <a:pt x="87" y="175"/>
                  </a:lnTo>
                  <a:lnTo>
                    <a:pt x="86" y="176"/>
                  </a:lnTo>
                  <a:lnTo>
                    <a:pt x="86" y="177"/>
                  </a:lnTo>
                  <a:lnTo>
                    <a:pt x="84" y="178"/>
                  </a:lnTo>
                  <a:lnTo>
                    <a:pt x="83" y="179"/>
                  </a:lnTo>
                  <a:lnTo>
                    <a:pt x="83" y="180"/>
                  </a:lnTo>
                  <a:lnTo>
                    <a:pt x="81" y="181"/>
                  </a:lnTo>
                  <a:lnTo>
                    <a:pt x="81" y="183"/>
                  </a:lnTo>
                  <a:lnTo>
                    <a:pt x="80" y="183"/>
                  </a:lnTo>
                  <a:lnTo>
                    <a:pt x="78" y="183"/>
                  </a:lnTo>
                  <a:lnTo>
                    <a:pt x="78" y="184"/>
                  </a:lnTo>
                  <a:lnTo>
                    <a:pt x="77" y="185"/>
                  </a:lnTo>
                  <a:lnTo>
                    <a:pt x="76" y="186"/>
                  </a:lnTo>
                  <a:lnTo>
                    <a:pt x="75" y="187"/>
                  </a:lnTo>
                  <a:lnTo>
                    <a:pt x="73" y="187"/>
                  </a:lnTo>
                  <a:lnTo>
                    <a:pt x="72" y="188"/>
                  </a:lnTo>
                  <a:lnTo>
                    <a:pt x="71" y="190"/>
                  </a:lnTo>
                  <a:lnTo>
                    <a:pt x="69" y="190"/>
                  </a:lnTo>
                  <a:lnTo>
                    <a:pt x="68" y="190"/>
                  </a:lnTo>
                  <a:lnTo>
                    <a:pt x="68" y="191"/>
                  </a:lnTo>
                  <a:lnTo>
                    <a:pt x="67" y="191"/>
                  </a:lnTo>
                  <a:lnTo>
                    <a:pt x="66" y="192"/>
                  </a:lnTo>
                  <a:lnTo>
                    <a:pt x="66" y="193"/>
                  </a:lnTo>
                  <a:lnTo>
                    <a:pt x="64" y="193"/>
                  </a:lnTo>
                  <a:lnTo>
                    <a:pt x="63" y="195"/>
                  </a:lnTo>
                  <a:lnTo>
                    <a:pt x="62" y="195"/>
                  </a:lnTo>
                  <a:lnTo>
                    <a:pt x="61" y="196"/>
                  </a:lnTo>
                  <a:lnTo>
                    <a:pt x="59" y="196"/>
                  </a:lnTo>
                  <a:lnTo>
                    <a:pt x="59" y="197"/>
                  </a:lnTo>
                  <a:lnTo>
                    <a:pt x="58" y="198"/>
                  </a:lnTo>
                  <a:lnTo>
                    <a:pt x="56" y="198"/>
                  </a:lnTo>
                  <a:lnTo>
                    <a:pt x="56" y="199"/>
                  </a:lnTo>
                  <a:lnTo>
                    <a:pt x="56" y="200"/>
                  </a:lnTo>
                  <a:lnTo>
                    <a:pt x="54" y="200"/>
                  </a:lnTo>
                  <a:lnTo>
                    <a:pt x="53" y="202"/>
                  </a:lnTo>
                  <a:lnTo>
                    <a:pt x="51" y="203"/>
                  </a:lnTo>
                  <a:lnTo>
                    <a:pt x="50" y="205"/>
                  </a:lnTo>
                  <a:lnTo>
                    <a:pt x="48" y="206"/>
                  </a:lnTo>
                  <a:lnTo>
                    <a:pt x="48" y="207"/>
                  </a:lnTo>
                  <a:lnTo>
                    <a:pt x="47" y="207"/>
                  </a:lnTo>
                  <a:lnTo>
                    <a:pt x="47" y="208"/>
                  </a:lnTo>
                  <a:lnTo>
                    <a:pt x="46" y="209"/>
                  </a:lnTo>
                  <a:lnTo>
                    <a:pt x="45" y="211"/>
                  </a:lnTo>
                  <a:lnTo>
                    <a:pt x="45" y="212"/>
                  </a:lnTo>
                  <a:lnTo>
                    <a:pt x="44" y="213"/>
                  </a:lnTo>
                  <a:lnTo>
                    <a:pt x="43" y="214"/>
                  </a:lnTo>
                  <a:lnTo>
                    <a:pt x="43" y="216"/>
                  </a:lnTo>
                  <a:lnTo>
                    <a:pt x="41" y="217"/>
                  </a:lnTo>
                  <a:lnTo>
                    <a:pt x="41" y="218"/>
                  </a:lnTo>
                  <a:lnTo>
                    <a:pt x="41" y="219"/>
                  </a:lnTo>
                  <a:lnTo>
                    <a:pt x="41" y="220"/>
                  </a:lnTo>
                  <a:lnTo>
                    <a:pt x="40" y="221"/>
                  </a:lnTo>
                  <a:lnTo>
                    <a:pt x="38" y="221"/>
                  </a:lnTo>
                  <a:lnTo>
                    <a:pt x="38" y="223"/>
                  </a:lnTo>
                  <a:lnTo>
                    <a:pt x="38" y="224"/>
                  </a:lnTo>
                  <a:lnTo>
                    <a:pt x="37" y="226"/>
                  </a:lnTo>
                  <a:lnTo>
                    <a:pt x="36" y="226"/>
                  </a:lnTo>
                  <a:lnTo>
                    <a:pt x="35" y="226"/>
                  </a:lnTo>
                  <a:lnTo>
                    <a:pt x="35" y="228"/>
                  </a:lnTo>
                  <a:lnTo>
                    <a:pt x="33" y="228"/>
                  </a:lnTo>
                  <a:lnTo>
                    <a:pt x="32" y="228"/>
                  </a:lnTo>
                  <a:lnTo>
                    <a:pt x="32" y="229"/>
                  </a:lnTo>
                  <a:lnTo>
                    <a:pt x="31" y="229"/>
                  </a:lnTo>
                  <a:lnTo>
                    <a:pt x="29" y="229"/>
                  </a:lnTo>
                  <a:lnTo>
                    <a:pt x="28" y="229"/>
                  </a:lnTo>
                  <a:lnTo>
                    <a:pt x="26" y="229"/>
                  </a:lnTo>
                  <a:lnTo>
                    <a:pt x="25" y="228"/>
                  </a:lnTo>
                  <a:lnTo>
                    <a:pt x="24" y="228"/>
                  </a:lnTo>
                  <a:lnTo>
                    <a:pt x="23" y="228"/>
                  </a:lnTo>
                  <a:lnTo>
                    <a:pt x="21" y="228"/>
                  </a:lnTo>
                  <a:lnTo>
                    <a:pt x="20" y="228"/>
                  </a:lnTo>
                  <a:lnTo>
                    <a:pt x="19" y="228"/>
                  </a:lnTo>
                  <a:lnTo>
                    <a:pt x="18" y="228"/>
                  </a:lnTo>
                  <a:lnTo>
                    <a:pt x="17" y="228"/>
                  </a:lnTo>
                  <a:lnTo>
                    <a:pt x="16" y="228"/>
                  </a:lnTo>
                  <a:lnTo>
                    <a:pt x="15" y="226"/>
                  </a:lnTo>
                  <a:lnTo>
                    <a:pt x="14" y="226"/>
                  </a:lnTo>
                  <a:lnTo>
                    <a:pt x="13" y="226"/>
                  </a:lnTo>
                  <a:lnTo>
                    <a:pt x="11" y="226"/>
                  </a:lnTo>
                  <a:lnTo>
                    <a:pt x="10" y="226"/>
                  </a:lnTo>
                  <a:lnTo>
                    <a:pt x="10" y="224"/>
                  </a:lnTo>
                  <a:lnTo>
                    <a:pt x="9" y="224"/>
                  </a:lnTo>
                </a:path>
              </a:pathLst>
            </a:custGeom>
            <a:solidFill>
              <a:srgbClr val="D882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5269" name="Freeform 34">
              <a:extLst>
                <a:ext uri="{FF2B5EF4-FFF2-40B4-BE49-F238E27FC236}">
                  <a16:creationId xmlns:a16="http://schemas.microsoft.com/office/drawing/2014/main" xmlns="" id="{2C72B379-F5CB-453D-9B20-A010DFCEA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" y="1421"/>
              <a:ext cx="170" cy="209"/>
            </a:xfrm>
            <a:custGeom>
              <a:avLst/>
              <a:gdLst>
                <a:gd name="T0" fmla="*/ 6 w 170"/>
                <a:gd name="T1" fmla="*/ 199 h 209"/>
                <a:gd name="T2" fmla="*/ 4 w 170"/>
                <a:gd name="T3" fmla="*/ 192 h 209"/>
                <a:gd name="T4" fmla="*/ 1 w 170"/>
                <a:gd name="T5" fmla="*/ 184 h 209"/>
                <a:gd name="T6" fmla="*/ 1 w 170"/>
                <a:gd name="T7" fmla="*/ 174 h 209"/>
                <a:gd name="T8" fmla="*/ 0 w 170"/>
                <a:gd name="T9" fmla="*/ 162 h 209"/>
                <a:gd name="T10" fmla="*/ 1 w 170"/>
                <a:gd name="T11" fmla="*/ 144 h 209"/>
                <a:gd name="T12" fmla="*/ 1 w 170"/>
                <a:gd name="T13" fmla="*/ 118 h 209"/>
                <a:gd name="T14" fmla="*/ 4 w 170"/>
                <a:gd name="T15" fmla="*/ 92 h 209"/>
                <a:gd name="T16" fmla="*/ 8 w 170"/>
                <a:gd name="T17" fmla="*/ 68 h 209"/>
                <a:gd name="T18" fmla="*/ 14 w 170"/>
                <a:gd name="T19" fmla="*/ 51 h 209"/>
                <a:gd name="T20" fmla="*/ 21 w 170"/>
                <a:gd name="T21" fmla="*/ 38 h 209"/>
                <a:gd name="T22" fmla="*/ 29 w 170"/>
                <a:gd name="T23" fmla="*/ 28 h 209"/>
                <a:gd name="T24" fmla="*/ 39 w 170"/>
                <a:gd name="T25" fmla="*/ 20 h 209"/>
                <a:gd name="T26" fmla="*/ 49 w 170"/>
                <a:gd name="T27" fmla="*/ 15 h 209"/>
                <a:gd name="T28" fmla="*/ 60 w 170"/>
                <a:gd name="T29" fmla="*/ 9 h 209"/>
                <a:gd name="T30" fmla="*/ 73 w 170"/>
                <a:gd name="T31" fmla="*/ 6 h 209"/>
                <a:gd name="T32" fmla="*/ 88 w 170"/>
                <a:gd name="T33" fmla="*/ 2 h 209"/>
                <a:gd name="T34" fmla="*/ 104 w 170"/>
                <a:gd name="T35" fmla="*/ 0 h 209"/>
                <a:gd name="T36" fmla="*/ 119 w 170"/>
                <a:gd name="T37" fmla="*/ 0 h 209"/>
                <a:gd name="T38" fmla="*/ 134 w 170"/>
                <a:gd name="T39" fmla="*/ 2 h 209"/>
                <a:gd name="T40" fmla="*/ 144 w 170"/>
                <a:gd name="T41" fmla="*/ 6 h 209"/>
                <a:gd name="T42" fmla="*/ 151 w 170"/>
                <a:gd name="T43" fmla="*/ 9 h 209"/>
                <a:gd name="T44" fmla="*/ 157 w 170"/>
                <a:gd name="T45" fmla="*/ 11 h 209"/>
                <a:gd name="T46" fmla="*/ 161 w 170"/>
                <a:gd name="T47" fmla="*/ 15 h 209"/>
                <a:gd name="T48" fmla="*/ 164 w 170"/>
                <a:gd name="T49" fmla="*/ 20 h 209"/>
                <a:gd name="T50" fmla="*/ 167 w 170"/>
                <a:gd name="T51" fmla="*/ 27 h 209"/>
                <a:gd name="T52" fmla="*/ 169 w 170"/>
                <a:gd name="T53" fmla="*/ 38 h 209"/>
                <a:gd name="T54" fmla="*/ 169 w 170"/>
                <a:gd name="T55" fmla="*/ 48 h 209"/>
                <a:gd name="T56" fmla="*/ 169 w 170"/>
                <a:gd name="T57" fmla="*/ 60 h 209"/>
                <a:gd name="T58" fmla="*/ 169 w 170"/>
                <a:gd name="T59" fmla="*/ 72 h 209"/>
                <a:gd name="T60" fmla="*/ 167 w 170"/>
                <a:gd name="T61" fmla="*/ 82 h 209"/>
                <a:gd name="T62" fmla="*/ 166 w 170"/>
                <a:gd name="T63" fmla="*/ 92 h 209"/>
                <a:gd name="T64" fmla="*/ 162 w 170"/>
                <a:gd name="T65" fmla="*/ 100 h 209"/>
                <a:gd name="T66" fmla="*/ 160 w 170"/>
                <a:gd name="T67" fmla="*/ 108 h 209"/>
                <a:gd name="T68" fmla="*/ 156 w 170"/>
                <a:gd name="T69" fmla="*/ 116 h 209"/>
                <a:gd name="T70" fmla="*/ 151 w 170"/>
                <a:gd name="T71" fmla="*/ 120 h 209"/>
                <a:gd name="T72" fmla="*/ 145 w 170"/>
                <a:gd name="T73" fmla="*/ 126 h 209"/>
                <a:gd name="T74" fmla="*/ 137 w 170"/>
                <a:gd name="T75" fmla="*/ 130 h 209"/>
                <a:gd name="T76" fmla="*/ 127 w 170"/>
                <a:gd name="T77" fmla="*/ 135 h 209"/>
                <a:gd name="T78" fmla="*/ 118 w 170"/>
                <a:gd name="T79" fmla="*/ 138 h 209"/>
                <a:gd name="T80" fmla="*/ 110 w 170"/>
                <a:gd name="T81" fmla="*/ 140 h 209"/>
                <a:gd name="T82" fmla="*/ 104 w 170"/>
                <a:gd name="T83" fmla="*/ 141 h 209"/>
                <a:gd name="T84" fmla="*/ 97 w 170"/>
                <a:gd name="T85" fmla="*/ 145 h 209"/>
                <a:gd name="T86" fmla="*/ 91 w 170"/>
                <a:gd name="T87" fmla="*/ 148 h 209"/>
                <a:gd name="T88" fmla="*/ 87 w 170"/>
                <a:gd name="T89" fmla="*/ 151 h 209"/>
                <a:gd name="T90" fmla="*/ 84 w 170"/>
                <a:gd name="T91" fmla="*/ 154 h 209"/>
                <a:gd name="T92" fmla="*/ 80 w 170"/>
                <a:gd name="T93" fmla="*/ 159 h 209"/>
                <a:gd name="T94" fmla="*/ 76 w 170"/>
                <a:gd name="T95" fmla="*/ 162 h 209"/>
                <a:gd name="T96" fmla="*/ 71 w 170"/>
                <a:gd name="T97" fmla="*/ 167 h 209"/>
                <a:gd name="T98" fmla="*/ 65 w 170"/>
                <a:gd name="T99" fmla="*/ 171 h 209"/>
                <a:gd name="T100" fmla="*/ 59 w 170"/>
                <a:gd name="T101" fmla="*/ 174 h 209"/>
                <a:gd name="T102" fmla="*/ 54 w 170"/>
                <a:gd name="T103" fmla="*/ 179 h 209"/>
                <a:gd name="T104" fmla="*/ 48 w 170"/>
                <a:gd name="T105" fmla="*/ 183 h 209"/>
                <a:gd name="T106" fmla="*/ 43 w 170"/>
                <a:gd name="T107" fmla="*/ 190 h 209"/>
                <a:gd name="T108" fmla="*/ 39 w 170"/>
                <a:gd name="T109" fmla="*/ 195 h 209"/>
                <a:gd name="T110" fmla="*/ 36 w 170"/>
                <a:gd name="T111" fmla="*/ 201 h 209"/>
                <a:gd name="T112" fmla="*/ 29 w 170"/>
                <a:gd name="T113" fmla="*/ 207 h 209"/>
                <a:gd name="T114" fmla="*/ 24 w 170"/>
                <a:gd name="T115" fmla="*/ 208 h 209"/>
                <a:gd name="T116" fmla="*/ 18 w 170"/>
                <a:gd name="T117" fmla="*/ 207 h 209"/>
                <a:gd name="T118" fmla="*/ 13 w 170"/>
                <a:gd name="T119" fmla="*/ 205 h 20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70"/>
                <a:gd name="T181" fmla="*/ 0 h 209"/>
                <a:gd name="T182" fmla="*/ 170 w 170"/>
                <a:gd name="T183" fmla="*/ 209 h 20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70" h="209">
                  <a:moveTo>
                    <a:pt x="8" y="204"/>
                  </a:moveTo>
                  <a:lnTo>
                    <a:pt x="8" y="203"/>
                  </a:lnTo>
                  <a:lnTo>
                    <a:pt x="7" y="203"/>
                  </a:lnTo>
                  <a:lnTo>
                    <a:pt x="7" y="201"/>
                  </a:lnTo>
                  <a:lnTo>
                    <a:pt x="6" y="200"/>
                  </a:lnTo>
                  <a:lnTo>
                    <a:pt x="6" y="199"/>
                  </a:lnTo>
                  <a:lnTo>
                    <a:pt x="5" y="198"/>
                  </a:lnTo>
                  <a:lnTo>
                    <a:pt x="5" y="197"/>
                  </a:lnTo>
                  <a:lnTo>
                    <a:pt x="4" y="195"/>
                  </a:lnTo>
                  <a:lnTo>
                    <a:pt x="4" y="194"/>
                  </a:lnTo>
                  <a:lnTo>
                    <a:pt x="4" y="192"/>
                  </a:lnTo>
                  <a:lnTo>
                    <a:pt x="4" y="191"/>
                  </a:lnTo>
                  <a:lnTo>
                    <a:pt x="4" y="190"/>
                  </a:lnTo>
                  <a:lnTo>
                    <a:pt x="2" y="188"/>
                  </a:lnTo>
                  <a:lnTo>
                    <a:pt x="2" y="187"/>
                  </a:lnTo>
                  <a:lnTo>
                    <a:pt x="1" y="185"/>
                  </a:lnTo>
                  <a:lnTo>
                    <a:pt x="1" y="184"/>
                  </a:lnTo>
                  <a:lnTo>
                    <a:pt x="1" y="182"/>
                  </a:lnTo>
                  <a:lnTo>
                    <a:pt x="1" y="179"/>
                  </a:lnTo>
                  <a:lnTo>
                    <a:pt x="1" y="178"/>
                  </a:lnTo>
                  <a:lnTo>
                    <a:pt x="1" y="176"/>
                  </a:lnTo>
                  <a:lnTo>
                    <a:pt x="1" y="174"/>
                  </a:lnTo>
                  <a:lnTo>
                    <a:pt x="1" y="173"/>
                  </a:lnTo>
                  <a:lnTo>
                    <a:pt x="0" y="171"/>
                  </a:lnTo>
                  <a:lnTo>
                    <a:pt x="0" y="170"/>
                  </a:lnTo>
                  <a:lnTo>
                    <a:pt x="0" y="167"/>
                  </a:lnTo>
                  <a:lnTo>
                    <a:pt x="0" y="166"/>
                  </a:lnTo>
                  <a:lnTo>
                    <a:pt x="0" y="162"/>
                  </a:lnTo>
                  <a:lnTo>
                    <a:pt x="1" y="161"/>
                  </a:lnTo>
                  <a:lnTo>
                    <a:pt x="1" y="157"/>
                  </a:lnTo>
                  <a:lnTo>
                    <a:pt x="1" y="154"/>
                  </a:lnTo>
                  <a:lnTo>
                    <a:pt x="1" y="150"/>
                  </a:lnTo>
                  <a:lnTo>
                    <a:pt x="1" y="148"/>
                  </a:lnTo>
                  <a:lnTo>
                    <a:pt x="1" y="144"/>
                  </a:lnTo>
                  <a:lnTo>
                    <a:pt x="1" y="140"/>
                  </a:lnTo>
                  <a:lnTo>
                    <a:pt x="1" y="135"/>
                  </a:lnTo>
                  <a:lnTo>
                    <a:pt x="1" y="131"/>
                  </a:lnTo>
                  <a:lnTo>
                    <a:pt x="1" y="128"/>
                  </a:lnTo>
                  <a:lnTo>
                    <a:pt x="1" y="123"/>
                  </a:lnTo>
                  <a:lnTo>
                    <a:pt x="1" y="118"/>
                  </a:lnTo>
                  <a:lnTo>
                    <a:pt x="1" y="114"/>
                  </a:lnTo>
                  <a:lnTo>
                    <a:pt x="2" y="109"/>
                  </a:lnTo>
                  <a:lnTo>
                    <a:pt x="2" y="105"/>
                  </a:lnTo>
                  <a:lnTo>
                    <a:pt x="2" y="100"/>
                  </a:lnTo>
                  <a:lnTo>
                    <a:pt x="4" y="96"/>
                  </a:lnTo>
                  <a:lnTo>
                    <a:pt x="4" y="92"/>
                  </a:lnTo>
                  <a:lnTo>
                    <a:pt x="4" y="88"/>
                  </a:lnTo>
                  <a:lnTo>
                    <a:pt x="5" y="84"/>
                  </a:lnTo>
                  <a:lnTo>
                    <a:pt x="5" y="80"/>
                  </a:lnTo>
                  <a:lnTo>
                    <a:pt x="6" y="76"/>
                  </a:lnTo>
                  <a:lnTo>
                    <a:pt x="7" y="72"/>
                  </a:lnTo>
                  <a:lnTo>
                    <a:pt x="8" y="68"/>
                  </a:lnTo>
                  <a:lnTo>
                    <a:pt x="9" y="65"/>
                  </a:lnTo>
                  <a:lnTo>
                    <a:pt x="10" y="61"/>
                  </a:lnTo>
                  <a:lnTo>
                    <a:pt x="11" y="59"/>
                  </a:lnTo>
                  <a:lnTo>
                    <a:pt x="11" y="56"/>
                  </a:lnTo>
                  <a:lnTo>
                    <a:pt x="13" y="53"/>
                  </a:lnTo>
                  <a:lnTo>
                    <a:pt x="14" y="51"/>
                  </a:lnTo>
                  <a:lnTo>
                    <a:pt x="16" y="48"/>
                  </a:lnTo>
                  <a:lnTo>
                    <a:pt x="16" y="46"/>
                  </a:lnTo>
                  <a:lnTo>
                    <a:pt x="17" y="44"/>
                  </a:lnTo>
                  <a:lnTo>
                    <a:pt x="19" y="43"/>
                  </a:lnTo>
                  <a:lnTo>
                    <a:pt x="20" y="40"/>
                  </a:lnTo>
                  <a:lnTo>
                    <a:pt x="21" y="38"/>
                  </a:lnTo>
                  <a:lnTo>
                    <a:pt x="23" y="36"/>
                  </a:lnTo>
                  <a:lnTo>
                    <a:pt x="24" y="35"/>
                  </a:lnTo>
                  <a:lnTo>
                    <a:pt x="26" y="33"/>
                  </a:lnTo>
                  <a:lnTo>
                    <a:pt x="27" y="32"/>
                  </a:lnTo>
                  <a:lnTo>
                    <a:pt x="28" y="30"/>
                  </a:lnTo>
                  <a:lnTo>
                    <a:pt x="29" y="28"/>
                  </a:lnTo>
                  <a:lnTo>
                    <a:pt x="31" y="27"/>
                  </a:lnTo>
                  <a:lnTo>
                    <a:pt x="32" y="25"/>
                  </a:lnTo>
                  <a:lnTo>
                    <a:pt x="35" y="25"/>
                  </a:lnTo>
                  <a:lnTo>
                    <a:pt x="36" y="23"/>
                  </a:lnTo>
                  <a:lnTo>
                    <a:pt x="37" y="22"/>
                  </a:lnTo>
                  <a:lnTo>
                    <a:pt x="39" y="20"/>
                  </a:lnTo>
                  <a:lnTo>
                    <a:pt x="41" y="19"/>
                  </a:lnTo>
                  <a:lnTo>
                    <a:pt x="43" y="18"/>
                  </a:lnTo>
                  <a:lnTo>
                    <a:pt x="44" y="18"/>
                  </a:lnTo>
                  <a:lnTo>
                    <a:pt x="46" y="17"/>
                  </a:lnTo>
                  <a:lnTo>
                    <a:pt x="48" y="15"/>
                  </a:lnTo>
                  <a:lnTo>
                    <a:pt x="49" y="15"/>
                  </a:lnTo>
                  <a:lnTo>
                    <a:pt x="51" y="14"/>
                  </a:lnTo>
                  <a:lnTo>
                    <a:pt x="53" y="13"/>
                  </a:lnTo>
                  <a:lnTo>
                    <a:pt x="54" y="12"/>
                  </a:lnTo>
                  <a:lnTo>
                    <a:pt x="57" y="11"/>
                  </a:lnTo>
                  <a:lnTo>
                    <a:pt x="58" y="10"/>
                  </a:lnTo>
                  <a:lnTo>
                    <a:pt x="60" y="9"/>
                  </a:lnTo>
                  <a:lnTo>
                    <a:pt x="62" y="9"/>
                  </a:lnTo>
                  <a:lnTo>
                    <a:pt x="64" y="8"/>
                  </a:lnTo>
                  <a:lnTo>
                    <a:pt x="66" y="7"/>
                  </a:lnTo>
                  <a:lnTo>
                    <a:pt x="68" y="6"/>
                  </a:lnTo>
                  <a:lnTo>
                    <a:pt x="70" y="6"/>
                  </a:lnTo>
                  <a:lnTo>
                    <a:pt x="73" y="6"/>
                  </a:lnTo>
                  <a:lnTo>
                    <a:pt x="75" y="5"/>
                  </a:lnTo>
                  <a:lnTo>
                    <a:pt x="78" y="5"/>
                  </a:lnTo>
                  <a:lnTo>
                    <a:pt x="80" y="4"/>
                  </a:lnTo>
                  <a:lnTo>
                    <a:pt x="82" y="4"/>
                  </a:lnTo>
                  <a:lnTo>
                    <a:pt x="85" y="2"/>
                  </a:lnTo>
                  <a:lnTo>
                    <a:pt x="88" y="2"/>
                  </a:lnTo>
                  <a:lnTo>
                    <a:pt x="90" y="2"/>
                  </a:lnTo>
                  <a:lnTo>
                    <a:pt x="93" y="2"/>
                  </a:lnTo>
                  <a:lnTo>
                    <a:pt x="96" y="1"/>
                  </a:lnTo>
                  <a:lnTo>
                    <a:pt x="99" y="1"/>
                  </a:lnTo>
                  <a:lnTo>
                    <a:pt x="101" y="1"/>
                  </a:lnTo>
                  <a:lnTo>
                    <a:pt x="104" y="0"/>
                  </a:lnTo>
                  <a:lnTo>
                    <a:pt x="106" y="0"/>
                  </a:lnTo>
                  <a:lnTo>
                    <a:pt x="109" y="0"/>
                  </a:lnTo>
                  <a:lnTo>
                    <a:pt x="112" y="0"/>
                  </a:lnTo>
                  <a:lnTo>
                    <a:pt x="114" y="0"/>
                  </a:lnTo>
                  <a:lnTo>
                    <a:pt x="117" y="0"/>
                  </a:lnTo>
                  <a:lnTo>
                    <a:pt x="119" y="0"/>
                  </a:lnTo>
                  <a:lnTo>
                    <a:pt x="122" y="0"/>
                  </a:lnTo>
                  <a:lnTo>
                    <a:pt x="124" y="0"/>
                  </a:lnTo>
                  <a:lnTo>
                    <a:pt x="127" y="1"/>
                  </a:lnTo>
                  <a:lnTo>
                    <a:pt x="129" y="1"/>
                  </a:lnTo>
                  <a:lnTo>
                    <a:pt x="131" y="1"/>
                  </a:lnTo>
                  <a:lnTo>
                    <a:pt x="134" y="2"/>
                  </a:lnTo>
                  <a:lnTo>
                    <a:pt x="135" y="2"/>
                  </a:lnTo>
                  <a:lnTo>
                    <a:pt x="137" y="2"/>
                  </a:lnTo>
                  <a:lnTo>
                    <a:pt x="139" y="4"/>
                  </a:lnTo>
                  <a:lnTo>
                    <a:pt x="141" y="5"/>
                  </a:lnTo>
                  <a:lnTo>
                    <a:pt x="142" y="5"/>
                  </a:lnTo>
                  <a:lnTo>
                    <a:pt x="144" y="6"/>
                  </a:lnTo>
                  <a:lnTo>
                    <a:pt x="145" y="6"/>
                  </a:lnTo>
                  <a:lnTo>
                    <a:pt x="147" y="6"/>
                  </a:lnTo>
                  <a:lnTo>
                    <a:pt x="148" y="7"/>
                  </a:lnTo>
                  <a:lnTo>
                    <a:pt x="149" y="7"/>
                  </a:lnTo>
                  <a:lnTo>
                    <a:pt x="150" y="8"/>
                  </a:lnTo>
                  <a:lnTo>
                    <a:pt x="151" y="9"/>
                  </a:lnTo>
                  <a:lnTo>
                    <a:pt x="153" y="9"/>
                  </a:lnTo>
                  <a:lnTo>
                    <a:pt x="153" y="10"/>
                  </a:lnTo>
                  <a:lnTo>
                    <a:pt x="154" y="10"/>
                  </a:lnTo>
                  <a:lnTo>
                    <a:pt x="156" y="10"/>
                  </a:lnTo>
                  <a:lnTo>
                    <a:pt x="156" y="11"/>
                  </a:lnTo>
                  <a:lnTo>
                    <a:pt x="157" y="11"/>
                  </a:lnTo>
                  <a:lnTo>
                    <a:pt x="157" y="12"/>
                  </a:lnTo>
                  <a:lnTo>
                    <a:pt x="159" y="12"/>
                  </a:lnTo>
                  <a:lnTo>
                    <a:pt x="159" y="13"/>
                  </a:lnTo>
                  <a:lnTo>
                    <a:pt x="160" y="14"/>
                  </a:lnTo>
                  <a:lnTo>
                    <a:pt x="161" y="14"/>
                  </a:lnTo>
                  <a:lnTo>
                    <a:pt x="161" y="15"/>
                  </a:lnTo>
                  <a:lnTo>
                    <a:pt x="162" y="17"/>
                  </a:lnTo>
                  <a:lnTo>
                    <a:pt x="162" y="18"/>
                  </a:lnTo>
                  <a:lnTo>
                    <a:pt x="164" y="18"/>
                  </a:lnTo>
                  <a:lnTo>
                    <a:pt x="164" y="19"/>
                  </a:lnTo>
                  <a:lnTo>
                    <a:pt x="164" y="20"/>
                  </a:lnTo>
                  <a:lnTo>
                    <a:pt x="166" y="22"/>
                  </a:lnTo>
                  <a:lnTo>
                    <a:pt x="166" y="23"/>
                  </a:lnTo>
                  <a:lnTo>
                    <a:pt x="166" y="25"/>
                  </a:lnTo>
                  <a:lnTo>
                    <a:pt x="166" y="26"/>
                  </a:lnTo>
                  <a:lnTo>
                    <a:pt x="167" y="27"/>
                  </a:lnTo>
                  <a:lnTo>
                    <a:pt x="167" y="29"/>
                  </a:lnTo>
                  <a:lnTo>
                    <a:pt x="167" y="31"/>
                  </a:lnTo>
                  <a:lnTo>
                    <a:pt x="167" y="32"/>
                  </a:lnTo>
                  <a:lnTo>
                    <a:pt x="169" y="34"/>
                  </a:lnTo>
                  <a:lnTo>
                    <a:pt x="169" y="35"/>
                  </a:lnTo>
                  <a:lnTo>
                    <a:pt x="169" y="38"/>
                  </a:lnTo>
                  <a:lnTo>
                    <a:pt x="169" y="39"/>
                  </a:lnTo>
                  <a:lnTo>
                    <a:pt x="169" y="40"/>
                  </a:lnTo>
                  <a:lnTo>
                    <a:pt x="169" y="43"/>
                  </a:lnTo>
                  <a:lnTo>
                    <a:pt x="169" y="44"/>
                  </a:lnTo>
                  <a:lnTo>
                    <a:pt x="169" y="47"/>
                  </a:lnTo>
                  <a:lnTo>
                    <a:pt x="169" y="48"/>
                  </a:lnTo>
                  <a:lnTo>
                    <a:pt x="169" y="51"/>
                  </a:lnTo>
                  <a:lnTo>
                    <a:pt x="169" y="53"/>
                  </a:lnTo>
                  <a:lnTo>
                    <a:pt x="169" y="55"/>
                  </a:lnTo>
                  <a:lnTo>
                    <a:pt x="169" y="56"/>
                  </a:lnTo>
                  <a:lnTo>
                    <a:pt x="169" y="59"/>
                  </a:lnTo>
                  <a:lnTo>
                    <a:pt x="169" y="60"/>
                  </a:lnTo>
                  <a:lnTo>
                    <a:pt x="169" y="62"/>
                  </a:lnTo>
                  <a:lnTo>
                    <a:pt x="169" y="64"/>
                  </a:lnTo>
                  <a:lnTo>
                    <a:pt x="169" y="67"/>
                  </a:lnTo>
                  <a:lnTo>
                    <a:pt x="169" y="68"/>
                  </a:lnTo>
                  <a:lnTo>
                    <a:pt x="169" y="69"/>
                  </a:lnTo>
                  <a:lnTo>
                    <a:pt x="169" y="72"/>
                  </a:lnTo>
                  <a:lnTo>
                    <a:pt x="169" y="75"/>
                  </a:lnTo>
                  <a:lnTo>
                    <a:pt x="169" y="77"/>
                  </a:lnTo>
                  <a:lnTo>
                    <a:pt x="167" y="77"/>
                  </a:lnTo>
                  <a:lnTo>
                    <a:pt x="167" y="80"/>
                  </a:lnTo>
                  <a:lnTo>
                    <a:pt x="167" y="82"/>
                  </a:lnTo>
                  <a:lnTo>
                    <a:pt x="167" y="84"/>
                  </a:lnTo>
                  <a:lnTo>
                    <a:pt x="166" y="85"/>
                  </a:lnTo>
                  <a:lnTo>
                    <a:pt x="166" y="88"/>
                  </a:lnTo>
                  <a:lnTo>
                    <a:pt x="166" y="90"/>
                  </a:lnTo>
                  <a:lnTo>
                    <a:pt x="166" y="92"/>
                  </a:lnTo>
                  <a:lnTo>
                    <a:pt x="164" y="92"/>
                  </a:lnTo>
                  <a:lnTo>
                    <a:pt x="164" y="95"/>
                  </a:lnTo>
                  <a:lnTo>
                    <a:pt x="164" y="96"/>
                  </a:lnTo>
                  <a:lnTo>
                    <a:pt x="164" y="98"/>
                  </a:lnTo>
                  <a:lnTo>
                    <a:pt x="164" y="99"/>
                  </a:lnTo>
                  <a:lnTo>
                    <a:pt x="162" y="100"/>
                  </a:lnTo>
                  <a:lnTo>
                    <a:pt x="162" y="102"/>
                  </a:lnTo>
                  <a:lnTo>
                    <a:pt x="161" y="103"/>
                  </a:lnTo>
                  <a:lnTo>
                    <a:pt x="161" y="104"/>
                  </a:lnTo>
                  <a:lnTo>
                    <a:pt x="161" y="106"/>
                  </a:lnTo>
                  <a:lnTo>
                    <a:pt x="160" y="107"/>
                  </a:lnTo>
                  <a:lnTo>
                    <a:pt x="160" y="108"/>
                  </a:lnTo>
                  <a:lnTo>
                    <a:pt x="159" y="109"/>
                  </a:lnTo>
                  <a:lnTo>
                    <a:pt x="159" y="110"/>
                  </a:lnTo>
                  <a:lnTo>
                    <a:pt x="159" y="111"/>
                  </a:lnTo>
                  <a:lnTo>
                    <a:pt x="157" y="113"/>
                  </a:lnTo>
                  <a:lnTo>
                    <a:pt x="156" y="114"/>
                  </a:lnTo>
                  <a:lnTo>
                    <a:pt x="156" y="116"/>
                  </a:lnTo>
                  <a:lnTo>
                    <a:pt x="156" y="117"/>
                  </a:lnTo>
                  <a:lnTo>
                    <a:pt x="154" y="117"/>
                  </a:lnTo>
                  <a:lnTo>
                    <a:pt x="154" y="118"/>
                  </a:lnTo>
                  <a:lnTo>
                    <a:pt x="153" y="119"/>
                  </a:lnTo>
                  <a:lnTo>
                    <a:pt x="153" y="120"/>
                  </a:lnTo>
                  <a:lnTo>
                    <a:pt x="151" y="120"/>
                  </a:lnTo>
                  <a:lnTo>
                    <a:pt x="150" y="121"/>
                  </a:lnTo>
                  <a:lnTo>
                    <a:pt x="149" y="123"/>
                  </a:lnTo>
                  <a:lnTo>
                    <a:pt x="148" y="124"/>
                  </a:lnTo>
                  <a:lnTo>
                    <a:pt x="147" y="125"/>
                  </a:lnTo>
                  <a:lnTo>
                    <a:pt x="145" y="126"/>
                  </a:lnTo>
                  <a:lnTo>
                    <a:pt x="144" y="127"/>
                  </a:lnTo>
                  <a:lnTo>
                    <a:pt x="142" y="128"/>
                  </a:lnTo>
                  <a:lnTo>
                    <a:pt x="141" y="129"/>
                  </a:lnTo>
                  <a:lnTo>
                    <a:pt x="140" y="129"/>
                  </a:lnTo>
                  <a:lnTo>
                    <a:pt x="138" y="129"/>
                  </a:lnTo>
                  <a:lnTo>
                    <a:pt x="137" y="130"/>
                  </a:lnTo>
                  <a:lnTo>
                    <a:pt x="135" y="131"/>
                  </a:lnTo>
                  <a:lnTo>
                    <a:pt x="134" y="132"/>
                  </a:lnTo>
                  <a:lnTo>
                    <a:pt x="131" y="132"/>
                  </a:lnTo>
                  <a:lnTo>
                    <a:pt x="129" y="133"/>
                  </a:lnTo>
                  <a:lnTo>
                    <a:pt x="129" y="134"/>
                  </a:lnTo>
                  <a:lnTo>
                    <a:pt x="127" y="135"/>
                  </a:lnTo>
                  <a:lnTo>
                    <a:pt x="125" y="135"/>
                  </a:lnTo>
                  <a:lnTo>
                    <a:pt x="123" y="136"/>
                  </a:lnTo>
                  <a:lnTo>
                    <a:pt x="122" y="136"/>
                  </a:lnTo>
                  <a:lnTo>
                    <a:pt x="120" y="137"/>
                  </a:lnTo>
                  <a:lnTo>
                    <a:pt x="119" y="137"/>
                  </a:lnTo>
                  <a:lnTo>
                    <a:pt x="118" y="138"/>
                  </a:lnTo>
                  <a:lnTo>
                    <a:pt x="116" y="138"/>
                  </a:lnTo>
                  <a:lnTo>
                    <a:pt x="115" y="139"/>
                  </a:lnTo>
                  <a:lnTo>
                    <a:pt x="113" y="139"/>
                  </a:lnTo>
                  <a:lnTo>
                    <a:pt x="112" y="140"/>
                  </a:lnTo>
                  <a:lnTo>
                    <a:pt x="111" y="140"/>
                  </a:lnTo>
                  <a:lnTo>
                    <a:pt x="110" y="140"/>
                  </a:lnTo>
                  <a:lnTo>
                    <a:pt x="109" y="140"/>
                  </a:lnTo>
                  <a:lnTo>
                    <a:pt x="109" y="141"/>
                  </a:lnTo>
                  <a:lnTo>
                    <a:pt x="108" y="141"/>
                  </a:lnTo>
                  <a:lnTo>
                    <a:pt x="106" y="141"/>
                  </a:lnTo>
                  <a:lnTo>
                    <a:pt x="105" y="141"/>
                  </a:lnTo>
                  <a:lnTo>
                    <a:pt x="104" y="141"/>
                  </a:lnTo>
                  <a:lnTo>
                    <a:pt x="102" y="142"/>
                  </a:lnTo>
                  <a:lnTo>
                    <a:pt x="101" y="142"/>
                  </a:lnTo>
                  <a:lnTo>
                    <a:pt x="99" y="144"/>
                  </a:lnTo>
                  <a:lnTo>
                    <a:pt x="98" y="144"/>
                  </a:lnTo>
                  <a:lnTo>
                    <a:pt x="97" y="145"/>
                  </a:lnTo>
                  <a:lnTo>
                    <a:pt x="96" y="145"/>
                  </a:lnTo>
                  <a:lnTo>
                    <a:pt x="95" y="145"/>
                  </a:lnTo>
                  <a:lnTo>
                    <a:pt x="94" y="145"/>
                  </a:lnTo>
                  <a:lnTo>
                    <a:pt x="93" y="146"/>
                  </a:lnTo>
                  <a:lnTo>
                    <a:pt x="92" y="146"/>
                  </a:lnTo>
                  <a:lnTo>
                    <a:pt x="91" y="148"/>
                  </a:lnTo>
                  <a:lnTo>
                    <a:pt x="90" y="148"/>
                  </a:lnTo>
                  <a:lnTo>
                    <a:pt x="89" y="149"/>
                  </a:lnTo>
                  <a:lnTo>
                    <a:pt x="89" y="150"/>
                  </a:lnTo>
                  <a:lnTo>
                    <a:pt x="88" y="150"/>
                  </a:lnTo>
                  <a:lnTo>
                    <a:pt x="87" y="150"/>
                  </a:lnTo>
                  <a:lnTo>
                    <a:pt x="87" y="151"/>
                  </a:lnTo>
                  <a:lnTo>
                    <a:pt x="86" y="151"/>
                  </a:lnTo>
                  <a:lnTo>
                    <a:pt x="86" y="152"/>
                  </a:lnTo>
                  <a:lnTo>
                    <a:pt x="85" y="152"/>
                  </a:lnTo>
                  <a:lnTo>
                    <a:pt x="85" y="153"/>
                  </a:lnTo>
                  <a:lnTo>
                    <a:pt x="84" y="153"/>
                  </a:lnTo>
                  <a:lnTo>
                    <a:pt x="84" y="154"/>
                  </a:lnTo>
                  <a:lnTo>
                    <a:pt x="83" y="155"/>
                  </a:lnTo>
                  <a:lnTo>
                    <a:pt x="83" y="156"/>
                  </a:lnTo>
                  <a:lnTo>
                    <a:pt x="82" y="156"/>
                  </a:lnTo>
                  <a:lnTo>
                    <a:pt x="81" y="157"/>
                  </a:lnTo>
                  <a:lnTo>
                    <a:pt x="80" y="158"/>
                  </a:lnTo>
                  <a:lnTo>
                    <a:pt x="80" y="159"/>
                  </a:lnTo>
                  <a:lnTo>
                    <a:pt x="79" y="159"/>
                  </a:lnTo>
                  <a:lnTo>
                    <a:pt x="78" y="161"/>
                  </a:lnTo>
                  <a:lnTo>
                    <a:pt x="78" y="162"/>
                  </a:lnTo>
                  <a:lnTo>
                    <a:pt x="76" y="162"/>
                  </a:lnTo>
                  <a:lnTo>
                    <a:pt x="75" y="163"/>
                  </a:lnTo>
                  <a:lnTo>
                    <a:pt x="75" y="164"/>
                  </a:lnTo>
                  <a:lnTo>
                    <a:pt x="74" y="164"/>
                  </a:lnTo>
                  <a:lnTo>
                    <a:pt x="73" y="166"/>
                  </a:lnTo>
                  <a:lnTo>
                    <a:pt x="72" y="166"/>
                  </a:lnTo>
                  <a:lnTo>
                    <a:pt x="71" y="167"/>
                  </a:lnTo>
                  <a:lnTo>
                    <a:pt x="70" y="169"/>
                  </a:lnTo>
                  <a:lnTo>
                    <a:pt x="69" y="169"/>
                  </a:lnTo>
                  <a:lnTo>
                    <a:pt x="68" y="170"/>
                  </a:lnTo>
                  <a:lnTo>
                    <a:pt x="66" y="170"/>
                  </a:lnTo>
                  <a:lnTo>
                    <a:pt x="66" y="171"/>
                  </a:lnTo>
                  <a:lnTo>
                    <a:pt x="65" y="171"/>
                  </a:lnTo>
                  <a:lnTo>
                    <a:pt x="64" y="172"/>
                  </a:lnTo>
                  <a:lnTo>
                    <a:pt x="63" y="173"/>
                  </a:lnTo>
                  <a:lnTo>
                    <a:pt x="62" y="173"/>
                  </a:lnTo>
                  <a:lnTo>
                    <a:pt x="61" y="174"/>
                  </a:lnTo>
                  <a:lnTo>
                    <a:pt x="60" y="174"/>
                  </a:lnTo>
                  <a:lnTo>
                    <a:pt x="59" y="174"/>
                  </a:lnTo>
                  <a:lnTo>
                    <a:pt x="58" y="176"/>
                  </a:lnTo>
                  <a:lnTo>
                    <a:pt x="57" y="176"/>
                  </a:lnTo>
                  <a:lnTo>
                    <a:pt x="57" y="177"/>
                  </a:lnTo>
                  <a:lnTo>
                    <a:pt x="56" y="178"/>
                  </a:lnTo>
                  <a:lnTo>
                    <a:pt x="54" y="178"/>
                  </a:lnTo>
                  <a:lnTo>
                    <a:pt x="54" y="179"/>
                  </a:lnTo>
                  <a:lnTo>
                    <a:pt x="53" y="179"/>
                  </a:lnTo>
                  <a:lnTo>
                    <a:pt x="51" y="180"/>
                  </a:lnTo>
                  <a:lnTo>
                    <a:pt x="50" y="182"/>
                  </a:lnTo>
                  <a:lnTo>
                    <a:pt x="49" y="182"/>
                  </a:lnTo>
                  <a:lnTo>
                    <a:pt x="48" y="183"/>
                  </a:lnTo>
                  <a:lnTo>
                    <a:pt x="48" y="184"/>
                  </a:lnTo>
                  <a:lnTo>
                    <a:pt x="46" y="185"/>
                  </a:lnTo>
                  <a:lnTo>
                    <a:pt x="46" y="186"/>
                  </a:lnTo>
                  <a:lnTo>
                    <a:pt x="45" y="187"/>
                  </a:lnTo>
                  <a:lnTo>
                    <a:pt x="44" y="188"/>
                  </a:lnTo>
                  <a:lnTo>
                    <a:pt x="43" y="190"/>
                  </a:lnTo>
                  <a:lnTo>
                    <a:pt x="41" y="190"/>
                  </a:lnTo>
                  <a:lnTo>
                    <a:pt x="41" y="191"/>
                  </a:lnTo>
                  <a:lnTo>
                    <a:pt x="41" y="192"/>
                  </a:lnTo>
                  <a:lnTo>
                    <a:pt x="40" y="192"/>
                  </a:lnTo>
                  <a:lnTo>
                    <a:pt x="40" y="194"/>
                  </a:lnTo>
                  <a:lnTo>
                    <a:pt x="39" y="195"/>
                  </a:lnTo>
                  <a:lnTo>
                    <a:pt x="38" y="195"/>
                  </a:lnTo>
                  <a:lnTo>
                    <a:pt x="38" y="197"/>
                  </a:lnTo>
                  <a:lnTo>
                    <a:pt x="37" y="198"/>
                  </a:lnTo>
                  <a:lnTo>
                    <a:pt x="37" y="199"/>
                  </a:lnTo>
                  <a:lnTo>
                    <a:pt x="36" y="200"/>
                  </a:lnTo>
                  <a:lnTo>
                    <a:pt x="36" y="201"/>
                  </a:lnTo>
                  <a:lnTo>
                    <a:pt x="35" y="203"/>
                  </a:lnTo>
                  <a:lnTo>
                    <a:pt x="34" y="204"/>
                  </a:lnTo>
                  <a:lnTo>
                    <a:pt x="32" y="205"/>
                  </a:lnTo>
                  <a:lnTo>
                    <a:pt x="32" y="206"/>
                  </a:lnTo>
                  <a:lnTo>
                    <a:pt x="31" y="207"/>
                  </a:lnTo>
                  <a:lnTo>
                    <a:pt x="29" y="207"/>
                  </a:lnTo>
                  <a:lnTo>
                    <a:pt x="28" y="208"/>
                  </a:lnTo>
                  <a:lnTo>
                    <a:pt x="27" y="208"/>
                  </a:lnTo>
                  <a:lnTo>
                    <a:pt x="26" y="208"/>
                  </a:lnTo>
                  <a:lnTo>
                    <a:pt x="24" y="208"/>
                  </a:lnTo>
                  <a:lnTo>
                    <a:pt x="23" y="208"/>
                  </a:lnTo>
                  <a:lnTo>
                    <a:pt x="21" y="208"/>
                  </a:lnTo>
                  <a:lnTo>
                    <a:pt x="21" y="207"/>
                  </a:lnTo>
                  <a:lnTo>
                    <a:pt x="20" y="207"/>
                  </a:lnTo>
                  <a:lnTo>
                    <a:pt x="19" y="207"/>
                  </a:lnTo>
                  <a:lnTo>
                    <a:pt x="18" y="207"/>
                  </a:lnTo>
                  <a:lnTo>
                    <a:pt x="17" y="207"/>
                  </a:lnTo>
                  <a:lnTo>
                    <a:pt x="16" y="206"/>
                  </a:lnTo>
                  <a:lnTo>
                    <a:pt x="14" y="206"/>
                  </a:lnTo>
                  <a:lnTo>
                    <a:pt x="13" y="205"/>
                  </a:lnTo>
                  <a:lnTo>
                    <a:pt x="11" y="205"/>
                  </a:lnTo>
                  <a:lnTo>
                    <a:pt x="10" y="205"/>
                  </a:lnTo>
                  <a:lnTo>
                    <a:pt x="9" y="204"/>
                  </a:lnTo>
                  <a:lnTo>
                    <a:pt x="8" y="204"/>
                  </a:lnTo>
                </a:path>
              </a:pathLst>
            </a:custGeom>
            <a:solidFill>
              <a:srgbClr val="DB85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5270" name="Freeform 35">
              <a:extLst>
                <a:ext uri="{FF2B5EF4-FFF2-40B4-BE49-F238E27FC236}">
                  <a16:creationId xmlns:a16="http://schemas.microsoft.com/office/drawing/2014/main" xmlns="" id="{D200F8A9-38B3-4D64-9B8C-4D78A9118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" y="1429"/>
              <a:ext cx="152" cy="187"/>
            </a:xfrm>
            <a:custGeom>
              <a:avLst/>
              <a:gdLst>
                <a:gd name="T0" fmla="*/ 5 w 152"/>
                <a:gd name="T1" fmla="*/ 178 h 187"/>
                <a:gd name="T2" fmla="*/ 2 w 152"/>
                <a:gd name="T3" fmla="*/ 171 h 187"/>
                <a:gd name="T4" fmla="*/ 1 w 152"/>
                <a:gd name="T5" fmla="*/ 163 h 187"/>
                <a:gd name="T6" fmla="*/ 0 w 152"/>
                <a:gd name="T7" fmla="*/ 154 h 187"/>
                <a:gd name="T8" fmla="*/ 0 w 152"/>
                <a:gd name="T9" fmla="*/ 141 h 187"/>
                <a:gd name="T10" fmla="*/ 1 w 152"/>
                <a:gd name="T11" fmla="*/ 122 h 187"/>
                <a:gd name="T12" fmla="*/ 1 w 152"/>
                <a:gd name="T13" fmla="*/ 98 h 187"/>
                <a:gd name="T14" fmla="*/ 4 w 152"/>
                <a:gd name="T15" fmla="*/ 75 h 187"/>
                <a:gd name="T16" fmla="*/ 8 w 152"/>
                <a:gd name="T17" fmla="*/ 56 h 187"/>
                <a:gd name="T18" fmla="*/ 14 w 152"/>
                <a:gd name="T19" fmla="*/ 41 h 187"/>
                <a:gd name="T20" fmla="*/ 21 w 152"/>
                <a:gd name="T21" fmla="*/ 30 h 187"/>
                <a:gd name="T22" fmla="*/ 29 w 152"/>
                <a:gd name="T23" fmla="*/ 23 h 187"/>
                <a:gd name="T24" fmla="*/ 38 w 152"/>
                <a:gd name="T25" fmla="*/ 17 h 187"/>
                <a:gd name="T26" fmla="*/ 47 w 152"/>
                <a:gd name="T27" fmla="*/ 12 h 187"/>
                <a:gd name="T28" fmla="*/ 56 w 152"/>
                <a:gd name="T29" fmla="*/ 7 h 187"/>
                <a:gd name="T30" fmla="*/ 69 w 152"/>
                <a:gd name="T31" fmla="*/ 4 h 187"/>
                <a:gd name="T32" fmla="*/ 83 w 152"/>
                <a:gd name="T33" fmla="*/ 2 h 187"/>
                <a:gd name="T34" fmla="*/ 98 w 152"/>
                <a:gd name="T35" fmla="*/ 0 h 187"/>
                <a:gd name="T36" fmla="*/ 111 w 152"/>
                <a:gd name="T37" fmla="*/ 1 h 187"/>
                <a:gd name="T38" fmla="*/ 123 w 152"/>
                <a:gd name="T39" fmla="*/ 2 h 187"/>
                <a:gd name="T40" fmla="*/ 132 w 152"/>
                <a:gd name="T41" fmla="*/ 6 h 187"/>
                <a:gd name="T42" fmla="*/ 138 w 152"/>
                <a:gd name="T43" fmla="*/ 9 h 187"/>
                <a:gd name="T44" fmla="*/ 143 w 152"/>
                <a:gd name="T45" fmla="*/ 12 h 187"/>
                <a:gd name="T46" fmla="*/ 146 w 152"/>
                <a:gd name="T47" fmla="*/ 16 h 187"/>
                <a:gd name="T48" fmla="*/ 148 w 152"/>
                <a:gd name="T49" fmla="*/ 20 h 187"/>
                <a:gd name="T50" fmla="*/ 151 w 152"/>
                <a:gd name="T51" fmla="*/ 27 h 187"/>
                <a:gd name="T52" fmla="*/ 151 w 152"/>
                <a:gd name="T53" fmla="*/ 39 h 187"/>
                <a:gd name="T54" fmla="*/ 151 w 152"/>
                <a:gd name="T55" fmla="*/ 49 h 187"/>
                <a:gd name="T56" fmla="*/ 151 w 152"/>
                <a:gd name="T57" fmla="*/ 59 h 187"/>
                <a:gd name="T58" fmla="*/ 151 w 152"/>
                <a:gd name="T59" fmla="*/ 68 h 187"/>
                <a:gd name="T60" fmla="*/ 149 w 152"/>
                <a:gd name="T61" fmla="*/ 76 h 187"/>
                <a:gd name="T62" fmla="*/ 148 w 152"/>
                <a:gd name="T63" fmla="*/ 85 h 187"/>
                <a:gd name="T64" fmla="*/ 144 w 152"/>
                <a:gd name="T65" fmla="*/ 92 h 187"/>
                <a:gd name="T66" fmla="*/ 142 w 152"/>
                <a:gd name="T67" fmla="*/ 100 h 187"/>
                <a:gd name="T68" fmla="*/ 138 w 152"/>
                <a:gd name="T69" fmla="*/ 105 h 187"/>
                <a:gd name="T70" fmla="*/ 134 w 152"/>
                <a:gd name="T71" fmla="*/ 110 h 187"/>
                <a:gd name="T72" fmla="*/ 127 w 152"/>
                <a:gd name="T73" fmla="*/ 114 h 187"/>
                <a:gd name="T74" fmla="*/ 119 w 152"/>
                <a:gd name="T75" fmla="*/ 118 h 187"/>
                <a:gd name="T76" fmla="*/ 111 w 152"/>
                <a:gd name="T77" fmla="*/ 122 h 187"/>
                <a:gd name="T78" fmla="*/ 102 w 152"/>
                <a:gd name="T79" fmla="*/ 124 h 187"/>
                <a:gd name="T80" fmla="*/ 97 w 152"/>
                <a:gd name="T81" fmla="*/ 126 h 187"/>
                <a:gd name="T82" fmla="*/ 91 w 152"/>
                <a:gd name="T83" fmla="*/ 128 h 187"/>
                <a:gd name="T84" fmla="*/ 86 w 152"/>
                <a:gd name="T85" fmla="*/ 131 h 187"/>
                <a:gd name="T86" fmla="*/ 81 w 152"/>
                <a:gd name="T87" fmla="*/ 132 h 187"/>
                <a:gd name="T88" fmla="*/ 76 w 152"/>
                <a:gd name="T89" fmla="*/ 136 h 187"/>
                <a:gd name="T90" fmla="*/ 72 w 152"/>
                <a:gd name="T91" fmla="*/ 142 h 187"/>
                <a:gd name="T92" fmla="*/ 69 w 152"/>
                <a:gd name="T93" fmla="*/ 144 h 187"/>
                <a:gd name="T94" fmla="*/ 65 w 152"/>
                <a:gd name="T95" fmla="*/ 148 h 187"/>
                <a:gd name="T96" fmla="*/ 61 w 152"/>
                <a:gd name="T97" fmla="*/ 152 h 187"/>
                <a:gd name="T98" fmla="*/ 55 w 152"/>
                <a:gd name="T99" fmla="*/ 156 h 187"/>
                <a:gd name="T100" fmla="*/ 49 w 152"/>
                <a:gd name="T101" fmla="*/ 160 h 187"/>
                <a:gd name="T102" fmla="*/ 41 w 152"/>
                <a:gd name="T103" fmla="*/ 165 h 187"/>
                <a:gd name="T104" fmla="*/ 38 w 152"/>
                <a:gd name="T105" fmla="*/ 170 h 187"/>
                <a:gd name="T106" fmla="*/ 35 w 152"/>
                <a:gd name="T107" fmla="*/ 175 h 187"/>
                <a:gd name="T108" fmla="*/ 31 w 152"/>
                <a:gd name="T109" fmla="*/ 181 h 187"/>
                <a:gd name="T110" fmla="*/ 26 w 152"/>
                <a:gd name="T111" fmla="*/ 185 h 187"/>
                <a:gd name="T112" fmla="*/ 21 w 152"/>
                <a:gd name="T113" fmla="*/ 186 h 187"/>
                <a:gd name="T114" fmla="*/ 16 w 152"/>
                <a:gd name="T115" fmla="*/ 185 h 187"/>
                <a:gd name="T116" fmla="*/ 10 w 152"/>
                <a:gd name="T117" fmla="*/ 184 h 1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52"/>
                <a:gd name="T178" fmla="*/ 0 h 187"/>
                <a:gd name="T179" fmla="*/ 152 w 152"/>
                <a:gd name="T180" fmla="*/ 187 h 18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52" h="187">
                  <a:moveTo>
                    <a:pt x="8" y="183"/>
                  </a:moveTo>
                  <a:lnTo>
                    <a:pt x="8" y="183"/>
                  </a:lnTo>
                  <a:lnTo>
                    <a:pt x="6" y="181"/>
                  </a:lnTo>
                  <a:lnTo>
                    <a:pt x="5" y="180"/>
                  </a:lnTo>
                  <a:lnTo>
                    <a:pt x="5" y="178"/>
                  </a:lnTo>
                  <a:lnTo>
                    <a:pt x="4" y="177"/>
                  </a:lnTo>
                  <a:lnTo>
                    <a:pt x="4" y="176"/>
                  </a:lnTo>
                  <a:lnTo>
                    <a:pt x="4" y="175"/>
                  </a:lnTo>
                  <a:lnTo>
                    <a:pt x="4" y="173"/>
                  </a:lnTo>
                  <a:lnTo>
                    <a:pt x="2" y="171"/>
                  </a:lnTo>
                  <a:lnTo>
                    <a:pt x="2" y="170"/>
                  </a:lnTo>
                  <a:lnTo>
                    <a:pt x="2" y="169"/>
                  </a:lnTo>
                  <a:lnTo>
                    <a:pt x="1" y="168"/>
                  </a:lnTo>
                  <a:lnTo>
                    <a:pt x="1" y="166"/>
                  </a:lnTo>
                  <a:lnTo>
                    <a:pt x="1" y="165"/>
                  </a:lnTo>
                  <a:lnTo>
                    <a:pt x="1" y="163"/>
                  </a:lnTo>
                  <a:lnTo>
                    <a:pt x="1" y="161"/>
                  </a:lnTo>
                  <a:lnTo>
                    <a:pt x="1" y="160"/>
                  </a:lnTo>
                  <a:lnTo>
                    <a:pt x="1" y="157"/>
                  </a:lnTo>
                  <a:lnTo>
                    <a:pt x="0" y="157"/>
                  </a:lnTo>
                  <a:lnTo>
                    <a:pt x="0" y="155"/>
                  </a:lnTo>
                  <a:lnTo>
                    <a:pt x="0" y="154"/>
                  </a:lnTo>
                  <a:lnTo>
                    <a:pt x="0" y="152"/>
                  </a:lnTo>
                  <a:lnTo>
                    <a:pt x="0" y="150"/>
                  </a:lnTo>
                  <a:lnTo>
                    <a:pt x="0" y="148"/>
                  </a:lnTo>
                  <a:lnTo>
                    <a:pt x="0" y="147"/>
                  </a:lnTo>
                  <a:lnTo>
                    <a:pt x="0" y="144"/>
                  </a:lnTo>
                  <a:lnTo>
                    <a:pt x="0" y="141"/>
                  </a:lnTo>
                  <a:lnTo>
                    <a:pt x="0" y="138"/>
                  </a:lnTo>
                  <a:lnTo>
                    <a:pt x="0" y="135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1" y="126"/>
                  </a:lnTo>
                  <a:lnTo>
                    <a:pt x="1" y="122"/>
                  </a:lnTo>
                  <a:lnTo>
                    <a:pt x="1" y="118"/>
                  </a:lnTo>
                  <a:lnTo>
                    <a:pt x="1" y="114"/>
                  </a:lnTo>
                  <a:lnTo>
                    <a:pt x="1" y="111"/>
                  </a:lnTo>
                  <a:lnTo>
                    <a:pt x="1" y="107"/>
                  </a:lnTo>
                  <a:lnTo>
                    <a:pt x="1" y="102"/>
                  </a:lnTo>
                  <a:lnTo>
                    <a:pt x="1" y="98"/>
                  </a:lnTo>
                  <a:lnTo>
                    <a:pt x="1" y="95"/>
                  </a:lnTo>
                  <a:lnTo>
                    <a:pt x="2" y="91"/>
                  </a:lnTo>
                  <a:lnTo>
                    <a:pt x="2" y="87"/>
                  </a:lnTo>
                  <a:lnTo>
                    <a:pt x="2" y="83"/>
                  </a:lnTo>
                  <a:lnTo>
                    <a:pt x="4" y="79"/>
                  </a:lnTo>
                  <a:lnTo>
                    <a:pt x="4" y="75"/>
                  </a:lnTo>
                  <a:lnTo>
                    <a:pt x="4" y="71"/>
                  </a:lnTo>
                  <a:lnTo>
                    <a:pt x="5" y="68"/>
                  </a:lnTo>
                  <a:lnTo>
                    <a:pt x="5" y="65"/>
                  </a:lnTo>
                  <a:lnTo>
                    <a:pt x="6" y="61"/>
                  </a:lnTo>
                  <a:lnTo>
                    <a:pt x="8" y="59"/>
                  </a:lnTo>
                  <a:lnTo>
                    <a:pt x="8" y="56"/>
                  </a:lnTo>
                  <a:lnTo>
                    <a:pt x="9" y="53"/>
                  </a:lnTo>
                  <a:lnTo>
                    <a:pt x="10" y="51"/>
                  </a:lnTo>
                  <a:lnTo>
                    <a:pt x="11" y="48"/>
                  </a:lnTo>
                  <a:lnTo>
                    <a:pt x="11" y="47"/>
                  </a:lnTo>
                  <a:lnTo>
                    <a:pt x="13" y="43"/>
                  </a:lnTo>
                  <a:lnTo>
                    <a:pt x="14" y="41"/>
                  </a:lnTo>
                  <a:lnTo>
                    <a:pt x="16" y="40"/>
                  </a:lnTo>
                  <a:lnTo>
                    <a:pt x="16" y="38"/>
                  </a:lnTo>
                  <a:lnTo>
                    <a:pt x="17" y="37"/>
                  </a:lnTo>
                  <a:lnTo>
                    <a:pt x="19" y="35"/>
                  </a:lnTo>
                  <a:lnTo>
                    <a:pt x="20" y="33"/>
                  </a:lnTo>
                  <a:lnTo>
                    <a:pt x="21" y="30"/>
                  </a:lnTo>
                  <a:lnTo>
                    <a:pt x="22" y="30"/>
                  </a:lnTo>
                  <a:lnTo>
                    <a:pt x="24" y="28"/>
                  </a:lnTo>
                  <a:lnTo>
                    <a:pt x="25" y="27"/>
                  </a:lnTo>
                  <a:lnTo>
                    <a:pt x="26" y="26"/>
                  </a:lnTo>
                  <a:lnTo>
                    <a:pt x="28" y="25"/>
                  </a:lnTo>
                  <a:lnTo>
                    <a:pt x="29" y="23"/>
                  </a:lnTo>
                  <a:lnTo>
                    <a:pt x="30" y="22"/>
                  </a:lnTo>
                  <a:lnTo>
                    <a:pt x="32" y="20"/>
                  </a:lnTo>
                  <a:lnTo>
                    <a:pt x="33" y="19"/>
                  </a:lnTo>
                  <a:lnTo>
                    <a:pt x="35" y="19"/>
                  </a:lnTo>
                  <a:lnTo>
                    <a:pt x="36" y="18"/>
                  </a:lnTo>
                  <a:lnTo>
                    <a:pt x="38" y="17"/>
                  </a:lnTo>
                  <a:lnTo>
                    <a:pt x="39" y="16"/>
                  </a:lnTo>
                  <a:lnTo>
                    <a:pt x="40" y="15"/>
                  </a:lnTo>
                  <a:lnTo>
                    <a:pt x="41" y="14"/>
                  </a:lnTo>
                  <a:lnTo>
                    <a:pt x="44" y="13"/>
                  </a:lnTo>
                  <a:lnTo>
                    <a:pt x="46" y="12"/>
                  </a:lnTo>
                  <a:lnTo>
                    <a:pt x="47" y="12"/>
                  </a:lnTo>
                  <a:lnTo>
                    <a:pt x="49" y="11"/>
                  </a:lnTo>
                  <a:lnTo>
                    <a:pt x="50" y="10"/>
                  </a:lnTo>
                  <a:lnTo>
                    <a:pt x="52" y="9"/>
                  </a:lnTo>
                  <a:lnTo>
                    <a:pt x="54" y="9"/>
                  </a:lnTo>
                  <a:lnTo>
                    <a:pt x="55" y="9"/>
                  </a:lnTo>
                  <a:lnTo>
                    <a:pt x="56" y="7"/>
                  </a:lnTo>
                  <a:lnTo>
                    <a:pt x="59" y="6"/>
                  </a:lnTo>
                  <a:lnTo>
                    <a:pt x="60" y="6"/>
                  </a:lnTo>
                  <a:lnTo>
                    <a:pt x="62" y="6"/>
                  </a:lnTo>
                  <a:lnTo>
                    <a:pt x="65" y="6"/>
                  </a:lnTo>
                  <a:lnTo>
                    <a:pt x="67" y="5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3" y="2"/>
                  </a:lnTo>
                  <a:lnTo>
                    <a:pt x="76" y="2"/>
                  </a:lnTo>
                  <a:lnTo>
                    <a:pt x="78" y="2"/>
                  </a:lnTo>
                  <a:lnTo>
                    <a:pt x="81" y="2"/>
                  </a:lnTo>
                  <a:lnTo>
                    <a:pt x="83" y="2"/>
                  </a:lnTo>
                  <a:lnTo>
                    <a:pt x="85" y="1"/>
                  </a:lnTo>
                  <a:lnTo>
                    <a:pt x="88" y="1"/>
                  </a:lnTo>
                  <a:lnTo>
                    <a:pt x="91" y="1"/>
                  </a:lnTo>
                  <a:lnTo>
                    <a:pt x="93" y="0"/>
                  </a:lnTo>
                  <a:lnTo>
                    <a:pt x="95" y="0"/>
                  </a:lnTo>
                  <a:lnTo>
                    <a:pt x="98" y="0"/>
                  </a:lnTo>
                  <a:lnTo>
                    <a:pt x="100" y="0"/>
                  </a:lnTo>
                  <a:lnTo>
                    <a:pt x="102" y="0"/>
                  </a:lnTo>
                  <a:lnTo>
                    <a:pt x="104" y="0"/>
                  </a:lnTo>
                  <a:lnTo>
                    <a:pt x="107" y="0"/>
                  </a:lnTo>
                  <a:lnTo>
                    <a:pt x="109" y="0"/>
                  </a:lnTo>
                  <a:lnTo>
                    <a:pt x="111" y="1"/>
                  </a:lnTo>
                  <a:lnTo>
                    <a:pt x="113" y="1"/>
                  </a:lnTo>
                  <a:lnTo>
                    <a:pt x="115" y="1"/>
                  </a:lnTo>
                  <a:lnTo>
                    <a:pt x="117" y="2"/>
                  </a:lnTo>
                  <a:lnTo>
                    <a:pt x="120" y="2"/>
                  </a:lnTo>
                  <a:lnTo>
                    <a:pt x="121" y="2"/>
                  </a:lnTo>
                  <a:lnTo>
                    <a:pt x="123" y="2"/>
                  </a:lnTo>
                  <a:lnTo>
                    <a:pt x="124" y="4"/>
                  </a:lnTo>
                  <a:lnTo>
                    <a:pt x="126" y="4"/>
                  </a:lnTo>
                  <a:lnTo>
                    <a:pt x="127" y="5"/>
                  </a:lnTo>
                  <a:lnTo>
                    <a:pt x="129" y="6"/>
                  </a:lnTo>
                  <a:lnTo>
                    <a:pt x="130" y="6"/>
                  </a:lnTo>
                  <a:lnTo>
                    <a:pt x="132" y="6"/>
                  </a:lnTo>
                  <a:lnTo>
                    <a:pt x="133" y="7"/>
                  </a:lnTo>
                  <a:lnTo>
                    <a:pt x="134" y="7"/>
                  </a:lnTo>
                  <a:lnTo>
                    <a:pt x="136" y="9"/>
                  </a:lnTo>
                  <a:lnTo>
                    <a:pt x="137" y="9"/>
                  </a:lnTo>
                  <a:lnTo>
                    <a:pt x="138" y="9"/>
                  </a:lnTo>
                  <a:lnTo>
                    <a:pt x="139" y="9"/>
                  </a:lnTo>
                  <a:lnTo>
                    <a:pt x="140" y="10"/>
                  </a:lnTo>
                  <a:lnTo>
                    <a:pt x="141" y="11"/>
                  </a:lnTo>
                  <a:lnTo>
                    <a:pt x="142" y="11"/>
                  </a:lnTo>
                  <a:lnTo>
                    <a:pt x="142" y="12"/>
                  </a:lnTo>
                  <a:lnTo>
                    <a:pt x="143" y="12"/>
                  </a:lnTo>
                  <a:lnTo>
                    <a:pt x="143" y="13"/>
                  </a:lnTo>
                  <a:lnTo>
                    <a:pt x="144" y="14"/>
                  </a:lnTo>
                  <a:lnTo>
                    <a:pt x="144" y="15"/>
                  </a:lnTo>
                  <a:lnTo>
                    <a:pt x="146" y="15"/>
                  </a:lnTo>
                  <a:lnTo>
                    <a:pt x="146" y="16"/>
                  </a:lnTo>
                  <a:lnTo>
                    <a:pt x="146" y="17"/>
                  </a:lnTo>
                  <a:lnTo>
                    <a:pt x="146" y="18"/>
                  </a:lnTo>
                  <a:lnTo>
                    <a:pt x="148" y="18"/>
                  </a:lnTo>
                  <a:lnTo>
                    <a:pt x="148" y="19"/>
                  </a:lnTo>
                  <a:lnTo>
                    <a:pt x="148" y="20"/>
                  </a:lnTo>
                  <a:lnTo>
                    <a:pt x="148" y="22"/>
                  </a:lnTo>
                  <a:lnTo>
                    <a:pt x="149" y="22"/>
                  </a:lnTo>
                  <a:lnTo>
                    <a:pt x="149" y="23"/>
                  </a:lnTo>
                  <a:lnTo>
                    <a:pt x="149" y="26"/>
                  </a:lnTo>
                  <a:lnTo>
                    <a:pt x="151" y="26"/>
                  </a:lnTo>
                  <a:lnTo>
                    <a:pt x="151" y="27"/>
                  </a:lnTo>
                  <a:lnTo>
                    <a:pt x="151" y="30"/>
                  </a:lnTo>
                  <a:lnTo>
                    <a:pt x="151" y="32"/>
                  </a:lnTo>
                  <a:lnTo>
                    <a:pt x="151" y="34"/>
                  </a:lnTo>
                  <a:lnTo>
                    <a:pt x="151" y="35"/>
                  </a:lnTo>
                  <a:lnTo>
                    <a:pt x="151" y="37"/>
                  </a:lnTo>
                  <a:lnTo>
                    <a:pt x="151" y="39"/>
                  </a:lnTo>
                  <a:lnTo>
                    <a:pt x="151" y="40"/>
                  </a:lnTo>
                  <a:lnTo>
                    <a:pt x="151" y="43"/>
                  </a:lnTo>
                  <a:lnTo>
                    <a:pt x="151" y="46"/>
                  </a:lnTo>
                  <a:lnTo>
                    <a:pt x="151" y="47"/>
                  </a:lnTo>
                  <a:lnTo>
                    <a:pt x="151" y="49"/>
                  </a:lnTo>
                  <a:lnTo>
                    <a:pt x="151" y="51"/>
                  </a:lnTo>
                  <a:lnTo>
                    <a:pt x="151" y="53"/>
                  </a:lnTo>
                  <a:lnTo>
                    <a:pt x="151" y="54"/>
                  </a:lnTo>
                  <a:lnTo>
                    <a:pt x="151" y="56"/>
                  </a:lnTo>
                  <a:lnTo>
                    <a:pt x="151" y="58"/>
                  </a:lnTo>
                  <a:lnTo>
                    <a:pt x="151" y="59"/>
                  </a:lnTo>
                  <a:lnTo>
                    <a:pt x="151" y="61"/>
                  </a:lnTo>
                  <a:lnTo>
                    <a:pt x="151" y="62"/>
                  </a:lnTo>
                  <a:lnTo>
                    <a:pt x="151" y="64"/>
                  </a:lnTo>
                  <a:lnTo>
                    <a:pt x="151" y="65"/>
                  </a:lnTo>
                  <a:lnTo>
                    <a:pt x="151" y="67"/>
                  </a:lnTo>
                  <a:lnTo>
                    <a:pt x="151" y="68"/>
                  </a:lnTo>
                  <a:lnTo>
                    <a:pt x="151" y="70"/>
                  </a:lnTo>
                  <a:lnTo>
                    <a:pt x="151" y="71"/>
                  </a:lnTo>
                  <a:lnTo>
                    <a:pt x="151" y="72"/>
                  </a:lnTo>
                  <a:lnTo>
                    <a:pt x="149" y="74"/>
                  </a:lnTo>
                  <a:lnTo>
                    <a:pt x="149" y="75"/>
                  </a:lnTo>
                  <a:lnTo>
                    <a:pt x="149" y="76"/>
                  </a:lnTo>
                  <a:lnTo>
                    <a:pt x="149" y="79"/>
                  </a:lnTo>
                  <a:lnTo>
                    <a:pt x="148" y="79"/>
                  </a:lnTo>
                  <a:lnTo>
                    <a:pt x="148" y="80"/>
                  </a:lnTo>
                  <a:lnTo>
                    <a:pt x="148" y="82"/>
                  </a:lnTo>
                  <a:lnTo>
                    <a:pt x="148" y="83"/>
                  </a:lnTo>
                  <a:lnTo>
                    <a:pt x="148" y="85"/>
                  </a:lnTo>
                  <a:lnTo>
                    <a:pt x="148" y="86"/>
                  </a:lnTo>
                  <a:lnTo>
                    <a:pt x="146" y="87"/>
                  </a:lnTo>
                  <a:lnTo>
                    <a:pt x="146" y="89"/>
                  </a:lnTo>
                  <a:lnTo>
                    <a:pt x="146" y="90"/>
                  </a:lnTo>
                  <a:lnTo>
                    <a:pt x="146" y="91"/>
                  </a:lnTo>
                  <a:lnTo>
                    <a:pt x="144" y="92"/>
                  </a:lnTo>
                  <a:lnTo>
                    <a:pt x="144" y="93"/>
                  </a:lnTo>
                  <a:lnTo>
                    <a:pt x="143" y="95"/>
                  </a:lnTo>
                  <a:lnTo>
                    <a:pt x="143" y="96"/>
                  </a:lnTo>
                  <a:lnTo>
                    <a:pt x="143" y="97"/>
                  </a:lnTo>
                  <a:lnTo>
                    <a:pt x="143" y="98"/>
                  </a:lnTo>
                  <a:lnTo>
                    <a:pt x="142" y="100"/>
                  </a:lnTo>
                  <a:lnTo>
                    <a:pt x="141" y="100"/>
                  </a:lnTo>
                  <a:lnTo>
                    <a:pt x="141" y="101"/>
                  </a:lnTo>
                  <a:lnTo>
                    <a:pt x="140" y="102"/>
                  </a:lnTo>
                  <a:lnTo>
                    <a:pt x="140" y="103"/>
                  </a:lnTo>
                  <a:lnTo>
                    <a:pt x="139" y="104"/>
                  </a:lnTo>
                  <a:lnTo>
                    <a:pt x="138" y="105"/>
                  </a:lnTo>
                  <a:lnTo>
                    <a:pt x="138" y="106"/>
                  </a:lnTo>
                  <a:lnTo>
                    <a:pt x="137" y="107"/>
                  </a:lnTo>
                  <a:lnTo>
                    <a:pt x="136" y="108"/>
                  </a:lnTo>
                  <a:lnTo>
                    <a:pt x="134" y="110"/>
                  </a:lnTo>
                  <a:lnTo>
                    <a:pt x="133" y="111"/>
                  </a:lnTo>
                  <a:lnTo>
                    <a:pt x="132" y="112"/>
                  </a:lnTo>
                  <a:lnTo>
                    <a:pt x="131" y="112"/>
                  </a:lnTo>
                  <a:lnTo>
                    <a:pt x="130" y="112"/>
                  </a:lnTo>
                  <a:lnTo>
                    <a:pt x="129" y="113"/>
                  </a:lnTo>
                  <a:lnTo>
                    <a:pt x="127" y="114"/>
                  </a:lnTo>
                  <a:lnTo>
                    <a:pt x="126" y="116"/>
                  </a:lnTo>
                  <a:lnTo>
                    <a:pt x="124" y="116"/>
                  </a:lnTo>
                  <a:lnTo>
                    <a:pt x="123" y="116"/>
                  </a:lnTo>
                  <a:lnTo>
                    <a:pt x="121" y="117"/>
                  </a:lnTo>
                  <a:lnTo>
                    <a:pt x="121" y="118"/>
                  </a:lnTo>
                  <a:lnTo>
                    <a:pt x="119" y="118"/>
                  </a:lnTo>
                  <a:lnTo>
                    <a:pt x="118" y="119"/>
                  </a:lnTo>
                  <a:lnTo>
                    <a:pt x="116" y="120"/>
                  </a:lnTo>
                  <a:lnTo>
                    <a:pt x="114" y="120"/>
                  </a:lnTo>
                  <a:lnTo>
                    <a:pt x="113" y="121"/>
                  </a:lnTo>
                  <a:lnTo>
                    <a:pt x="111" y="122"/>
                  </a:lnTo>
                  <a:lnTo>
                    <a:pt x="109" y="123"/>
                  </a:lnTo>
                  <a:lnTo>
                    <a:pt x="108" y="123"/>
                  </a:lnTo>
                  <a:lnTo>
                    <a:pt x="106" y="124"/>
                  </a:lnTo>
                  <a:lnTo>
                    <a:pt x="105" y="124"/>
                  </a:lnTo>
                  <a:lnTo>
                    <a:pt x="104" y="124"/>
                  </a:lnTo>
                  <a:lnTo>
                    <a:pt x="102" y="124"/>
                  </a:lnTo>
                  <a:lnTo>
                    <a:pt x="101" y="124"/>
                  </a:lnTo>
                  <a:lnTo>
                    <a:pt x="101" y="126"/>
                  </a:lnTo>
                  <a:lnTo>
                    <a:pt x="100" y="126"/>
                  </a:lnTo>
                  <a:lnTo>
                    <a:pt x="98" y="126"/>
                  </a:lnTo>
                  <a:lnTo>
                    <a:pt x="97" y="126"/>
                  </a:lnTo>
                  <a:lnTo>
                    <a:pt x="96" y="126"/>
                  </a:lnTo>
                  <a:lnTo>
                    <a:pt x="95" y="126"/>
                  </a:lnTo>
                  <a:lnTo>
                    <a:pt x="94" y="126"/>
                  </a:lnTo>
                  <a:lnTo>
                    <a:pt x="93" y="126"/>
                  </a:lnTo>
                  <a:lnTo>
                    <a:pt x="93" y="128"/>
                  </a:lnTo>
                  <a:lnTo>
                    <a:pt x="91" y="128"/>
                  </a:lnTo>
                  <a:lnTo>
                    <a:pt x="90" y="128"/>
                  </a:lnTo>
                  <a:lnTo>
                    <a:pt x="89" y="128"/>
                  </a:lnTo>
                  <a:lnTo>
                    <a:pt x="88" y="129"/>
                  </a:lnTo>
                  <a:lnTo>
                    <a:pt x="86" y="129"/>
                  </a:lnTo>
                  <a:lnTo>
                    <a:pt x="86" y="131"/>
                  </a:lnTo>
                  <a:lnTo>
                    <a:pt x="85" y="131"/>
                  </a:lnTo>
                  <a:lnTo>
                    <a:pt x="83" y="131"/>
                  </a:lnTo>
                  <a:lnTo>
                    <a:pt x="83" y="132"/>
                  </a:lnTo>
                  <a:lnTo>
                    <a:pt x="82" y="132"/>
                  </a:lnTo>
                  <a:lnTo>
                    <a:pt x="81" y="132"/>
                  </a:lnTo>
                  <a:lnTo>
                    <a:pt x="81" y="133"/>
                  </a:lnTo>
                  <a:lnTo>
                    <a:pt x="80" y="133"/>
                  </a:lnTo>
                  <a:lnTo>
                    <a:pt x="78" y="134"/>
                  </a:lnTo>
                  <a:lnTo>
                    <a:pt x="78" y="135"/>
                  </a:lnTo>
                  <a:lnTo>
                    <a:pt x="77" y="136"/>
                  </a:lnTo>
                  <a:lnTo>
                    <a:pt x="76" y="136"/>
                  </a:lnTo>
                  <a:lnTo>
                    <a:pt x="75" y="138"/>
                  </a:lnTo>
                  <a:lnTo>
                    <a:pt x="74" y="139"/>
                  </a:lnTo>
                  <a:lnTo>
                    <a:pt x="74" y="140"/>
                  </a:lnTo>
                  <a:lnTo>
                    <a:pt x="73" y="140"/>
                  </a:lnTo>
                  <a:lnTo>
                    <a:pt x="72" y="141"/>
                  </a:lnTo>
                  <a:lnTo>
                    <a:pt x="72" y="142"/>
                  </a:lnTo>
                  <a:lnTo>
                    <a:pt x="71" y="142"/>
                  </a:lnTo>
                  <a:lnTo>
                    <a:pt x="71" y="143"/>
                  </a:lnTo>
                  <a:lnTo>
                    <a:pt x="70" y="143"/>
                  </a:lnTo>
                  <a:lnTo>
                    <a:pt x="70" y="144"/>
                  </a:lnTo>
                  <a:lnTo>
                    <a:pt x="69" y="144"/>
                  </a:lnTo>
                  <a:lnTo>
                    <a:pt x="69" y="145"/>
                  </a:lnTo>
                  <a:lnTo>
                    <a:pt x="68" y="145"/>
                  </a:lnTo>
                  <a:lnTo>
                    <a:pt x="68" y="147"/>
                  </a:lnTo>
                  <a:lnTo>
                    <a:pt x="67" y="147"/>
                  </a:lnTo>
                  <a:lnTo>
                    <a:pt x="66" y="147"/>
                  </a:lnTo>
                  <a:lnTo>
                    <a:pt x="65" y="148"/>
                  </a:lnTo>
                  <a:lnTo>
                    <a:pt x="65" y="149"/>
                  </a:lnTo>
                  <a:lnTo>
                    <a:pt x="64" y="149"/>
                  </a:lnTo>
                  <a:lnTo>
                    <a:pt x="63" y="150"/>
                  </a:lnTo>
                  <a:lnTo>
                    <a:pt x="62" y="150"/>
                  </a:lnTo>
                  <a:lnTo>
                    <a:pt x="62" y="152"/>
                  </a:lnTo>
                  <a:lnTo>
                    <a:pt x="61" y="152"/>
                  </a:lnTo>
                  <a:lnTo>
                    <a:pt x="60" y="152"/>
                  </a:lnTo>
                  <a:lnTo>
                    <a:pt x="59" y="152"/>
                  </a:lnTo>
                  <a:lnTo>
                    <a:pt x="58" y="154"/>
                  </a:lnTo>
                  <a:lnTo>
                    <a:pt x="56" y="155"/>
                  </a:lnTo>
                  <a:lnTo>
                    <a:pt x="55" y="156"/>
                  </a:lnTo>
                  <a:lnTo>
                    <a:pt x="54" y="157"/>
                  </a:lnTo>
                  <a:lnTo>
                    <a:pt x="52" y="157"/>
                  </a:lnTo>
                  <a:lnTo>
                    <a:pt x="51" y="157"/>
                  </a:lnTo>
                  <a:lnTo>
                    <a:pt x="50" y="159"/>
                  </a:lnTo>
                  <a:lnTo>
                    <a:pt x="50" y="160"/>
                  </a:lnTo>
                  <a:lnTo>
                    <a:pt x="49" y="160"/>
                  </a:lnTo>
                  <a:lnTo>
                    <a:pt x="47" y="161"/>
                  </a:lnTo>
                  <a:lnTo>
                    <a:pt x="47" y="162"/>
                  </a:lnTo>
                  <a:lnTo>
                    <a:pt x="46" y="163"/>
                  </a:lnTo>
                  <a:lnTo>
                    <a:pt x="44" y="163"/>
                  </a:lnTo>
                  <a:lnTo>
                    <a:pt x="43" y="165"/>
                  </a:lnTo>
                  <a:lnTo>
                    <a:pt x="41" y="165"/>
                  </a:lnTo>
                  <a:lnTo>
                    <a:pt x="41" y="166"/>
                  </a:lnTo>
                  <a:lnTo>
                    <a:pt x="40" y="168"/>
                  </a:lnTo>
                  <a:lnTo>
                    <a:pt x="39" y="168"/>
                  </a:lnTo>
                  <a:lnTo>
                    <a:pt x="39" y="169"/>
                  </a:lnTo>
                  <a:lnTo>
                    <a:pt x="38" y="170"/>
                  </a:lnTo>
                  <a:lnTo>
                    <a:pt x="36" y="171"/>
                  </a:lnTo>
                  <a:lnTo>
                    <a:pt x="36" y="173"/>
                  </a:lnTo>
                  <a:lnTo>
                    <a:pt x="35" y="173"/>
                  </a:lnTo>
                  <a:lnTo>
                    <a:pt x="35" y="175"/>
                  </a:lnTo>
                  <a:lnTo>
                    <a:pt x="34" y="176"/>
                  </a:lnTo>
                  <a:lnTo>
                    <a:pt x="34" y="177"/>
                  </a:lnTo>
                  <a:lnTo>
                    <a:pt x="33" y="178"/>
                  </a:lnTo>
                  <a:lnTo>
                    <a:pt x="32" y="178"/>
                  </a:lnTo>
                  <a:lnTo>
                    <a:pt x="32" y="180"/>
                  </a:lnTo>
                  <a:lnTo>
                    <a:pt x="31" y="181"/>
                  </a:lnTo>
                  <a:lnTo>
                    <a:pt x="30" y="181"/>
                  </a:lnTo>
                  <a:lnTo>
                    <a:pt x="30" y="183"/>
                  </a:lnTo>
                  <a:lnTo>
                    <a:pt x="29" y="183"/>
                  </a:lnTo>
                  <a:lnTo>
                    <a:pt x="29" y="184"/>
                  </a:lnTo>
                  <a:lnTo>
                    <a:pt x="28" y="185"/>
                  </a:lnTo>
                  <a:lnTo>
                    <a:pt x="26" y="185"/>
                  </a:lnTo>
                  <a:lnTo>
                    <a:pt x="26" y="186"/>
                  </a:lnTo>
                  <a:lnTo>
                    <a:pt x="25" y="186"/>
                  </a:lnTo>
                  <a:lnTo>
                    <a:pt x="24" y="186"/>
                  </a:lnTo>
                  <a:lnTo>
                    <a:pt x="23" y="186"/>
                  </a:lnTo>
                  <a:lnTo>
                    <a:pt x="22" y="186"/>
                  </a:lnTo>
                  <a:lnTo>
                    <a:pt x="21" y="186"/>
                  </a:lnTo>
                  <a:lnTo>
                    <a:pt x="20" y="186"/>
                  </a:lnTo>
                  <a:lnTo>
                    <a:pt x="19" y="186"/>
                  </a:lnTo>
                  <a:lnTo>
                    <a:pt x="17" y="186"/>
                  </a:lnTo>
                  <a:lnTo>
                    <a:pt x="16" y="185"/>
                  </a:lnTo>
                  <a:lnTo>
                    <a:pt x="14" y="185"/>
                  </a:lnTo>
                  <a:lnTo>
                    <a:pt x="13" y="184"/>
                  </a:lnTo>
                  <a:lnTo>
                    <a:pt x="11" y="184"/>
                  </a:lnTo>
                  <a:lnTo>
                    <a:pt x="10" y="184"/>
                  </a:lnTo>
                  <a:lnTo>
                    <a:pt x="9" y="183"/>
                  </a:lnTo>
                  <a:lnTo>
                    <a:pt x="8" y="183"/>
                  </a:lnTo>
                </a:path>
              </a:pathLst>
            </a:custGeom>
            <a:solidFill>
              <a:srgbClr val="E08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5271" name="Freeform 36">
              <a:extLst>
                <a:ext uri="{FF2B5EF4-FFF2-40B4-BE49-F238E27FC236}">
                  <a16:creationId xmlns:a16="http://schemas.microsoft.com/office/drawing/2014/main" xmlns="" id="{4CC711AD-A7AE-4431-89C0-5A12C6218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" y="1435"/>
              <a:ext cx="133" cy="166"/>
            </a:xfrm>
            <a:custGeom>
              <a:avLst/>
              <a:gdLst>
                <a:gd name="T0" fmla="*/ 4 w 133"/>
                <a:gd name="T1" fmla="*/ 158 h 166"/>
                <a:gd name="T2" fmla="*/ 2 w 133"/>
                <a:gd name="T3" fmla="*/ 152 h 166"/>
                <a:gd name="T4" fmla="*/ 0 w 133"/>
                <a:gd name="T5" fmla="*/ 144 h 166"/>
                <a:gd name="T6" fmla="*/ 0 w 133"/>
                <a:gd name="T7" fmla="*/ 136 h 166"/>
                <a:gd name="T8" fmla="*/ 0 w 133"/>
                <a:gd name="T9" fmla="*/ 126 h 166"/>
                <a:gd name="T10" fmla="*/ 0 w 133"/>
                <a:gd name="T11" fmla="*/ 108 h 166"/>
                <a:gd name="T12" fmla="*/ 0 w 133"/>
                <a:gd name="T13" fmla="*/ 88 h 166"/>
                <a:gd name="T14" fmla="*/ 3 w 133"/>
                <a:gd name="T15" fmla="*/ 67 h 166"/>
                <a:gd name="T16" fmla="*/ 6 w 133"/>
                <a:gd name="T17" fmla="*/ 49 h 166"/>
                <a:gd name="T18" fmla="*/ 11 w 133"/>
                <a:gd name="T19" fmla="*/ 38 h 166"/>
                <a:gd name="T20" fmla="*/ 18 w 133"/>
                <a:gd name="T21" fmla="*/ 28 h 166"/>
                <a:gd name="T22" fmla="*/ 24 w 133"/>
                <a:gd name="T23" fmla="*/ 21 h 166"/>
                <a:gd name="T24" fmla="*/ 32 w 133"/>
                <a:gd name="T25" fmla="*/ 15 h 166"/>
                <a:gd name="T26" fmla="*/ 41 w 133"/>
                <a:gd name="T27" fmla="*/ 10 h 166"/>
                <a:gd name="T28" fmla="*/ 49 w 133"/>
                <a:gd name="T29" fmla="*/ 6 h 166"/>
                <a:gd name="T30" fmla="*/ 60 w 133"/>
                <a:gd name="T31" fmla="*/ 3 h 166"/>
                <a:gd name="T32" fmla="*/ 73 w 133"/>
                <a:gd name="T33" fmla="*/ 2 h 166"/>
                <a:gd name="T34" fmla="*/ 85 w 133"/>
                <a:gd name="T35" fmla="*/ 0 h 166"/>
                <a:gd name="T36" fmla="*/ 97 w 133"/>
                <a:gd name="T37" fmla="*/ 1 h 166"/>
                <a:gd name="T38" fmla="*/ 107 w 133"/>
                <a:gd name="T39" fmla="*/ 2 h 166"/>
                <a:gd name="T40" fmla="*/ 116 w 133"/>
                <a:gd name="T41" fmla="*/ 5 h 166"/>
                <a:gd name="T42" fmla="*/ 122 w 133"/>
                <a:gd name="T43" fmla="*/ 8 h 166"/>
                <a:gd name="T44" fmla="*/ 124 w 133"/>
                <a:gd name="T45" fmla="*/ 11 h 166"/>
                <a:gd name="T46" fmla="*/ 127 w 133"/>
                <a:gd name="T47" fmla="*/ 14 h 166"/>
                <a:gd name="T48" fmla="*/ 129 w 133"/>
                <a:gd name="T49" fmla="*/ 18 h 166"/>
                <a:gd name="T50" fmla="*/ 132 w 133"/>
                <a:gd name="T51" fmla="*/ 23 h 166"/>
                <a:gd name="T52" fmla="*/ 132 w 133"/>
                <a:gd name="T53" fmla="*/ 31 h 166"/>
                <a:gd name="T54" fmla="*/ 132 w 133"/>
                <a:gd name="T55" fmla="*/ 40 h 166"/>
                <a:gd name="T56" fmla="*/ 132 w 133"/>
                <a:gd name="T57" fmla="*/ 50 h 166"/>
                <a:gd name="T58" fmla="*/ 132 w 133"/>
                <a:gd name="T59" fmla="*/ 58 h 166"/>
                <a:gd name="T60" fmla="*/ 132 w 133"/>
                <a:gd name="T61" fmla="*/ 65 h 166"/>
                <a:gd name="T62" fmla="*/ 129 w 133"/>
                <a:gd name="T63" fmla="*/ 74 h 166"/>
                <a:gd name="T64" fmla="*/ 127 w 133"/>
                <a:gd name="T65" fmla="*/ 82 h 166"/>
                <a:gd name="T66" fmla="*/ 124 w 133"/>
                <a:gd name="T67" fmla="*/ 89 h 166"/>
                <a:gd name="T68" fmla="*/ 120 w 133"/>
                <a:gd name="T69" fmla="*/ 94 h 166"/>
                <a:gd name="T70" fmla="*/ 114 w 133"/>
                <a:gd name="T71" fmla="*/ 100 h 166"/>
                <a:gd name="T72" fmla="*/ 108 w 133"/>
                <a:gd name="T73" fmla="*/ 103 h 166"/>
                <a:gd name="T74" fmla="*/ 99 w 133"/>
                <a:gd name="T75" fmla="*/ 107 h 166"/>
                <a:gd name="T76" fmla="*/ 92 w 133"/>
                <a:gd name="T77" fmla="*/ 110 h 166"/>
                <a:gd name="T78" fmla="*/ 85 w 133"/>
                <a:gd name="T79" fmla="*/ 112 h 166"/>
                <a:gd name="T80" fmla="*/ 80 w 133"/>
                <a:gd name="T81" fmla="*/ 113 h 166"/>
                <a:gd name="T82" fmla="*/ 74 w 133"/>
                <a:gd name="T83" fmla="*/ 115 h 166"/>
                <a:gd name="T84" fmla="*/ 69 w 133"/>
                <a:gd name="T85" fmla="*/ 118 h 166"/>
                <a:gd name="T86" fmla="*/ 65 w 133"/>
                <a:gd name="T87" fmla="*/ 122 h 166"/>
                <a:gd name="T88" fmla="*/ 62 w 133"/>
                <a:gd name="T89" fmla="*/ 126 h 166"/>
                <a:gd name="T90" fmla="*/ 58 w 133"/>
                <a:gd name="T91" fmla="*/ 131 h 166"/>
                <a:gd name="T92" fmla="*/ 54 w 133"/>
                <a:gd name="T93" fmla="*/ 135 h 166"/>
                <a:gd name="T94" fmla="*/ 48 w 133"/>
                <a:gd name="T95" fmla="*/ 139 h 166"/>
                <a:gd name="T96" fmla="*/ 43 w 133"/>
                <a:gd name="T97" fmla="*/ 141 h 166"/>
                <a:gd name="T98" fmla="*/ 39 w 133"/>
                <a:gd name="T99" fmla="*/ 144 h 166"/>
                <a:gd name="T100" fmla="*/ 34 w 133"/>
                <a:gd name="T101" fmla="*/ 149 h 166"/>
                <a:gd name="T102" fmla="*/ 29 w 133"/>
                <a:gd name="T103" fmla="*/ 155 h 166"/>
                <a:gd name="T104" fmla="*/ 26 w 133"/>
                <a:gd name="T105" fmla="*/ 161 h 166"/>
                <a:gd name="T106" fmla="*/ 22 w 133"/>
                <a:gd name="T107" fmla="*/ 165 h 166"/>
                <a:gd name="T108" fmla="*/ 16 w 133"/>
                <a:gd name="T109" fmla="*/ 165 h 166"/>
                <a:gd name="T110" fmla="*/ 10 w 133"/>
                <a:gd name="T111" fmla="*/ 164 h 16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3"/>
                <a:gd name="T169" fmla="*/ 0 h 166"/>
                <a:gd name="T170" fmla="*/ 133 w 133"/>
                <a:gd name="T171" fmla="*/ 166 h 16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3" h="166">
                  <a:moveTo>
                    <a:pt x="6" y="162"/>
                  </a:moveTo>
                  <a:lnTo>
                    <a:pt x="6" y="161"/>
                  </a:lnTo>
                  <a:lnTo>
                    <a:pt x="5" y="161"/>
                  </a:lnTo>
                  <a:lnTo>
                    <a:pt x="5" y="160"/>
                  </a:lnTo>
                  <a:lnTo>
                    <a:pt x="4" y="160"/>
                  </a:lnTo>
                  <a:lnTo>
                    <a:pt x="4" y="158"/>
                  </a:lnTo>
                  <a:lnTo>
                    <a:pt x="4" y="157"/>
                  </a:lnTo>
                  <a:lnTo>
                    <a:pt x="3" y="157"/>
                  </a:lnTo>
                  <a:lnTo>
                    <a:pt x="3" y="156"/>
                  </a:lnTo>
                  <a:lnTo>
                    <a:pt x="2" y="155"/>
                  </a:lnTo>
                  <a:lnTo>
                    <a:pt x="2" y="154"/>
                  </a:lnTo>
                  <a:lnTo>
                    <a:pt x="2" y="152"/>
                  </a:lnTo>
                  <a:lnTo>
                    <a:pt x="1" y="151"/>
                  </a:lnTo>
                  <a:lnTo>
                    <a:pt x="1" y="149"/>
                  </a:lnTo>
                  <a:lnTo>
                    <a:pt x="1" y="147"/>
                  </a:lnTo>
                  <a:lnTo>
                    <a:pt x="0" y="147"/>
                  </a:lnTo>
                  <a:lnTo>
                    <a:pt x="0" y="145"/>
                  </a:lnTo>
                  <a:lnTo>
                    <a:pt x="0" y="144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0" y="140"/>
                  </a:lnTo>
                  <a:lnTo>
                    <a:pt x="0" y="139"/>
                  </a:lnTo>
                  <a:lnTo>
                    <a:pt x="0" y="137"/>
                  </a:lnTo>
                  <a:lnTo>
                    <a:pt x="0" y="136"/>
                  </a:lnTo>
                  <a:lnTo>
                    <a:pt x="0" y="135"/>
                  </a:lnTo>
                  <a:lnTo>
                    <a:pt x="0" y="134"/>
                  </a:lnTo>
                  <a:lnTo>
                    <a:pt x="0" y="131"/>
                  </a:lnTo>
                  <a:lnTo>
                    <a:pt x="0" y="130"/>
                  </a:lnTo>
                  <a:lnTo>
                    <a:pt x="0" y="128"/>
                  </a:lnTo>
                  <a:lnTo>
                    <a:pt x="0" y="126"/>
                  </a:lnTo>
                  <a:lnTo>
                    <a:pt x="0" y="123"/>
                  </a:lnTo>
                  <a:lnTo>
                    <a:pt x="0" y="121"/>
                  </a:lnTo>
                  <a:lnTo>
                    <a:pt x="0" y="118"/>
                  </a:lnTo>
                  <a:lnTo>
                    <a:pt x="0" y="115"/>
                  </a:lnTo>
                  <a:lnTo>
                    <a:pt x="0" y="112"/>
                  </a:lnTo>
                  <a:lnTo>
                    <a:pt x="0" y="108"/>
                  </a:lnTo>
                  <a:lnTo>
                    <a:pt x="0" y="105"/>
                  </a:lnTo>
                  <a:lnTo>
                    <a:pt x="0" y="102"/>
                  </a:lnTo>
                  <a:lnTo>
                    <a:pt x="0" y="98"/>
                  </a:lnTo>
                  <a:lnTo>
                    <a:pt x="0" y="94"/>
                  </a:lnTo>
                  <a:lnTo>
                    <a:pt x="0" y="91"/>
                  </a:lnTo>
                  <a:lnTo>
                    <a:pt x="0" y="88"/>
                  </a:lnTo>
                  <a:lnTo>
                    <a:pt x="1" y="85"/>
                  </a:lnTo>
                  <a:lnTo>
                    <a:pt x="1" y="81"/>
                  </a:lnTo>
                  <a:lnTo>
                    <a:pt x="1" y="77"/>
                  </a:lnTo>
                  <a:lnTo>
                    <a:pt x="2" y="74"/>
                  </a:lnTo>
                  <a:lnTo>
                    <a:pt x="2" y="70"/>
                  </a:lnTo>
                  <a:lnTo>
                    <a:pt x="3" y="67"/>
                  </a:lnTo>
                  <a:lnTo>
                    <a:pt x="3" y="64"/>
                  </a:lnTo>
                  <a:lnTo>
                    <a:pt x="4" y="60"/>
                  </a:lnTo>
                  <a:lnTo>
                    <a:pt x="4" y="57"/>
                  </a:lnTo>
                  <a:lnTo>
                    <a:pt x="5" y="55"/>
                  </a:lnTo>
                  <a:lnTo>
                    <a:pt x="6" y="52"/>
                  </a:lnTo>
                  <a:lnTo>
                    <a:pt x="6" y="49"/>
                  </a:lnTo>
                  <a:lnTo>
                    <a:pt x="7" y="47"/>
                  </a:lnTo>
                  <a:lnTo>
                    <a:pt x="8" y="44"/>
                  </a:lnTo>
                  <a:lnTo>
                    <a:pt x="9" y="43"/>
                  </a:lnTo>
                  <a:lnTo>
                    <a:pt x="10" y="40"/>
                  </a:lnTo>
                  <a:lnTo>
                    <a:pt x="11" y="39"/>
                  </a:lnTo>
                  <a:lnTo>
                    <a:pt x="11" y="38"/>
                  </a:lnTo>
                  <a:lnTo>
                    <a:pt x="12" y="35"/>
                  </a:lnTo>
                  <a:lnTo>
                    <a:pt x="14" y="34"/>
                  </a:lnTo>
                  <a:lnTo>
                    <a:pt x="14" y="32"/>
                  </a:lnTo>
                  <a:lnTo>
                    <a:pt x="16" y="31"/>
                  </a:lnTo>
                  <a:lnTo>
                    <a:pt x="17" y="29"/>
                  </a:lnTo>
                  <a:lnTo>
                    <a:pt x="18" y="28"/>
                  </a:lnTo>
                  <a:lnTo>
                    <a:pt x="19" y="26"/>
                  </a:lnTo>
                  <a:lnTo>
                    <a:pt x="20" y="25"/>
                  </a:lnTo>
                  <a:lnTo>
                    <a:pt x="21" y="24"/>
                  </a:lnTo>
                  <a:lnTo>
                    <a:pt x="22" y="23"/>
                  </a:lnTo>
                  <a:lnTo>
                    <a:pt x="23" y="22"/>
                  </a:lnTo>
                  <a:lnTo>
                    <a:pt x="24" y="21"/>
                  </a:lnTo>
                  <a:lnTo>
                    <a:pt x="26" y="19"/>
                  </a:lnTo>
                  <a:lnTo>
                    <a:pt x="29" y="18"/>
                  </a:lnTo>
                  <a:lnTo>
                    <a:pt x="29" y="17"/>
                  </a:lnTo>
                  <a:lnTo>
                    <a:pt x="31" y="15"/>
                  </a:lnTo>
                  <a:lnTo>
                    <a:pt x="32" y="15"/>
                  </a:lnTo>
                  <a:lnTo>
                    <a:pt x="33" y="14"/>
                  </a:lnTo>
                  <a:lnTo>
                    <a:pt x="35" y="13"/>
                  </a:lnTo>
                  <a:lnTo>
                    <a:pt x="36" y="12"/>
                  </a:lnTo>
                  <a:lnTo>
                    <a:pt x="38" y="12"/>
                  </a:lnTo>
                  <a:lnTo>
                    <a:pt x="39" y="11"/>
                  </a:lnTo>
                  <a:lnTo>
                    <a:pt x="41" y="10"/>
                  </a:lnTo>
                  <a:lnTo>
                    <a:pt x="41" y="9"/>
                  </a:lnTo>
                  <a:lnTo>
                    <a:pt x="43" y="9"/>
                  </a:lnTo>
                  <a:lnTo>
                    <a:pt x="44" y="8"/>
                  </a:lnTo>
                  <a:lnTo>
                    <a:pt x="46" y="7"/>
                  </a:lnTo>
                  <a:lnTo>
                    <a:pt x="48" y="7"/>
                  </a:lnTo>
                  <a:lnTo>
                    <a:pt x="49" y="6"/>
                  </a:lnTo>
                  <a:lnTo>
                    <a:pt x="51" y="6"/>
                  </a:lnTo>
                  <a:lnTo>
                    <a:pt x="52" y="5"/>
                  </a:lnTo>
                  <a:lnTo>
                    <a:pt x="54" y="5"/>
                  </a:lnTo>
                  <a:lnTo>
                    <a:pt x="56" y="4"/>
                  </a:lnTo>
                  <a:lnTo>
                    <a:pt x="58" y="4"/>
                  </a:lnTo>
                  <a:lnTo>
                    <a:pt x="60" y="3"/>
                  </a:lnTo>
                  <a:lnTo>
                    <a:pt x="61" y="3"/>
                  </a:lnTo>
                  <a:lnTo>
                    <a:pt x="64" y="2"/>
                  </a:lnTo>
                  <a:lnTo>
                    <a:pt x="66" y="2"/>
                  </a:lnTo>
                  <a:lnTo>
                    <a:pt x="68" y="2"/>
                  </a:lnTo>
                  <a:lnTo>
                    <a:pt x="69" y="2"/>
                  </a:lnTo>
                  <a:lnTo>
                    <a:pt x="73" y="2"/>
                  </a:lnTo>
                  <a:lnTo>
                    <a:pt x="74" y="1"/>
                  </a:lnTo>
                  <a:lnTo>
                    <a:pt x="76" y="1"/>
                  </a:lnTo>
                  <a:lnTo>
                    <a:pt x="79" y="1"/>
                  </a:lnTo>
                  <a:lnTo>
                    <a:pt x="81" y="1"/>
                  </a:lnTo>
                  <a:lnTo>
                    <a:pt x="84" y="1"/>
                  </a:lnTo>
                  <a:lnTo>
                    <a:pt x="85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2" y="0"/>
                  </a:lnTo>
                  <a:lnTo>
                    <a:pt x="94" y="0"/>
                  </a:lnTo>
                  <a:lnTo>
                    <a:pt x="95" y="1"/>
                  </a:lnTo>
                  <a:lnTo>
                    <a:pt x="97" y="1"/>
                  </a:lnTo>
                  <a:lnTo>
                    <a:pt x="99" y="1"/>
                  </a:lnTo>
                  <a:lnTo>
                    <a:pt x="101" y="1"/>
                  </a:lnTo>
                  <a:lnTo>
                    <a:pt x="102" y="1"/>
                  </a:lnTo>
                  <a:lnTo>
                    <a:pt x="104" y="2"/>
                  </a:lnTo>
                  <a:lnTo>
                    <a:pt x="107" y="2"/>
                  </a:lnTo>
                  <a:lnTo>
                    <a:pt x="109" y="2"/>
                  </a:lnTo>
                  <a:lnTo>
                    <a:pt x="110" y="3"/>
                  </a:lnTo>
                  <a:lnTo>
                    <a:pt x="112" y="4"/>
                  </a:lnTo>
                  <a:lnTo>
                    <a:pt x="113" y="4"/>
                  </a:lnTo>
                  <a:lnTo>
                    <a:pt x="113" y="5"/>
                  </a:lnTo>
                  <a:lnTo>
                    <a:pt x="116" y="5"/>
                  </a:lnTo>
                  <a:lnTo>
                    <a:pt x="116" y="6"/>
                  </a:lnTo>
                  <a:lnTo>
                    <a:pt x="117" y="6"/>
                  </a:lnTo>
                  <a:lnTo>
                    <a:pt x="119" y="6"/>
                  </a:lnTo>
                  <a:lnTo>
                    <a:pt x="119" y="7"/>
                  </a:lnTo>
                  <a:lnTo>
                    <a:pt x="120" y="8"/>
                  </a:lnTo>
                  <a:lnTo>
                    <a:pt x="122" y="8"/>
                  </a:lnTo>
                  <a:lnTo>
                    <a:pt x="122" y="9"/>
                  </a:lnTo>
                  <a:lnTo>
                    <a:pt x="123" y="9"/>
                  </a:lnTo>
                  <a:lnTo>
                    <a:pt x="124" y="10"/>
                  </a:lnTo>
                  <a:lnTo>
                    <a:pt x="124" y="11"/>
                  </a:lnTo>
                  <a:lnTo>
                    <a:pt x="125" y="11"/>
                  </a:lnTo>
                  <a:lnTo>
                    <a:pt x="125" y="12"/>
                  </a:lnTo>
                  <a:lnTo>
                    <a:pt x="127" y="12"/>
                  </a:lnTo>
                  <a:lnTo>
                    <a:pt x="127" y="13"/>
                  </a:lnTo>
                  <a:lnTo>
                    <a:pt x="127" y="14"/>
                  </a:lnTo>
                  <a:lnTo>
                    <a:pt x="129" y="14"/>
                  </a:lnTo>
                  <a:lnTo>
                    <a:pt x="129" y="15"/>
                  </a:lnTo>
                  <a:lnTo>
                    <a:pt x="129" y="17"/>
                  </a:lnTo>
                  <a:lnTo>
                    <a:pt x="129" y="18"/>
                  </a:lnTo>
                  <a:lnTo>
                    <a:pt x="130" y="18"/>
                  </a:lnTo>
                  <a:lnTo>
                    <a:pt x="130" y="19"/>
                  </a:lnTo>
                  <a:lnTo>
                    <a:pt x="130" y="21"/>
                  </a:lnTo>
                  <a:lnTo>
                    <a:pt x="132" y="22"/>
                  </a:lnTo>
                  <a:lnTo>
                    <a:pt x="132" y="23"/>
                  </a:lnTo>
                  <a:lnTo>
                    <a:pt x="132" y="24"/>
                  </a:lnTo>
                  <a:lnTo>
                    <a:pt x="132" y="25"/>
                  </a:lnTo>
                  <a:lnTo>
                    <a:pt x="132" y="27"/>
                  </a:lnTo>
                  <a:lnTo>
                    <a:pt x="132" y="28"/>
                  </a:lnTo>
                  <a:lnTo>
                    <a:pt x="132" y="30"/>
                  </a:lnTo>
                  <a:lnTo>
                    <a:pt x="132" y="31"/>
                  </a:lnTo>
                  <a:lnTo>
                    <a:pt x="132" y="33"/>
                  </a:lnTo>
                  <a:lnTo>
                    <a:pt x="132" y="34"/>
                  </a:lnTo>
                  <a:lnTo>
                    <a:pt x="132" y="35"/>
                  </a:lnTo>
                  <a:lnTo>
                    <a:pt x="132" y="36"/>
                  </a:lnTo>
                  <a:lnTo>
                    <a:pt x="132" y="39"/>
                  </a:lnTo>
                  <a:lnTo>
                    <a:pt x="132" y="40"/>
                  </a:lnTo>
                  <a:lnTo>
                    <a:pt x="132" y="42"/>
                  </a:lnTo>
                  <a:lnTo>
                    <a:pt x="132" y="44"/>
                  </a:lnTo>
                  <a:lnTo>
                    <a:pt x="132" y="45"/>
                  </a:lnTo>
                  <a:lnTo>
                    <a:pt x="132" y="46"/>
                  </a:lnTo>
                  <a:lnTo>
                    <a:pt x="132" y="48"/>
                  </a:lnTo>
                  <a:lnTo>
                    <a:pt x="132" y="50"/>
                  </a:lnTo>
                  <a:lnTo>
                    <a:pt x="132" y="51"/>
                  </a:lnTo>
                  <a:lnTo>
                    <a:pt x="132" y="53"/>
                  </a:lnTo>
                  <a:lnTo>
                    <a:pt x="132" y="54"/>
                  </a:lnTo>
                  <a:lnTo>
                    <a:pt x="132" y="56"/>
                  </a:lnTo>
                  <a:lnTo>
                    <a:pt x="132" y="58"/>
                  </a:lnTo>
                  <a:lnTo>
                    <a:pt x="132" y="60"/>
                  </a:lnTo>
                  <a:lnTo>
                    <a:pt x="132" y="61"/>
                  </a:lnTo>
                  <a:lnTo>
                    <a:pt x="132" y="64"/>
                  </a:lnTo>
                  <a:lnTo>
                    <a:pt x="132" y="65"/>
                  </a:lnTo>
                  <a:lnTo>
                    <a:pt x="132" y="67"/>
                  </a:lnTo>
                  <a:lnTo>
                    <a:pt x="130" y="68"/>
                  </a:lnTo>
                  <a:lnTo>
                    <a:pt x="130" y="70"/>
                  </a:lnTo>
                  <a:lnTo>
                    <a:pt x="130" y="72"/>
                  </a:lnTo>
                  <a:lnTo>
                    <a:pt x="129" y="73"/>
                  </a:lnTo>
                  <a:lnTo>
                    <a:pt x="129" y="74"/>
                  </a:lnTo>
                  <a:lnTo>
                    <a:pt x="129" y="77"/>
                  </a:lnTo>
                  <a:lnTo>
                    <a:pt x="129" y="79"/>
                  </a:lnTo>
                  <a:lnTo>
                    <a:pt x="127" y="79"/>
                  </a:lnTo>
                  <a:lnTo>
                    <a:pt x="127" y="81"/>
                  </a:lnTo>
                  <a:lnTo>
                    <a:pt x="127" y="82"/>
                  </a:lnTo>
                  <a:lnTo>
                    <a:pt x="127" y="84"/>
                  </a:lnTo>
                  <a:lnTo>
                    <a:pt x="125" y="85"/>
                  </a:lnTo>
                  <a:lnTo>
                    <a:pt x="124" y="86"/>
                  </a:lnTo>
                  <a:lnTo>
                    <a:pt x="124" y="87"/>
                  </a:lnTo>
                  <a:lnTo>
                    <a:pt x="124" y="88"/>
                  </a:lnTo>
                  <a:lnTo>
                    <a:pt x="124" y="89"/>
                  </a:lnTo>
                  <a:lnTo>
                    <a:pt x="123" y="89"/>
                  </a:lnTo>
                  <a:lnTo>
                    <a:pt x="123" y="91"/>
                  </a:lnTo>
                  <a:lnTo>
                    <a:pt x="122" y="92"/>
                  </a:lnTo>
                  <a:lnTo>
                    <a:pt x="122" y="93"/>
                  </a:lnTo>
                  <a:lnTo>
                    <a:pt x="122" y="94"/>
                  </a:lnTo>
                  <a:lnTo>
                    <a:pt x="120" y="94"/>
                  </a:lnTo>
                  <a:lnTo>
                    <a:pt x="120" y="95"/>
                  </a:lnTo>
                  <a:lnTo>
                    <a:pt x="119" y="97"/>
                  </a:lnTo>
                  <a:lnTo>
                    <a:pt x="117" y="98"/>
                  </a:lnTo>
                  <a:lnTo>
                    <a:pt x="116" y="98"/>
                  </a:lnTo>
                  <a:lnTo>
                    <a:pt x="114" y="100"/>
                  </a:lnTo>
                  <a:lnTo>
                    <a:pt x="113" y="100"/>
                  </a:lnTo>
                  <a:lnTo>
                    <a:pt x="113" y="102"/>
                  </a:lnTo>
                  <a:lnTo>
                    <a:pt x="112" y="102"/>
                  </a:lnTo>
                  <a:lnTo>
                    <a:pt x="111" y="102"/>
                  </a:lnTo>
                  <a:lnTo>
                    <a:pt x="109" y="103"/>
                  </a:lnTo>
                  <a:lnTo>
                    <a:pt x="108" y="103"/>
                  </a:lnTo>
                  <a:lnTo>
                    <a:pt x="107" y="105"/>
                  </a:lnTo>
                  <a:lnTo>
                    <a:pt x="105" y="105"/>
                  </a:lnTo>
                  <a:lnTo>
                    <a:pt x="104" y="105"/>
                  </a:lnTo>
                  <a:lnTo>
                    <a:pt x="102" y="106"/>
                  </a:lnTo>
                  <a:lnTo>
                    <a:pt x="100" y="107"/>
                  </a:lnTo>
                  <a:lnTo>
                    <a:pt x="99" y="107"/>
                  </a:lnTo>
                  <a:lnTo>
                    <a:pt x="98" y="108"/>
                  </a:lnTo>
                  <a:lnTo>
                    <a:pt x="97" y="108"/>
                  </a:lnTo>
                  <a:lnTo>
                    <a:pt x="95" y="109"/>
                  </a:lnTo>
                  <a:lnTo>
                    <a:pt x="94" y="109"/>
                  </a:lnTo>
                  <a:lnTo>
                    <a:pt x="92" y="110"/>
                  </a:lnTo>
                  <a:lnTo>
                    <a:pt x="90" y="110"/>
                  </a:lnTo>
                  <a:lnTo>
                    <a:pt x="89" y="110"/>
                  </a:lnTo>
                  <a:lnTo>
                    <a:pt x="88" y="110"/>
                  </a:lnTo>
                  <a:lnTo>
                    <a:pt x="87" y="110"/>
                  </a:lnTo>
                  <a:lnTo>
                    <a:pt x="86" y="112"/>
                  </a:lnTo>
                  <a:lnTo>
                    <a:pt x="85" y="112"/>
                  </a:lnTo>
                  <a:lnTo>
                    <a:pt x="84" y="112"/>
                  </a:lnTo>
                  <a:lnTo>
                    <a:pt x="82" y="112"/>
                  </a:lnTo>
                  <a:lnTo>
                    <a:pt x="82" y="113"/>
                  </a:lnTo>
                  <a:lnTo>
                    <a:pt x="81" y="113"/>
                  </a:lnTo>
                  <a:lnTo>
                    <a:pt x="80" y="113"/>
                  </a:lnTo>
                  <a:lnTo>
                    <a:pt x="80" y="114"/>
                  </a:lnTo>
                  <a:lnTo>
                    <a:pt x="79" y="114"/>
                  </a:lnTo>
                  <a:lnTo>
                    <a:pt x="78" y="114"/>
                  </a:lnTo>
                  <a:lnTo>
                    <a:pt x="77" y="115"/>
                  </a:lnTo>
                  <a:lnTo>
                    <a:pt x="76" y="115"/>
                  </a:lnTo>
                  <a:lnTo>
                    <a:pt x="74" y="115"/>
                  </a:lnTo>
                  <a:lnTo>
                    <a:pt x="73" y="115"/>
                  </a:lnTo>
                  <a:lnTo>
                    <a:pt x="73" y="116"/>
                  </a:lnTo>
                  <a:lnTo>
                    <a:pt x="72" y="116"/>
                  </a:lnTo>
                  <a:lnTo>
                    <a:pt x="72" y="118"/>
                  </a:lnTo>
                  <a:lnTo>
                    <a:pt x="71" y="118"/>
                  </a:lnTo>
                  <a:lnTo>
                    <a:pt x="69" y="118"/>
                  </a:lnTo>
                  <a:lnTo>
                    <a:pt x="69" y="119"/>
                  </a:lnTo>
                  <a:lnTo>
                    <a:pt x="68" y="119"/>
                  </a:lnTo>
                  <a:lnTo>
                    <a:pt x="67" y="121"/>
                  </a:lnTo>
                  <a:lnTo>
                    <a:pt x="66" y="121"/>
                  </a:lnTo>
                  <a:lnTo>
                    <a:pt x="66" y="122"/>
                  </a:lnTo>
                  <a:lnTo>
                    <a:pt x="65" y="122"/>
                  </a:lnTo>
                  <a:lnTo>
                    <a:pt x="65" y="123"/>
                  </a:lnTo>
                  <a:lnTo>
                    <a:pt x="64" y="123"/>
                  </a:lnTo>
                  <a:lnTo>
                    <a:pt x="64" y="124"/>
                  </a:lnTo>
                  <a:lnTo>
                    <a:pt x="64" y="126"/>
                  </a:lnTo>
                  <a:lnTo>
                    <a:pt x="62" y="126"/>
                  </a:lnTo>
                  <a:lnTo>
                    <a:pt x="61" y="127"/>
                  </a:lnTo>
                  <a:lnTo>
                    <a:pt x="61" y="128"/>
                  </a:lnTo>
                  <a:lnTo>
                    <a:pt x="60" y="128"/>
                  </a:lnTo>
                  <a:lnTo>
                    <a:pt x="59" y="130"/>
                  </a:lnTo>
                  <a:lnTo>
                    <a:pt x="58" y="131"/>
                  </a:lnTo>
                  <a:lnTo>
                    <a:pt x="57" y="131"/>
                  </a:lnTo>
                  <a:lnTo>
                    <a:pt x="56" y="133"/>
                  </a:lnTo>
                  <a:lnTo>
                    <a:pt x="55" y="133"/>
                  </a:lnTo>
                  <a:lnTo>
                    <a:pt x="55" y="134"/>
                  </a:lnTo>
                  <a:lnTo>
                    <a:pt x="54" y="134"/>
                  </a:lnTo>
                  <a:lnTo>
                    <a:pt x="54" y="135"/>
                  </a:lnTo>
                  <a:lnTo>
                    <a:pt x="52" y="136"/>
                  </a:lnTo>
                  <a:lnTo>
                    <a:pt x="51" y="136"/>
                  </a:lnTo>
                  <a:lnTo>
                    <a:pt x="50" y="136"/>
                  </a:lnTo>
                  <a:lnTo>
                    <a:pt x="50" y="137"/>
                  </a:lnTo>
                  <a:lnTo>
                    <a:pt x="49" y="137"/>
                  </a:lnTo>
                  <a:lnTo>
                    <a:pt x="48" y="139"/>
                  </a:lnTo>
                  <a:lnTo>
                    <a:pt x="47" y="139"/>
                  </a:lnTo>
                  <a:lnTo>
                    <a:pt x="46" y="139"/>
                  </a:lnTo>
                  <a:lnTo>
                    <a:pt x="45" y="139"/>
                  </a:lnTo>
                  <a:lnTo>
                    <a:pt x="45" y="140"/>
                  </a:lnTo>
                  <a:lnTo>
                    <a:pt x="44" y="140"/>
                  </a:lnTo>
                  <a:lnTo>
                    <a:pt x="43" y="141"/>
                  </a:lnTo>
                  <a:lnTo>
                    <a:pt x="42" y="142"/>
                  </a:lnTo>
                  <a:lnTo>
                    <a:pt x="41" y="142"/>
                  </a:lnTo>
                  <a:lnTo>
                    <a:pt x="41" y="143"/>
                  </a:lnTo>
                  <a:lnTo>
                    <a:pt x="40" y="144"/>
                  </a:lnTo>
                  <a:lnTo>
                    <a:pt x="39" y="144"/>
                  </a:lnTo>
                  <a:lnTo>
                    <a:pt x="39" y="145"/>
                  </a:lnTo>
                  <a:lnTo>
                    <a:pt x="38" y="145"/>
                  </a:lnTo>
                  <a:lnTo>
                    <a:pt x="37" y="147"/>
                  </a:lnTo>
                  <a:lnTo>
                    <a:pt x="36" y="147"/>
                  </a:lnTo>
                  <a:lnTo>
                    <a:pt x="35" y="147"/>
                  </a:lnTo>
                  <a:lnTo>
                    <a:pt x="34" y="149"/>
                  </a:lnTo>
                  <a:lnTo>
                    <a:pt x="33" y="149"/>
                  </a:lnTo>
                  <a:lnTo>
                    <a:pt x="32" y="151"/>
                  </a:lnTo>
                  <a:lnTo>
                    <a:pt x="31" y="151"/>
                  </a:lnTo>
                  <a:lnTo>
                    <a:pt x="31" y="152"/>
                  </a:lnTo>
                  <a:lnTo>
                    <a:pt x="31" y="154"/>
                  </a:lnTo>
                  <a:lnTo>
                    <a:pt x="29" y="155"/>
                  </a:lnTo>
                  <a:lnTo>
                    <a:pt x="29" y="156"/>
                  </a:lnTo>
                  <a:lnTo>
                    <a:pt x="29" y="157"/>
                  </a:lnTo>
                  <a:lnTo>
                    <a:pt x="28" y="157"/>
                  </a:lnTo>
                  <a:lnTo>
                    <a:pt x="28" y="158"/>
                  </a:lnTo>
                  <a:lnTo>
                    <a:pt x="26" y="160"/>
                  </a:lnTo>
                  <a:lnTo>
                    <a:pt x="26" y="161"/>
                  </a:lnTo>
                  <a:lnTo>
                    <a:pt x="25" y="161"/>
                  </a:lnTo>
                  <a:lnTo>
                    <a:pt x="25" y="162"/>
                  </a:lnTo>
                  <a:lnTo>
                    <a:pt x="24" y="163"/>
                  </a:lnTo>
                  <a:lnTo>
                    <a:pt x="23" y="164"/>
                  </a:lnTo>
                  <a:lnTo>
                    <a:pt x="22" y="164"/>
                  </a:lnTo>
                  <a:lnTo>
                    <a:pt x="22" y="165"/>
                  </a:lnTo>
                  <a:lnTo>
                    <a:pt x="21" y="165"/>
                  </a:lnTo>
                  <a:lnTo>
                    <a:pt x="20" y="165"/>
                  </a:lnTo>
                  <a:lnTo>
                    <a:pt x="19" y="165"/>
                  </a:lnTo>
                  <a:lnTo>
                    <a:pt x="18" y="165"/>
                  </a:lnTo>
                  <a:lnTo>
                    <a:pt x="17" y="165"/>
                  </a:lnTo>
                  <a:lnTo>
                    <a:pt x="16" y="165"/>
                  </a:lnTo>
                  <a:lnTo>
                    <a:pt x="15" y="165"/>
                  </a:lnTo>
                  <a:lnTo>
                    <a:pt x="14" y="165"/>
                  </a:lnTo>
                  <a:lnTo>
                    <a:pt x="14" y="164"/>
                  </a:lnTo>
                  <a:lnTo>
                    <a:pt x="12" y="164"/>
                  </a:lnTo>
                  <a:lnTo>
                    <a:pt x="11" y="164"/>
                  </a:lnTo>
                  <a:lnTo>
                    <a:pt x="10" y="164"/>
                  </a:lnTo>
                  <a:lnTo>
                    <a:pt x="9" y="163"/>
                  </a:lnTo>
                  <a:lnTo>
                    <a:pt x="8" y="163"/>
                  </a:lnTo>
                  <a:lnTo>
                    <a:pt x="7" y="163"/>
                  </a:lnTo>
                  <a:lnTo>
                    <a:pt x="7" y="162"/>
                  </a:lnTo>
                  <a:lnTo>
                    <a:pt x="6" y="162"/>
                  </a:lnTo>
                </a:path>
              </a:pathLst>
            </a:custGeom>
            <a:solidFill>
              <a:srgbClr val="E28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5272" name="Freeform 37">
              <a:extLst>
                <a:ext uri="{FF2B5EF4-FFF2-40B4-BE49-F238E27FC236}">
                  <a16:creationId xmlns:a16="http://schemas.microsoft.com/office/drawing/2014/main" xmlns="" id="{4676B14E-D05E-4C66-A883-CE3A8C40A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" y="1442"/>
              <a:ext cx="116" cy="143"/>
            </a:xfrm>
            <a:custGeom>
              <a:avLst/>
              <a:gdLst>
                <a:gd name="T0" fmla="*/ 3 w 116"/>
                <a:gd name="T1" fmla="*/ 136 h 143"/>
                <a:gd name="T2" fmla="*/ 1 w 116"/>
                <a:gd name="T3" fmla="*/ 129 h 143"/>
                <a:gd name="T4" fmla="*/ 1 w 116"/>
                <a:gd name="T5" fmla="*/ 122 h 143"/>
                <a:gd name="T6" fmla="*/ 0 w 116"/>
                <a:gd name="T7" fmla="*/ 111 h 143"/>
                <a:gd name="T8" fmla="*/ 0 w 116"/>
                <a:gd name="T9" fmla="*/ 96 h 143"/>
                <a:gd name="T10" fmla="*/ 1 w 116"/>
                <a:gd name="T11" fmla="*/ 79 h 143"/>
                <a:gd name="T12" fmla="*/ 1 w 116"/>
                <a:gd name="T13" fmla="*/ 61 h 143"/>
                <a:gd name="T14" fmla="*/ 4 w 116"/>
                <a:gd name="T15" fmla="*/ 47 h 143"/>
                <a:gd name="T16" fmla="*/ 9 w 116"/>
                <a:gd name="T17" fmla="*/ 35 h 143"/>
                <a:gd name="T18" fmla="*/ 15 w 116"/>
                <a:gd name="T19" fmla="*/ 26 h 143"/>
                <a:gd name="T20" fmla="*/ 21 w 116"/>
                <a:gd name="T21" fmla="*/ 18 h 143"/>
                <a:gd name="T22" fmla="*/ 28 w 116"/>
                <a:gd name="T23" fmla="*/ 13 h 143"/>
                <a:gd name="T24" fmla="*/ 34 w 116"/>
                <a:gd name="T25" fmla="*/ 9 h 143"/>
                <a:gd name="T26" fmla="*/ 43 w 116"/>
                <a:gd name="T27" fmla="*/ 6 h 143"/>
                <a:gd name="T28" fmla="*/ 52 w 116"/>
                <a:gd name="T29" fmla="*/ 4 h 143"/>
                <a:gd name="T30" fmla="*/ 63 w 116"/>
                <a:gd name="T31" fmla="*/ 2 h 143"/>
                <a:gd name="T32" fmla="*/ 74 w 116"/>
                <a:gd name="T33" fmla="*/ 1 h 143"/>
                <a:gd name="T34" fmla="*/ 84 w 116"/>
                <a:gd name="T35" fmla="*/ 1 h 143"/>
                <a:gd name="T36" fmla="*/ 93 w 116"/>
                <a:gd name="T37" fmla="*/ 2 h 143"/>
                <a:gd name="T38" fmla="*/ 99 w 116"/>
                <a:gd name="T39" fmla="*/ 5 h 143"/>
                <a:gd name="T40" fmla="*/ 104 w 116"/>
                <a:gd name="T41" fmla="*/ 7 h 143"/>
                <a:gd name="T42" fmla="*/ 108 w 116"/>
                <a:gd name="T43" fmla="*/ 9 h 143"/>
                <a:gd name="T44" fmla="*/ 110 w 116"/>
                <a:gd name="T45" fmla="*/ 13 h 143"/>
                <a:gd name="T46" fmla="*/ 113 w 116"/>
                <a:gd name="T47" fmla="*/ 18 h 143"/>
                <a:gd name="T48" fmla="*/ 115 w 116"/>
                <a:gd name="T49" fmla="*/ 23 h 143"/>
                <a:gd name="T50" fmla="*/ 115 w 116"/>
                <a:gd name="T51" fmla="*/ 33 h 143"/>
                <a:gd name="T52" fmla="*/ 115 w 116"/>
                <a:gd name="T53" fmla="*/ 42 h 143"/>
                <a:gd name="T54" fmla="*/ 115 w 116"/>
                <a:gd name="T55" fmla="*/ 51 h 143"/>
                <a:gd name="T56" fmla="*/ 113 w 116"/>
                <a:gd name="T57" fmla="*/ 57 h 143"/>
                <a:gd name="T58" fmla="*/ 112 w 116"/>
                <a:gd name="T59" fmla="*/ 63 h 143"/>
                <a:gd name="T60" fmla="*/ 110 w 116"/>
                <a:gd name="T61" fmla="*/ 71 h 143"/>
                <a:gd name="T62" fmla="*/ 107 w 116"/>
                <a:gd name="T63" fmla="*/ 76 h 143"/>
                <a:gd name="T64" fmla="*/ 105 w 116"/>
                <a:gd name="T65" fmla="*/ 80 h 143"/>
                <a:gd name="T66" fmla="*/ 101 w 116"/>
                <a:gd name="T67" fmla="*/ 85 h 143"/>
                <a:gd name="T68" fmla="*/ 95 w 116"/>
                <a:gd name="T69" fmla="*/ 88 h 143"/>
                <a:gd name="T70" fmla="*/ 90 w 116"/>
                <a:gd name="T71" fmla="*/ 91 h 143"/>
                <a:gd name="T72" fmla="*/ 83 w 116"/>
                <a:gd name="T73" fmla="*/ 94 h 143"/>
                <a:gd name="T74" fmla="*/ 76 w 116"/>
                <a:gd name="T75" fmla="*/ 96 h 143"/>
                <a:gd name="T76" fmla="*/ 72 w 116"/>
                <a:gd name="T77" fmla="*/ 97 h 143"/>
                <a:gd name="T78" fmla="*/ 66 w 116"/>
                <a:gd name="T79" fmla="*/ 98 h 143"/>
                <a:gd name="T80" fmla="*/ 62 w 116"/>
                <a:gd name="T81" fmla="*/ 101 h 143"/>
                <a:gd name="T82" fmla="*/ 57 w 116"/>
                <a:gd name="T83" fmla="*/ 104 h 143"/>
                <a:gd name="T84" fmla="*/ 54 w 116"/>
                <a:gd name="T85" fmla="*/ 108 h 143"/>
                <a:gd name="T86" fmla="*/ 51 w 116"/>
                <a:gd name="T87" fmla="*/ 113 h 143"/>
                <a:gd name="T88" fmla="*/ 45 w 116"/>
                <a:gd name="T89" fmla="*/ 116 h 143"/>
                <a:gd name="T90" fmla="*/ 41 w 116"/>
                <a:gd name="T91" fmla="*/ 119 h 143"/>
                <a:gd name="T92" fmla="*/ 36 w 116"/>
                <a:gd name="T93" fmla="*/ 124 h 143"/>
                <a:gd name="T94" fmla="*/ 32 w 116"/>
                <a:gd name="T95" fmla="*/ 126 h 143"/>
                <a:gd name="T96" fmla="*/ 27 w 116"/>
                <a:gd name="T97" fmla="*/ 132 h 143"/>
                <a:gd name="T98" fmla="*/ 24 w 116"/>
                <a:gd name="T99" fmla="*/ 136 h 143"/>
                <a:gd name="T100" fmla="*/ 22 w 116"/>
                <a:gd name="T101" fmla="*/ 140 h 143"/>
                <a:gd name="T102" fmla="*/ 16 w 116"/>
                <a:gd name="T103" fmla="*/ 142 h 143"/>
                <a:gd name="T104" fmla="*/ 10 w 116"/>
                <a:gd name="T105" fmla="*/ 142 h 143"/>
                <a:gd name="T106" fmla="*/ 5 w 116"/>
                <a:gd name="T107" fmla="*/ 140 h 14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6"/>
                <a:gd name="T163" fmla="*/ 0 h 143"/>
                <a:gd name="T164" fmla="*/ 116 w 116"/>
                <a:gd name="T165" fmla="*/ 143 h 14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6" h="143">
                  <a:moveTo>
                    <a:pt x="5" y="140"/>
                  </a:moveTo>
                  <a:lnTo>
                    <a:pt x="5" y="139"/>
                  </a:lnTo>
                  <a:lnTo>
                    <a:pt x="4" y="139"/>
                  </a:lnTo>
                  <a:lnTo>
                    <a:pt x="4" y="137"/>
                  </a:lnTo>
                  <a:lnTo>
                    <a:pt x="3" y="137"/>
                  </a:lnTo>
                  <a:lnTo>
                    <a:pt x="3" y="136"/>
                  </a:lnTo>
                  <a:lnTo>
                    <a:pt x="3" y="134"/>
                  </a:lnTo>
                  <a:lnTo>
                    <a:pt x="2" y="134"/>
                  </a:lnTo>
                  <a:lnTo>
                    <a:pt x="2" y="133"/>
                  </a:lnTo>
                  <a:lnTo>
                    <a:pt x="2" y="132"/>
                  </a:lnTo>
                  <a:lnTo>
                    <a:pt x="1" y="131"/>
                  </a:lnTo>
                  <a:lnTo>
                    <a:pt x="1" y="129"/>
                  </a:lnTo>
                  <a:lnTo>
                    <a:pt x="1" y="127"/>
                  </a:lnTo>
                  <a:lnTo>
                    <a:pt x="1" y="126"/>
                  </a:lnTo>
                  <a:lnTo>
                    <a:pt x="1" y="125"/>
                  </a:lnTo>
                  <a:lnTo>
                    <a:pt x="1" y="124"/>
                  </a:lnTo>
                  <a:lnTo>
                    <a:pt x="1" y="122"/>
                  </a:lnTo>
                  <a:lnTo>
                    <a:pt x="0" y="121"/>
                  </a:lnTo>
                  <a:lnTo>
                    <a:pt x="0" y="119"/>
                  </a:lnTo>
                  <a:lnTo>
                    <a:pt x="0" y="116"/>
                  </a:lnTo>
                  <a:lnTo>
                    <a:pt x="0" y="113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6"/>
                  </a:lnTo>
                  <a:lnTo>
                    <a:pt x="0" y="104"/>
                  </a:lnTo>
                  <a:lnTo>
                    <a:pt x="0" y="101"/>
                  </a:lnTo>
                  <a:lnTo>
                    <a:pt x="0" y="98"/>
                  </a:lnTo>
                  <a:lnTo>
                    <a:pt x="0" y="96"/>
                  </a:lnTo>
                  <a:lnTo>
                    <a:pt x="0" y="94"/>
                  </a:lnTo>
                  <a:lnTo>
                    <a:pt x="0" y="91"/>
                  </a:lnTo>
                  <a:lnTo>
                    <a:pt x="0" y="88"/>
                  </a:lnTo>
                  <a:lnTo>
                    <a:pt x="1" y="85"/>
                  </a:lnTo>
                  <a:lnTo>
                    <a:pt x="1" y="82"/>
                  </a:lnTo>
                  <a:lnTo>
                    <a:pt x="1" y="79"/>
                  </a:lnTo>
                  <a:lnTo>
                    <a:pt x="1" y="76"/>
                  </a:lnTo>
                  <a:lnTo>
                    <a:pt x="1" y="73"/>
                  </a:lnTo>
                  <a:lnTo>
                    <a:pt x="1" y="70"/>
                  </a:lnTo>
                  <a:lnTo>
                    <a:pt x="1" y="67"/>
                  </a:lnTo>
                  <a:lnTo>
                    <a:pt x="1" y="64"/>
                  </a:lnTo>
                  <a:lnTo>
                    <a:pt x="1" y="61"/>
                  </a:lnTo>
                  <a:lnTo>
                    <a:pt x="2" y="58"/>
                  </a:lnTo>
                  <a:lnTo>
                    <a:pt x="2" y="55"/>
                  </a:lnTo>
                  <a:lnTo>
                    <a:pt x="3" y="52"/>
                  </a:lnTo>
                  <a:lnTo>
                    <a:pt x="3" y="51"/>
                  </a:lnTo>
                  <a:lnTo>
                    <a:pt x="4" y="47"/>
                  </a:lnTo>
                  <a:lnTo>
                    <a:pt x="5" y="43"/>
                  </a:lnTo>
                  <a:lnTo>
                    <a:pt x="6" y="41"/>
                  </a:lnTo>
                  <a:lnTo>
                    <a:pt x="6" y="39"/>
                  </a:lnTo>
                  <a:lnTo>
                    <a:pt x="7" y="37"/>
                  </a:lnTo>
                  <a:lnTo>
                    <a:pt x="8" y="36"/>
                  </a:lnTo>
                  <a:lnTo>
                    <a:pt x="9" y="35"/>
                  </a:lnTo>
                  <a:lnTo>
                    <a:pt x="10" y="33"/>
                  </a:lnTo>
                  <a:lnTo>
                    <a:pt x="11" y="32"/>
                  </a:lnTo>
                  <a:lnTo>
                    <a:pt x="11" y="30"/>
                  </a:lnTo>
                  <a:lnTo>
                    <a:pt x="12" y="29"/>
                  </a:lnTo>
                  <a:lnTo>
                    <a:pt x="14" y="27"/>
                  </a:lnTo>
                  <a:lnTo>
                    <a:pt x="15" y="26"/>
                  </a:lnTo>
                  <a:lnTo>
                    <a:pt x="16" y="23"/>
                  </a:lnTo>
                  <a:lnTo>
                    <a:pt x="17" y="22"/>
                  </a:lnTo>
                  <a:lnTo>
                    <a:pt x="18" y="22"/>
                  </a:lnTo>
                  <a:lnTo>
                    <a:pt x="19" y="20"/>
                  </a:lnTo>
                  <a:lnTo>
                    <a:pt x="20" y="19"/>
                  </a:lnTo>
                  <a:lnTo>
                    <a:pt x="21" y="18"/>
                  </a:lnTo>
                  <a:lnTo>
                    <a:pt x="23" y="18"/>
                  </a:lnTo>
                  <a:lnTo>
                    <a:pt x="23" y="17"/>
                  </a:lnTo>
                  <a:lnTo>
                    <a:pt x="24" y="16"/>
                  </a:lnTo>
                  <a:lnTo>
                    <a:pt x="25" y="15"/>
                  </a:lnTo>
                  <a:lnTo>
                    <a:pt x="26" y="14"/>
                  </a:lnTo>
                  <a:lnTo>
                    <a:pt x="28" y="13"/>
                  </a:lnTo>
                  <a:lnTo>
                    <a:pt x="29" y="13"/>
                  </a:lnTo>
                  <a:lnTo>
                    <a:pt x="30" y="12"/>
                  </a:lnTo>
                  <a:lnTo>
                    <a:pt x="31" y="11"/>
                  </a:lnTo>
                  <a:lnTo>
                    <a:pt x="33" y="10"/>
                  </a:lnTo>
                  <a:lnTo>
                    <a:pt x="34" y="9"/>
                  </a:lnTo>
                  <a:lnTo>
                    <a:pt x="36" y="8"/>
                  </a:lnTo>
                  <a:lnTo>
                    <a:pt x="37" y="8"/>
                  </a:lnTo>
                  <a:lnTo>
                    <a:pt x="38" y="7"/>
                  </a:lnTo>
                  <a:lnTo>
                    <a:pt x="40" y="7"/>
                  </a:lnTo>
                  <a:lnTo>
                    <a:pt x="41" y="6"/>
                  </a:lnTo>
                  <a:lnTo>
                    <a:pt x="43" y="6"/>
                  </a:lnTo>
                  <a:lnTo>
                    <a:pt x="45" y="6"/>
                  </a:lnTo>
                  <a:lnTo>
                    <a:pt x="47" y="5"/>
                  </a:lnTo>
                  <a:lnTo>
                    <a:pt x="48" y="5"/>
                  </a:lnTo>
                  <a:lnTo>
                    <a:pt x="51" y="4"/>
                  </a:lnTo>
                  <a:lnTo>
                    <a:pt x="52" y="4"/>
                  </a:lnTo>
                  <a:lnTo>
                    <a:pt x="53" y="2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9" y="2"/>
                  </a:lnTo>
                  <a:lnTo>
                    <a:pt x="61" y="2"/>
                  </a:lnTo>
                  <a:lnTo>
                    <a:pt x="63" y="2"/>
                  </a:lnTo>
                  <a:lnTo>
                    <a:pt x="65" y="1"/>
                  </a:lnTo>
                  <a:lnTo>
                    <a:pt x="66" y="1"/>
                  </a:lnTo>
                  <a:lnTo>
                    <a:pt x="68" y="1"/>
                  </a:lnTo>
                  <a:lnTo>
                    <a:pt x="70" y="1"/>
                  </a:lnTo>
                  <a:lnTo>
                    <a:pt x="72" y="1"/>
                  </a:lnTo>
                  <a:lnTo>
                    <a:pt x="74" y="1"/>
                  </a:lnTo>
                  <a:lnTo>
                    <a:pt x="75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81" y="1"/>
                  </a:lnTo>
                  <a:lnTo>
                    <a:pt x="83" y="1"/>
                  </a:lnTo>
                  <a:lnTo>
                    <a:pt x="84" y="1"/>
                  </a:lnTo>
                  <a:lnTo>
                    <a:pt x="85" y="1"/>
                  </a:lnTo>
                  <a:lnTo>
                    <a:pt x="87" y="1"/>
                  </a:lnTo>
                  <a:lnTo>
                    <a:pt x="90" y="2"/>
                  </a:lnTo>
                  <a:lnTo>
                    <a:pt x="93" y="2"/>
                  </a:lnTo>
                  <a:lnTo>
                    <a:pt x="95" y="2"/>
                  </a:lnTo>
                  <a:lnTo>
                    <a:pt x="95" y="4"/>
                  </a:lnTo>
                  <a:lnTo>
                    <a:pt x="96" y="4"/>
                  </a:lnTo>
                  <a:lnTo>
                    <a:pt x="97" y="5"/>
                  </a:lnTo>
                  <a:lnTo>
                    <a:pt x="98" y="5"/>
                  </a:lnTo>
                  <a:lnTo>
                    <a:pt x="99" y="5"/>
                  </a:lnTo>
                  <a:lnTo>
                    <a:pt x="100" y="6"/>
                  </a:lnTo>
                  <a:lnTo>
                    <a:pt x="101" y="6"/>
                  </a:lnTo>
                  <a:lnTo>
                    <a:pt x="102" y="6"/>
                  </a:lnTo>
                  <a:lnTo>
                    <a:pt x="103" y="6"/>
                  </a:lnTo>
                  <a:lnTo>
                    <a:pt x="104" y="6"/>
                  </a:lnTo>
                  <a:lnTo>
                    <a:pt x="104" y="7"/>
                  </a:lnTo>
                  <a:lnTo>
                    <a:pt x="105" y="7"/>
                  </a:lnTo>
                  <a:lnTo>
                    <a:pt x="105" y="8"/>
                  </a:lnTo>
                  <a:lnTo>
                    <a:pt x="107" y="8"/>
                  </a:lnTo>
                  <a:lnTo>
                    <a:pt x="107" y="9"/>
                  </a:lnTo>
                  <a:lnTo>
                    <a:pt x="108" y="9"/>
                  </a:lnTo>
                  <a:lnTo>
                    <a:pt x="108" y="10"/>
                  </a:lnTo>
                  <a:lnTo>
                    <a:pt x="110" y="10"/>
                  </a:lnTo>
                  <a:lnTo>
                    <a:pt x="110" y="11"/>
                  </a:lnTo>
                  <a:lnTo>
                    <a:pt x="110" y="12"/>
                  </a:lnTo>
                  <a:lnTo>
                    <a:pt x="110" y="13"/>
                  </a:lnTo>
                  <a:lnTo>
                    <a:pt x="112" y="13"/>
                  </a:lnTo>
                  <a:lnTo>
                    <a:pt x="112" y="14"/>
                  </a:lnTo>
                  <a:lnTo>
                    <a:pt x="112" y="15"/>
                  </a:lnTo>
                  <a:lnTo>
                    <a:pt x="112" y="16"/>
                  </a:lnTo>
                  <a:lnTo>
                    <a:pt x="113" y="17"/>
                  </a:lnTo>
                  <a:lnTo>
                    <a:pt x="113" y="18"/>
                  </a:lnTo>
                  <a:lnTo>
                    <a:pt x="113" y="19"/>
                  </a:lnTo>
                  <a:lnTo>
                    <a:pt x="113" y="20"/>
                  </a:lnTo>
                  <a:lnTo>
                    <a:pt x="115" y="22"/>
                  </a:lnTo>
                  <a:lnTo>
                    <a:pt x="115" y="23"/>
                  </a:lnTo>
                  <a:lnTo>
                    <a:pt x="115" y="24"/>
                  </a:lnTo>
                  <a:lnTo>
                    <a:pt x="115" y="27"/>
                  </a:lnTo>
                  <a:lnTo>
                    <a:pt x="115" y="28"/>
                  </a:lnTo>
                  <a:lnTo>
                    <a:pt x="115" y="30"/>
                  </a:lnTo>
                  <a:lnTo>
                    <a:pt x="115" y="31"/>
                  </a:lnTo>
                  <a:lnTo>
                    <a:pt x="115" y="33"/>
                  </a:lnTo>
                  <a:lnTo>
                    <a:pt x="115" y="34"/>
                  </a:lnTo>
                  <a:lnTo>
                    <a:pt x="115" y="35"/>
                  </a:lnTo>
                  <a:lnTo>
                    <a:pt x="115" y="37"/>
                  </a:lnTo>
                  <a:lnTo>
                    <a:pt x="115" y="39"/>
                  </a:lnTo>
                  <a:lnTo>
                    <a:pt x="115" y="40"/>
                  </a:lnTo>
                  <a:lnTo>
                    <a:pt x="115" y="42"/>
                  </a:lnTo>
                  <a:lnTo>
                    <a:pt x="115" y="43"/>
                  </a:lnTo>
                  <a:lnTo>
                    <a:pt x="115" y="44"/>
                  </a:lnTo>
                  <a:lnTo>
                    <a:pt x="115" y="47"/>
                  </a:lnTo>
                  <a:lnTo>
                    <a:pt x="115" y="50"/>
                  </a:lnTo>
                  <a:lnTo>
                    <a:pt x="115" y="51"/>
                  </a:lnTo>
                  <a:lnTo>
                    <a:pt x="115" y="52"/>
                  </a:lnTo>
                  <a:lnTo>
                    <a:pt x="115" y="54"/>
                  </a:lnTo>
                  <a:lnTo>
                    <a:pt x="115" y="55"/>
                  </a:lnTo>
                  <a:lnTo>
                    <a:pt x="113" y="57"/>
                  </a:lnTo>
                  <a:lnTo>
                    <a:pt x="113" y="58"/>
                  </a:lnTo>
                  <a:lnTo>
                    <a:pt x="113" y="59"/>
                  </a:lnTo>
                  <a:lnTo>
                    <a:pt x="113" y="60"/>
                  </a:lnTo>
                  <a:lnTo>
                    <a:pt x="113" y="61"/>
                  </a:lnTo>
                  <a:lnTo>
                    <a:pt x="112" y="62"/>
                  </a:lnTo>
                  <a:lnTo>
                    <a:pt x="112" y="63"/>
                  </a:lnTo>
                  <a:lnTo>
                    <a:pt x="112" y="64"/>
                  </a:lnTo>
                  <a:lnTo>
                    <a:pt x="112" y="65"/>
                  </a:lnTo>
                  <a:lnTo>
                    <a:pt x="112" y="66"/>
                  </a:lnTo>
                  <a:lnTo>
                    <a:pt x="112" y="67"/>
                  </a:lnTo>
                  <a:lnTo>
                    <a:pt x="110" y="70"/>
                  </a:lnTo>
                  <a:lnTo>
                    <a:pt x="110" y="71"/>
                  </a:lnTo>
                  <a:lnTo>
                    <a:pt x="110" y="72"/>
                  </a:lnTo>
                  <a:lnTo>
                    <a:pt x="110" y="73"/>
                  </a:lnTo>
                  <a:lnTo>
                    <a:pt x="108" y="73"/>
                  </a:lnTo>
                  <a:lnTo>
                    <a:pt x="108" y="75"/>
                  </a:lnTo>
                  <a:lnTo>
                    <a:pt x="107" y="76"/>
                  </a:lnTo>
                  <a:lnTo>
                    <a:pt x="107" y="78"/>
                  </a:lnTo>
                  <a:lnTo>
                    <a:pt x="107" y="79"/>
                  </a:lnTo>
                  <a:lnTo>
                    <a:pt x="105" y="79"/>
                  </a:lnTo>
                  <a:lnTo>
                    <a:pt x="105" y="80"/>
                  </a:lnTo>
                  <a:lnTo>
                    <a:pt x="105" y="82"/>
                  </a:lnTo>
                  <a:lnTo>
                    <a:pt x="104" y="83"/>
                  </a:lnTo>
                  <a:lnTo>
                    <a:pt x="103" y="83"/>
                  </a:lnTo>
                  <a:lnTo>
                    <a:pt x="103" y="84"/>
                  </a:lnTo>
                  <a:lnTo>
                    <a:pt x="102" y="85"/>
                  </a:lnTo>
                  <a:lnTo>
                    <a:pt x="101" y="85"/>
                  </a:lnTo>
                  <a:lnTo>
                    <a:pt x="100" y="85"/>
                  </a:lnTo>
                  <a:lnTo>
                    <a:pt x="99" y="87"/>
                  </a:lnTo>
                  <a:lnTo>
                    <a:pt x="98" y="87"/>
                  </a:lnTo>
                  <a:lnTo>
                    <a:pt x="97" y="88"/>
                  </a:lnTo>
                  <a:lnTo>
                    <a:pt x="96" y="88"/>
                  </a:lnTo>
                  <a:lnTo>
                    <a:pt x="95" y="88"/>
                  </a:lnTo>
                  <a:lnTo>
                    <a:pt x="95" y="89"/>
                  </a:lnTo>
                  <a:lnTo>
                    <a:pt x="94" y="89"/>
                  </a:lnTo>
                  <a:lnTo>
                    <a:pt x="93" y="91"/>
                  </a:lnTo>
                  <a:lnTo>
                    <a:pt x="91" y="91"/>
                  </a:lnTo>
                  <a:lnTo>
                    <a:pt x="90" y="91"/>
                  </a:lnTo>
                  <a:lnTo>
                    <a:pt x="88" y="92"/>
                  </a:lnTo>
                  <a:lnTo>
                    <a:pt x="87" y="92"/>
                  </a:lnTo>
                  <a:lnTo>
                    <a:pt x="85" y="93"/>
                  </a:lnTo>
                  <a:lnTo>
                    <a:pt x="84" y="93"/>
                  </a:lnTo>
                  <a:lnTo>
                    <a:pt x="84" y="94"/>
                  </a:lnTo>
                  <a:lnTo>
                    <a:pt x="83" y="94"/>
                  </a:lnTo>
                  <a:lnTo>
                    <a:pt x="82" y="96"/>
                  </a:lnTo>
                  <a:lnTo>
                    <a:pt x="80" y="96"/>
                  </a:lnTo>
                  <a:lnTo>
                    <a:pt x="79" y="96"/>
                  </a:lnTo>
                  <a:lnTo>
                    <a:pt x="78" y="96"/>
                  </a:lnTo>
                  <a:lnTo>
                    <a:pt x="76" y="96"/>
                  </a:lnTo>
                  <a:lnTo>
                    <a:pt x="75" y="96"/>
                  </a:lnTo>
                  <a:lnTo>
                    <a:pt x="75" y="97"/>
                  </a:lnTo>
                  <a:lnTo>
                    <a:pt x="74" y="97"/>
                  </a:lnTo>
                  <a:lnTo>
                    <a:pt x="73" y="97"/>
                  </a:lnTo>
                  <a:lnTo>
                    <a:pt x="72" y="97"/>
                  </a:lnTo>
                  <a:lnTo>
                    <a:pt x="71" y="98"/>
                  </a:lnTo>
                  <a:lnTo>
                    <a:pt x="70" y="98"/>
                  </a:lnTo>
                  <a:lnTo>
                    <a:pt x="69" y="98"/>
                  </a:lnTo>
                  <a:lnTo>
                    <a:pt x="68" y="98"/>
                  </a:lnTo>
                  <a:lnTo>
                    <a:pt x="66" y="98"/>
                  </a:lnTo>
                  <a:lnTo>
                    <a:pt x="65" y="100"/>
                  </a:lnTo>
                  <a:lnTo>
                    <a:pt x="64" y="100"/>
                  </a:lnTo>
                  <a:lnTo>
                    <a:pt x="64" y="101"/>
                  </a:lnTo>
                  <a:lnTo>
                    <a:pt x="63" y="101"/>
                  </a:lnTo>
                  <a:lnTo>
                    <a:pt x="62" y="101"/>
                  </a:lnTo>
                  <a:lnTo>
                    <a:pt x="61" y="101"/>
                  </a:lnTo>
                  <a:lnTo>
                    <a:pt x="60" y="103"/>
                  </a:lnTo>
                  <a:lnTo>
                    <a:pt x="59" y="103"/>
                  </a:lnTo>
                  <a:lnTo>
                    <a:pt x="58" y="104"/>
                  </a:lnTo>
                  <a:lnTo>
                    <a:pt x="57" y="104"/>
                  </a:lnTo>
                  <a:lnTo>
                    <a:pt x="57" y="106"/>
                  </a:lnTo>
                  <a:lnTo>
                    <a:pt x="56" y="106"/>
                  </a:lnTo>
                  <a:lnTo>
                    <a:pt x="56" y="108"/>
                  </a:lnTo>
                  <a:lnTo>
                    <a:pt x="54" y="108"/>
                  </a:lnTo>
                  <a:lnTo>
                    <a:pt x="53" y="108"/>
                  </a:lnTo>
                  <a:lnTo>
                    <a:pt x="53" y="110"/>
                  </a:lnTo>
                  <a:lnTo>
                    <a:pt x="52" y="111"/>
                  </a:lnTo>
                  <a:lnTo>
                    <a:pt x="52" y="112"/>
                  </a:lnTo>
                  <a:lnTo>
                    <a:pt x="51" y="112"/>
                  </a:lnTo>
                  <a:lnTo>
                    <a:pt x="51" y="113"/>
                  </a:lnTo>
                  <a:lnTo>
                    <a:pt x="49" y="113"/>
                  </a:lnTo>
                  <a:lnTo>
                    <a:pt x="48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6" y="116"/>
                  </a:lnTo>
                  <a:lnTo>
                    <a:pt x="45" y="116"/>
                  </a:lnTo>
                  <a:lnTo>
                    <a:pt x="44" y="118"/>
                  </a:lnTo>
                  <a:lnTo>
                    <a:pt x="43" y="118"/>
                  </a:lnTo>
                  <a:lnTo>
                    <a:pt x="43" y="119"/>
                  </a:lnTo>
                  <a:lnTo>
                    <a:pt x="42" y="119"/>
                  </a:lnTo>
                  <a:lnTo>
                    <a:pt x="41" y="119"/>
                  </a:lnTo>
                  <a:lnTo>
                    <a:pt x="40" y="121"/>
                  </a:lnTo>
                  <a:lnTo>
                    <a:pt x="39" y="121"/>
                  </a:lnTo>
                  <a:lnTo>
                    <a:pt x="38" y="121"/>
                  </a:lnTo>
                  <a:lnTo>
                    <a:pt x="37" y="122"/>
                  </a:lnTo>
                  <a:lnTo>
                    <a:pt x="36" y="122"/>
                  </a:lnTo>
                  <a:lnTo>
                    <a:pt x="36" y="124"/>
                  </a:lnTo>
                  <a:lnTo>
                    <a:pt x="35" y="124"/>
                  </a:lnTo>
                  <a:lnTo>
                    <a:pt x="34" y="124"/>
                  </a:lnTo>
                  <a:lnTo>
                    <a:pt x="33" y="125"/>
                  </a:lnTo>
                  <a:lnTo>
                    <a:pt x="33" y="126"/>
                  </a:lnTo>
                  <a:lnTo>
                    <a:pt x="32" y="126"/>
                  </a:lnTo>
                  <a:lnTo>
                    <a:pt x="31" y="127"/>
                  </a:lnTo>
                  <a:lnTo>
                    <a:pt x="30" y="129"/>
                  </a:lnTo>
                  <a:lnTo>
                    <a:pt x="29" y="129"/>
                  </a:lnTo>
                  <a:lnTo>
                    <a:pt x="28" y="129"/>
                  </a:lnTo>
                  <a:lnTo>
                    <a:pt x="27" y="131"/>
                  </a:lnTo>
                  <a:lnTo>
                    <a:pt x="27" y="132"/>
                  </a:lnTo>
                  <a:lnTo>
                    <a:pt x="26" y="132"/>
                  </a:lnTo>
                  <a:lnTo>
                    <a:pt x="26" y="133"/>
                  </a:lnTo>
                  <a:lnTo>
                    <a:pt x="25" y="133"/>
                  </a:lnTo>
                  <a:lnTo>
                    <a:pt x="25" y="134"/>
                  </a:lnTo>
                  <a:lnTo>
                    <a:pt x="24" y="134"/>
                  </a:lnTo>
                  <a:lnTo>
                    <a:pt x="24" y="136"/>
                  </a:lnTo>
                  <a:lnTo>
                    <a:pt x="23" y="136"/>
                  </a:lnTo>
                  <a:lnTo>
                    <a:pt x="23" y="137"/>
                  </a:lnTo>
                  <a:lnTo>
                    <a:pt x="23" y="139"/>
                  </a:lnTo>
                  <a:lnTo>
                    <a:pt x="22" y="139"/>
                  </a:lnTo>
                  <a:lnTo>
                    <a:pt x="22" y="140"/>
                  </a:lnTo>
                  <a:lnTo>
                    <a:pt x="21" y="140"/>
                  </a:lnTo>
                  <a:lnTo>
                    <a:pt x="20" y="141"/>
                  </a:lnTo>
                  <a:lnTo>
                    <a:pt x="19" y="142"/>
                  </a:lnTo>
                  <a:lnTo>
                    <a:pt x="18" y="142"/>
                  </a:lnTo>
                  <a:lnTo>
                    <a:pt x="17" y="142"/>
                  </a:lnTo>
                  <a:lnTo>
                    <a:pt x="16" y="142"/>
                  </a:lnTo>
                  <a:lnTo>
                    <a:pt x="15" y="142"/>
                  </a:lnTo>
                  <a:lnTo>
                    <a:pt x="14" y="142"/>
                  </a:lnTo>
                  <a:lnTo>
                    <a:pt x="12" y="142"/>
                  </a:lnTo>
                  <a:lnTo>
                    <a:pt x="11" y="142"/>
                  </a:lnTo>
                  <a:lnTo>
                    <a:pt x="10" y="142"/>
                  </a:lnTo>
                  <a:lnTo>
                    <a:pt x="9" y="141"/>
                  </a:lnTo>
                  <a:lnTo>
                    <a:pt x="8" y="141"/>
                  </a:lnTo>
                  <a:lnTo>
                    <a:pt x="7" y="141"/>
                  </a:lnTo>
                  <a:lnTo>
                    <a:pt x="6" y="141"/>
                  </a:lnTo>
                  <a:lnTo>
                    <a:pt x="6" y="140"/>
                  </a:lnTo>
                  <a:lnTo>
                    <a:pt x="5" y="140"/>
                  </a:lnTo>
                </a:path>
              </a:pathLst>
            </a:custGeom>
            <a:solidFill>
              <a:srgbClr val="E5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5273" name="Freeform 38">
              <a:extLst>
                <a:ext uri="{FF2B5EF4-FFF2-40B4-BE49-F238E27FC236}">
                  <a16:creationId xmlns:a16="http://schemas.microsoft.com/office/drawing/2014/main" xmlns="" id="{0F91CD9B-8DCC-418C-AE08-3F37F3794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" y="1450"/>
              <a:ext cx="98" cy="121"/>
            </a:xfrm>
            <a:custGeom>
              <a:avLst/>
              <a:gdLst>
                <a:gd name="T0" fmla="*/ 4 w 98"/>
                <a:gd name="T1" fmla="*/ 115 h 121"/>
                <a:gd name="T2" fmla="*/ 1 w 98"/>
                <a:gd name="T3" fmla="*/ 111 h 121"/>
                <a:gd name="T4" fmla="*/ 1 w 98"/>
                <a:gd name="T5" fmla="*/ 106 h 121"/>
                <a:gd name="T6" fmla="*/ 0 w 98"/>
                <a:gd name="T7" fmla="*/ 101 h 121"/>
                <a:gd name="T8" fmla="*/ 0 w 98"/>
                <a:gd name="T9" fmla="*/ 94 h 121"/>
                <a:gd name="T10" fmla="*/ 0 w 98"/>
                <a:gd name="T11" fmla="*/ 86 h 121"/>
                <a:gd name="T12" fmla="*/ 0 w 98"/>
                <a:gd name="T13" fmla="*/ 73 h 121"/>
                <a:gd name="T14" fmla="*/ 1 w 98"/>
                <a:gd name="T15" fmla="*/ 60 h 121"/>
                <a:gd name="T16" fmla="*/ 1 w 98"/>
                <a:gd name="T17" fmla="*/ 49 h 121"/>
                <a:gd name="T18" fmla="*/ 4 w 98"/>
                <a:gd name="T19" fmla="*/ 39 h 121"/>
                <a:gd name="T20" fmla="*/ 7 w 98"/>
                <a:gd name="T21" fmla="*/ 30 h 121"/>
                <a:gd name="T22" fmla="*/ 11 w 98"/>
                <a:gd name="T23" fmla="*/ 22 h 121"/>
                <a:gd name="T24" fmla="*/ 14 w 98"/>
                <a:gd name="T25" fmla="*/ 18 h 121"/>
                <a:gd name="T26" fmla="*/ 19 w 98"/>
                <a:gd name="T27" fmla="*/ 15 h 121"/>
                <a:gd name="T28" fmla="*/ 24 w 98"/>
                <a:gd name="T29" fmla="*/ 10 h 121"/>
                <a:gd name="T30" fmla="*/ 29 w 98"/>
                <a:gd name="T31" fmla="*/ 7 h 121"/>
                <a:gd name="T32" fmla="*/ 35 w 98"/>
                <a:gd name="T33" fmla="*/ 5 h 121"/>
                <a:gd name="T34" fmla="*/ 41 w 98"/>
                <a:gd name="T35" fmla="*/ 2 h 121"/>
                <a:gd name="T36" fmla="*/ 49 w 98"/>
                <a:gd name="T37" fmla="*/ 2 h 121"/>
                <a:gd name="T38" fmla="*/ 56 w 98"/>
                <a:gd name="T39" fmla="*/ 0 h 121"/>
                <a:gd name="T40" fmla="*/ 64 w 98"/>
                <a:gd name="T41" fmla="*/ 0 h 121"/>
                <a:gd name="T42" fmla="*/ 72 w 98"/>
                <a:gd name="T43" fmla="*/ 0 h 121"/>
                <a:gd name="T44" fmla="*/ 79 w 98"/>
                <a:gd name="T45" fmla="*/ 2 h 121"/>
                <a:gd name="T46" fmla="*/ 84 w 98"/>
                <a:gd name="T47" fmla="*/ 4 h 121"/>
                <a:gd name="T48" fmla="*/ 88 w 98"/>
                <a:gd name="T49" fmla="*/ 6 h 121"/>
                <a:gd name="T50" fmla="*/ 91 w 98"/>
                <a:gd name="T51" fmla="*/ 7 h 121"/>
                <a:gd name="T52" fmla="*/ 94 w 98"/>
                <a:gd name="T53" fmla="*/ 10 h 121"/>
                <a:gd name="T54" fmla="*/ 97 w 98"/>
                <a:gd name="T55" fmla="*/ 16 h 121"/>
                <a:gd name="T56" fmla="*/ 97 w 98"/>
                <a:gd name="T57" fmla="*/ 20 h 121"/>
                <a:gd name="T58" fmla="*/ 97 w 98"/>
                <a:gd name="T59" fmla="*/ 27 h 121"/>
                <a:gd name="T60" fmla="*/ 97 w 98"/>
                <a:gd name="T61" fmla="*/ 34 h 121"/>
                <a:gd name="T62" fmla="*/ 97 w 98"/>
                <a:gd name="T63" fmla="*/ 40 h 121"/>
                <a:gd name="T64" fmla="*/ 97 w 98"/>
                <a:gd name="T65" fmla="*/ 45 h 121"/>
                <a:gd name="T66" fmla="*/ 97 w 98"/>
                <a:gd name="T67" fmla="*/ 50 h 121"/>
                <a:gd name="T68" fmla="*/ 94 w 98"/>
                <a:gd name="T69" fmla="*/ 54 h 121"/>
                <a:gd name="T70" fmla="*/ 94 w 98"/>
                <a:gd name="T71" fmla="*/ 59 h 121"/>
                <a:gd name="T72" fmla="*/ 91 w 98"/>
                <a:gd name="T73" fmla="*/ 64 h 121"/>
                <a:gd name="T74" fmla="*/ 89 w 98"/>
                <a:gd name="T75" fmla="*/ 68 h 121"/>
                <a:gd name="T76" fmla="*/ 87 w 98"/>
                <a:gd name="T77" fmla="*/ 70 h 121"/>
                <a:gd name="T78" fmla="*/ 84 w 98"/>
                <a:gd name="T79" fmla="*/ 73 h 121"/>
                <a:gd name="T80" fmla="*/ 79 w 98"/>
                <a:gd name="T81" fmla="*/ 75 h 121"/>
                <a:gd name="T82" fmla="*/ 74 w 98"/>
                <a:gd name="T83" fmla="*/ 78 h 121"/>
                <a:gd name="T84" fmla="*/ 69 w 98"/>
                <a:gd name="T85" fmla="*/ 80 h 121"/>
                <a:gd name="T86" fmla="*/ 64 w 98"/>
                <a:gd name="T87" fmla="*/ 81 h 121"/>
                <a:gd name="T88" fmla="*/ 59 w 98"/>
                <a:gd name="T89" fmla="*/ 81 h 121"/>
                <a:gd name="T90" fmla="*/ 57 w 98"/>
                <a:gd name="T91" fmla="*/ 84 h 121"/>
                <a:gd name="T92" fmla="*/ 52 w 98"/>
                <a:gd name="T93" fmla="*/ 86 h 121"/>
                <a:gd name="T94" fmla="*/ 49 w 98"/>
                <a:gd name="T95" fmla="*/ 87 h 121"/>
                <a:gd name="T96" fmla="*/ 45 w 98"/>
                <a:gd name="T97" fmla="*/ 91 h 121"/>
                <a:gd name="T98" fmla="*/ 42 w 98"/>
                <a:gd name="T99" fmla="*/ 94 h 121"/>
                <a:gd name="T100" fmla="*/ 39 w 98"/>
                <a:gd name="T101" fmla="*/ 98 h 121"/>
                <a:gd name="T102" fmla="*/ 35 w 98"/>
                <a:gd name="T103" fmla="*/ 101 h 121"/>
                <a:gd name="T104" fmla="*/ 31 w 98"/>
                <a:gd name="T105" fmla="*/ 102 h 121"/>
                <a:gd name="T106" fmla="*/ 28 w 98"/>
                <a:gd name="T107" fmla="*/ 105 h 121"/>
                <a:gd name="T108" fmla="*/ 25 w 98"/>
                <a:gd name="T109" fmla="*/ 106 h 121"/>
                <a:gd name="T110" fmla="*/ 24 w 98"/>
                <a:gd name="T111" fmla="*/ 110 h 121"/>
                <a:gd name="T112" fmla="*/ 21 w 98"/>
                <a:gd name="T113" fmla="*/ 112 h 121"/>
                <a:gd name="T114" fmla="*/ 18 w 98"/>
                <a:gd name="T115" fmla="*/ 116 h 121"/>
                <a:gd name="T116" fmla="*/ 16 w 98"/>
                <a:gd name="T117" fmla="*/ 119 h 121"/>
                <a:gd name="T118" fmla="*/ 11 w 98"/>
                <a:gd name="T119" fmla="*/ 120 h 121"/>
                <a:gd name="T120" fmla="*/ 7 w 98"/>
                <a:gd name="T121" fmla="*/ 119 h 1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8"/>
                <a:gd name="T184" fmla="*/ 0 h 121"/>
                <a:gd name="T185" fmla="*/ 98 w 98"/>
                <a:gd name="T186" fmla="*/ 121 h 121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8" h="121">
                  <a:moveTo>
                    <a:pt x="4" y="118"/>
                  </a:moveTo>
                  <a:lnTo>
                    <a:pt x="4" y="117"/>
                  </a:lnTo>
                  <a:lnTo>
                    <a:pt x="4" y="116"/>
                  </a:lnTo>
                  <a:lnTo>
                    <a:pt x="4" y="115"/>
                  </a:lnTo>
                  <a:lnTo>
                    <a:pt x="2" y="115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1" y="111"/>
                  </a:lnTo>
                  <a:lnTo>
                    <a:pt x="1" y="110"/>
                  </a:lnTo>
                  <a:lnTo>
                    <a:pt x="1" y="109"/>
                  </a:lnTo>
                  <a:lnTo>
                    <a:pt x="1" y="108"/>
                  </a:lnTo>
                  <a:lnTo>
                    <a:pt x="1" y="106"/>
                  </a:lnTo>
                  <a:lnTo>
                    <a:pt x="1" y="105"/>
                  </a:lnTo>
                  <a:lnTo>
                    <a:pt x="0" y="104"/>
                  </a:lnTo>
                  <a:lnTo>
                    <a:pt x="0" y="103"/>
                  </a:lnTo>
                  <a:lnTo>
                    <a:pt x="0" y="102"/>
                  </a:lnTo>
                  <a:lnTo>
                    <a:pt x="0" y="101"/>
                  </a:lnTo>
                  <a:lnTo>
                    <a:pt x="0" y="99"/>
                  </a:lnTo>
                  <a:lnTo>
                    <a:pt x="0" y="98"/>
                  </a:lnTo>
                  <a:lnTo>
                    <a:pt x="0" y="96"/>
                  </a:lnTo>
                  <a:lnTo>
                    <a:pt x="0" y="94"/>
                  </a:lnTo>
                  <a:lnTo>
                    <a:pt x="0" y="93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0" y="87"/>
                  </a:lnTo>
                  <a:lnTo>
                    <a:pt x="0" y="86"/>
                  </a:lnTo>
                  <a:lnTo>
                    <a:pt x="0" y="84"/>
                  </a:lnTo>
                  <a:lnTo>
                    <a:pt x="0" y="81"/>
                  </a:lnTo>
                  <a:lnTo>
                    <a:pt x="0" y="78"/>
                  </a:lnTo>
                  <a:lnTo>
                    <a:pt x="0" y="76"/>
                  </a:lnTo>
                  <a:lnTo>
                    <a:pt x="0" y="73"/>
                  </a:lnTo>
                  <a:lnTo>
                    <a:pt x="0" y="71"/>
                  </a:lnTo>
                  <a:lnTo>
                    <a:pt x="0" y="69"/>
                  </a:lnTo>
                  <a:lnTo>
                    <a:pt x="0" y="66"/>
                  </a:lnTo>
                  <a:lnTo>
                    <a:pt x="0" y="64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1" y="56"/>
                  </a:lnTo>
                  <a:lnTo>
                    <a:pt x="1" y="53"/>
                  </a:lnTo>
                  <a:lnTo>
                    <a:pt x="1" y="52"/>
                  </a:lnTo>
                  <a:lnTo>
                    <a:pt x="1" y="49"/>
                  </a:lnTo>
                  <a:lnTo>
                    <a:pt x="1" y="47"/>
                  </a:lnTo>
                  <a:lnTo>
                    <a:pt x="2" y="44"/>
                  </a:lnTo>
                  <a:lnTo>
                    <a:pt x="2" y="42"/>
                  </a:lnTo>
                  <a:lnTo>
                    <a:pt x="2" y="40"/>
                  </a:lnTo>
                  <a:lnTo>
                    <a:pt x="4" y="39"/>
                  </a:lnTo>
                  <a:lnTo>
                    <a:pt x="4" y="37"/>
                  </a:lnTo>
                  <a:lnTo>
                    <a:pt x="4" y="35"/>
                  </a:lnTo>
                  <a:lnTo>
                    <a:pt x="5" y="32"/>
                  </a:lnTo>
                  <a:lnTo>
                    <a:pt x="6" y="30"/>
                  </a:lnTo>
                  <a:lnTo>
                    <a:pt x="7" y="30"/>
                  </a:lnTo>
                  <a:lnTo>
                    <a:pt x="8" y="27"/>
                  </a:lnTo>
                  <a:lnTo>
                    <a:pt x="9" y="27"/>
                  </a:lnTo>
                  <a:lnTo>
                    <a:pt x="9" y="25"/>
                  </a:lnTo>
                  <a:lnTo>
                    <a:pt x="10" y="24"/>
                  </a:lnTo>
                  <a:lnTo>
                    <a:pt x="11" y="22"/>
                  </a:lnTo>
                  <a:lnTo>
                    <a:pt x="13" y="20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5" y="17"/>
                  </a:lnTo>
                  <a:lnTo>
                    <a:pt x="16" y="16"/>
                  </a:lnTo>
                  <a:lnTo>
                    <a:pt x="17" y="15"/>
                  </a:lnTo>
                  <a:lnTo>
                    <a:pt x="18" y="15"/>
                  </a:lnTo>
                  <a:lnTo>
                    <a:pt x="19" y="15"/>
                  </a:lnTo>
                  <a:lnTo>
                    <a:pt x="20" y="13"/>
                  </a:lnTo>
                  <a:lnTo>
                    <a:pt x="21" y="12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4" y="10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7" y="9"/>
                  </a:lnTo>
                  <a:lnTo>
                    <a:pt x="28" y="7"/>
                  </a:lnTo>
                  <a:lnTo>
                    <a:pt x="29" y="7"/>
                  </a:lnTo>
                  <a:lnTo>
                    <a:pt x="30" y="6"/>
                  </a:lnTo>
                  <a:lnTo>
                    <a:pt x="31" y="6"/>
                  </a:lnTo>
                  <a:lnTo>
                    <a:pt x="32" y="6"/>
                  </a:lnTo>
                  <a:lnTo>
                    <a:pt x="34" y="6"/>
                  </a:lnTo>
                  <a:lnTo>
                    <a:pt x="35" y="5"/>
                  </a:lnTo>
                  <a:lnTo>
                    <a:pt x="36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9" y="2"/>
                  </a:lnTo>
                  <a:lnTo>
                    <a:pt x="49" y="1"/>
                  </a:lnTo>
                  <a:lnTo>
                    <a:pt x="52" y="1"/>
                  </a:lnTo>
                  <a:lnTo>
                    <a:pt x="53" y="1"/>
                  </a:lnTo>
                  <a:lnTo>
                    <a:pt x="54" y="0"/>
                  </a:lnTo>
                  <a:lnTo>
                    <a:pt x="56" y="0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72" y="0"/>
                  </a:lnTo>
                  <a:lnTo>
                    <a:pt x="74" y="0"/>
                  </a:lnTo>
                  <a:lnTo>
                    <a:pt x="75" y="1"/>
                  </a:lnTo>
                  <a:lnTo>
                    <a:pt x="77" y="1"/>
                  </a:lnTo>
                  <a:lnTo>
                    <a:pt x="79" y="2"/>
                  </a:lnTo>
                  <a:lnTo>
                    <a:pt x="80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3" y="2"/>
                  </a:lnTo>
                  <a:lnTo>
                    <a:pt x="84" y="4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8" y="6"/>
                  </a:lnTo>
                  <a:lnTo>
                    <a:pt x="89" y="6"/>
                  </a:lnTo>
                  <a:lnTo>
                    <a:pt x="90" y="6"/>
                  </a:lnTo>
                  <a:lnTo>
                    <a:pt x="91" y="6"/>
                  </a:lnTo>
                  <a:lnTo>
                    <a:pt x="91" y="7"/>
                  </a:lnTo>
                  <a:lnTo>
                    <a:pt x="92" y="7"/>
                  </a:lnTo>
                  <a:lnTo>
                    <a:pt x="93" y="7"/>
                  </a:lnTo>
                  <a:lnTo>
                    <a:pt x="93" y="9"/>
                  </a:lnTo>
                  <a:lnTo>
                    <a:pt x="94" y="9"/>
                  </a:lnTo>
                  <a:lnTo>
                    <a:pt x="94" y="10"/>
                  </a:lnTo>
                  <a:lnTo>
                    <a:pt x="94" y="11"/>
                  </a:lnTo>
                  <a:lnTo>
                    <a:pt x="96" y="12"/>
                  </a:lnTo>
                  <a:lnTo>
                    <a:pt x="96" y="13"/>
                  </a:lnTo>
                  <a:lnTo>
                    <a:pt x="97" y="15"/>
                  </a:lnTo>
                  <a:lnTo>
                    <a:pt x="97" y="16"/>
                  </a:lnTo>
                  <a:lnTo>
                    <a:pt x="97" y="17"/>
                  </a:lnTo>
                  <a:lnTo>
                    <a:pt x="97" y="18"/>
                  </a:lnTo>
                  <a:lnTo>
                    <a:pt x="97" y="19"/>
                  </a:lnTo>
                  <a:lnTo>
                    <a:pt x="97" y="20"/>
                  </a:lnTo>
                  <a:lnTo>
                    <a:pt x="97" y="22"/>
                  </a:lnTo>
                  <a:lnTo>
                    <a:pt x="97" y="23"/>
                  </a:lnTo>
                  <a:lnTo>
                    <a:pt x="97" y="24"/>
                  </a:lnTo>
                  <a:lnTo>
                    <a:pt x="97" y="25"/>
                  </a:lnTo>
                  <a:lnTo>
                    <a:pt x="97" y="27"/>
                  </a:lnTo>
                  <a:lnTo>
                    <a:pt x="97" y="28"/>
                  </a:lnTo>
                  <a:lnTo>
                    <a:pt x="97" y="30"/>
                  </a:lnTo>
                  <a:lnTo>
                    <a:pt x="97" y="31"/>
                  </a:lnTo>
                  <a:lnTo>
                    <a:pt x="97" y="32"/>
                  </a:lnTo>
                  <a:lnTo>
                    <a:pt x="97" y="34"/>
                  </a:lnTo>
                  <a:lnTo>
                    <a:pt x="97" y="35"/>
                  </a:lnTo>
                  <a:lnTo>
                    <a:pt x="97" y="37"/>
                  </a:lnTo>
                  <a:lnTo>
                    <a:pt x="97" y="39"/>
                  </a:lnTo>
                  <a:lnTo>
                    <a:pt x="97" y="40"/>
                  </a:lnTo>
                  <a:lnTo>
                    <a:pt x="97" y="41"/>
                  </a:lnTo>
                  <a:lnTo>
                    <a:pt x="97" y="42"/>
                  </a:lnTo>
                  <a:lnTo>
                    <a:pt x="97" y="43"/>
                  </a:lnTo>
                  <a:lnTo>
                    <a:pt x="97" y="44"/>
                  </a:lnTo>
                  <a:lnTo>
                    <a:pt x="97" y="45"/>
                  </a:lnTo>
                  <a:lnTo>
                    <a:pt x="97" y="46"/>
                  </a:lnTo>
                  <a:lnTo>
                    <a:pt x="97" y="47"/>
                  </a:lnTo>
                  <a:lnTo>
                    <a:pt x="97" y="48"/>
                  </a:lnTo>
                  <a:lnTo>
                    <a:pt x="97" y="49"/>
                  </a:lnTo>
                  <a:lnTo>
                    <a:pt x="97" y="50"/>
                  </a:lnTo>
                  <a:lnTo>
                    <a:pt x="96" y="50"/>
                  </a:lnTo>
                  <a:lnTo>
                    <a:pt x="96" y="52"/>
                  </a:lnTo>
                  <a:lnTo>
                    <a:pt x="96" y="53"/>
                  </a:lnTo>
                  <a:lnTo>
                    <a:pt x="94" y="54"/>
                  </a:lnTo>
                  <a:lnTo>
                    <a:pt x="94" y="56"/>
                  </a:lnTo>
                  <a:lnTo>
                    <a:pt x="94" y="57"/>
                  </a:lnTo>
                  <a:lnTo>
                    <a:pt x="94" y="58"/>
                  </a:lnTo>
                  <a:lnTo>
                    <a:pt x="94" y="59"/>
                  </a:lnTo>
                  <a:lnTo>
                    <a:pt x="93" y="60"/>
                  </a:lnTo>
                  <a:lnTo>
                    <a:pt x="93" y="61"/>
                  </a:lnTo>
                  <a:lnTo>
                    <a:pt x="92" y="63"/>
                  </a:lnTo>
                  <a:lnTo>
                    <a:pt x="91" y="64"/>
                  </a:lnTo>
                  <a:lnTo>
                    <a:pt x="91" y="65"/>
                  </a:lnTo>
                  <a:lnTo>
                    <a:pt x="90" y="65"/>
                  </a:lnTo>
                  <a:lnTo>
                    <a:pt x="90" y="66"/>
                  </a:lnTo>
                  <a:lnTo>
                    <a:pt x="89" y="68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7" y="69"/>
                  </a:lnTo>
                  <a:lnTo>
                    <a:pt x="87" y="70"/>
                  </a:lnTo>
                  <a:lnTo>
                    <a:pt x="86" y="71"/>
                  </a:lnTo>
                  <a:lnTo>
                    <a:pt x="86" y="72"/>
                  </a:lnTo>
                  <a:lnTo>
                    <a:pt x="84" y="72"/>
                  </a:lnTo>
                  <a:lnTo>
                    <a:pt x="84" y="73"/>
                  </a:lnTo>
                  <a:lnTo>
                    <a:pt x="83" y="73"/>
                  </a:lnTo>
                  <a:lnTo>
                    <a:pt x="82" y="73"/>
                  </a:lnTo>
                  <a:lnTo>
                    <a:pt x="81" y="73"/>
                  </a:lnTo>
                  <a:lnTo>
                    <a:pt x="80" y="75"/>
                  </a:lnTo>
                  <a:lnTo>
                    <a:pt x="79" y="75"/>
                  </a:lnTo>
                  <a:lnTo>
                    <a:pt x="77" y="76"/>
                  </a:lnTo>
                  <a:lnTo>
                    <a:pt x="77" y="77"/>
                  </a:lnTo>
                  <a:lnTo>
                    <a:pt x="75" y="77"/>
                  </a:lnTo>
                  <a:lnTo>
                    <a:pt x="74" y="77"/>
                  </a:lnTo>
                  <a:lnTo>
                    <a:pt x="74" y="78"/>
                  </a:lnTo>
                  <a:lnTo>
                    <a:pt x="72" y="78"/>
                  </a:lnTo>
                  <a:lnTo>
                    <a:pt x="71" y="78"/>
                  </a:lnTo>
                  <a:lnTo>
                    <a:pt x="69" y="78"/>
                  </a:lnTo>
                  <a:lnTo>
                    <a:pt x="69" y="80"/>
                  </a:lnTo>
                  <a:lnTo>
                    <a:pt x="68" y="80"/>
                  </a:lnTo>
                  <a:lnTo>
                    <a:pt x="67" y="80"/>
                  </a:lnTo>
                  <a:lnTo>
                    <a:pt x="67" y="81"/>
                  </a:lnTo>
                  <a:lnTo>
                    <a:pt x="65" y="81"/>
                  </a:lnTo>
                  <a:lnTo>
                    <a:pt x="64" y="81"/>
                  </a:lnTo>
                  <a:lnTo>
                    <a:pt x="62" y="81"/>
                  </a:lnTo>
                  <a:lnTo>
                    <a:pt x="61" y="81"/>
                  </a:lnTo>
                  <a:lnTo>
                    <a:pt x="59" y="81"/>
                  </a:lnTo>
                  <a:lnTo>
                    <a:pt x="59" y="82"/>
                  </a:lnTo>
                  <a:lnTo>
                    <a:pt x="58" y="82"/>
                  </a:lnTo>
                  <a:lnTo>
                    <a:pt x="57" y="82"/>
                  </a:lnTo>
                  <a:lnTo>
                    <a:pt x="57" y="84"/>
                  </a:lnTo>
                  <a:lnTo>
                    <a:pt x="56" y="84"/>
                  </a:lnTo>
                  <a:lnTo>
                    <a:pt x="55" y="84"/>
                  </a:lnTo>
                  <a:lnTo>
                    <a:pt x="54" y="84"/>
                  </a:lnTo>
                  <a:lnTo>
                    <a:pt x="53" y="84"/>
                  </a:lnTo>
                  <a:lnTo>
                    <a:pt x="52" y="86"/>
                  </a:lnTo>
                  <a:lnTo>
                    <a:pt x="50" y="86"/>
                  </a:lnTo>
                  <a:lnTo>
                    <a:pt x="49" y="87"/>
                  </a:lnTo>
                  <a:lnTo>
                    <a:pt x="49" y="89"/>
                  </a:lnTo>
                  <a:lnTo>
                    <a:pt x="47" y="89"/>
                  </a:lnTo>
                  <a:lnTo>
                    <a:pt x="46" y="90"/>
                  </a:lnTo>
                  <a:lnTo>
                    <a:pt x="46" y="91"/>
                  </a:lnTo>
                  <a:lnTo>
                    <a:pt x="45" y="91"/>
                  </a:lnTo>
                  <a:lnTo>
                    <a:pt x="45" y="93"/>
                  </a:lnTo>
                  <a:lnTo>
                    <a:pt x="44" y="93"/>
                  </a:lnTo>
                  <a:lnTo>
                    <a:pt x="44" y="94"/>
                  </a:lnTo>
                  <a:lnTo>
                    <a:pt x="43" y="94"/>
                  </a:lnTo>
                  <a:lnTo>
                    <a:pt x="42" y="94"/>
                  </a:lnTo>
                  <a:lnTo>
                    <a:pt x="41" y="96"/>
                  </a:lnTo>
                  <a:lnTo>
                    <a:pt x="40" y="97"/>
                  </a:lnTo>
                  <a:lnTo>
                    <a:pt x="39" y="97"/>
                  </a:lnTo>
                  <a:lnTo>
                    <a:pt x="39" y="98"/>
                  </a:lnTo>
                  <a:lnTo>
                    <a:pt x="37" y="98"/>
                  </a:lnTo>
                  <a:lnTo>
                    <a:pt x="36" y="99"/>
                  </a:lnTo>
                  <a:lnTo>
                    <a:pt x="36" y="101"/>
                  </a:lnTo>
                  <a:lnTo>
                    <a:pt x="35" y="101"/>
                  </a:lnTo>
                  <a:lnTo>
                    <a:pt x="34" y="101"/>
                  </a:lnTo>
                  <a:lnTo>
                    <a:pt x="33" y="101"/>
                  </a:lnTo>
                  <a:lnTo>
                    <a:pt x="33" y="102"/>
                  </a:lnTo>
                  <a:lnTo>
                    <a:pt x="32" y="102"/>
                  </a:lnTo>
                  <a:lnTo>
                    <a:pt x="31" y="102"/>
                  </a:lnTo>
                  <a:lnTo>
                    <a:pt x="31" y="103"/>
                  </a:lnTo>
                  <a:lnTo>
                    <a:pt x="30" y="103"/>
                  </a:lnTo>
                  <a:lnTo>
                    <a:pt x="29" y="104"/>
                  </a:lnTo>
                  <a:lnTo>
                    <a:pt x="28" y="104"/>
                  </a:lnTo>
                  <a:lnTo>
                    <a:pt x="28" y="105"/>
                  </a:lnTo>
                  <a:lnTo>
                    <a:pt x="27" y="105"/>
                  </a:lnTo>
                  <a:lnTo>
                    <a:pt x="27" y="106"/>
                  </a:lnTo>
                  <a:lnTo>
                    <a:pt x="26" y="106"/>
                  </a:lnTo>
                  <a:lnTo>
                    <a:pt x="25" y="106"/>
                  </a:lnTo>
                  <a:lnTo>
                    <a:pt x="25" y="108"/>
                  </a:lnTo>
                  <a:lnTo>
                    <a:pt x="24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3" y="110"/>
                  </a:lnTo>
                  <a:lnTo>
                    <a:pt x="23" y="111"/>
                  </a:lnTo>
                  <a:lnTo>
                    <a:pt x="22" y="111"/>
                  </a:lnTo>
                  <a:lnTo>
                    <a:pt x="21" y="112"/>
                  </a:lnTo>
                  <a:lnTo>
                    <a:pt x="20" y="113"/>
                  </a:lnTo>
                  <a:lnTo>
                    <a:pt x="20" y="115"/>
                  </a:lnTo>
                  <a:lnTo>
                    <a:pt x="19" y="115"/>
                  </a:lnTo>
                  <a:lnTo>
                    <a:pt x="18" y="116"/>
                  </a:lnTo>
                  <a:lnTo>
                    <a:pt x="18" y="117"/>
                  </a:lnTo>
                  <a:lnTo>
                    <a:pt x="17" y="117"/>
                  </a:lnTo>
                  <a:lnTo>
                    <a:pt x="17" y="118"/>
                  </a:lnTo>
                  <a:lnTo>
                    <a:pt x="16" y="118"/>
                  </a:lnTo>
                  <a:lnTo>
                    <a:pt x="16" y="119"/>
                  </a:lnTo>
                  <a:lnTo>
                    <a:pt x="15" y="119"/>
                  </a:lnTo>
                  <a:lnTo>
                    <a:pt x="14" y="119"/>
                  </a:lnTo>
                  <a:lnTo>
                    <a:pt x="14" y="120"/>
                  </a:lnTo>
                  <a:lnTo>
                    <a:pt x="13" y="120"/>
                  </a:lnTo>
                  <a:lnTo>
                    <a:pt x="11" y="120"/>
                  </a:lnTo>
                  <a:lnTo>
                    <a:pt x="10" y="120"/>
                  </a:lnTo>
                  <a:lnTo>
                    <a:pt x="9" y="119"/>
                  </a:lnTo>
                  <a:lnTo>
                    <a:pt x="8" y="119"/>
                  </a:lnTo>
                  <a:lnTo>
                    <a:pt x="7" y="119"/>
                  </a:lnTo>
                  <a:lnTo>
                    <a:pt x="6" y="119"/>
                  </a:lnTo>
                  <a:lnTo>
                    <a:pt x="6" y="118"/>
                  </a:lnTo>
                  <a:lnTo>
                    <a:pt x="5" y="118"/>
                  </a:lnTo>
                  <a:lnTo>
                    <a:pt x="4" y="118"/>
                  </a:lnTo>
                </a:path>
              </a:pathLst>
            </a:custGeom>
            <a:solidFill>
              <a:srgbClr val="EA8C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5274" name="Freeform 39">
              <a:extLst>
                <a:ext uri="{FF2B5EF4-FFF2-40B4-BE49-F238E27FC236}">
                  <a16:creationId xmlns:a16="http://schemas.microsoft.com/office/drawing/2014/main" xmlns="" id="{41BC18AC-B932-4129-980F-E6DC51434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" y="1456"/>
              <a:ext cx="80" cy="100"/>
            </a:xfrm>
            <a:custGeom>
              <a:avLst/>
              <a:gdLst>
                <a:gd name="T0" fmla="*/ 1 w 80"/>
                <a:gd name="T1" fmla="*/ 94 h 100"/>
                <a:gd name="T2" fmla="*/ 1 w 80"/>
                <a:gd name="T3" fmla="*/ 89 h 100"/>
                <a:gd name="T4" fmla="*/ 0 w 80"/>
                <a:gd name="T5" fmla="*/ 84 h 100"/>
                <a:gd name="T6" fmla="*/ 0 w 80"/>
                <a:gd name="T7" fmla="*/ 78 h 100"/>
                <a:gd name="T8" fmla="*/ 0 w 80"/>
                <a:gd name="T9" fmla="*/ 70 h 100"/>
                <a:gd name="T10" fmla="*/ 0 w 80"/>
                <a:gd name="T11" fmla="*/ 62 h 100"/>
                <a:gd name="T12" fmla="*/ 0 w 80"/>
                <a:gd name="T13" fmla="*/ 50 h 100"/>
                <a:gd name="T14" fmla="*/ 1 w 80"/>
                <a:gd name="T15" fmla="*/ 42 h 100"/>
                <a:gd name="T16" fmla="*/ 1 w 80"/>
                <a:gd name="T17" fmla="*/ 32 h 100"/>
                <a:gd name="T18" fmla="*/ 6 w 80"/>
                <a:gd name="T19" fmla="*/ 24 h 100"/>
                <a:gd name="T20" fmla="*/ 8 w 80"/>
                <a:gd name="T21" fmla="*/ 18 h 100"/>
                <a:gd name="T22" fmla="*/ 11 w 80"/>
                <a:gd name="T23" fmla="*/ 14 h 100"/>
                <a:gd name="T24" fmla="*/ 17 w 80"/>
                <a:gd name="T25" fmla="*/ 10 h 100"/>
                <a:gd name="T26" fmla="*/ 20 w 80"/>
                <a:gd name="T27" fmla="*/ 7 h 100"/>
                <a:gd name="T28" fmla="*/ 25 w 80"/>
                <a:gd name="T29" fmla="*/ 5 h 100"/>
                <a:gd name="T30" fmla="*/ 30 w 80"/>
                <a:gd name="T31" fmla="*/ 2 h 100"/>
                <a:gd name="T32" fmla="*/ 37 w 80"/>
                <a:gd name="T33" fmla="*/ 2 h 100"/>
                <a:gd name="T34" fmla="*/ 44 w 80"/>
                <a:gd name="T35" fmla="*/ 1 h 100"/>
                <a:gd name="T36" fmla="*/ 50 w 80"/>
                <a:gd name="T37" fmla="*/ 0 h 100"/>
                <a:gd name="T38" fmla="*/ 56 w 80"/>
                <a:gd name="T39" fmla="*/ 0 h 100"/>
                <a:gd name="T40" fmla="*/ 61 w 80"/>
                <a:gd name="T41" fmla="*/ 1 h 100"/>
                <a:gd name="T42" fmla="*/ 66 w 80"/>
                <a:gd name="T43" fmla="*/ 2 h 100"/>
                <a:gd name="T44" fmla="*/ 71 w 80"/>
                <a:gd name="T45" fmla="*/ 3 h 100"/>
                <a:gd name="T46" fmla="*/ 74 w 80"/>
                <a:gd name="T47" fmla="*/ 5 h 100"/>
                <a:gd name="T48" fmla="*/ 78 w 80"/>
                <a:gd name="T49" fmla="*/ 8 h 100"/>
                <a:gd name="T50" fmla="*/ 79 w 80"/>
                <a:gd name="T51" fmla="*/ 12 h 100"/>
                <a:gd name="T52" fmla="*/ 79 w 80"/>
                <a:gd name="T53" fmla="*/ 17 h 100"/>
                <a:gd name="T54" fmla="*/ 79 w 80"/>
                <a:gd name="T55" fmla="*/ 22 h 100"/>
                <a:gd name="T56" fmla="*/ 79 w 80"/>
                <a:gd name="T57" fmla="*/ 26 h 100"/>
                <a:gd name="T58" fmla="*/ 79 w 80"/>
                <a:gd name="T59" fmla="*/ 32 h 100"/>
                <a:gd name="T60" fmla="*/ 79 w 80"/>
                <a:gd name="T61" fmla="*/ 37 h 100"/>
                <a:gd name="T62" fmla="*/ 79 w 80"/>
                <a:gd name="T63" fmla="*/ 42 h 100"/>
                <a:gd name="T64" fmla="*/ 78 w 80"/>
                <a:gd name="T65" fmla="*/ 47 h 100"/>
                <a:gd name="T66" fmla="*/ 76 w 80"/>
                <a:gd name="T67" fmla="*/ 52 h 100"/>
                <a:gd name="T68" fmla="*/ 73 w 80"/>
                <a:gd name="T69" fmla="*/ 56 h 100"/>
                <a:gd name="T70" fmla="*/ 69 w 80"/>
                <a:gd name="T71" fmla="*/ 60 h 100"/>
                <a:gd name="T72" fmla="*/ 64 w 80"/>
                <a:gd name="T73" fmla="*/ 62 h 100"/>
                <a:gd name="T74" fmla="*/ 60 w 80"/>
                <a:gd name="T75" fmla="*/ 64 h 100"/>
                <a:gd name="T76" fmla="*/ 54 w 80"/>
                <a:gd name="T77" fmla="*/ 66 h 100"/>
                <a:gd name="T78" fmla="*/ 51 w 80"/>
                <a:gd name="T79" fmla="*/ 68 h 100"/>
                <a:gd name="T80" fmla="*/ 46 w 80"/>
                <a:gd name="T81" fmla="*/ 69 h 100"/>
                <a:gd name="T82" fmla="*/ 44 w 80"/>
                <a:gd name="T83" fmla="*/ 70 h 100"/>
                <a:gd name="T84" fmla="*/ 41 w 80"/>
                <a:gd name="T85" fmla="*/ 73 h 100"/>
                <a:gd name="T86" fmla="*/ 38 w 80"/>
                <a:gd name="T87" fmla="*/ 74 h 100"/>
                <a:gd name="T88" fmla="*/ 36 w 80"/>
                <a:gd name="T89" fmla="*/ 78 h 100"/>
                <a:gd name="T90" fmla="*/ 33 w 80"/>
                <a:gd name="T91" fmla="*/ 79 h 100"/>
                <a:gd name="T92" fmla="*/ 29 w 80"/>
                <a:gd name="T93" fmla="*/ 82 h 100"/>
                <a:gd name="T94" fmla="*/ 26 w 80"/>
                <a:gd name="T95" fmla="*/ 85 h 100"/>
                <a:gd name="T96" fmla="*/ 22 w 80"/>
                <a:gd name="T97" fmla="*/ 88 h 100"/>
                <a:gd name="T98" fmla="*/ 19 w 80"/>
                <a:gd name="T99" fmla="*/ 90 h 100"/>
                <a:gd name="T100" fmla="*/ 17 w 80"/>
                <a:gd name="T101" fmla="*/ 94 h 100"/>
                <a:gd name="T102" fmla="*/ 14 w 80"/>
                <a:gd name="T103" fmla="*/ 96 h 100"/>
                <a:gd name="T104" fmla="*/ 11 w 80"/>
                <a:gd name="T105" fmla="*/ 98 h 100"/>
                <a:gd name="T106" fmla="*/ 7 w 80"/>
                <a:gd name="T107" fmla="*/ 99 h 100"/>
                <a:gd name="T108" fmla="*/ 4 w 80"/>
                <a:gd name="T109" fmla="*/ 97 h 1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0"/>
                <a:gd name="T166" fmla="*/ 0 h 100"/>
                <a:gd name="T167" fmla="*/ 80 w 80"/>
                <a:gd name="T168" fmla="*/ 100 h 1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0" h="100">
                  <a:moveTo>
                    <a:pt x="4" y="97"/>
                  </a:moveTo>
                  <a:lnTo>
                    <a:pt x="4" y="96"/>
                  </a:lnTo>
                  <a:lnTo>
                    <a:pt x="3" y="95"/>
                  </a:lnTo>
                  <a:lnTo>
                    <a:pt x="3" y="94"/>
                  </a:lnTo>
                  <a:lnTo>
                    <a:pt x="1" y="94"/>
                  </a:lnTo>
                  <a:lnTo>
                    <a:pt x="1" y="93"/>
                  </a:lnTo>
                  <a:lnTo>
                    <a:pt x="1" y="91"/>
                  </a:lnTo>
                  <a:lnTo>
                    <a:pt x="1" y="90"/>
                  </a:lnTo>
                  <a:lnTo>
                    <a:pt x="1" y="89"/>
                  </a:lnTo>
                  <a:lnTo>
                    <a:pt x="1" y="88"/>
                  </a:lnTo>
                  <a:lnTo>
                    <a:pt x="0" y="86"/>
                  </a:lnTo>
                  <a:lnTo>
                    <a:pt x="0" y="85"/>
                  </a:lnTo>
                  <a:lnTo>
                    <a:pt x="0" y="84"/>
                  </a:lnTo>
                  <a:lnTo>
                    <a:pt x="0" y="83"/>
                  </a:lnTo>
                  <a:lnTo>
                    <a:pt x="0" y="82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8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0" y="73"/>
                  </a:lnTo>
                  <a:lnTo>
                    <a:pt x="0" y="70"/>
                  </a:lnTo>
                  <a:lnTo>
                    <a:pt x="0" y="69"/>
                  </a:lnTo>
                  <a:lnTo>
                    <a:pt x="0" y="67"/>
                  </a:lnTo>
                  <a:lnTo>
                    <a:pt x="0" y="65"/>
                  </a:lnTo>
                  <a:lnTo>
                    <a:pt x="0" y="63"/>
                  </a:lnTo>
                  <a:lnTo>
                    <a:pt x="0" y="62"/>
                  </a:lnTo>
                  <a:lnTo>
                    <a:pt x="0" y="59"/>
                  </a:lnTo>
                  <a:lnTo>
                    <a:pt x="0" y="58"/>
                  </a:lnTo>
                  <a:lnTo>
                    <a:pt x="0" y="55"/>
                  </a:lnTo>
                  <a:lnTo>
                    <a:pt x="0" y="53"/>
                  </a:lnTo>
                  <a:lnTo>
                    <a:pt x="0" y="50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5"/>
                  </a:lnTo>
                  <a:lnTo>
                    <a:pt x="1" y="43"/>
                  </a:lnTo>
                  <a:lnTo>
                    <a:pt x="1" y="42"/>
                  </a:lnTo>
                  <a:lnTo>
                    <a:pt x="1" y="38"/>
                  </a:lnTo>
                  <a:lnTo>
                    <a:pt x="1" y="37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1" y="32"/>
                  </a:lnTo>
                  <a:lnTo>
                    <a:pt x="3" y="30"/>
                  </a:lnTo>
                  <a:lnTo>
                    <a:pt x="4" y="27"/>
                  </a:lnTo>
                  <a:lnTo>
                    <a:pt x="4" y="26"/>
                  </a:lnTo>
                  <a:lnTo>
                    <a:pt x="4" y="25"/>
                  </a:lnTo>
                  <a:lnTo>
                    <a:pt x="6" y="24"/>
                  </a:lnTo>
                  <a:lnTo>
                    <a:pt x="6" y="23"/>
                  </a:lnTo>
                  <a:lnTo>
                    <a:pt x="6" y="22"/>
                  </a:lnTo>
                  <a:lnTo>
                    <a:pt x="7" y="21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9" y="18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1" y="14"/>
                  </a:lnTo>
                  <a:lnTo>
                    <a:pt x="13" y="13"/>
                  </a:lnTo>
                  <a:lnTo>
                    <a:pt x="14" y="13"/>
                  </a:lnTo>
                  <a:lnTo>
                    <a:pt x="14" y="12"/>
                  </a:lnTo>
                  <a:lnTo>
                    <a:pt x="16" y="11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8" y="9"/>
                  </a:lnTo>
                  <a:lnTo>
                    <a:pt x="19" y="8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2" y="6"/>
                  </a:lnTo>
                  <a:lnTo>
                    <a:pt x="23" y="6"/>
                  </a:lnTo>
                  <a:lnTo>
                    <a:pt x="24" y="5"/>
                  </a:lnTo>
                  <a:lnTo>
                    <a:pt x="25" y="5"/>
                  </a:lnTo>
                  <a:lnTo>
                    <a:pt x="26" y="4"/>
                  </a:lnTo>
                  <a:lnTo>
                    <a:pt x="27" y="3"/>
                  </a:lnTo>
                  <a:lnTo>
                    <a:pt x="29" y="3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4" y="2"/>
                  </a:lnTo>
                  <a:lnTo>
                    <a:pt x="35" y="2"/>
                  </a:lnTo>
                  <a:lnTo>
                    <a:pt x="37" y="2"/>
                  </a:lnTo>
                  <a:lnTo>
                    <a:pt x="38" y="2"/>
                  </a:lnTo>
                  <a:lnTo>
                    <a:pt x="39" y="1"/>
                  </a:lnTo>
                  <a:lnTo>
                    <a:pt x="41" y="1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1"/>
                  </a:lnTo>
                  <a:lnTo>
                    <a:pt x="63" y="1"/>
                  </a:lnTo>
                  <a:lnTo>
                    <a:pt x="64" y="1"/>
                  </a:lnTo>
                  <a:lnTo>
                    <a:pt x="66" y="2"/>
                  </a:lnTo>
                  <a:lnTo>
                    <a:pt x="67" y="2"/>
                  </a:lnTo>
                  <a:lnTo>
                    <a:pt x="69" y="2"/>
                  </a:lnTo>
                  <a:lnTo>
                    <a:pt x="70" y="3"/>
                  </a:lnTo>
                  <a:lnTo>
                    <a:pt x="71" y="3"/>
                  </a:lnTo>
                  <a:lnTo>
                    <a:pt x="72" y="3"/>
                  </a:lnTo>
                  <a:lnTo>
                    <a:pt x="72" y="4"/>
                  </a:lnTo>
                  <a:lnTo>
                    <a:pt x="73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5" y="5"/>
                  </a:lnTo>
                  <a:lnTo>
                    <a:pt x="76" y="6"/>
                  </a:lnTo>
                  <a:lnTo>
                    <a:pt x="76" y="7"/>
                  </a:lnTo>
                  <a:lnTo>
                    <a:pt x="76" y="8"/>
                  </a:lnTo>
                  <a:lnTo>
                    <a:pt x="78" y="8"/>
                  </a:lnTo>
                  <a:lnTo>
                    <a:pt x="78" y="9"/>
                  </a:lnTo>
                  <a:lnTo>
                    <a:pt x="78" y="10"/>
                  </a:lnTo>
                  <a:lnTo>
                    <a:pt x="79" y="10"/>
                  </a:lnTo>
                  <a:lnTo>
                    <a:pt x="79" y="11"/>
                  </a:lnTo>
                  <a:lnTo>
                    <a:pt x="79" y="12"/>
                  </a:lnTo>
                  <a:lnTo>
                    <a:pt x="79" y="13"/>
                  </a:lnTo>
                  <a:lnTo>
                    <a:pt x="79" y="14"/>
                  </a:lnTo>
                  <a:lnTo>
                    <a:pt x="79" y="16"/>
                  </a:lnTo>
                  <a:lnTo>
                    <a:pt x="79" y="17"/>
                  </a:lnTo>
                  <a:lnTo>
                    <a:pt x="79" y="18"/>
                  </a:lnTo>
                  <a:lnTo>
                    <a:pt x="79" y="19"/>
                  </a:lnTo>
                  <a:lnTo>
                    <a:pt x="79" y="21"/>
                  </a:lnTo>
                  <a:lnTo>
                    <a:pt x="79" y="22"/>
                  </a:lnTo>
                  <a:lnTo>
                    <a:pt x="79" y="23"/>
                  </a:lnTo>
                  <a:lnTo>
                    <a:pt x="79" y="24"/>
                  </a:lnTo>
                  <a:lnTo>
                    <a:pt x="79" y="25"/>
                  </a:lnTo>
                  <a:lnTo>
                    <a:pt x="79" y="26"/>
                  </a:lnTo>
                  <a:lnTo>
                    <a:pt x="79" y="27"/>
                  </a:lnTo>
                  <a:lnTo>
                    <a:pt x="79" y="28"/>
                  </a:lnTo>
                  <a:lnTo>
                    <a:pt x="79" y="30"/>
                  </a:lnTo>
                  <a:lnTo>
                    <a:pt x="79" y="31"/>
                  </a:lnTo>
                  <a:lnTo>
                    <a:pt x="79" y="32"/>
                  </a:lnTo>
                  <a:lnTo>
                    <a:pt x="79" y="33"/>
                  </a:lnTo>
                  <a:lnTo>
                    <a:pt x="79" y="34"/>
                  </a:lnTo>
                  <a:lnTo>
                    <a:pt x="79" y="35"/>
                  </a:lnTo>
                  <a:lnTo>
                    <a:pt x="79" y="37"/>
                  </a:lnTo>
                  <a:lnTo>
                    <a:pt x="79" y="38"/>
                  </a:lnTo>
                  <a:lnTo>
                    <a:pt x="79" y="40"/>
                  </a:lnTo>
                  <a:lnTo>
                    <a:pt x="79" y="42"/>
                  </a:lnTo>
                  <a:lnTo>
                    <a:pt x="79" y="43"/>
                  </a:lnTo>
                  <a:lnTo>
                    <a:pt x="78" y="44"/>
                  </a:lnTo>
                  <a:lnTo>
                    <a:pt x="78" y="45"/>
                  </a:lnTo>
                  <a:lnTo>
                    <a:pt x="78" y="46"/>
                  </a:lnTo>
                  <a:lnTo>
                    <a:pt x="78" y="47"/>
                  </a:lnTo>
                  <a:lnTo>
                    <a:pt x="76" y="48"/>
                  </a:lnTo>
                  <a:lnTo>
                    <a:pt x="76" y="49"/>
                  </a:lnTo>
                  <a:lnTo>
                    <a:pt x="76" y="50"/>
                  </a:lnTo>
                  <a:lnTo>
                    <a:pt x="76" y="52"/>
                  </a:lnTo>
                  <a:lnTo>
                    <a:pt x="75" y="53"/>
                  </a:lnTo>
                  <a:lnTo>
                    <a:pt x="75" y="54"/>
                  </a:lnTo>
                  <a:lnTo>
                    <a:pt x="74" y="54"/>
                  </a:lnTo>
                  <a:lnTo>
                    <a:pt x="74" y="55"/>
                  </a:lnTo>
                  <a:lnTo>
                    <a:pt x="73" y="56"/>
                  </a:lnTo>
                  <a:lnTo>
                    <a:pt x="73" y="58"/>
                  </a:lnTo>
                  <a:lnTo>
                    <a:pt x="72" y="58"/>
                  </a:lnTo>
                  <a:lnTo>
                    <a:pt x="71" y="58"/>
                  </a:lnTo>
                  <a:lnTo>
                    <a:pt x="70" y="59"/>
                  </a:lnTo>
                  <a:lnTo>
                    <a:pt x="69" y="60"/>
                  </a:lnTo>
                  <a:lnTo>
                    <a:pt x="67" y="62"/>
                  </a:lnTo>
                  <a:lnTo>
                    <a:pt x="66" y="62"/>
                  </a:lnTo>
                  <a:lnTo>
                    <a:pt x="64" y="62"/>
                  </a:lnTo>
                  <a:lnTo>
                    <a:pt x="64" y="63"/>
                  </a:lnTo>
                  <a:lnTo>
                    <a:pt x="63" y="63"/>
                  </a:lnTo>
                  <a:lnTo>
                    <a:pt x="61" y="64"/>
                  </a:lnTo>
                  <a:lnTo>
                    <a:pt x="60" y="64"/>
                  </a:lnTo>
                  <a:lnTo>
                    <a:pt x="59" y="65"/>
                  </a:lnTo>
                  <a:lnTo>
                    <a:pt x="57" y="65"/>
                  </a:lnTo>
                  <a:lnTo>
                    <a:pt x="56" y="66"/>
                  </a:lnTo>
                  <a:lnTo>
                    <a:pt x="54" y="66"/>
                  </a:lnTo>
                  <a:lnTo>
                    <a:pt x="54" y="67"/>
                  </a:lnTo>
                  <a:lnTo>
                    <a:pt x="53" y="67"/>
                  </a:lnTo>
                  <a:lnTo>
                    <a:pt x="51" y="67"/>
                  </a:lnTo>
                  <a:lnTo>
                    <a:pt x="51" y="68"/>
                  </a:lnTo>
                  <a:lnTo>
                    <a:pt x="50" y="68"/>
                  </a:lnTo>
                  <a:lnTo>
                    <a:pt x="49" y="68"/>
                  </a:lnTo>
                  <a:lnTo>
                    <a:pt x="48" y="68"/>
                  </a:lnTo>
                  <a:lnTo>
                    <a:pt x="47" y="69"/>
                  </a:lnTo>
                  <a:lnTo>
                    <a:pt x="46" y="69"/>
                  </a:lnTo>
                  <a:lnTo>
                    <a:pt x="45" y="69"/>
                  </a:lnTo>
                  <a:lnTo>
                    <a:pt x="45" y="70"/>
                  </a:lnTo>
                  <a:lnTo>
                    <a:pt x="44" y="70"/>
                  </a:lnTo>
                  <a:lnTo>
                    <a:pt x="42" y="70"/>
                  </a:lnTo>
                  <a:lnTo>
                    <a:pt x="41" y="70"/>
                  </a:lnTo>
                  <a:lnTo>
                    <a:pt x="41" y="72"/>
                  </a:lnTo>
                  <a:lnTo>
                    <a:pt x="41" y="73"/>
                  </a:lnTo>
                  <a:lnTo>
                    <a:pt x="39" y="73"/>
                  </a:lnTo>
                  <a:lnTo>
                    <a:pt x="39" y="74"/>
                  </a:lnTo>
                  <a:lnTo>
                    <a:pt x="38" y="74"/>
                  </a:lnTo>
                  <a:lnTo>
                    <a:pt x="38" y="75"/>
                  </a:lnTo>
                  <a:lnTo>
                    <a:pt x="37" y="75"/>
                  </a:lnTo>
                  <a:lnTo>
                    <a:pt x="37" y="76"/>
                  </a:lnTo>
                  <a:lnTo>
                    <a:pt x="36" y="76"/>
                  </a:lnTo>
                  <a:lnTo>
                    <a:pt x="36" y="78"/>
                  </a:lnTo>
                  <a:lnTo>
                    <a:pt x="35" y="78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3" y="79"/>
                  </a:lnTo>
                  <a:lnTo>
                    <a:pt x="32" y="81"/>
                  </a:lnTo>
                  <a:lnTo>
                    <a:pt x="31" y="81"/>
                  </a:lnTo>
                  <a:lnTo>
                    <a:pt x="30" y="81"/>
                  </a:lnTo>
                  <a:lnTo>
                    <a:pt x="30" y="82"/>
                  </a:lnTo>
                  <a:lnTo>
                    <a:pt x="29" y="82"/>
                  </a:lnTo>
                  <a:lnTo>
                    <a:pt x="29" y="83"/>
                  </a:lnTo>
                  <a:lnTo>
                    <a:pt x="27" y="83"/>
                  </a:lnTo>
                  <a:lnTo>
                    <a:pt x="27" y="84"/>
                  </a:lnTo>
                  <a:lnTo>
                    <a:pt x="26" y="84"/>
                  </a:lnTo>
                  <a:lnTo>
                    <a:pt x="26" y="85"/>
                  </a:lnTo>
                  <a:lnTo>
                    <a:pt x="25" y="85"/>
                  </a:lnTo>
                  <a:lnTo>
                    <a:pt x="25" y="86"/>
                  </a:lnTo>
                  <a:lnTo>
                    <a:pt x="24" y="86"/>
                  </a:lnTo>
                  <a:lnTo>
                    <a:pt x="23" y="86"/>
                  </a:lnTo>
                  <a:lnTo>
                    <a:pt x="22" y="88"/>
                  </a:lnTo>
                  <a:lnTo>
                    <a:pt x="21" y="88"/>
                  </a:lnTo>
                  <a:lnTo>
                    <a:pt x="21" y="89"/>
                  </a:lnTo>
                  <a:lnTo>
                    <a:pt x="20" y="89"/>
                  </a:lnTo>
                  <a:lnTo>
                    <a:pt x="20" y="90"/>
                  </a:lnTo>
                  <a:lnTo>
                    <a:pt x="19" y="90"/>
                  </a:lnTo>
                  <a:lnTo>
                    <a:pt x="19" y="91"/>
                  </a:lnTo>
                  <a:lnTo>
                    <a:pt x="18" y="91"/>
                  </a:lnTo>
                  <a:lnTo>
                    <a:pt x="17" y="91"/>
                  </a:lnTo>
                  <a:lnTo>
                    <a:pt x="17" y="93"/>
                  </a:lnTo>
                  <a:lnTo>
                    <a:pt x="17" y="94"/>
                  </a:lnTo>
                  <a:lnTo>
                    <a:pt x="16" y="94"/>
                  </a:lnTo>
                  <a:lnTo>
                    <a:pt x="14" y="95"/>
                  </a:lnTo>
                  <a:lnTo>
                    <a:pt x="14" y="96"/>
                  </a:lnTo>
                  <a:lnTo>
                    <a:pt x="14" y="97"/>
                  </a:lnTo>
                  <a:lnTo>
                    <a:pt x="13" y="97"/>
                  </a:lnTo>
                  <a:lnTo>
                    <a:pt x="13" y="98"/>
                  </a:lnTo>
                  <a:lnTo>
                    <a:pt x="11" y="98"/>
                  </a:lnTo>
                  <a:lnTo>
                    <a:pt x="11" y="99"/>
                  </a:lnTo>
                  <a:lnTo>
                    <a:pt x="10" y="99"/>
                  </a:lnTo>
                  <a:lnTo>
                    <a:pt x="9" y="99"/>
                  </a:lnTo>
                  <a:lnTo>
                    <a:pt x="8" y="99"/>
                  </a:lnTo>
                  <a:lnTo>
                    <a:pt x="7" y="99"/>
                  </a:lnTo>
                  <a:lnTo>
                    <a:pt x="6" y="98"/>
                  </a:lnTo>
                  <a:lnTo>
                    <a:pt x="4" y="98"/>
                  </a:lnTo>
                  <a:lnTo>
                    <a:pt x="4" y="97"/>
                  </a:lnTo>
                </a:path>
              </a:pathLst>
            </a:custGeom>
            <a:solidFill>
              <a:srgbClr val="ED8F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5275" name="Freeform 40">
              <a:extLst>
                <a:ext uri="{FF2B5EF4-FFF2-40B4-BE49-F238E27FC236}">
                  <a16:creationId xmlns:a16="http://schemas.microsoft.com/office/drawing/2014/main" xmlns="" id="{A2C555E6-6852-409C-AF76-9924E6739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" y="1463"/>
              <a:ext cx="62" cy="77"/>
            </a:xfrm>
            <a:custGeom>
              <a:avLst/>
              <a:gdLst>
                <a:gd name="T0" fmla="*/ 2 w 62"/>
                <a:gd name="T1" fmla="*/ 73 h 77"/>
                <a:gd name="T2" fmla="*/ 1 w 62"/>
                <a:gd name="T3" fmla="*/ 71 h 77"/>
                <a:gd name="T4" fmla="*/ 1 w 62"/>
                <a:gd name="T5" fmla="*/ 67 h 77"/>
                <a:gd name="T6" fmla="*/ 1 w 62"/>
                <a:gd name="T7" fmla="*/ 64 h 77"/>
                <a:gd name="T8" fmla="*/ 1 w 62"/>
                <a:gd name="T9" fmla="*/ 60 h 77"/>
                <a:gd name="T10" fmla="*/ 0 w 62"/>
                <a:gd name="T11" fmla="*/ 55 h 77"/>
                <a:gd name="T12" fmla="*/ 0 w 62"/>
                <a:gd name="T13" fmla="*/ 49 h 77"/>
                <a:gd name="T14" fmla="*/ 0 w 62"/>
                <a:gd name="T15" fmla="*/ 43 h 77"/>
                <a:gd name="T16" fmla="*/ 1 w 62"/>
                <a:gd name="T17" fmla="*/ 37 h 77"/>
                <a:gd name="T18" fmla="*/ 1 w 62"/>
                <a:gd name="T19" fmla="*/ 30 h 77"/>
                <a:gd name="T20" fmla="*/ 1 w 62"/>
                <a:gd name="T21" fmla="*/ 25 h 77"/>
                <a:gd name="T22" fmla="*/ 4 w 62"/>
                <a:gd name="T23" fmla="*/ 22 h 77"/>
                <a:gd name="T24" fmla="*/ 5 w 62"/>
                <a:gd name="T25" fmla="*/ 17 h 77"/>
                <a:gd name="T26" fmla="*/ 9 w 62"/>
                <a:gd name="T27" fmla="*/ 11 h 77"/>
                <a:gd name="T28" fmla="*/ 11 w 62"/>
                <a:gd name="T29" fmla="*/ 9 h 77"/>
                <a:gd name="T30" fmla="*/ 15 w 62"/>
                <a:gd name="T31" fmla="*/ 6 h 77"/>
                <a:gd name="T32" fmla="*/ 18 w 62"/>
                <a:gd name="T33" fmla="*/ 4 h 77"/>
                <a:gd name="T34" fmla="*/ 22 w 62"/>
                <a:gd name="T35" fmla="*/ 2 h 77"/>
                <a:gd name="T36" fmla="*/ 26 w 62"/>
                <a:gd name="T37" fmla="*/ 2 h 77"/>
                <a:gd name="T38" fmla="*/ 30 w 62"/>
                <a:gd name="T39" fmla="*/ 1 h 77"/>
                <a:gd name="T40" fmla="*/ 35 w 62"/>
                <a:gd name="T41" fmla="*/ 0 h 77"/>
                <a:gd name="T42" fmla="*/ 39 w 62"/>
                <a:gd name="T43" fmla="*/ 0 h 77"/>
                <a:gd name="T44" fmla="*/ 44 w 62"/>
                <a:gd name="T45" fmla="*/ 0 h 77"/>
                <a:gd name="T46" fmla="*/ 48 w 62"/>
                <a:gd name="T47" fmla="*/ 1 h 77"/>
                <a:gd name="T48" fmla="*/ 51 w 62"/>
                <a:gd name="T49" fmla="*/ 2 h 77"/>
                <a:gd name="T50" fmla="*/ 54 w 62"/>
                <a:gd name="T51" fmla="*/ 2 h 77"/>
                <a:gd name="T52" fmla="*/ 58 w 62"/>
                <a:gd name="T53" fmla="*/ 4 h 77"/>
                <a:gd name="T54" fmla="*/ 60 w 62"/>
                <a:gd name="T55" fmla="*/ 6 h 77"/>
                <a:gd name="T56" fmla="*/ 61 w 62"/>
                <a:gd name="T57" fmla="*/ 10 h 77"/>
                <a:gd name="T58" fmla="*/ 61 w 62"/>
                <a:gd name="T59" fmla="*/ 14 h 77"/>
                <a:gd name="T60" fmla="*/ 61 w 62"/>
                <a:gd name="T61" fmla="*/ 19 h 77"/>
                <a:gd name="T62" fmla="*/ 61 w 62"/>
                <a:gd name="T63" fmla="*/ 24 h 77"/>
                <a:gd name="T64" fmla="*/ 61 w 62"/>
                <a:gd name="T65" fmla="*/ 27 h 77"/>
                <a:gd name="T66" fmla="*/ 61 w 62"/>
                <a:gd name="T67" fmla="*/ 31 h 77"/>
                <a:gd name="T68" fmla="*/ 60 w 62"/>
                <a:gd name="T69" fmla="*/ 35 h 77"/>
                <a:gd name="T70" fmla="*/ 58 w 62"/>
                <a:gd name="T71" fmla="*/ 38 h 77"/>
                <a:gd name="T72" fmla="*/ 57 w 62"/>
                <a:gd name="T73" fmla="*/ 42 h 77"/>
                <a:gd name="T74" fmla="*/ 55 w 62"/>
                <a:gd name="T75" fmla="*/ 45 h 77"/>
                <a:gd name="T76" fmla="*/ 52 w 62"/>
                <a:gd name="T77" fmla="*/ 47 h 77"/>
                <a:gd name="T78" fmla="*/ 48 w 62"/>
                <a:gd name="T79" fmla="*/ 49 h 77"/>
                <a:gd name="T80" fmla="*/ 44 w 62"/>
                <a:gd name="T81" fmla="*/ 51 h 77"/>
                <a:gd name="T82" fmla="*/ 40 w 62"/>
                <a:gd name="T83" fmla="*/ 52 h 77"/>
                <a:gd name="T84" fmla="*/ 36 w 62"/>
                <a:gd name="T85" fmla="*/ 53 h 77"/>
                <a:gd name="T86" fmla="*/ 33 w 62"/>
                <a:gd name="T87" fmla="*/ 54 h 77"/>
                <a:gd name="T88" fmla="*/ 31 w 62"/>
                <a:gd name="T89" fmla="*/ 55 h 77"/>
                <a:gd name="T90" fmla="*/ 29 w 62"/>
                <a:gd name="T91" fmla="*/ 57 h 77"/>
                <a:gd name="T92" fmla="*/ 27 w 62"/>
                <a:gd name="T93" fmla="*/ 59 h 77"/>
                <a:gd name="T94" fmla="*/ 25 w 62"/>
                <a:gd name="T95" fmla="*/ 61 h 77"/>
                <a:gd name="T96" fmla="*/ 23 w 62"/>
                <a:gd name="T97" fmla="*/ 63 h 77"/>
                <a:gd name="T98" fmla="*/ 19 w 62"/>
                <a:gd name="T99" fmla="*/ 65 h 77"/>
                <a:gd name="T100" fmla="*/ 17 w 62"/>
                <a:gd name="T101" fmla="*/ 67 h 77"/>
                <a:gd name="T102" fmla="*/ 15 w 62"/>
                <a:gd name="T103" fmla="*/ 69 h 77"/>
                <a:gd name="T104" fmla="*/ 13 w 62"/>
                <a:gd name="T105" fmla="*/ 71 h 77"/>
                <a:gd name="T106" fmla="*/ 11 w 62"/>
                <a:gd name="T107" fmla="*/ 73 h 77"/>
                <a:gd name="T108" fmla="*/ 10 w 62"/>
                <a:gd name="T109" fmla="*/ 75 h 77"/>
                <a:gd name="T110" fmla="*/ 7 w 62"/>
                <a:gd name="T111" fmla="*/ 76 h 77"/>
                <a:gd name="T112" fmla="*/ 4 w 62"/>
                <a:gd name="T113" fmla="*/ 75 h 7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2"/>
                <a:gd name="T172" fmla="*/ 0 h 77"/>
                <a:gd name="T173" fmla="*/ 62 w 62"/>
                <a:gd name="T174" fmla="*/ 77 h 7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2" h="77">
                  <a:moveTo>
                    <a:pt x="4" y="75"/>
                  </a:moveTo>
                  <a:lnTo>
                    <a:pt x="4" y="75"/>
                  </a:lnTo>
                  <a:lnTo>
                    <a:pt x="4" y="74"/>
                  </a:lnTo>
                  <a:lnTo>
                    <a:pt x="2" y="73"/>
                  </a:lnTo>
                  <a:lnTo>
                    <a:pt x="2" y="72"/>
                  </a:lnTo>
                  <a:lnTo>
                    <a:pt x="2" y="71"/>
                  </a:lnTo>
                  <a:lnTo>
                    <a:pt x="1" y="71"/>
                  </a:lnTo>
                  <a:lnTo>
                    <a:pt x="1" y="69"/>
                  </a:lnTo>
                  <a:lnTo>
                    <a:pt x="1" y="68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1" y="65"/>
                  </a:lnTo>
                  <a:lnTo>
                    <a:pt x="1" y="64"/>
                  </a:lnTo>
                  <a:lnTo>
                    <a:pt x="1" y="63"/>
                  </a:lnTo>
                  <a:lnTo>
                    <a:pt x="1" y="62"/>
                  </a:lnTo>
                  <a:lnTo>
                    <a:pt x="1" y="61"/>
                  </a:lnTo>
                  <a:lnTo>
                    <a:pt x="1" y="60"/>
                  </a:lnTo>
                  <a:lnTo>
                    <a:pt x="1" y="58"/>
                  </a:lnTo>
                  <a:lnTo>
                    <a:pt x="0" y="57"/>
                  </a:lnTo>
                  <a:lnTo>
                    <a:pt x="0" y="56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0" y="51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8"/>
                  </a:lnTo>
                  <a:lnTo>
                    <a:pt x="1" y="37"/>
                  </a:lnTo>
                  <a:lnTo>
                    <a:pt x="1" y="35"/>
                  </a:lnTo>
                  <a:lnTo>
                    <a:pt x="1" y="33"/>
                  </a:lnTo>
                  <a:lnTo>
                    <a:pt x="1" y="32"/>
                  </a:lnTo>
                  <a:lnTo>
                    <a:pt x="1" y="30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1" y="24"/>
                  </a:lnTo>
                  <a:lnTo>
                    <a:pt x="2" y="23"/>
                  </a:lnTo>
                  <a:lnTo>
                    <a:pt x="2" y="22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5" y="17"/>
                  </a:lnTo>
                  <a:lnTo>
                    <a:pt x="6" y="16"/>
                  </a:lnTo>
                  <a:lnTo>
                    <a:pt x="7" y="14"/>
                  </a:lnTo>
                  <a:lnTo>
                    <a:pt x="8" y="13"/>
                  </a:lnTo>
                  <a:lnTo>
                    <a:pt x="9" y="11"/>
                  </a:lnTo>
                  <a:lnTo>
                    <a:pt x="10" y="11"/>
                  </a:lnTo>
                  <a:lnTo>
                    <a:pt x="11" y="10"/>
                  </a:lnTo>
                  <a:lnTo>
                    <a:pt x="11" y="9"/>
                  </a:lnTo>
                  <a:lnTo>
                    <a:pt x="13" y="8"/>
                  </a:lnTo>
                  <a:lnTo>
                    <a:pt x="13" y="6"/>
                  </a:lnTo>
                  <a:lnTo>
                    <a:pt x="14" y="6"/>
                  </a:lnTo>
                  <a:lnTo>
                    <a:pt x="15" y="6"/>
                  </a:lnTo>
                  <a:lnTo>
                    <a:pt x="16" y="6"/>
                  </a:lnTo>
                  <a:lnTo>
                    <a:pt x="17" y="6"/>
                  </a:lnTo>
                  <a:lnTo>
                    <a:pt x="18" y="4"/>
                  </a:lnTo>
                  <a:lnTo>
                    <a:pt x="19" y="4"/>
                  </a:lnTo>
                  <a:lnTo>
                    <a:pt x="20" y="4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8" y="2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8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2"/>
                  </a:lnTo>
                  <a:lnTo>
                    <a:pt x="51" y="2"/>
                  </a:lnTo>
                  <a:lnTo>
                    <a:pt x="52" y="2"/>
                  </a:lnTo>
                  <a:lnTo>
                    <a:pt x="53" y="2"/>
                  </a:lnTo>
                  <a:lnTo>
                    <a:pt x="54" y="2"/>
                  </a:lnTo>
                  <a:lnTo>
                    <a:pt x="55" y="4"/>
                  </a:lnTo>
                  <a:lnTo>
                    <a:pt x="56" y="4"/>
                  </a:lnTo>
                  <a:lnTo>
                    <a:pt x="57" y="4"/>
                  </a:lnTo>
                  <a:lnTo>
                    <a:pt x="58" y="4"/>
                  </a:lnTo>
                  <a:lnTo>
                    <a:pt x="58" y="6"/>
                  </a:lnTo>
                  <a:lnTo>
                    <a:pt x="60" y="6"/>
                  </a:lnTo>
                  <a:lnTo>
                    <a:pt x="60" y="8"/>
                  </a:lnTo>
                  <a:lnTo>
                    <a:pt x="61" y="8"/>
                  </a:lnTo>
                  <a:lnTo>
                    <a:pt x="61" y="9"/>
                  </a:lnTo>
                  <a:lnTo>
                    <a:pt x="61" y="10"/>
                  </a:lnTo>
                  <a:lnTo>
                    <a:pt x="61" y="11"/>
                  </a:lnTo>
                  <a:lnTo>
                    <a:pt x="61" y="13"/>
                  </a:lnTo>
                  <a:lnTo>
                    <a:pt x="61" y="14"/>
                  </a:lnTo>
                  <a:lnTo>
                    <a:pt x="61" y="16"/>
                  </a:lnTo>
                  <a:lnTo>
                    <a:pt x="61" y="17"/>
                  </a:lnTo>
                  <a:lnTo>
                    <a:pt x="61" y="18"/>
                  </a:lnTo>
                  <a:lnTo>
                    <a:pt x="61" y="19"/>
                  </a:lnTo>
                  <a:lnTo>
                    <a:pt x="61" y="20"/>
                  </a:lnTo>
                  <a:lnTo>
                    <a:pt x="61" y="22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1" y="25"/>
                  </a:lnTo>
                  <a:lnTo>
                    <a:pt x="61" y="26"/>
                  </a:lnTo>
                  <a:lnTo>
                    <a:pt x="61" y="27"/>
                  </a:lnTo>
                  <a:lnTo>
                    <a:pt x="61" y="28"/>
                  </a:lnTo>
                  <a:lnTo>
                    <a:pt x="61" y="30"/>
                  </a:lnTo>
                  <a:lnTo>
                    <a:pt x="61" y="31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0" y="34"/>
                  </a:lnTo>
                  <a:lnTo>
                    <a:pt x="60" y="35"/>
                  </a:lnTo>
                  <a:lnTo>
                    <a:pt x="60" y="36"/>
                  </a:lnTo>
                  <a:lnTo>
                    <a:pt x="60" y="37"/>
                  </a:lnTo>
                  <a:lnTo>
                    <a:pt x="58" y="37"/>
                  </a:lnTo>
                  <a:lnTo>
                    <a:pt x="58" y="38"/>
                  </a:lnTo>
                  <a:lnTo>
                    <a:pt x="58" y="40"/>
                  </a:lnTo>
                  <a:lnTo>
                    <a:pt x="57" y="42"/>
                  </a:lnTo>
                  <a:lnTo>
                    <a:pt x="57" y="43"/>
                  </a:lnTo>
                  <a:lnTo>
                    <a:pt x="56" y="43"/>
                  </a:lnTo>
                  <a:lnTo>
                    <a:pt x="56" y="45"/>
                  </a:lnTo>
                  <a:lnTo>
                    <a:pt x="55" y="45"/>
                  </a:lnTo>
                  <a:lnTo>
                    <a:pt x="54" y="45"/>
                  </a:lnTo>
                  <a:lnTo>
                    <a:pt x="54" y="46"/>
                  </a:lnTo>
                  <a:lnTo>
                    <a:pt x="53" y="46"/>
                  </a:lnTo>
                  <a:lnTo>
                    <a:pt x="52" y="47"/>
                  </a:lnTo>
                  <a:lnTo>
                    <a:pt x="51" y="47"/>
                  </a:lnTo>
                  <a:lnTo>
                    <a:pt x="50" y="47"/>
                  </a:lnTo>
                  <a:lnTo>
                    <a:pt x="49" y="49"/>
                  </a:lnTo>
                  <a:lnTo>
                    <a:pt x="48" y="49"/>
                  </a:lnTo>
                  <a:lnTo>
                    <a:pt x="47" y="50"/>
                  </a:lnTo>
                  <a:lnTo>
                    <a:pt x="46" y="50"/>
                  </a:lnTo>
                  <a:lnTo>
                    <a:pt x="45" y="50"/>
                  </a:lnTo>
                  <a:lnTo>
                    <a:pt x="44" y="51"/>
                  </a:lnTo>
                  <a:lnTo>
                    <a:pt x="43" y="51"/>
                  </a:lnTo>
                  <a:lnTo>
                    <a:pt x="42" y="51"/>
                  </a:lnTo>
                  <a:lnTo>
                    <a:pt x="42" y="52"/>
                  </a:lnTo>
                  <a:lnTo>
                    <a:pt x="40" y="52"/>
                  </a:lnTo>
                  <a:lnTo>
                    <a:pt x="39" y="52"/>
                  </a:lnTo>
                  <a:lnTo>
                    <a:pt x="38" y="53"/>
                  </a:lnTo>
                  <a:lnTo>
                    <a:pt x="37" y="53"/>
                  </a:lnTo>
                  <a:lnTo>
                    <a:pt x="36" y="53"/>
                  </a:lnTo>
                  <a:lnTo>
                    <a:pt x="35" y="53"/>
                  </a:lnTo>
                  <a:lnTo>
                    <a:pt x="35" y="54"/>
                  </a:lnTo>
                  <a:lnTo>
                    <a:pt x="34" y="54"/>
                  </a:lnTo>
                  <a:lnTo>
                    <a:pt x="33" y="54"/>
                  </a:lnTo>
                  <a:lnTo>
                    <a:pt x="33" y="55"/>
                  </a:lnTo>
                  <a:lnTo>
                    <a:pt x="32" y="55"/>
                  </a:lnTo>
                  <a:lnTo>
                    <a:pt x="31" y="55"/>
                  </a:lnTo>
                  <a:lnTo>
                    <a:pt x="31" y="56"/>
                  </a:lnTo>
                  <a:lnTo>
                    <a:pt x="30" y="56"/>
                  </a:lnTo>
                  <a:lnTo>
                    <a:pt x="30" y="57"/>
                  </a:lnTo>
                  <a:lnTo>
                    <a:pt x="29" y="57"/>
                  </a:lnTo>
                  <a:lnTo>
                    <a:pt x="29" y="58"/>
                  </a:lnTo>
                  <a:lnTo>
                    <a:pt x="28" y="58"/>
                  </a:lnTo>
                  <a:lnTo>
                    <a:pt x="28" y="59"/>
                  </a:lnTo>
                  <a:lnTo>
                    <a:pt x="27" y="59"/>
                  </a:lnTo>
                  <a:lnTo>
                    <a:pt x="27" y="60"/>
                  </a:lnTo>
                  <a:lnTo>
                    <a:pt x="26" y="60"/>
                  </a:lnTo>
                  <a:lnTo>
                    <a:pt x="26" y="61"/>
                  </a:lnTo>
                  <a:lnTo>
                    <a:pt x="25" y="61"/>
                  </a:lnTo>
                  <a:lnTo>
                    <a:pt x="25" y="62"/>
                  </a:lnTo>
                  <a:lnTo>
                    <a:pt x="25" y="63"/>
                  </a:lnTo>
                  <a:lnTo>
                    <a:pt x="23" y="63"/>
                  </a:lnTo>
                  <a:lnTo>
                    <a:pt x="22" y="64"/>
                  </a:lnTo>
                  <a:lnTo>
                    <a:pt x="22" y="65"/>
                  </a:lnTo>
                  <a:lnTo>
                    <a:pt x="20" y="65"/>
                  </a:lnTo>
                  <a:lnTo>
                    <a:pt x="19" y="65"/>
                  </a:lnTo>
                  <a:lnTo>
                    <a:pt x="19" y="66"/>
                  </a:lnTo>
                  <a:lnTo>
                    <a:pt x="19" y="67"/>
                  </a:lnTo>
                  <a:lnTo>
                    <a:pt x="18" y="67"/>
                  </a:lnTo>
                  <a:lnTo>
                    <a:pt x="17" y="67"/>
                  </a:lnTo>
                  <a:lnTo>
                    <a:pt x="16" y="67"/>
                  </a:lnTo>
                  <a:lnTo>
                    <a:pt x="16" y="68"/>
                  </a:lnTo>
                  <a:lnTo>
                    <a:pt x="15" y="68"/>
                  </a:lnTo>
                  <a:lnTo>
                    <a:pt x="15" y="69"/>
                  </a:lnTo>
                  <a:lnTo>
                    <a:pt x="14" y="69"/>
                  </a:lnTo>
                  <a:lnTo>
                    <a:pt x="14" y="71"/>
                  </a:lnTo>
                  <a:lnTo>
                    <a:pt x="13" y="71"/>
                  </a:lnTo>
                  <a:lnTo>
                    <a:pt x="13" y="72"/>
                  </a:lnTo>
                  <a:lnTo>
                    <a:pt x="11" y="72"/>
                  </a:lnTo>
                  <a:lnTo>
                    <a:pt x="11" y="73"/>
                  </a:lnTo>
                  <a:lnTo>
                    <a:pt x="11" y="74"/>
                  </a:lnTo>
                  <a:lnTo>
                    <a:pt x="10" y="74"/>
                  </a:lnTo>
                  <a:lnTo>
                    <a:pt x="10" y="75"/>
                  </a:lnTo>
                  <a:lnTo>
                    <a:pt x="9" y="75"/>
                  </a:lnTo>
                  <a:lnTo>
                    <a:pt x="8" y="75"/>
                  </a:lnTo>
                  <a:lnTo>
                    <a:pt x="8" y="76"/>
                  </a:lnTo>
                  <a:lnTo>
                    <a:pt x="7" y="76"/>
                  </a:lnTo>
                  <a:lnTo>
                    <a:pt x="6" y="76"/>
                  </a:lnTo>
                  <a:lnTo>
                    <a:pt x="5" y="76"/>
                  </a:lnTo>
                  <a:lnTo>
                    <a:pt x="4" y="76"/>
                  </a:lnTo>
                  <a:lnTo>
                    <a:pt x="4" y="75"/>
                  </a:lnTo>
                </a:path>
              </a:pathLst>
            </a:custGeom>
            <a:solidFill>
              <a:srgbClr val="EF8F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5276" name="Freeform 41">
              <a:extLst>
                <a:ext uri="{FF2B5EF4-FFF2-40B4-BE49-F238E27FC236}">
                  <a16:creationId xmlns:a16="http://schemas.microsoft.com/office/drawing/2014/main" xmlns="" id="{51197A6E-0591-4C1C-A79D-6F2B416AB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" y="1741"/>
              <a:ext cx="48" cy="38"/>
            </a:xfrm>
            <a:custGeom>
              <a:avLst/>
              <a:gdLst>
                <a:gd name="T0" fmla="*/ 21 w 48"/>
                <a:gd name="T1" fmla="*/ 2 h 38"/>
                <a:gd name="T2" fmla="*/ 19 w 48"/>
                <a:gd name="T3" fmla="*/ 2 h 38"/>
                <a:gd name="T4" fmla="*/ 17 w 48"/>
                <a:gd name="T5" fmla="*/ 4 h 38"/>
                <a:gd name="T6" fmla="*/ 15 w 48"/>
                <a:gd name="T7" fmla="*/ 5 h 38"/>
                <a:gd name="T8" fmla="*/ 14 w 48"/>
                <a:gd name="T9" fmla="*/ 6 h 38"/>
                <a:gd name="T10" fmla="*/ 11 w 48"/>
                <a:gd name="T11" fmla="*/ 10 h 38"/>
                <a:gd name="T12" fmla="*/ 9 w 48"/>
                <a:gd name="T13" fmla="*/ 12 h 38"/>
                <a:gd name="T14" fmla="*/ 7 w 48"/>
                <a:gd name="T15" fmla="*/ 14 h 38"/>
                <a:gd name="T16" fmla="*/ 5 w 48"/>
                <a:gd name="T17" fmla="*/ 15 h 38"/>
                <a:gd name="T18" fmla="*/ 4 w 48"/>
                <a:gd name="T19" fmla="*/ 19 h 38"/>
                <a:gd name="T20" fmla="*/ 1 w 48"/>
                <a:gd name="T21" fmla="*/ 20 h 38"/>
                <a:gd name="T22" fmla="*/ 1 w 48"/>
                <a:gd name="T23" fmla="*/ 23 h 38"/>
                <a:gd name="T24" fmla="*/ 1 w 48"/>
                <a:gd name="T25" fmla="*/ 25 h 38"/>
                <a:gd name="T26" fmla="*/ 1 w 48"/>
                <a:gd name="T27" fmla="*/ 28 h 38"/>
                <a:gd name="T28" fmla="*/ 1 w 48"/>
                <a:gd name="T29" fmla="*/ 31 h 38"/>
                <a:gd name="T30" fmla="*/ 2 w 48"/>
                <a:gd name="T31" fmla="*/ 32 h 38"/>
                <a:gd name="T32" fmla="*/ 5 w 48"/>
                <a:gd name="T33" fmla="*/ 35 h 38"/>
                <a:gd name="T34" fmla="*/ 7 w 48"/>
                <a:gd name="T35" fmla="*/ 36 h 38"/>
                <a:gd name="T36" fmla="*/ 11 w 48"/>
                <a:gd name="T37" fmla="*/ 36 h 38"/>
                <a:gd name="T38" fmla="*/ 14 w 48"/>
                <a:gd name="T39" fmla="*/ 37 h 38"/>
                <a:gd name="T40" fmla="*/ 17 w 48"/>
                <a:gd name="T41" fmla="*/ 37 h 38"/>
                <a:gd name="T42" fmla="*/ 21 w 48"/>
                <a:gd name="T43" fmla="*/ 36 h 38"/>
                <a:gd name="T44" fmla="*/ 25 w 48"/>
                <a:gd name="T45" fmla="*/ 35 h 38"/>
                <a:gd name="T46" fmla="*/ 29 w 48"/>
                <a:gd name="T47" fmla="*/ 35 h 38"/>
                <a:gd name="T48" fmla="*/ 32 w 48"/>
                <a:gd name="T49" fmla="*/ 32 h 38"/>
                <a:gd name="T50" fmla="*/ 34 w 48"/>
                <a:gd name="T51" fmla="*/ 31 h 38"/>
                <a:gd name="T52" fmla="*/ 38 w 48"/>
                <a:gd name="T53" fmla="*/ 28 h 38"/>
                <a:gd name="T54" fmla="*/ 40 w 48"/>
                <a:gd name="T55" fmla="*/ 26 h 38"/>
                <a:gd name="T56" fmla="*/ 43 w 48"/>
                <a:gd name="T57" fmla="*/ 23 h 38"/>
                <a:gd name="T58" fmla="*/ 44 w 48"/>
                <a:gd name="T59" fmla="*/ 20 h 38"/>
                <a:gd name="T60" fmla="*/ 46 w 48"/>
                <a:gd name="T61" fmla="*/ 18 h 38"/>
                <a:gd name="T62" fmla="*/ 47 w 48"/>
                <a:gd name="T63" fmla="*/ 15 h 38"/>
                <a:gd name="T64" fmla="*/ 47 w 48"/>
                <a:gd name="T65" fmla="*/ 14 h 38"/>
                <a:gd name="T66" fmla="*/ 47 w 48"/>
                <a:gd name="T67" fmla="*/ 12 h 38"/>
                <a:gd name="T68" fmla="*/ 47 w 48"/>
                <a:gd name="T69" fmla="*/ 10 h 38"/>
                <a:gd name="T70" fmla="*/ 47 w 48"/>
                <a:gd name="T71" fmla="*/ 6 h 38"/>
                <a:gd name="T72" fmla="*/ 47 w 48"/>
                <a:gd name="T73" fmla="*/ 4 h 38"/>
                <a:gd name="T74" fmla="*/ 46 w 48"/>
                <a:gd name="T75" fmla="*/ 2 h 38"/>
                <a:gd name="T76" fmla="*/ 44 w 48"/>
                <a:gd name="T77" fmla="*/ 2 h 38"/>
                <a:gd name="T78" fmla="*/ 43 w 48"/>
                <a:gd name="T79" fmla="*/ 1 h 38"/>
                <a:gd name="T80" fmla="*/ 41 w 48"/>
                <a:gd name="T81" fmla="*/ 0 h 38"/>
                <a:gd name="T82" fmla="*/ 39 w 48"/>
                <a:gd name="T83" fmla="*/ 0 h 38"/>
                <a:gd name="T84" fmla="*/ 37 w 48"/>
                <a:gd name="T85" fmla="*/ 0 h 38"/>
                <a:gd name="T86" fmla="*/ 36 w 48"/>
                <a:gd name="T87" fmla="*/ 0 h 38"/>
                <a:gd name="T88" fmla="*/ 33 w 48"/>
                <a:gd name="T89" fmla="*/ 0 h 38"/>
                <a:gd name="T90" fmla="*/ 32 w 48"/>
                <a:gd name="T91" fmla="*/ 0 h 38"/>
                <a:gd name="T92" fmla="*/ 29 w 48"/>
                <a:gd name="T93" fmla="*/ 0 h 38"/>
                <a:gd name="T94" fmla="*/ 27 w 48"/>
                <a:gd name="T95" fmla="*/ 1 h 38"/>
                <a:gd name="T96" fmla="*/ 26 w 48"/>
                <a:gd name="T97" fmla="*/ 1 h 38"/>
                <a:gd name="T98" fmla="*/ 24 w 48"/>
                <a:gd name="T99" fmla="*/ 1 h 38"/>
                <a:gd name="T100" fmla="*/ 23 w 48"/>
                <a:gd name="T101" fmla="*/ 2 h 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8"/>
                <a:gd name="T154" fmla="*/ 0 h 38"/>
                <a:gd name="T155" fmla="*/ 48 w 48"/>
                <a:gd name="T156" fmla="*/ 38 h 3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8" h="38">
                  <a:moveTo>
                    <a:pt x="22" y="2"/>
                  </a:moveTo>
                  <a:lnTo>
                    <a:pt x="21" y="2"/>
                  </a:lnTo>
                  <a:lnTo>
                    <a:pt x="20" y="2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17" y="4"/>
                  </a:lnTo>
                  <a:lnTo>
                    <a:pt x="16" y="5"/>
                  </a:lnTo>
                  <a:lnTo>
                    <a:pt x="15" y="5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1" y="10"/>
                  </a:lnTo>
                  <a:lnTo>
                    <a:pt x="10" y="10"/>
                  </a:lnTo>
                  <a:lnTo>
                    <a:pt x="9" y="12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8"/>
                  </a:lnTo>
                  <a:lnTo>
                    <a:pt x="4" y="19"/>
                  </a:lnTo>
                  <a:lnTo>
                    <a:pt x="2" y="19"/>
                  </a:lnTo>
                  <a:lnTo>
                    <a:pt x="1" y="20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5"/>
                  </a:lnTo>
                  <a:lnTo>
                    <a:pt x="0" y="27"/>
                  </a:lnTo>
                  <a:lnTo>
                    <a:pt x="1" y="28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1" y="32"/>
                  </a:lnTo>
                  <a:lnTo>
                    <a:pt x="2" y="32"/>
                  </a:lnTo>
                  <a:lnTo>
                    <a:pt x="4" y="34"/>
                  </a:lnTo>
                  <a:lnTo>
                    <a:pt x="5" y="35"/>
                  </a:lnTo>
                  <a:lnTo>
                    <a:pt x="6" y="35"/>
                  </a:lnTo>
                  <a:lnTo>
                    <a:pt x="7" y="36"/>
                  </a:lnTo>
                  <a:lnTo>
                    <a:pt x="10" y="36"/>
                  </a:lnTo>
                  <a:lnTo>
                    <a:pt x="11" y="36"/>
                  </a:lnTo>
                  <a:lnTo>
                    <a:pt x="12" y="37"/>
                  </a:lnTo>
                  <a:lnTo>
                    <a:pt x="14" y="37"/>
                  </a:lnTo>
                  <a:lnTo>
                    <a:pt x="16" y="37"/>
                  </a:lnTo>
                  <a:lnTo>
                    <a:pt x="17" y="37"/>
                  </a:lnTo>
                  <a:lnTo>
                    <a:pt x="19" y="36"/>
                  </a:lnTo>
                  <a:lnTo>
                    <a:pt x="21" y="36"/>
                  </a:lnTo>
                  <a:lnTo>
                    <a:pt x="23" y="35"/>
                  </a:lnTo>
                  <a:lnTo>
                    <a:pt x="25" y="35"/>
                  </a:lnTo>
                  <a:lnTo>
                    <a:pt x="27" y="35"/>
                  </a:lnTo>
                  <a:lnTo>
                    <a:pt x="29" y="35"/>
                  </a:lnTo>
                  <a:lnTo>
                    <a:pt x="30" y="34"/>
                  </a:lnTo>
                  <a:lnTo>
                    <a:pt x="32" y="32"/>
                  </a:lnTo>
                  <a:lnTo>
                    <a:pt x="33" y="32"/>
                  </a:lnTo>
                  <a:lnTo>
                    <a:pt x="34" y="31"/>
                  </a:lnTo>
                  <a:lnTo>
                    <a:pt x="37" y="30"/>
                  </a:lnTo>
                  <a:lnTo>
                    <a:pt x="38" y="28"/>
                  </a:lnTo>
                  <a:lnTo>
                    <a:pt x="39" y="27"/>
                  </a:lnTo>
                  <a:lnTo>
                    <a:pt x="40" y="26"/>
                  </a:lnTo>
                  <a:lnTo>
                    <a:pt x="42" y="25"/>
                  </a:lnTo>
                  <a:lnTo>
                    <a:pt x="43" y="23"/>
                  </a:lnTo>
                  <a:lnTo>
                    <a:pt x="44" y="23"/>
                  </a:lnTo>
                  <a:lnTo>
                    <a:pt x="44" y="20"/>
                  </a:lnTo>
                  <a:lnTo>
                    <a:pt x="46" y="19"/>
                  </a:lnTo>
                  <a:lnTo>
                    <a:pt x="46" y="18"/>
                  </a:lnTo>
                  <a:lnTo>
                    <a:pt x="46" y="16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7" y="13"/>
                  </a:lnTo>
                  <a:lnTo>
                    <a:pt x="47" y="12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7" y="8"/>
                  </a:lnTo>
                  <a:lnTo>
                    <a:pt x="47" y="6"/>
                  </a:lnTo>
                  <a:lnTo>
                    <a:pt x="47" y="5"/>
                  </a:lnTo>
                  <a:lnTo>
                    <a:pt x="47" y="4"/>
                  </a:lnTo>
                  <a:lnTo>
                    <a:pt x="46" y="2"/>
                  </a:lnTo>
                  <a:lnTo>
                    <a:pt x="44" y="2"/>
                  </a:lnTo>
                  <a:lnTo>
                    <a:pt x="44" y="1"/>
                  </a:lnTo>
                  <a:lnTo>
                    <a:pt x="43" y="1"/>
                  </a:lnTo>
                  <a:lnTo>
                    <a:pt x="42" y="1"/>
                  </a:lnTo>
                  <a:lnTo>
                    <a:pt x="41" y="0"/>
                  </a:lnTo>
                  <a:lnTo>
                    <a:pt x="40" y="0"/>
                  </a:lnTo>
                  <a:lnTo>
                    <a:pt x="39" y="0"/>
                  </a:lnTo>
                  <a:lnTo>
                    <a:pt x="38" y="0"/>
                  </a:lnTo>
                  <a:lnTo>
                    <a:pt x="37" y="0"/>
                  </a:lnTo>
                  <a:lnTo>
                    <a:pt x="36" y="0"/>
                  </a:lnTo>
                  <a:lnTo>
                    <a:pt x="34" y="0"/>
                  </a:lnTo>
                  <a:lnTo>
                    <a:pt x="33" y="0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9" y="0"/>
                  </a:lnTo>
                  <a:lnTo>
                    <a:pt x="27" y="1"/>
                  </a:lnTo>
                  <a:lnTo>
                    <a:pt x="26" y="1"/>
                  </a:lnTo>
                  <a:lnTo>
                    <a:pt x="25" y="1"/>
                  </a:lnTo>
                  <a:lnTo>
                    <a:pt x="24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2" y="2"/>
                  </a:lnTo>
                </a:path>
              </a:pathLst>
            </a:custGeom>
            <a:solidFill>
              <a:srgbClr val="BC9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5277" name="Freeform 42">
              <a:extLst>
                <a:ext uri="{FF2B5EF4-FFF2-40B4-BE49-F238E27FC236}">
                  <a16:creationId xmlns:a16="http://schemas.microsoft.com/office/drawing/2014/main" xmlns="" id="{835D67CF-BF7E-483A-96C8-315D09ADE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" y="1747"/>
              <a:ext cx="28" cy="22"/>
            </a:xfrm>
            <a:custGeom>
              <a:avLst/>
              <a:gdLst>
                <a:gd name="T0" fmla="*/ 1 w 28"/>
                <a:gd name="T1" fmla="*/ 14 h 22"/>
                <a:gd name="T2" fmla="*/ 1 w 28"/>
                <a:gd name="T3" fmla="*/ 12 h 22"/>
                <a:gd name="T4" fmla="*/ 1 w 28"/>
                <a:gd name="T5" fmla="*/ 10 h 22"/>
                <a:gd name="T6" fmla="*/ 2 w 28"/>
                <a:gd name="T7" fmla="*/ 8 h 22"/>
                <a:gd name="T8" fmla="*/ 4 w 28"/>
                <a:gd name="T9" fmla="*/ 7 h 22"/>
                <a:gd name="T10" fmla="*/ 5 w 28"/>
                <a:gd name="T11" fmla="*/ 5 h 22"/>
                <a:gd name="T12" fmla="*/ 7 w 28"/>
                <a:gd name="T13" fmla="*/ 4 h 22"/>
                <a:gd name="T14" fmla="*/ 9 w 28"/>
                <a:gd name="T15" fmla="*/ 3 h 22"/>
                <a:gd name="T16" fmla="*/ 11 w 28"/>
                <a:gd name="T17" fmla="*/ 2 h 22"/>
                <a:gd name="T18" fmla="*/ 14 w 28"/>
                <a:gd name="T19" fmla="*/ 1 h 22"/>
                <a:gd name="T20" fmla="*/ 15 w 28"/>
                <a:gd name="T21" fmla="*/ 0 h 22"/>
                <a:gd name="T22" fmla="*/ 17 w 28"/>
                <a:gd name="T23" fmla="*/ 0 h 22"/>
                <a:gd name="T24" fmla="*/ 19 w 28"/>
                <a:gd name="T25" fmla="*/ 0 h 22"/>
                <a:gd name="T26" fmla="*/ 21 w 28"/>
                <a:gd name="T27" fmla="*/ 0 h 22"/>
                <a:gd name="T28" fmla="*/ 23 w 28"/>
                <a:gd name="T29" fmla="*/ 0 h 22"/>
                <a:gd name="T30" fmla="*/ 24 w 28"/>
                <a:gd name="T31" fmla="*/ 1 h 22"/>
                <a:gd name="T32" fmla="*/ 27 w 28"/>
                <a:gd name="T33" fmla="*/ 2 h 22"/>
                <a:gd name="T34" fmla="*/ 27 w 28"/>
                <a:gd name="T35" fmla="*/ 4 h 22"/>
                <a:gd name="T36" fmla="*/ 27 w 28"/>
                <a:gd name="T37" fmla="*/ 7 h 22"/>
                <a:gd name="T38" fmla="*/ 25 w 28"/>
                <a:gd name="T39" fmla="*/ 10 h 22"/>
                <a:gd name="T40" fmla="*/ 24 w 28"/>
                <a:gd name="T41" fmla="*/ 12 h 22"/>
                <a:gd name="T42" fmla="*/ 23 w 28"/>
                <a:gd name="T43" fmla="*/ 14 h 22"/>
                <a:gd name="T44" fmla="*/ 20 w 28"/>
                <a:gd name="T45" fmla="*/ 16 h 22"/>
                <a:gd name="T46" fmla="*/ 17 w 28"/>
                <a:gd name="T47" fmla="*/ 18 h 22"/>
                <a:gd name="T48" fmla="*/ 14 w 28"/>
                <a:gd name="T49" fmla="*/ 20 h 22"/>
                <a:gd name="T50" fmla="*/ 11 w 28"/>
                <a:gd name="T51" fmla="*/ 20 h 22"/>
                <a:gd name="T52" fmla="*/ 9 w 28"/>
                <a:gd name="T53" fmla="*/ 21 h 22"/>
                <a:gd name="T54" fmla="*/ 6 w 28"/>
                <a:gd name="T55" fmla="*/ 21 h 22"/>
                <a:gd name="T56" fmla="*/ 4 w 28"/>
                <a:gd name="T57" fmla="*/ 20 h 22"/>
                <a:gd name="T58" fmla="*/ 2 w 28"/>
                <a:gd name="T59" fmla="*/ 20 h 22"/>
                <a:gd name="T60" fmla="*/ 1 w 28"/>
                <a:gd name="T61" fmla="*/ 18 h 22"/>
                <a:gd name="T62" fmla="*/ 0 w 28"/>
                <a:gd name="T63" fmla="*/ 15 h 2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8"/>
                <a:gd name="T97" fmla="*/ 0 h 22"/>
                <a:gd name="T98" fmla="*/ 28 w 28"/>
                <a:gd name="T99" fmla="*/ 22 h 2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8" h="22">
                  <a:moveTo>
                    <a:pt x="0" y="15"/>
                  </a:move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5" y="7"/>
                  </a:lnTo>
                  <a:lnTo>
                    <a:pt x="5" y="5"/>
                  </a:lnTo>
                  <a:lnTo>
                    <a:pt x="6" y="4"/>
                  </a:lnTo>
                  <a:lnTo>
                    <a:pt x="7" y="4"/>
                  </a:lnTo>
                  <a:lnTo>
                    <a:pt x="8" y="3"/>
                  </a:lnTo>
                  <a:lnTo>
                    <a:pt x="9" y="3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1"/>
                  </a:lnTo>
                  <a:lnTo>
                    <a:pt x="25" y="2"/>
                  </a:lnTo>
                  <a:lnTo>
                    <a:pt x="27" y="2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7"/>
                  </a:lnTo>
                  <a:lnTo>
                    <a:pt x="27" y="9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3" y="14"/>
                  </a:lnTo>
                  <a:lnTo>
                    <a:pt x="21" y="15"/>
                  </a:lnTo>
                  <a:lnTo>
                    <a:pt x="20" y="16"/>
                  </a:lnTo>
                  <a:lnTo>
                    <a:pt x="19" y="18"/>
                  </a:lnTo>
                  <a:lnTo>
                    <a:pt x="17" y="18"/>
                  </a:lnTo>
                  <a:lnTo>
                    <a:pt x="14" y="20"/>
                  </a:lnTo>
                  <a:lnTo>
                    <a:pt x="11" y="20"/>
                  </a:lnTo>
                  <a:lnTo>
                    <a:pt x="9" y="21"/>
                  </a:lnTo>
                  <a:lnTo>
                    <a:pt x="8" y="21"/>
                  </a:lnTo>
                  <a:lnTo>
                    <a:pt x="6" y="21"/>
                  </a:lnTo>
                  <a:lnTo>
                    <a:pt x="5" y="21"/>
                  </a:lnTo>
                  <a:lnTo>
                    <a:pt x="4" y="20"/>
                  </a:lnTo>
                  <a:lnTo>
                    <a:pt x="2" y="20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0" y="15"/>
                  </a:lnTo>
                </a:path>
              </a:pathLst>
            </a:custGeom>
            <a:solidFill>
              <a:srgbClr val="D3B2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5278" name="Freeform 43">
              <a:extLst>
                <a:ext uri="{FF2B5EF4-FFF2-40B4-BE49-F238E27FC236}">
                  <a16:creationId xmlns:a16="http://schemas.microsoft.com/office/drawing/2014/main" xmlns="" id="{A2DEDAA9-1658-4530-8684-99D56D046A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" y="1724"/>
              <a:ext cx="82" cy="66"/>
            </a:xfrm>
            <a:custGeom>
              <a:avLst/>
              <a:gdLst>
                <a:gd name="T0" fmla="*/ 3 w 82"/>
                <a:gd name="T1" fmla="*/ 44 h 66"/>
                <a:gd name="T2" fmla="*/ 7 w 82"/>
                <a:gd name="T3" fmla="*/ 38 h 66"/>
                <a:gd name="T4" fmla="*/ 13 w 82"/>
                <a:gd name="T5" fmla="*/ 33 h 66"/>
                <a:gd name="T6" fmla="*/ 17 w 82"/>
                <a:gd name="T7" fmla="*/ 29 h 66"/>
                <a:gd name="T8" fmla="*/ 23 w 82"/>
                <a:gd name="T9" fmla="*/ 24 h 66"/>
                <a:gd name="T10" fmla="*/ 29 w 82"/>
                <a:gd name="T11" fmla="*/ 19 h 66"/>
                <a:gd name="T12" fmla="*/ 34 w 82"/>
                <a:gd name="T13" fmla="*/ 15 h 66"/>
                <a:gd name="T14" fmla="*/ 41 w 82"/>
                <a:gd name="T15" fmla="*/ 11 h 66"/>
                <a:gd name="T16" fmla="*/ 47 w 82"/>
                <a:gd name="T17" fmla="*/ 9 h 66"/>
                <a:gd name="T18" fmla="*/ 54 w 82"/>
                <a:gd name="T19" fmla="*/ 7 h 66"/>
                <a:gd name="T20" fmla="*/ 61 w 82"/>
                <a:gd name="T21" fmla="*/ 4 h 66"/>
                <a:gd name="T22" fmla="*/ 65 w 82"/>
                <a:gd name="T23" fmla="*/ 2 h 66"/>
                <a:gd name="T24" fmla="*/ 68 w 82"/>
                <a:gd name="T25" fmla="*/ 2 h 66"/>
                <a:gd name="T26" fmla="*/ 71 w 82"/>
                <a:gd name="T27" fmla="*/ 1 h 66"/>
                <a:gd name="T28" fmla="*/ 74 w 82"/>
                <a:gd name="T29" fmla="*/ 0 h 66"/>
                <a:gd name="T30" fmla="*/ 78 w 82"/>
                <a:gd name="T31" fmla="*/ 0 h 66"/>
                <a:gd name="T32" fmla="*/ 79 w 82"/>
                <a:gd name="T33" fmla="*/ 3 h 66"/>
                <a:gd name="T34" fmla="*/ 81 w 82"/>
                <a:gd name="T35" fmla="*/ 7 h 66"/>
                <a:gd name="T36" fmla="*/ 81 w 82"/>
                <a:gd name="T37" fmla="*/ 11 h 66"/>
                <a:gd name="T38" fmla="*/ 81 w 82"/>
                <a:gd name="T39" fmla="*/ 17 h 66"/>
                <a:gd name="T40" fmla="*/ 81 w 82"/>
                <a:gd name="T41" fmla="*/ 24 h 66"/>
                <a:gd name="T42" fmla="*/ 79 w 82"/>
                <a:gd name="T43" fmla="*/ 32 h 66"/>
                <a:gd name="T44" fmla="*/ 75 w 82"/>
                <a:gd name="T45" fmla="*/ 37 h 66"/>
                <a:gd name="T46" fmla="*/ 72 w 82"/>
                <a:gd name="T47" fmla="*/ 42 h 66"/>
                <a:gd name="T48" fmla="*/ 67 w 82"/>
                <a:gd name="T49" fmla="*/ 49 h 66"/>
                <a:gd name="T50" fmla="*/ 62 w 82"/>
                <a:gd name="T51" fmla="*/ 53 h 66"/>
                <a:gd name="T52" fmla="*/ 55 w 82"/>
                <a:gd name="T53" fmla="*/ 58 h 66"/>
                <a:gd name="T54" fmla="*/ 49 w 82"/>
                <a:gd name="T55" fmla="*/ 60 h 66"/>
                <a:gd name="T56" fmla="*/ 43 w 82"/>
                <a:gd name="T57" fmla="*/ 63 h 66"/>
                <a:gd name="T58" fmla="*/ 37 w 82"/>
                <a:gd name="T59" fmla="*/ 65 h 66"/>
                <a:gd name="T60" fmla="*/ 39 w 82"/>
                <a:gd name="T61" fmla="*/ 64 h 66"/>
                <a:gd name="T62" fmla="*/ 42 w 82"/>
                <a:gd name="T63" fmla="*/ 62 h 66"/>
                <a:gd name="T64" fmla="*/ 45 w 82"/>
                <a:gd name="T65" fmla="*/ 62 h 66"/>
                <a:gd name="T66" fmla="*/ 48 w 82"/>
                <a:gd name="T67" fmla="*/ 59 h 66"/>
                <a:gd name="T68" fmla="*/ 52 w 82"/>
                <a:gd name="T69" fmla="*/ 57 h 66"/>
                <a:gd name="T70" fmla="*/ 55 w 82"/>
                <a:gd name="T71" fmla="*/ 55 h 66"/>
                <a:gd name="T72" fmla="*/ 59 w 82"/>
                <a:gd name="T73" fmla="*/ 52 h 66"/>
                <a:gd name="T74" fmla="*/ 62 w 82"/>
                <a:gd name="T75" fmla="*/ 51 h 66"/>
                <a:gd name="T76" fmla="*/ 65 w 82"/>
                <a:gd name="T77" fmla="*/ 47 h 66"/>
                <a:gd name="T78" fmla="*/ 66 w 82"/>
                <a:gd name="T79" fmla="*/ 45 h 66"/>
                <a:gd name="T80" fmla="*/ 69 w 82"/>
                <a:gd name="T81" fmla="*/ 42 h 66"/>
                <a:gd name="T82" fmla="*/ 72 w 82"/>
                <a:gd name="T83" fmla="*/ 37 h 66"/>
                <a:gd name="T84" fmla="*/ 74 w 82"/>
                <a:gd name="T85" fmla="*/ 33 h 66"/>
                <a:gd name="T86" fmla="*/ 75 w 82"/>
                <a:gd name="T87" fmla="*/ 27 h 66"/>
                <a:gd name="T88" fmla="*/ 78 w 82"/>
                <a:gd name="T89" fmla="*/ 22 h 66"/>
                <a:gd name="T90" fmla="*/ 78 w 82"/>
                <a:gd name="T91" fmla="*/ 17 h 66"/>
                <a:gd name="T92" fmla="*/ 78 w 82"/>
                <a:gd name="T93" fmla="*/ 13 h 66"/>
                <a:gd name="T94" fmla="*/ 75 w 82"/>
                <a:gd name="T95" fmla="*/ 11 h 66"/>
                <a:gd name="T96" fmla="*/ 72 w 82"/>
                <a:gd name="T97" fmla="*/ 9 h 66"/>
                <a:gd name="T98" fmla="*/ 66 w 82"/>
                <a:gd name="T99" fmla="*/ 9 h 66"/>
                <a:gd name="T100" fmla="*/ 59 w 82"/>
                <a:gd name="T101" fmla="*/ 10 h 66"/>
                <a:gd name="T102" fmla="*/ 53 w 82"/>
                <a:gd name="T103" fmla="*/ 11 h 66"/>
                <a:gd name="T104" fmla="*/ 46 w 82"/>
                <a:gd name="T105" fmla="*/ 14 h 66"/>
                <a:gd name="T106" fmla="*/ 40 w 82"/>
                <a:gd name="T107" fmla="*/ 17 h 66"/>
                <a:gd name="T108" fmla="*/ 34 w 82"/>
                <a:gd name="T109" fmla="*/ 21 h 66"/>
                <a:gd name="T110" fmla="*/ 29 w 82"/>
                <a:gd name="T111" fmla="*/ 24 h 66"/>
                <a:gd name="T112" fmla="*/ 24 w 82"/>
                <a:gd name="T113" fmla="*/ 29 h 66"/>
                <a:gd name="T114" fmla="*/ 18 w 82"/>
                <a:gd name="T115" fmla="*/ 33 h 66"/>
                <a:gd name="T116" fmla="*/ 14 w 82"/>
                <a:gd name="T117" fmla="*/ 37 h 66"/>
                <a:gd name="T118" fmla="*/ 9 w 82"/>
                <a:gd name="T119" fmla="*/ 42 h 66"/>
                <a:gd name="T120" fmla="*/ 4 w 82"/>
                <a:gd name="T121" fmla="*/ 47 h 66"/>
                <a:gd name="T122" fmla="*/ 1 w 82"/>
                <a:gd name="T123" fmla="*/ 47 h 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82"/>
                <a:gd name="T187" fmla="*/ 0 h 66"/>
                <a:gd name="T188" fmla="*/ 82 w 82"/>
                <a:gd name="T189" fmla="*/ 66 h 6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82" h="66">
                  <a:moveTo>
                    <a:pt x="0" y="47"/>
                  </a:moveTo>
                  <a:lnTo>
                    <a:pt x="1" y="46"/>
                  </a:lnTo>
                  <a:lnTo>
                    <a:pt x="3" y="44"/>
                  </a:lnTo>
                  <a:lnTo>
                    <a:pt x="4" y="42"/>
                  </a:lnTo>
                  <a:lnTo>
                    <a:pt x="5" y="40"/>
                  </a:lnTo>
                  <a:lnTo>
                    <a:pt x="7" y="38"/>
                  </a:lnTo>
                  <a:lnTo>
                    <a:pt x="9" y="37"/>
                  </a:lnTo>
                  <a:lnTo>
                    <a:pt x="11" y="34"/>
                  </a:lnTo>
                  <a:lnTo>
                    <a:pt x="13" y="33"/>
                  </a:lnTo>
                  <a:lnTo>
                    <a:pt x="14" y="32"/>
                  </a:lnTo>
                  <a:lnTo>
                    <a:pt x="15" y="30"/>
                  </a:lnTo>
                  <a:lnTo>
                    <a:pt x="17" y="29"/>
                  </a:lnTo>
                  <a:lnTo>
                    <a:pt x="19" y="27"/>
                  </a:lnTo>
                  <a:lnTo>
                    <a:pt x="21" y="25"/>
                  </a:lnTo>
                  <a:lnTo>
                    <a:pt x="23" y="24"/>
                  </a:lnTo>
                  <a:lnTo>
                    <a:pt x="24" y="21"/>
                  </a:lnTo>
                  <a:lnTo>
                    <a:pt x="27" y="21"/>
                  </a:lnTo>
                  <a:lnTo>
                    <a:pt x="29" y="19"/>
                  </a:lnTo>
                  <a:lnTo>
                    <a:pt x="31" y="18"/>
                  </a:lnTo>
                  <a:lnTo>
                    <a:pt x="33" y="17"/>
                  </a:lnTo>
                  <a:lnTo>
                    <a:pt x="34" y="15"/>
                  </a:lnTo>
                  <a:lnTo>
                    <a:pt x="36" y="14"/>
                  </a:lnTo>
                  <a:lnTo>
                    <a:pt x="39" y="13"/>
                  </a:lnTo>
                  <a:lnTo>
                    <a:pt x="41" y="11"/>
                  </a:lnTo>
                  <a:lnTo>
                    <a:pt x="43" y="11"/>
                  </a:lnTo>
                  <a:lnTo>
                    <a:pt x="46" y="10"/>
                  </a:lnTo>
                  <a:lnTo>
                    <a:pt x="47" y="9"/>
                  </a:lnTo>
                  <a:lnTo>
                    <a:pt x="50" y="8"/>
                  </a:lnTo>
                  <a:lnTo>
                    <a:pt x="52" y="7"/>
                  </a:lnTo>
                  <a:lnTo>
                    <a:pt x="54" y="7"/>
                  </a:lnTo>
                  <a:lnTo>
                    <a:pt x="56" y="5"/>
                  </a:lnTo>
                  <a:lnTo>
                    <a:pt x="58" y="4"/>
                  </a:lnTo>
                  <a:lnTo>
                    <a:pt x="61" y="4"/>
                  </a:lnTo>
                  <a:lnTo>
                    <a:pt x="63" y="3"/>
                  </a:lnTo>
                  <a:lnTo>
                    <a:pt x="65" y="2"/>
                  </a:lnTo>
                  <a:lnTo>
                    <a:pt x="66" y="2"/>
                  </a:lnTo>
                  <a:lnTo>
                    <a:pt x="67" y="2"/>
                  </a:lnTo>
                  <a:lnTo>
                    <a:pt x="68" y="2"/>
                  </a:lnTo>
                  <a:lnTo>
                    <a:pt x="69" y="1"/>
                  </a:lnTo>
                  <a:lnTo>
                    <a:pt x="70" y="1"/>
                  </a:lnTo>
                  <a:lnTo>
                    <a:pt x="71" y="1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8" y="0"/>
                  </a:lnTo>
                  <a:lnTo>
                    <a:pt x="78" y="1"/>
                  </a:lnTo>
                  <a:lnTo>
                    <a:pt x="78" y="2"/>
                  </a:lnTo>
                  <a:lnTo>
                    <a:pt x="79" y="3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81" y="7"/>
                  </a:lnTo>
                  <a:lnTo>
                    <a:pt x="81" y="8"/>
                  </a:lnTo>
                  <a:lnTo>
                    <a:pt x="81" y="9"/>
                  </a:lnTo>
                  <a:lnTo>
                    <a:pt x="81" y="11"/>
                  </a:lnTo>
                  <a:lnTo>
                    <a:pt x="81" y="12"/>
                  </a:lnTo>
                  <a:lnTo>
                    <a:pt x="81" y="15"/>
                  </a:lnTo>
                  <a:lnTo>
                    <a:pt x="81" y="17"/>
                  </a:lnTo>
                  <a:lnTo>
                    <a:pt x="81" y="20"/>
                  </a:lnTo>
                  <a:lnTo>
                    <a:pt x="81" y="21"/>
                  </a:lnTo>
                  <a:lnTo>
                    <a:pt x="81" y="24"/>
                  </a:lnTo>
                  <a:lnTo>
                    <a:pt x="81" y="27"/>
                  </a:lnTo>
                  <a:lnTo>
                    <a:pt x="81" y="29"/>
                  </a:lnTo>
                  <a:lnTo>
                    <a:pt x="79" y="32"/>
                  </a:lnTo>
                  <a:lnTo>
                    <a:pt x="78" y="33"/>
                  </a:lnTo>
                  <a:lnTo>
                    <a:pt x="78" y="36"/>
                  </a:lnTo>
                  <a:lnTo>
                    <a:pt x="75" y="37"/>
                  </a:lnTo>
                  <a:lnTo>
                    <a:pt x="75" y="39"/>
                  </a:lnTo>
                  <a:lnTo>
                    <a:pt x="74" y="42"/>
                  </a:lnTo>
                  <a:lnTo>
                    <a:pt x="72" y="42"/>
                  </a:lnTo>
                  <a:lnTo>
                    <a:pt x="70" y="45"/>
                  </a:lnTo>
                  <a:lnTo>
                    <a:pt x="69" y="47"/>
                  </a:lnTo>
                  <a:lnTo>
                    <a:pt x="67" y="49"/>
                  </a:lnTo>
                  <a:lnTo>
                    <a:pt x="66" y="51"/>
                  </a:lnTo>
                  <a:lnTo>
                    <a:pt x="63" y="52"/>
                  </a:lnTo>
                  <a:lnTo>
                    <a:pt x="62" y="53"/>
                  </a:lnTo>
                  <a:lnTo>
                    <a:pt x="60" y="55"/>
                  </a:lnTo>
                  <a:lnTo>
                    <a:pt x="57" y="56"/>
                  </a:lnTo>
                  <a:lnTo>
                    <a:pt x="55" y="58"/>
                  </a:lnTo>
                  <a:lnTo>
                    <a:pt x="54" y="59"/>
                  </a:lnTo>
                  <a:lnTo>
                    <a:pt x="52" y="59"/>
                  </a:lnTo>
                  <a:lnTo>
                    <a:pt x="49" y="60"/>
                  </a:lnTo>
                  <a:lnTo>
                    <a:pt x="47" y="62"/>
                  </a:lnTo>
                  <a:lnTo>
                    <a:pt x="46" y="62"/>
                  </a:lnTo>
                  <a:lnTo>
                    <a:pt x="43" y="63"/>
                  </a:lnTo>
                  <a:lnTo>
                    <a:pt x="41" y="64"/>
                  </a:lnTo>
                  <a:lnTo>
                    <a:pt x="39" y="64"/>
                  </a:lnTo>
                  <a:lnTo>
                    <a:pt x="37" y="65"/>
                  </a:lnTo>
                  <a:lnTo>
                    <a:pt x="37" y="64"/>
                  </a:lnTo>
                  <a:lnTo>
                    <a:pt x="38" y="64"/>
                  </a:lnTo>
                  <a:lnTo>
                    <a:pt x="39" y="64"/>
                  </a:lnTo>
                  <a:lnTo>
                    <a:pt x="40" y="63"/>
                  </a:lnTo>
                  <a:lnTo>
                    <a:pt x="41" y="63"/>
                  </a:lnTo>
                  <a:lnTo>
                    <a:pt x="42" y="62"/>
                  </a:lnTo>
                  <a:lnTo>
                    <a:pt x="43" y="62"/>
                  </a:lnTo>
                  <a:lnTo>
                    <a:pt x="45" y="62"/>
                  </a:lnTo>
                  <a:lnTo>
                    <a:pt x="46" y="60"/>
                  </a:lnTo>
                  <a:lnTo>
                    <a:pt x="46" y="59"/>
                  </a:lnTo>
                  <a:lnTo>
                    <a:pt x="48" y="59"/>
                  </a:lnTo>
                  <a:lnTo>
                    <a:pt x="49" y="59"/>
                  </a:lnTo>
                  <a:lnTo>
                    <a:pt x="50" y="58"/>
                  </a:lnTo>
                  <a:lnTo>
                    <a:pt x="52" y="57"/>
                  </a:lnTo>
                  <a:lnTo>
                    <a:pt x="53" y="56"/>
                  </a:lnTo>
                  <a:lnTo>
                    <a:pt x="54" y="56"/>
                  </a:lnTo>
                  <a:lnTo>
                    <a:pt x="55" y="55"/>
                  </a:lnTo>
                  <a:lnTo>
                    <a:pt x="56" y="54"/>
                  </a:lnTo>
                  <a:lnTo>
                    <a:pt x="57" y="53"/>
                  </a:lnTo>
                  <a:lnTo>
                    <a:pt x="59" y="52"/>
                  </a:lnTo>
                  <a:lnTo>
                    <a:pt x="60" y="52"/>
                  </a:lnTo>
                  <a:lnTo>
                    <a:pt x="61" y="51"/>
                  </a:lnTo>
                  <a:lnTo>
                    <a:pt x="62" y="51"/>
                  </a:lnTo>
                  <a:lnTo>
                    <a:pt x="63" y="50"/>
                  </a:lnTo>
                  <a:lnTo>
                    <a:pt x="63" y="49"/>
                  </a:lnTo>
                  <a:lnTo>
                    <a:pt x="65" y="47"/>
                  </a:lnTo>
                  <a:lnTo>
                    <a:pt x="66" y="47"/>
                  </a:lnTo>
                  <a:lnTo>
                    <a:pt x="66" y="46"/>
                  </a:lnTo>
                  <a:lnTo>
                    <a:pt x="66" y="45"/>
                  </a:lnTo>
                  <a:lnTo>
                    <a:pt x="67" y="44"/>
                  </a:lnTo>
                  <a:lnTo>
                    <a:pt x="68" y="42"/>
                  </a:lnTo>
                  <a:lnTo>
                    <a:pt x="69" y="42"/>
                  </a:lnTo>
                  <a:lnTo>
                    <a:pt x="70" y="40"/>
                  </a:lnTo>
                  <a:lnTo>
                    <a:pt x="71" y="39"/>
                  </a:lnTo>
                  <a:lnTo>
                    <a:pt x="72" y="37"/>
                  </a:lnTo>
                  <a:lnTo>
                    <a:pt x="72" y="36"/>
                  </a:lnTo>
                  <a:lnTo>
                    <a:pt x="73" y="34"/>
                  </a:lnTo>
                  <a:lnTo>
                    <a:pt x="74" y="33"/>
                  </a:lnTo>
                  <a:lnTo>
                    <a:pt x="75" y="32"/>
                  </a:lnTo>
                  <a:lnTo>
                    <a:pt x="75" y="29"/>
                  </a:lnTo>
                  <a:lnTo>
                    <a:pt x="75" y="27"/>
                  </a:lnTo>
                  <a:lnTo>
                    <a:pt x="76" y="25"/>
                  </a:lnTo>
                  <a:lnTo>
                    <a:pt x="76" y="24"/>
                  </a:lnTo>
                  <a:lnTo>
                    <a:pt x="78" y="22"/>
                  </a:lnTo>
                  <a:lnTo>
                    <a:pt x="78" y="21"/>
                  </a:lnTo>
                  <a:lnTo>
                    <a:pt x="78" y="19"/>
                  </a:lnTo>
                  <a:lnTo>
                    <a:pt x="78" y="17"/>
                  </a:lnTo>
                  <a:lnTo>
                    <a:pt x="78" y="16"/>
                  </a:lnTo>
                  <a:lnTo>
                    <a:pt x="78" y="14"/>
                  </a:lnTo>
                  <a:lnTo>
                    <a:pt x="78" y="13"/>
                  </a:lnTo>
                  <a:lnTo>
                    <a:pt x="76" y="12"/>
                  </a:lnTo>
                  <a:lnTo>
                    <a:pt x="76" y="11"/>
                  </a:lnTo>
                  <a:lnTo>
                    <a:pt x="75" y="11"/>
                  </a:lnTo>
                  <a:lnTo>
                    <a:pt x="74" y="10"/>
                  </a:lnTo>
                  <a:lnTo>
                    <a:pt x="73" y="9"/>
                  </a:lnTo>
                  <a:lnTo>
                    <a:pt x="72" y="9"/>
                  </a:lnTo>
                  <a:lnTo>
                    <a:pt x="70" y="8"/>
                  </a:lnTo>
                  <a:lnTo>
                    <a:pt x="68" y="8"/>
                  </a:lnTo>
                  <a:lnTo>
                    <a:pt x="66" y="9"/>
                  </a:lnTo>
                  <a:lnTo>
                    <a:pt x="63" y="9"/>
                  </a:lnTo>
                  <a:lnTo>
                    <a:pt x="61" y="9"/>
                  </a:lnTo>
                  <a:lnTo>
                    <a:pt x="59" y="10"/>
                  </a:lnTo>
                  <a:lnTo>
                    <a:pt x="57" y="11"/>
                  </a:lnTo>
                  <a:lnTo>
                    <a:pt x="55" y="11"/>
                  </a:lnTo>
                  <a:lnTo>
                    <a:pt x="53" y="11"/>
                  </a:lnTo>
                  <a:lnTo>
                    <a:pt x="50" y="12"/>
                  </a:lnTo>
                  <a:lnTo>
                    <a:pt x="48" y="13"/>
                  </a:lnTo>
                  <a:lnTo>
                    <a:pt x="46" y="14"/>
                  </a:lnTo>
                  <a:lnTo>
                    <a:pt x="45" y="15"/>
                  </a:lnTo>
                  <a:lnTo>
                    <a:pt x="42" y="16"/>
                  </a:lnTo>
                  <a:lnTo>
                    <a:pt x="40" y="17"/>
                  </a:lnTo>
                  <a:lnTo>
                    <a:pt x="38" y="18"/>
                  </a:lnTo>
                  <a:lnTo>
                    <a:pt x="36" y="19"/>
                  </a:lnTo>
                  <a:lnTo>
                    <a:pt x="34" y="21"/>
                  </a:lnTo>
                  <a:lnTo>
                    <a:pt x="33" y="21"/>
                  </a:lnTo>
                  <a:lnTo>
                    <a:pt x="31" y="22"/>
                  </a:lnTo>
                  <a:lnTo>
                    <a:pt x="29" y="24"/>
                  </a:lnTo>
                  <a:lnTo>
                    <a:pt x="27" y="25"/>
                  </a:lnTo>
                  <a:lnTo>
                    <a:pt x="25" y="27"/>
                  </a:lnTo>
                  <a:lnTo>
                    <a:pt x="24" y="29"/>
                  </a:lnTo>
                  <a:lnTo>
                    <a:pt x="22" y="30"/>
                  </a:lnTo>
                  <a:lnTo>
                    <a:pt x="20" y="32"/>
                  </a:lnTo>
                  <a:lnTo>
                    <a:pt x="18" y="33"/>
                  </a:lnTo>
                  <a:lnTo>
                    <a:pt x="17" y="34"/>
                  </a:lnTo>
                  <a:lnTo>
                    <a:pt x="15" y="36"/>
                  </a:lnTo>
                  <a:lnTo>
                    <a:pt x="14" y="37"/>
                  </a:lnTo>
                  <a:lnTo>
                    <a:pt x="11" y="39"/>
                  </a:lnTo>
                  <a:lnTo>
                    <a:pt x="11" y="42"/>
                  </a:lnTo>
                  <a:lnTo>
                    <a:pt x="9" y="42"/>
                  </a:lnTo>
                  <a:lnTo>
                    <a:pt x="7" y="44"/>
                  </a:lnTo>
                  <a:lnTo>
                    <a:pt x="5" y="46"/>
                  </a:lnTo>
                  <a:lnTo>
                    <a:pt x="4" y="47"/>
                  </a:lnTo>
                  <a:lnTo>
                    <a:pt x="3" y="47"/>
                  </a:lnTo>
                  <a:lnTo>
                    <a:pt x="1" y="47"/>
                  </a:lnTo>
                  <a:lnTo>
                    <a:pt x="0" y="47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Tahoma" panose="020B0604030504040204" pitchFamily="34" charset="0"/>
              </a:endParaRPr>
            </a:p>
          </p:txBody>
        </p:sp>
      </p:grpSp>
      <p:pic>
        <p:nvPicPr>
          <p:cNvPr id="95236" name="Picture 44">
            <a:extLst>
              <a:ext uri="{FF2B5EF4-FFF2-40B4-BE49-F238E27FC236}">
                <a16:creationId xmlns:a16="http://schemas.microsoft.com/office/drawing/2014/main" xmlns="" id="{20DCFA73-203C-4367-8CB9-CF0BE331239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825" y="2746376"/>
            <a:ext cx="198755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45">
            <a:extLst>
              <a:ext uri="{FF2B5EF4-FFF2-40B4-BE49-F238E27FC236}">
                <a16:creationId xmlns:a16="http://schemas.microsoft.com/office/drawing/2014/main" xmlns="" id="{E285CAE2-0E5A-4D4F-AD70-494BB4EBDA2E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1" y="4446589"/>
            <a:ext cx="804863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Picture 46">
            <a:extLst>
              <a:ext uri="{FF2B5EF4-FFF2-40B4-BE49-F238E27FC236}">
                <a16:creationId xmlns:a16="http://schemas.microsoft.com/office/drawing/2014/main" xmlns="" id="{52D2DF9E-EB80-45BF-B8A4-6EC1CD891574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26" y="3070226"/>
            <a:ext cx="72866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6591" name="Rectangle 47">
            <a:extLst>
              <a:ext uri="{FF2B5EF4-FFF2-40B4-BE49-F238E27FC236}">
                <a16:creationId xmlns:a16="http://schemas.microsoft.com/office/drawing/2014/main" xmlns="" id="{E04AB0BA-F69D-4B81-A62B-AD8B3B464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1" y="5715001"/>
            <a:ext cx="24669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GLUCOSE ABSORPTION</a:t>
            </a:r>
          </a:p>
        </p:txBody>
      </p:sp>
      <p:sp>
        <p:nvSpPr>
          <p:cNvPr id="95240" name="Rectangle 48">
            <a:extLst>
              <a:ext uri="{FF2B5EF4-FFF2-40B4-BE49-F238E27FC236}">
                <a16:creationId xmlns:a16="http://schemas.microsoft.com/office/drawing/2014/main" xmlns="" id="{D7EEC8B4-F3B0-46B6-B0AC-7B2A9CDCE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1" y="2514600"/>
            <a:ext cx="2397125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algn="l">
              <a:spcBef>
                <a:spcPct val="20000"/>
              </a:spcBef>
              <a:buBlip>
                <a:blip r:embed="rId6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SzPct val="80000"/>
              <a:buBlip>
                <a:blip r:embed="rId7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SzPct val="70000"/>
              <a:buBlip>
                <a:blip r:embed="rId8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prstClr val="black"/>
                </a:solidFill>
              </a:rPr>
              <a:t>GLUCOSE PRODUCTION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CC0000"/>
                </a:solidFill>
                <a:latin typeface="Trebuchet MS" panose="020B0603020202020204" pitchFamily="34" charset="0"/>
              </a:rPr>
              <a:t>Biguanides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CC0000"/>
                </a:solidFill>
                <a:latin typeface="Trebuchet MS" panose="020B0603020202020204" pitchFamily="34" charset="0"/>
              </a:rPr>
              <a:t>Thiazolidinediones</a:t>
            </a:r>
          </a:p>
        </p:txBody>
      </p:sp>
      <p:sp>
        <p:nvSpPr>
          <p:cNvPr id="236593" name="Rectangle 49">
            <a:extLst>
              <a:ext uri="{FF2B5EF4-FFF2-40B4-BE49-F238E27FC236}">
                <a16:creationId xmlns:a16="http://schemas.microsoft.com/office/drawing/2014/main" xmlns="" id="{9486A808-47BA-4BC0-A2EA-326967ADB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2451" y="2593975"/>
            <a:ext cx="1049967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MUSCLE</a:t>
            </a:r>
          </a:p>
        </p:txBody>
      </p:sp>
      <p:sp>
        <p:nvSpPr>
          <p:cNvPr id="236594" name="Rectangle 50">
            <a:extLst>
              <a:ext uri="{FF2B5EF4-FFF2-40B4-BE49-F238E27FC236}">
                <a16:creationId xmlns:a16="http://schemas.microsoft.com/office/drawing/2014/main" xmlns="" id="{FDCE1FAE-8DF0-4587-9FF4-901D35AF0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0026" y="4654550"/>
            <a:ext cx="2600325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PERIPHERAL 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GLUCOSE UPTAKE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CC0000"/>
                </a:solidFill>
                <a:latin typeface="Trebuchet MS" pitchFamily="34" charset="0"/>
              </a:rPr>
              <a:t>Thiazolidinediones</a:t>
            </a:r>
          </a:p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CC0000"/>
                </a:solidFill>
                <a:latin typeface="Trebuchet MS" pitchFamily="34" charset="0"/>
              </a:rPr>
              <a:t>Biguanides</a:t>
            </a:r>
          </a:p>
        </p:txBody>
      </p:sp>
      <p:sp>
        <p:nvSpPr>
          <p:cNvPr id="95243" name="Rectangle 51">
            <a:extLst>
              <a:ext uri="{FF2B5EF4-FFF2-40B4-BE49-F238E27FC236}">
                <a16:creationId xmlns:a16="http://schemas.microsoft.com/office/drawing/2014/main" xmlns="" id="{CAEAFC4C-FB92-4740-BBD3-809906F3C5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4789" y="2490788"/>
            <a:ext cx="1316835" cy="339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algn="l">
              <a:spcBef>
                <a:spcPct val="20000"/>
              </a:spcBef>
              <a:buBlip>
                <a:blip r:embed="rId6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SzPct val="80000"/>
              <a:buBlip>
                <a:blip r:embed="rId7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SzPct val="70000"/>
              <a:buBlip>
                <a:blip r:embed="rId8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 b="1">
                <a:solidFill>
                  <a:prstClr val="black"/>
                </a:solidFill>
              </a:rPr>
              <a:t>PANCREAS</a:t>
            </a:r>
          </a:p>
        </p:txBody>
      </p:sp>
      <p:sp>
        <p:nvSpPr>
          <p:cNvPr id="236596" name="Rectangle 52">
            <a:extLst>
              <a:ext uri="{FF2B5EF4-FFF2-40B4-BE49-F238E27FC236}">
                <a16:creationId xmlns:a16="http://schemas.microsoft.com/office/drawing/2014/main" xmlns="" id="{AA365C1C-724F-49EC-9EF3-1C4BA7175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0864" y="3943351"/>
            <a:ext cx="1978025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INSULIN Secretion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CC0000"/>
                </a:solidFill>
                <a:latin typeface="Trebuchet MS" pitchFamily="34" charset="0"/>
              </a:rPr>
              <a:t>Sulfonylureas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CC0000"/>
                </a:solidFill>
                <a:latin typeface="Trebuchet MS" pitchFamily="34" charset="0"/>
              </a:rPr>
              <a:t>Meglitinides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>
                <a:solidFill>
                  <a:srgbClr val="CC0000"/>
                </a:solidFill>
                <a:latin typeface="Trebuchet MS" pitchFamily="34" charset="0"/>
              </a:rPr>
              <a:t>Insulin</a:t>
            </a:r>
          </a:p>
        </p:txBody>
      </p:sp>
      <p:sp>
        <p:nvSpPr>
          <p:cNvPr id="236597" name="Rectangle 53">
            <a:extLst>
              <a:ext uri="{FF2B5EF4-FFF2-40B4-BE49-F238E27FC236}">
                <a16:creationId xmlns:a16="http://schemas.microsoft.com/office/drawing/2014/main" xmlns="" id="{B4EA02C1-C060-4AD0-82E2-AC7D29CC1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1" y="1905001"/>
            <a:ext cx="14319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ADIPOSE TISSUE</a:t>
            </a:r>
          </a:p>
        </p:txBody>
      </p:sp>
      <p:sp>
        <p:nvSpPr>
          <p:cNvPr id="236598" name="Rectangle 54">
            <a:extLst>
              <a:ext uri="{FF2B5EF4-FFF2-40B4-BE49-F238E27FC236}">
                <a16:creationId xmlns:a16="http://schemas.microsoft.com/office/drawing/2014/main" xmlns="" id="{3D95E132-A25C-4139-A296-09C5FF35E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951" y="1616075"/>
            <a:ext cx="923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LIVER</a:t>
            </a:r>
          </a:p>
        </p:txBody>
      </p:sp>
      <p:sp>
        <p:nvSpPr>
          <p:cNvPr id="95247" name="Rectangle 55">
            <a:extLst>
              <a:ext uri="{FF2B5EF4-FFF2-40B4-BE49-F238E27FC236}">
                <a16:creationId xmlns:a16="http://schemas.microsoft.com/office/drawing/2014/main" xmlns="" id="{63368D46-D832-4D10-8DEE-EFE490334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1" y="6248400"/>
            <a:ext cx="26130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algn="l">
              <a:spcBef>
                <a:spcPct val="20000"/>
              </a:spcBef>
              <a:buBlip>
                <a:blip r:embed="rId6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SzPct val="80000"/>
              <a:buBlip>
                <a:blip r:embed="rId7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SzPct val="70000"/>
              <a:buBlip>
                <a:blip r:embed="rId8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>
                <a:solidFill>
                  <a:srgbClr val="CC0000"/>
                </a:solidFill>
                <a:latin typeface="Trebuchet MS" panose="020B0603020202020204" pitchFamily="34" charset="0"/>
              </a:rPr>
              <a:t>alpha-glucosidase inhibitors</a:t>
            </a:r>
          </a:p>
        </p:txBody>
      </p:sp>
      <p:sp>
        <p:nvSpPr>
          <p:cNvPr id="95248" name="Rectangle 56">
            <a:extLst>
              <a:ext uri="{FF2B5EF4-FFF2-40B4-BE49-F238E27FC236}">
                <a16:creationId xmlns:a16="http://schemas.microsoft.com/office/drawing/2014/main" xmlns="" id="{DDCFDA5E-EDF3-4A5C-ACCE-117C1AB1E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9188" y="4284663"/>
            <a:ext cx="1104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algn="l">
              <a:spcBef>
                <a:spcPct val="20000"/>
              </a:spcBef>
              <a:buBlip>
                <a:blip r:embed="rId6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SzPct val="80000"/>
              <a:buBlip>
                <a:blip r:embed="rId7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SzPct val="70000"/>
              <a:buBlip>
                <a:blip r:embed="rId8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600" b="1" dirty="0">
                <a:solidFill>
                  <a:prstClr val="black"/>
                </a:solidFill>
              </a:rPr>
              <a:t>INTESTINE</a:t>
            </a:r>
          </a:p>
        </p:txBody>
      </p:sp>
      <p:sp>
        <p:nvSpPr>
          <p:cNvPr id="95249" name="Rectangle 57">
            <a:extLst>
              <a:ext uri="{FF2B5EF4-FFF2-40B4-BE49-F238E27FC236}">
                <a16:creationId xmlns:a16="http://schemas.microsoft.com/office/drawing/2014/main" xmlns="" id="{B14C51C6-C3C0-4BF9-929B-0FFD669E2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8174" y="6612834"/>
            <a:ext cx="6262964" cy="245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>
            <a:lvl1pPr algn="l">
              <a:spcBef>
                <a:spcPct val="20000"/>
              </a:spcBef>
              <a:buBlip>
                <a:blip r:embed="rId6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spcBef>
                <a:spcPct val="20000"/>
              </a:spcBef>
              <a:buSzPct val="80000"/>
              <a:buBlip>
                <a:blip r:embed="rId7"/>
              </a:buBlip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spcBef>
                <a:spcPct val="20000"/>
              </a:spcBef>
              <a:buSzPct val="70000"/>
              <a:buBlip>
                <a:blip r:embed="rId8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4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400" b="1" i="1" dirty="0">
              <a:solidFill>
                <a:prstClr val="black"/>
              </a:solidFill>
            </a:endParaRPr>
          </a:p>
        </p:txBody>
      </p:sp>
      <p:pic>
        <p:nvPicPr>
          <p:cNvPr id="95250" name="Picture 58">
            <a:extLst>
              <a:ext uri="{FF2B5EF4-FFF2-40B4-BE49-F238E27FC236}">
                <a16:creationId xmlns:a16="http://schemas.microsoft.com/office/drawing/2014/main" xmlns="" id="{05E91E1C-23DA-44AC-819B-96A94AEC8778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9" y="2551113"/>
            <a:ext cx="655637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>
            <a:extLst>
              <a:ext uri="{FF2B5EF4-FFF2-40B4-BE49-F238E27FC236}">
                <a16:creationId xmlns:a16="http://schemas.microsoft.com/office/drawing/2014/main" xmlns="" id="{91BB5D3D-CFEA-47DE-9E6A-6A5057F4A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92765"/>
            <a:ext cx="10336695" cy="974035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Actions and Major Classes of Meds for Type 2</a:t>
            </a:r>
          </a:p>
        </p:txBody>
      </p:sp>
      <p:sp>
        <p:nvSpPr>
          <p:cNvPr id="96259" name="Content Placeholder 2">
            <a:extLst>
              <a:ext uri="{FF2B5EF4-FFF2-40B4-BE49-F238E27FC236}">
                <a16:creationId xmlns:a16="http://schemas.microsoft.com/office/drawing/2014/main" xmlns="" id="{4A4C9729-FD44-48FC-AE4F-3BDA605FC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1563757"/>
            <a:ext cx="6679096" cy="456240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Squirt: 		Sulfonylureas</a:t>
            </a:r>
          </a:p>
          <a:p>
            <a:pPr eaLnBrk="1" hangingPunct="1"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Meglitinides</a:t>
            </a:r>
          </a:p>
          <a:p>
            <a:pPr eaLnBrk="1" hangingPunct="1"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Satiate:		Incretin Mimetics</a:t>
            </a:r>
          </a:p>
          <a:p>
            <a:pPr eaLnBrk="1" hangingPunct="1"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DPP-4 Inhibitors</a:t>
            </a:r>
          </a:p>
          <a:p>
            <a:pPr eaLnBrk="1" hangingPunct="1"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Suppress:	Biguanides</a:t>
            </a:r>
          </a:p>
          <a:p>
            <a:pPr eaLnBrk="1" hangingPunct="1"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Sensitize: 	Thiazolidinediones</a:t>
            </a:r>
          </a:p>
          <a:p>
            <a:pPr eaLnBrk="1" hangingPunct="1"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Slows:		Alpha-glucosidase Inhibitors</a:t>
            </a:r>
          </a:p>
          <a:p>
            <a:pPr eaLnBrk="1" hangingPunct="1">
              <a:buFontTx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C10DAA5-AE22-43FE-9CDA-C01184364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22714"/>
            <a:ext cx="9656064" cy="742122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INJECTABLES USED TO TREAT TYPE 2</a:t>
            </a:r>
          </a:p>
        </p:txBody>
      </p:sp>
    </p:spTree>
    <p:extLst>
      <p:ext uri="{BB962C8B-B14F-4D97-AF65-F5344CB8AC3E}">
        <p14:creationId xmlns:p14="http://schemas.microsoft.com/office/powerpoint/2010/main" val="90041275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5688646-AF03-450F-A185-59F79EB58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0" y="92765"/>
            <a:ext cx="10654747" cy="676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67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229600" cy="586409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Diagnosis of Diabetes 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idx="1"/>
          </p:nvPr>
        </p:nvSpPr>
        <p:spPr>
          <a:xfrm>
            <a:off x="2491409" y="1179443"/>
            <a:ext cx="6122503" cy="567855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buClr>
                <a:schemeClr val="accent2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alt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Fasting blood sugar level</a:t>
            </a:r>
            <a:endParaRPr lang="en-US" alt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Clr>
                <a:schemeClr val="accent2"/>
              </a:buClr>
              <a:buSzPct val="100000"/>
              <a:buNone/>
            </a:pPr>
            <a:r>
              <a:rPr lang="en-US" alt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US: </a:t>
            </a:r>
            <a:r>
              <a:rPr lang="en-US" altLang="en-US" sz="3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126 mg/dl</a:t>
            </a:r>
          </a:p>
          <a:p>
            <a:pPr marL="0" indent="0" eaLnBrk="1" hangingPunct="1">
              <a:lnSpc>
                <a:spcPct val="90000"/>
              </a:lnSpc>
              <a:buClr>
                <a:schemeClr val="accent2"/>
              </a:buClr>
              <a:buSzPct val="100000"/>
              <a:buNone/>
            </a:pPr>
            <a:r>
              <a:rPr lang="en-US" alt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Canada: &gt;7mmol/L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Pct val="100000"/>
              <a:buFont typeface="Wingdings" panose="05000000000000000000" pitchFamily="2" charset="2"/>
              <a:buChar char="v"/>
            </a:pPr>
            <a:endParaRPr lang="en-US" alt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alt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hour Post-prandial blood sugar level</a:t>
            </a:r>
            <a:endParaRPr lang="en-US" alt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Clr>
                <a:schemeClr val="accent2"/>
              </a:buClr>
              <a:buSzPct val="100000"/>
              <a:buNone/>
            </a:pPr>
            <a:r>
              <a:rPr lang="en-US" alt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US: &gt;200 mg/dl</a:t>
            </a:r>
          </a:p>
          <a:p>
            <a:pPr marL="0" indent="0" eaLnBrk="1" hangingPunct="1">
              <a:lnSpc>
                <a:spcPct val="90000"/>
              </a:lnSpc>
              <a:buClr>
                <a:schemeClr val="accent2"/>
              </a:buClr>
              <a:buSzPct val="100000"/>
              <a:buNone/>
            </a:pPr>
            <a:r>
              <a:rPr lang="en-US" alt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Canada: &gt;11.1 mmol/L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Pct val="100000"/>
              <a:buFont typeface="Wingdings" panose="05000000000000000000" pitchFamily="2" charset="2"/>
              <a:buChar char="v"/>
            </a:pPr>
            <a:endParaRPr lang="en-US" altLang="en-US" sz="31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alt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Random blood sugar level</a:t>
            </a:r>
            <a:r>
              <a:rPr lang="en-US" alt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US: </a:t>
            </a:r>
            <a:r>
              <a:rPr lang="en-US" altLang="en-US" sz="3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 mg/dl </a:t>
            </a:r>
            <a:r>
              <a:rPr lang="en-US" altLang="en-US" sz="3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plus</a:t>
            </a:r>
            <a:r>
              <a:rPr lang="en-US" alt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S/S</a:t>
            </a:r>
          </a:p>
          <a:p>
            <a:pPr marL="0" indent="0" eaLnBrk="1" hangingPunct="1">
              <a:lnSpc>
                <a:spcPct val="90000"/>
              </a:lnSpc>
              <a:buClr>
                <a:schemeClr val="accent2"/>
              </a:buClr>
              <a:buSzPct val="100000"/>
              <a:buNone/>
            </a:pPr>
            <a:r>
              <a:rPr lang="en-US" alt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Canada: &gt;11.1 mmol/L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SzPct val="100000"/>
              <a:buFont typeface="Wingdings" panose="05000000000000000000" pitchFamily="2" charset="2"/>
              <a:buChar char="v"/>
            </a:pPr>
            <a:endParaRPr lang="en-US" alt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Clr>
                <a:schemeClr val="accent2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alt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HbA1C</a:t>
            </a:r>
            <a:endParaRPr lang="en-US" alt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Clr>
                <a:schemeClr val="accent2"/>
              </a:buClr>
              <a:buSzPct val="100000"/>
              <a:buNone/>
            </a:pPr>
            <a:r>
              <a:rPr lang="en-US" alt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US:  &gt;6.5%</a:t>
            </a:r>
          </a:p>
          <a:p>
            <a:pPr marL="0" indent="0">
              <a:lnSpc>
                <a:spcPct val="90000"/>
              </a:lnSpc>
              <a:buClr>
                <a:schemeClr val="accent2"/>
              </a:buClr>
              <a:buSzPct val="100000"/>
              <a:buNone/>
            </a:pPr>
            <a:r>
              <a:rPr lang="en-US" alt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Canada: &gt;6.5%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None/>
            </a:pPr>
            <a:r>
              <a:rPr lang="en-US" altLang="en-US" sz="2800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806788463"/>
      </p:ext>
    </p:extLst>
  </p:cSld>
  <p:clrMapOvr>
    <a:masterClrMapping/>
  </p:clrMapOvr>
  <p:transition spd="slow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DB8F7B-7734-4964-9251-CEAA1FD88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95061"/>
            <a:ext cx="9656064" cy="1245703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TECHNOLOGIES FOR DIABETES MANAGEMENT</a:t>
            </a:r>
          </a:p>
        </p:txBody>
      </p:sp>
    </p:spTree>
    <p:extLst>
      <p:ext uri="{BB962C8B-B14F-4D97-AF65-F5344CB8AC3E}">
        <p14:creationId xmlns:p14="http://schemas.microsoft.com/office/powerpoint/2010/main" val="360960115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471E3D2-EAD0-4F4D-8C29-5299FDE99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333157" cy="28757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C53FB5-EF1D-4AB0-B029-A72EE031D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321" y="3759269"/>
            <a:ext cx="7845287" cy="29264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EB5393-8A1A-4293-9755-501468E6B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122" y="1"/>
            <a:ext cx="5860774" cy="345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3684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C06661D-B451-46BE-B584-E2CF92E2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558" y="0"/>
            <a:ext cx="5162380" cy="25841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EE7619-D48E-4E1B-BFAD-B03453B04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37182"/>
            <a:ext cx="12192000" cy="422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9361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07F80E6C-337D-4C47-A4BE-D60C030F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16" y="0"/>
            <a:ext cx="9550047" cy="180229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Diabetes and Lions: Strategic Objective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81E6DAAC-032A-4C1C-830E-883BFFEB0D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1200" y="2209801"/>
            <a:ext cx="4038600" cy="3916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 the prevalence of diabetes and improve quality of life for those diagnosed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311DAF63-EFE8-4F24-AAE6-A58A8A4D74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00204" y="2005012"/>
            <a:ext cx="3263504" cy="3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1274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D61577-6846-40D6-B610-04CC1E012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119" y="583096"/>
            <a:ext cx="8458200" cy="98066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Lions Need To Be Involved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99B93A3C-1842-4D1A-A2B4-EC93AF50DC7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927652" y="2103677"/>
            <a:ext cx="9210261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indent="0" defTabSz="6858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350" dirty="0">
              <a:latin typeface="Arial" panose="020B0604020202020204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v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Over 360 million people worldwide have diabetes.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v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Every 8 seconds, someone dies from complications of diabetes.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v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Diabetes is among the top 10 causes of disability.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v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Children die of Type 1 diabetes in low- and middle-income   countries because they lack access to life-saving insulin. </a:t>
            </a:r>
          </a:p>
        </p:txBody>
      </p:sp>
    </p:spTree>
    <p:extLst>
      <p:ext uri="{BB962C8B-B14F-4D97-AF65-F5344CB8AC3E}">
        <p14:creationId xmlns:p14="http://schemas.microsoft.com/office/powerpoint/2010/main" val="63475280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9B8146C-21CA-48E4-9340-7B6B313CB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20675"/>
            <a:ext cx="9652000" cy="88527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Lions Have Partnered with: 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xmlns="" id="{82B90A08-A89D-4CB4-A36C-35ED7A90CA3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609725"/>
          <a:ext cx="9652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447523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40D082-6AF8-408B-81FD-10ABE8505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70037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325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325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LCIF Grants for Diabetes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8842A6-215D-445E-B16D-619B079BFC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693920" cy="468132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LCIF is providing support to help Lions educate the public and establish programs around one of our new global focus areas: diabetes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 for Diabetes Camps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Diabetes Alert Dogs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Sponsoring screenings in communities</a:t>
            </a:r>
          </a:p>
          <a:p>
            <a:pPr marL="0" indent="0">
              <a:buNone/>
            </a:pPr>
            <a:endParaRPr lang="en-US" sz="1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05B160F-A7F4-49F4-B7C9-E76A205982B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Talk with your LCIF chair for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4FEF352-9DA9-48B7-9F3C-D834CA4590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514" y="2320121"/>
            <a:ext cx="3478556" cy="165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0258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F65B4A-4189-4662-9508-0844B8832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17" y="2279375"/>
            <a:ext cx="9550046" cy="940904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LIONS SUPPORT DIABETES CAMPS</a:t>
            </a:r>
          </a:p>
        </p:txBody>
      </p:sp>
    </p:spTree>
    <p:extLst>
      <p:ext uri="{BB962C8B-B14F-4D97-AF65-F5344CB8AC3E}">
        <p14:creationId xmlns:p14="http://schemas.microsoft.com/office/powerpoint/2010/main" val="350290700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64A4650-E0FB-41A3-B38C-E26A5E5B3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43" y="569844"/>
            <a:ext cx="9925879" cy="535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4833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2C7A065-6790-43B5-8CBD-D33D83E2A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54" y="131072"/>
            <a:ext cx="2143125" cy="21431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5CEE71-A905-4E63-907E-CC257A9E2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653" y="144323"/>
            <a:ext cx="2143125" cy="21431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8DB3486-EA27-4FBF-9D4C-C9076B863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324" y="117819"/>
            <a:ext cx="2143125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3776AD-EBEB-4065-8061-00CB878D5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4228" y="210584"/>
            <a:ext cx="2143125" cy="214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8482B6-7284-47C5-823E-20D9F3B0EA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4452" y="2902226"/>
            <a:ext cx="6387548" cy="3955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19D336B-2D88-467C-ABDE-CD56F52F28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896452"/>
            <a:ext cx="5910470" cy="396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89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04800"/>
            <a:ext cx="8534400" cy="55418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HbA1c: the blood test with a memory</a:t>
            </a:r>
          </a:p>
        </p:txBody>
      </p:sp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5367130" y="1126435"/>
            <a:ext cx="5513307" cy="5946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70000"/>
              </a:spcBef>
              <a:buClr>
                <a:schemeClr val="tx2"/>
              </a:buClr>
            </a:pPr>
            <a:r>
              <a:rPr lang="en-US" altLang="en-US" sz="2400" b="1" dirty="0"/>
              <a:t>What is HbA1c?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Bef>
                <a:spcPct val="70000"/>
              </a:spcBef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Hemoglobin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protein in RBC that can bind up glucose from the bloodstream, the hemoglobin then becomes glycosylated (sugar coated)  </a:t>
            </a:r>
          </a:p>
          <a:p>
            <a:pPr marL="342900" indent="-342900">
              <a:spcBef>
                <a:spcPct val="70000"/>
              </a:spcBef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RBCs live for about 3 months, the HbA1c test reflects the exposure to blood glucose for the previous 3 months.</a:t>
            </a:r>
          </a:p>
          <a:p>
            <a:pPr marL="342900" indent="-342900">
              <a:spcBef>
                <a:spcPct val="70000"/>
              </a:spcBef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Each increase of 1% in HbA1c represents about a 30 mg/dl or 1.7 mmol/L increase in average blood glucose.</a:t>
            </a:r>
          </a:p>
          <a:p>
            <a:pPr eaLnBrk="1" hangingPunct="1">
              <a:spcBef>
                <a:spcPct val="50000"/>
              </a:spcBef>
            </a:pPr>
            <a:endParaRPr lang="en-US" altLang="en-US" sz="2800" b="1" dirty="0"/>
          </a:p>
        </p:txBody>
      </p:sp>
      <p:pic>
        <p:nvPicPr>
          <p:cNvPr id="132101" name="Picture 5" descr="hba1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909" y="1698626"/>
            <a:ext cx="3879273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693635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5ED9835-FAC5-47B4-9F49-B6D5B8A78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04801"/>
            <a:ext cx="2857500" cy="3019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0ACA7B-9093-47BC-917F-110ECFF3A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304801"/>
            <a:ext cx="2857500" cy="3019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3E3E08C-62E2-4387-98D4-5F385239E8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3505201"/>
            <a:ext cx="285750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7978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81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785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130" y="3657600"/>
            <a:ext cx="5406887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64"/>
            <a:ext cx="5897217" cy="4364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216" y="0"/>
            <a:ext cx="5088835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81400"/>
            <a:ext cx="5406887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0319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2" descr="C:\Users\Laura\Pictures\2008-07-28\0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-350838"/>
            <a:ext cx="10045700" cy="755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77804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may contain: 2 people, people smiling, people standing, people on stage and out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5" y="0"/>
            <a:ext cx="3687096" cy="491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may contain: 7 people, people smi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511" y="0"/>
            <a:ext cx="3334876" cy="266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may contain: 2 people, people smiling, people standing and outdo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928" y="2519202"/>
            <a:ext cx="3687096" cy="421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may contain: 2 people, people smiling, people standing and nigh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387" y="0"/>
            <a:ext cx="3687096" cy="360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may contain: 4 people, people smiling, people stand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387" y="3470326"/>
            <a:ext cx="4984955" cy="338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may contain: 2 people, people smiling, sunglass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9999"/>
            <a:ext cx="3696928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63771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4" descr="http://lh5.ggpht.com/_f1L6bSRNcyI/Smk5Tj9ZwtI/AAAAAAAABBI/rdglxLS7SRk/s640/stix%2009%20tuesday%203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4" y="533400"/>
            <a:ext cx="10296939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493813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6" descr="http://lh6.ggpht.com/_f1L6bSRNcyI/SmtMqzVjGMI/AAAAAAAACok/kBJzYAdBPMQ/s640/stix%2009%20medical%200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91" y="225287"/>
            <a:ext cx="9806609" cy="649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356093"/>
      </p:ext>
    </p:extLst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4" descr="http://lh6.ggpht.com/_f1L6bSRNcyI/SmtKrJ5KGhI/AAAAAAAACnA/fCU2O4v5uEU/s640/HPIM02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22" y="198783"/>
            <a:ext cx="9766852" cy="632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417497"/>
      </p:ext>
    </p:extLst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A89A8E-6C0E-4805-9EC0-C77D95FB7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20675"/>
            <a:ext cx="9652000" cy="620229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Lions and Diabetes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1B5D18-DBDB-42FE-8C95-509202554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062" y="1609725"/>
            <a:ext cx="8366538" cy="483083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Together….LIONS CAN MAKE A DIFFERENCE</a:t>
            </a: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Thanks for attending and enjoy the Forum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B6FAEDF-5EF2-42C1-8833-E6C6CABAD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704" y="1139686"/>
            <a:ext cx="8428383" cy="291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26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2674939" y="214314"/>
            <a:ext cx="7793037" cy="85248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n-US" sz="3600" dirty="0">
                <a:solidFill>
                  <a:schemeClr val="tx2"/>
                </a:solidFill>
              </a:rPr>
              <a:t>THE “DOUGHNUT” ANALOGY</a:t>
            </a:r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98714" y="2385391"/>
            <a:ext cx="3617844" cy="3747123"/>
          </a:xfrm>
        </p:spPr>
        <p:txBody>
          <a:bodyPr/>
          <a:lstStyle/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 blood cells are roughly “doughnut shaped”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more sugar coating, the higher the A1c number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0100" name="Object 4"/>
          <p:cNvGraphicFramePr>
            <a:graphicFrameLocks noGrp="1" noChangeAspect="1"/>
          </p:cNvGraphicFramePr>
          <p:nvPr>
            <p:ph type="clipArt" sz="half" idx="2"/>
            <p:extLst>
              <p:ext uri="{D42A27DB-BD31-4B8C-83A1-F6EECF244321}">
                <p14:modId xmlns:p14="http://schemas.microsoft.com/office/powerpoint/2010/main" val="2972722163"/>
              </p:ext>
            </p:extLst>
          </p:nvPr>
        </p:nvGraphicFramePr>
        <p:xfrm>
          <a:off x="6135758" y="2147461"/>
          <a:ext cx="3538330" cy="3080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Clip" r:id="rId4" imgW="2486685" imgH="1845398" progId="MS_ClipArt_Gallery.5">
                  <p:embed/>
                </p:oleObj>
              </mc:Choice>
              <mc:Fallback>
                <p:oleObj name="Clip" r:id="rId4" imgW="2486685" imgH="1845398" progId="MS_ClipArt_Gallery.5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5758" y="2147461"/>
                        <a:ext cx="3538330" cy="30801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8635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>
            <a:extLst>
              <a:ext uri="{FF2B5EF4-FFF2-40B4-BE49-F238E27FC236}">
                <a16:creationId xmlns:a16="http://schemas.microsoft.com/office/drawing/2014/main" xmlns="" id="{033FB255-E975-4EA4-9383-33558F183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828800"/>
            <a:ext cx="815340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6400" indent="-4064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>
                <a:solidFill>
                  <a:prstClr val="white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 people without diabetes, 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>
                <a:solidFill>
                  <a:prstClr val="white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glucose stays in a healthy range because</a:t>
            </a: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xmlns="" id="{791523E2-8F1E-4347-904B-2ED3CB241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97565"/>
            <a:ext cx="7162800" cy="6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Normal Blood Glucose Control</a:t>
            </a:r>
          </a:p>
        </p:txBody>
      </p:sp>
      <p:pic>
        <p:nvPicPr>
          <p:cNvPr id="13316" name="Picture 9">
            <a:extLst>
              <a:ext uri="{FF2B5EF4-FFF2-40B4-BE49-F238E27FC236}">
                <a16:creationId xmlns:a16="http://schemas.microsoft.com/office/drawing/2014/main" xmlns="" id="{36865666-6C2C-4B7D-B175-777248AD1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4" t="38889" r="34814" b="3333"/>
          <a:stretch>
            <a:fillRect/>
          </a:stretch>
        </p:blipFill>
        <p:spPr bwMode="auto">
          <a:xfrm>
            <a:off x="649357" y="1325217"/>
            <a:ext cx="9660834" cy="5287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6">
            <a:extLst>
              <a:ext uri="{FF2B5EF4-FFF2-40B4-BE49-F238E27FC236}">
                <a16:creationId xmlns:a16="http://schemas.microsoft.com/office/drawing/2014/main" xmlns="" id="{866DDBD0-8D9E-49F1-85FF-A64D0F322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644348"/>
            <a:ext cx="178904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prstClr val="white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Insulin is released at the right times and in the right amounts</a:t>
            </a:r>
          </a:p>
        </p:txBody>
      </p:sp>
      <p:sp>
        <p:nvSpPr>
          <p:cNvPr id="13318" name="TextBox 10">
            <a:extLst>
              <a:ext uri="{FF2B5EF4-FFF2-40B4-BE49-F238E27FC236}">
                <a16:creationId xmlns:a16="http://schemas.microsoft.com/office/drawing/2014/main" xmlns="" id="{77CE6F02-B4CC-4D6D-9334-C3F94CA3C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4572000"/>
            <a:ext cx="19812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>
                <a:solidFill>
                  <a:prstClr val="white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Insulin helps glucose enter cells</a:t>
            </a:r>
          </a:p>
        </p:txBody>
      </p:sp>
      <p:cxnSp>
        <p:nvCxnSpPr>
          <p:cNvPr id="13319" name="Straight Connector 11">
            <a:extLst>
              <a:ext uri="{FF2B5EF4-FFF2-40B4-BE49-F238E27FC236}">
                <a16:creationId xmlns:a16="http://schemas.microsoft.com/office/drawing/2014/main" xmlns="" id="{960F43E8-6BD0-496A-91A3-BF30971D71B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391400" y="4953000"/>
            <a:ext cx="533400" cy="76200"/>
          </a:xfrm>
          <a:prstGeom prst="line">
            <a:avLst/>
          </a:prstGeom>
          <a:noFill/>
          <a:ln w="15875" algn="ctr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0" name="Straight Connector 18">
            <a:extLst>
              <a:ext uri="{FF2B5EF4-FFF2-40B4-BE49-F238E27FC236}">
                <a16:creationId xmlns:a16="http://schemas.microsoft.com/office/drawing/2014/main" xmlns="" id="{01D697DB-4BC8-4A26-812A-C14E1071923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391400" y="4724400"/>
            <a:ext cx="533400" cy="152400"/>
          </a:xfrm>
          <a:prstGeom prst="line">
            <a:avLst/>
          </a:prstGeom>
          <a:noFill/>
          <a:ln w="15875" algn="ctr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1" name="Straight Connector 21">
            <a:extLst>
              <a:ext uri="{FF2B5EF4-FFF2-40B4-BE49-F238E27FC236}">
                <a16:creationId xmlns:a16="http://schemas.microsoft.com/office/drawing/2014/main" xmlns="" id="{598EF0FE-4C61-4168-9DA5-F504E0A84AE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86200" y="3048000"/>
            <a:ext cx="1219200" cy="381000"/>
          </a:xfrm>
          <a:prstGeom prst="line">
            <a:avLst/>
          </a:prstGeom>
          <a:noFill/>
          <a:ln w="15875" algn="ctr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2" name="Straight Connector 23">
            <a:extLst>
              <a:ext uri="{FF2B5EF4-FFF2-40B4-BE49-F238E27FC236}">
                <a16:creationId xmlns:a16="http://schemas.microsoft.com/office/drawing/2014/main" xmlns="" id="{ADFB4092-BC95-49B7-A350-520FD728EA8E}"/>
              </a:ext>
            </a:extLst>
          </p:cNvPr>
          <p:cNvCxnSpPr>
            <a:cxnSpLocks noChangeShapeType="1"/>
            <a:endCxn id="13318" idx="1"/>
          </p:cNvCxnSpPr>
          <p:nvPr/>
        </p:nvCxnSpPr>
        <p:spPr bwMode="auto">
          <a:xfrm flipV="1">
            <a:off x="7391400" y="5172076"/>
            <a:ext cx="609600" cy="85725"/>
          </a:xfrm>
          <a:prstGeom prst="line">
            <a:avLst/>
          </a:prstGeom>
          <a:noFill/>
          <a:ln w="15875" algn="ctr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>
            <a:extLst>
              <a:ext uri="{FF2B5EF4-FFF2-40B4-BE49-F238E27FC236}">
                <a16:creationId xmlns:a16="http://schemas.microsoft.com/office/drawing/2014/main" xmlns="" id="{C8399A68-7EC0-4F12-A482-3E714A85D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1828800"/>
            <a:ext cx="815340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6400" indent="-4064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>
                <a:solidFill>
                  <a:prstClr val="white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 diabetes, blood glucose builds up 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>
                <a:solidFill>
                  <a:prstClr val="white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for several possible reasons…</a:t>
            </a: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xmlns="" id="{1452A785-6F4E-41F1-874C-9CD6EF7F3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98783"/>
            <a:ext cx="7162800" cy="6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High Blood Glucose (Hyperglycemia)</a:t>
            </a:r>
          </a:p>
        </p:txBody>
      </p:sp>
      <p:sp>
        <p:nvSpPr>
          <p:cNvPr id="14340" name="TextBox 6">
            <a:extLst>
              <a:ext uri="{FF2B5EF4-FFF2-40B4-BE49-F238E27FC236}">
                <a16:creationId xmlns:a16="http://schemas.microsoft.com/office/drawing/2014/main" xmlns="" id="{250D6713-3E63-42D3-BFEE-9E5AF5528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819400"/>
            <a:ext cx="19812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>
                <a:solidFill>
                  <a:prstClr val="white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Too little insulin is made</a:t>
            </a:r>
          </a:p>
        </p:txBody>
      </p:sp>
      <p:sp>
        <p:nvSpPr>
          <p:cNvPr id="14341" name="TextBox 10">
            <a:extLst>
              <a:ext uri="{FF2B5EF4-FFF2-40B4-BE49-F238E27FC236}">
                <a16:creationId xmlns:a16="http://schemas.microsoft.com/office/drawing/2014/main" xmlns="" id="{CCB8B98E-62B3-47AC-A309-54F1DE27D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2667000"/>
            <a:ext cx="19812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>
                <a:solidFill>
                  <a:prstClr val="white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Liver releases too much glucose</a:t>
            </a:r>
          </a:p>
        </p:txBody>
      </p:sp>
      <p:cxnSp>
        <p:nvCxnSpPr>
          <p:cNvPr id="14342" name="Straight Connector 21">
            <a:extLst>
              <a:ext uri="{FF2B5EF4-FFF2-40B4-BE49-F238E27FC236}">
                <a16:creationId xmlns:a16="http://schemas.microsoft.com/office/drawing/2014/main" xmlns="" id="{3E8F1EE6-979F-4F1C-8A96-00518BAA62D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86200" y="3352800"/>
            <a:ext cx="1219200" cy="457200"/>
          </a:xfrm>
          <a:prstGeom prst="line">
            <a:avLst/>
          </a:prstGeom>
          <a:noFill/>
          <a:ln w="15875" algn="ctr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3" name="Straight Connector 23">
            <a:extLst>
              <a:ext uri="{FF2B5EF4-FFF2-40B4-BE49-F238E27FC236}">
                <a16:creationId xmlns:a16="http://schemas.microsoft.com/office/drawing/2014/main" xmlns="" id="{7C62CEC8-DADE-4C86-8D87-DC93B9AFF275}"/>
              </a:ext>
            </a:extLst>
          </p:cNvPr>
          <p:cNvCxnSpPr>
            <a:cxnSpLocks noChangeShapeType="1"/>
            <a:endCxn id="14341" idx="1"/>
          </p:cNvCxnSpPr>
          <p:nvPr/>
        </p:nvCxnSpPr>
        <p:spPr bwMode="auto">
          <a:xfrm flipV="1">
            <a:off x="7315200" y="3267076"/>
            <a:ext cx="609600" cy="9525"/>
          </a:xfrm>
          <a:prstGeom prst="line">
            <a:avLst/>
          </a:prstGeom>
          <a:noFill/>
          <a:ln w="15875" algn="ctr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4" name="Picture 8">
            <a:extLst>
              <a:ext uri="{FF2B5EF4-FFF2-40B4-BE49-F238E27FC236}">
                <a16:creationId xmlns:a16="http://schemas.microsoft.com/office/drawing/2014/main" xmlns="" id="{A124A097-ABE9-440A-8B70-32EA3BCD5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5" t="38889" r="35556" b="3333"/>
          <a:stretch>
            <a:fillRect/>
          </a:stretch>
        </p:blipFill>
        <p:spPr bwMode="auto">
          <a:xfrm>
            <a:off x="344557" y="1060174"/>
            <a:ext cx="10323443" cy="563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TextBox 13">
            <a:extLst>
              <a:ext uri="{FF2B5EF4-FFF2-40B4-BE49-F238E27FC236}">
                <a16:creationId xmlns:a16="http://schemas.microsoft.com/office/drawing/2014/main" xmlns="" id="{8E2366C7-B616-4C57-85D9-3EB863E86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724401"/>
            <a:ext cx="1981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400">
                <a:solidFill>
                  <a:prstClr val="white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Cells can’t use insulin well</a:t>
            </a:r>
          </a:p>
        </p:txBody>
      </p:sp>
      <p:cxnSp>
        <p:nvCxnSpPr>
          <p:cNvPr id="14346" name="Straight Connector 14">
            <a:extLst>
              <a:ext uri="{FF2B5EF4-FFF2-40B4-BE49-F238E27FC236}">
                <a16:creationId xmlns:a16="http://schemas.microsoft.com/office/drawing/2014/main" xmlns="" id="{F5FBBB79-5783-47CF-BB4C-B1486C9F1EA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86200" y="4800600"/>
            <a:ext cx="914400" cy="304800"/>
          </a:xfrm>
          <a:prstGeom prst="line">
            <a:avLst/>
          </a:prstGeom>
          <a:noFill/>
          <a:ln w="15875" algn="ctr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Patient Education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00201"/>
            <a:ext cx="7467600" cy="48736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 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/>
              <a:t> Pooped out pancreas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/>
              <a:t> Leaking liver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/>
              <a:t> Stubborn cells</a:t>
            </a:r>
          </a:p>
        </p:txBody>
      </p:sp>
    </p:spTree>
    <p:extLst>
      <p:ext uri="{BB962C8B-B14F-4D97-AF65-F5344CB8AC3E}">
        <p14:creationId xmlns:p14="http://schemas.microsoft.com/office/powerpoint/2010/main" val="1242522279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1"/>
            <a:ext cx="8229600" cy="715963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dirty="0"/>
              <a:t> </a:t>
            </a:r>
            <a:r>
              <a:rPr lang="en-US" alt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“Pooped-out Pancreas”</a:t>
            </a:r>
          </a:p>
        </p:txBody>
      </p:sp>
      <p:graphicFrame>
        <p:nvGraphicFramePr>
          <p:cNvPr id="233475" name="Object 4"/>
          <p:cNvGraphicFramePr>
            <a:graphicFrameLocks noGrp="1" noChangeAspect="1"/>
          </p:cNvGraphicFramePr>
          <p:nvPr>
            <p:ph type="clipArt" sz="half" idx="1"/>
            <p:extLst>
              <p:ext uri="{D42A27DB-BD31-4B8C-83A1-F6EECF244321}">
                <p14:modId xmlns:p14="http://schemas.microsoft.com/office/powerpoint/2010/main" val="832258110"/>
              </p:ext>
            </p:extLst>
          </p:nvPr>
        </p:nvGraphicFramePr>
        <p:xfrm>
          <a:off x="1802296" y="2358888"/>
          <a:ext cx="3646396" cy="3787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Clip" r:id="rId4" imgW="1189634" imgH="1235354" progId="MS_ClipArt_Gallery.5">
                  <p:embed/>
                </p:oleObj>
              </mc:Choice>
              <mc:Fallback>
                <p:oleObj name="Clip" r:id="rId4" imgW="1189634" imgH="1235354" progId="MS_ClipArt_Gallery.5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2296" y="2358888"/>
                        <a:ext cx="3646396" cy="37875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075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667500" y="2017713"/>
            <a:ext cx="3811588" cy="4114800"/>
          </a:xfrm>
        </p:spPr>
        <p:txBody>
          <a:bodyPr/>
          <a:lstStyle/>
          <a:p>
            <a:endParaRPr lang="en-US" altLang="en-US" sz="2800" b="1" dirty="0"/>
          </a:p>
          <a:p>
            <a:pPr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US" altLang="en-US" sz="2800" b="1" dirty="0"/>
              <a:t>Over time, the pancreas makes less insulin</a:t>
            </a:r>
          </a:p>
          <a:p>
            <a:pPr lvl="1"/>
            <a:r>
              <a:rPr lang="en-US" altLang="en-US" sz="2400" b="1" dirty="0"/>
              <a:t>How does this affect </a:t>
            </a:r>
            <a:r>
              <a:rPr lang="en-US" altLang="en-US" sz="2400" b="1" i="1" dirty="0"/>
              <a:t>your</a:t>
            </a:r>
            <a:r>
              <a:rPr lang="en-US" altLang="en-US" sz="2400" b="1" dirty="0"/>
              <a:t> blood sugars?</a:t>
            </a:r>
          </a:p>
        </p:txBody>
      </p:sp>
    </p:spTree>
    <p:extLst>
      <p:ext uri="{BB962C8B-B14F-4D97-AF65-F5344CB8AC3E}">
        <p14:creationId xmlns:p14="http://schemas.microsoft.com/office/powerpoint/2010/main" val="172156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0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755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1"/>
            <a:ext cx="8229600" cy="715963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“Leaky Liver”</a:t>
            </a:r>
          </a:p>
        </p:txBody>
      </p:sp>
      <p:sp>
        <p:nvSpPr>
          <p:cNvPr id="331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06689" y="2017713"/>
            <a:ext cx="3811587" cy="4114800"/>
          </a:xfrm>
        </p:spPr>
        <p:txBody>
          <a:bodyPr/>
          <a:lstStyle/>
          <a:p>
            <a:pPr>
              <a:buClr>
                <a:schemeClr val="accent2"/>
              </a:buClr>
              <a:buFont typeface="Wingdings" panose="05000000000000000000" pitchFamily="2" charset="2"/>
              <a:buChar char="v"/>
            </a:pPr>
            <a:r>
              <a:rPr lang="en-US" altLang="en-US" sz="2800" b="1" dirty="0"/>
              <a:t>The liver secretes glucose into the bloodstream when it doesn’t need to</a:t>
            </a:r>
          </a:p>
          <a:p>
            <a:pPr lvl="1"/>
            <a:r>
              <a:rPr lang="en-US" altLang="en-US" sz="2400" b="1" dirty="0"/>
              <a:t>This especially affects fasting (first AM) blood sugars</a:t>
            </a:r>
          </a:p>
        </p:txBody>
      </p:sp>
      <p:graphicFrame>
        <p:nvGraphicFramePr>
          <p:cNvPr id="235524" name="Object 4"/>
          <p:cNvGraphicFramePr>
            <a:graphicFrameLocks noGrp="1" noChangeAspect="1"/>
          </p:cNvGraphicFramePr>
          <p:nvPr>
            <p:ph type="clipArt" sz="half" idx="2"/>
            <p:extLst>
              <p:ext uri="{D42A27DB-BD31-4B8C-83A1-F6EECF244321}">
                <p14:modId xmlns:p14="http://schemas.microsoft.com/office/powerpoint/2010/main" val="4233663534"/>
              </p:ext>
            </p:extLst>
          </p:nvPr>
        </p:nvGraphicFramePr>
        <p:xfrm>
          <a:off x="7396163" y="1606674"/>
          <a:ext cx="3046550" cy="30526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Clip" r:id="rId4" imgW="1588883" imgH="1591901" progId="MS_ClipArt_Gallery.5">
                  <p:embed/>
                </p:oleObj>
              </mc:Choice>
              <mc:Fallback>
                <p:oleObj name="Clip" r:id="rId4" imgW="1588883" imgH="1591901" progId="MS_ClipArt_Gallery.5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6163" y="1606674"/>
                        <a:ext cx="3046550" cy="30526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1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1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1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1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1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79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762001"/>
            <a:ext cx="8229600" cy="715963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n-US" sz="3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“Stubborn Cells”</a:t>
            </a:r>
            <a:endParaRPr lang="en-US" altLang="en-US" sz="3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7571" name="Object 3"/>
          <p:cNvGraphicFramePr>
            <a:graphicFrameLocks noGrp="1" noChangeAspect="1"/>
          </p:cNvGraphicFramePr>
          <p:nvPr>
            <p:ph type="clipArt" sz="half" idx="1"/>
            <p:extLst>
              <p:ext uri="{D42A27DB-BD31-4B8C-83A1-F6EECF244321}">
                <p14:modId xmlns:p14="http://schemas.microsoft.com/office/powerpoint/2010/main" val="1018918978"/>
              </p:ext>
            </p:extLst>
          </p:nvPr>
        </p:nvGraphicFramePr>
        <p:xfrm>
          <a:off x="1099930" y="2795588"/>
          <a:ext cx="4141995" cy="355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Clip" r:id="rId4" imgW="2485176" imgH="2133600" progId="MS_ClipArt_Gallery.5">
                  <p:embed/>
                </p:oleObj>
              </mc:Choice>
              <mc:Fallback>
                <p:oleObj name="Clip" r:id="rId4" imgW="2485176" imgH="2133600" progId="MS_ClipArt_Gallery.5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9930" y="2795588"/>
                        <a:ext cx="4141995" cy="3557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28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667500" y="2017713"/>
            <a:ext cx="3811588" cy="4114800"/>
          </a:xfrm>
        </p:spPr>
        <p:txBody>
          <a:bodyPr/>
          <a:lstStyle/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Insulin resistance prevents the body from using insulin correctly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Insulin resistance is greater when you are sedentary and/or overweight</a:t>
            </a:r>
          </a:p>
        </p:txBody>
      </p:sp>
    </p:spTree>
    <p:extLst>
      <p:ext uri="{BB962C8B-B14F-4D97-AF65-F5344CB8AC3E}">
        <p14:creationId xmlns:p14="http://schemas.microsoft.com/office/powerpoint/2010/main" val="358897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2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2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2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28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804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8229600" cy="838200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7030A0"/>
                </a:solidFill>
              </a:rPr>
              <a:t>Objectives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idx="1"/>
          </p:nvPr>
        </p:nvSpPr>
        <p:spPr>
          <a:xfrm>
            <a:off x="795130" y="1842052"/>
            <a:ext cx="9594574" cy="4741312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 the impact of diabetes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 pathophysiology of Type 1, Type 2, Type 1.5, Gestational and Pre-diabetes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 risk factors of diabetes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Understand acute and chronic complications of diabetes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 treatment options for diabetes: Nutrition, activity, medications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 technology of diabetes management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Lions Clubs International and diabetes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810563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28600"/>
            <a:ext cx="8229600" cy="5334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RISK FACTORS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752600" y="990600"/>
            <a:ext cx="4267200" cy="5715000"/>
          </a:xfrm>
        </p:spPr>
        <p:txBody>
          <a:bodyPr rtlCol="0">
            <a:normAutofit fontScale="40000" lnSpcReduction="20000"/>
          </a:bodyPr>
          <a:lstStyle/>
          <a:p>
            <a:pPr marL="274320" indent="-27432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2"/>
              </a:buClr>
              <a:buNone/>
              <a:defRPr/>
            </a:pPr>
            <a:r>
              <a:rPr lang="en-US" dirty="0"/>
              <a:t>    </a:t>
            </a:r>
            <a:r>
              <a:rPr lang="en-US" sz="6000" b="1" u="sng" dirty="0">
                <a:latin typeface="Times New Roman" pitchFamily="18" charset="0"/>
                <a:cs typeface="Times New Roman" pitchFamily="18" charset="0"/>
              </a:rPr>
              <a:t>TYPE 1</a:t>
            </a:r>
          </a:p>
          <a:p>
            <a:pPr marL="274320" indent="-27432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2"/>
              </a:buClr>
              <a:buNone/>
              <a:defRPr/>
            </a:pPr>
            <a:endParaRPr lang="en-US" sz="4500" b="1" u="sng" dirty="0"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Under 30</a:t>
            </a:r>
          </a:p>
          <a:p>
            <a:pPr eaLnBrk="1" fontAlgn="auto" hangingPunct="1">
              <a:spcAft>
                <a:spcPts val="0"/>
              </a:spcAft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6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Genetics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6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Antibodies</a:t>
            </a:r>
          </a:p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SzPct val="100000"/>
              <a:buNone/>
              <a:defRPr/>
            </a:pPr>
            <a:r>
              <a:rPr lang="en-US" sz="6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GAD</a:t>
            </a:r>
          </a:p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SzPct val="100000"/>
              <a:buNone/>
              <a:defRPr/>
            </a:pPr>
            <a:r>
              <a:rPr lang="en-US" sz="6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Insulin </a:t>
            </a:r>
            <a:r>
              <a:rPr lang="en-US" sz="60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Autoatibodies</a:t>
            </a:r>
            <a:endParaRPr lang="en-US" sz="60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SzPct val="100000"/>
              <a:buNone/>
              <a:defRPr/>
            </a:pPr>
            <a:r>
              <a:rPr lang="en-US" sz="6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ICA 512</a:t>
            </a:r>
          </a:p>
          <a:p>
            <a:pPr marL="0" indent="0" eaLnBrk="1" fontAlgn="auto" hangingPunct="1">
              <a:lnSpc>
                <a:spcPct val="110000"/>
              </a:lnSpc>
              <a:spcAft>
                <a:spcPts val="0"/>
              </a:spcAft>
              <a:buSzPct val="100000"/>
              <a:buNone/>
              <a:defRPr/>
            </a:pPr>
            <a:r>
              <a:rPr lang="en-US" sz="6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BSA</a:t>
            </a:r>
          </a:p>
          <a:p>
            <a:pPr eaLnBrk="1" fontAlgn="auto" hangingPunct="1">
              <a:spcAft>
                <a:spcPts val="0"/>
              </a:spcAft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6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Viral Infections</a:t>
            </a:r>
          </a:p>
          <a:p>
            <a:pPr marL="0" indent="0" eaLnBrk="1" fontAlgn="auto" hangingPunct="1">
              <a:spcAft>
                <a:spcPts val="0"/>
              </a:spcAft>
              <a:buSzPct val="100000"/>
              <a:buNone/>
              <a:defRPr/>
            </a:pPr>
            <a:r>
              <a:rPr lang="en-US" sz="6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0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Coxsakie</a:t>
            </a:r>
            <a:r>
              <a:rPr lang="en-US" sz="6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</a:t>
            </a:r>
          </a:p>
          <a:p>
            <a:pPr marL="0" indent="0" eaLnBrk="1" fontAlgn="auto" hangingPunct="1">
              <a:spcAft>
                <a:spcPts val="0"/>
              </a:spcAft>
              <a:buSzPct val="100000"/>
              <a:buNone/>
              <a:defRPr/>
            </a:pPr>
            <a:r>
              <a:rPr lang="en-US" sz="6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Rubella</a:t>
            </a:r>
          </a:p>
          <a:p>
            <a:pPr marL="0" indent="0" eaLnBrk="1" fontAlgn="auto" hangingPunct="1">
              <a:spcAft>
                <a:spcPts val="0"/>
              </a:spcAft>
              <a:buSzPct val="100000"/>
              <a:buNone/>
              <a:defRPr/>
            </a:pPr>
            <a:r>
              <a:rPr lang="en-US" sz="6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Cytomegalovirus (CMV)</a:t>
            </a:r>
          </a:p>
          <a:p>
            <a:pPr marL="0" indent="0" eaLnBrk="1" fontAlgn="auto" hangingPunct="1">
              <a:spcAft>
                <a:spcPts val="0"/>
              </a:spcAft>
              <a:buSzPct val="100000"/>
              <a:buNone/>
              <a:defRPr/>
            </a:pPr>
            <a:r>
              <a:rPr lang="en-US" sz="6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Epstein-Barr Virus EBV)</a:t>
            </a:r>
          </a:p>
          <a:p>
            <a:pPr eaLnBrk="1" fontAlgn="auto" hangingPunct="1">
              <a:spcAft>
                <a:spcPts val="0"/>
              </a:spcAft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60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Environment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6172200" y="990600"/>
            <a:ext cx="4267200" cy="5391150"/>
          </a:xfrm>
        </p:spPr>
        <p:txBody>
          <a:bodyPr rtlCol="0">
            <a:normAutofit fontScale="40000" lnSpcReduction="20000"/>
          </a:bodyPr>
          <a:lstStyle/>
          <a:p>
            <a:pPr marL="274320" indent="-274320" algn="ctr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en-US" dirty="0"/>
              <a:t>       </a:t>
            </a:r>
            <a:r>
              <a:rPr lang="en-US" sz="6000" b="1" u="sng" dirty="0">
                <a:latin typeface="Times New Roman" pitchFamily="18" charset="0"/>
                <a:cs typeface="Times New Roman" pitchFamily="18" charset="0"/>
              </a:rPr>
              <a:t>TYPE 2</a:t>
            </a:r>
          </a:p>
          <a:p>
            <a:pPr marL="274320" indent="-274320" algn="ctr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en-US" u="sng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SzPct val="100000"/>
              <a:buFont typeface="Wingdings" pitchFamily="2" charset="2"/>
              <a:buChar char="v"/>
              <a:defRPr/>
            </a:pP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Over 40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SzPct val="100000"/>
              <a:buFont typeface="Wingdings" pitchFamily="2" charset="2"/>
              <a:buChar char="v"/>
              <a:defRPr/>
            </a:pP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Overweight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SzPct val="100000"/>
              <a:buFont typeface="Wingdings" pitchFamily="2" charset="2"/>
              <a:buChar char="v"/>
              <a:defRPr/>
            </a:pP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Inactivity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SzPct val="100000"/>
              <a:buFont typeface="Wingdings" pitchFamily="2" charset="2"/>
              <a:buChar char="v"/>
              <a:defRPr/>
            </a:pP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Family History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SzPct val="100000"/>
              <a:buFont typeface="Wingdings" pitchFamily="2" charset="2"/>
              <a:buChar char="v"/>
              <a:defRPr/>
            </a:pP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History of Gestational Diabetes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SzPct val="100000"/>
              <a:buFont typeface="Wingdings" pitchFamily="2" charset="2"/>
              <a:buChar char="v"/>
              <a:defRPr/>
            </a:pP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Birth weight =/&gt; 9#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SzPct val="100000"/>
              <a:buFont typeface="Wingdings" pitchFamily="2" charset="2"/>
              <a:buChar char="v"/>
              <a:defRPr/>
            </a:pP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Ethnicity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SzPct val="100000"/>
              <a:buNone/>
              <a:defRPr/>
            </a:pPr>
            <a:r>
              <a:rPr lang="en-US" sz="6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African American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en-US" sz="6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Hispanic	           </a:t>
            </a:r>
          </a:p>
          <a:p>
            <a:pPr marL="457200" lvl="1" indent="0" eaLnBrk="1" fontAlgn="auto" hangingPunct="1">
              <a:spcAft>
                <a:spcPts val="0"/>
              </a:spcAft>
              <a:buClr>
                <a:schemeClr val="tx2"/>
              </a:buClr>
              <a:buNone/>
              <a:defRPr/>
            </a:pPr>
            <a:r>
              <a:rPr lang="en-US" sz="6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Asian/Pacific Islander   </a:t>
            </a:r>
          </a:p>
          <a:p>
            <a:pPr marL="457200" lvl="1" indent="0" eaLnBrk="1" fontAlgn="auto" hangingPunct="1">
              <a:spcAft>
                <a:spcPts val="0"/>
              </a:spcAft>
              <a:buClr>
                <a:schemeClr val="tx2"/>
              </a:buClr>
              <a:buNone/>
              <a:defRPr/>
            </a:pPr>
            <a:r>
              <a:rPr lang="en-US" sz="6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Native American	      </a:t>
            </a:r>
          </a:p>
          <a:p>
            <a:pPr marL="457200" lvl="1" indent="0" eaLnBrk="1" fontAlgn="auto" hangingPunct="1">
              <a:spcAft>
                <a:spcPts val="0"/>
              </a:spcAft>
              <a:buClr>
                <a:srgbClr val="000099"/>
              </a:buClr>
              <a:buNone/>
              <a:defRPr/>
            </a:pPr>
            <a:endParaRPr lang="en-US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1" indent="0" eaLnBrk="1" fontAlgn="auto" hangingPunct="1">
              <a:spcAft>
                <a:spcPts val="0"/>
              </a:spcAft>
              <a:buClr>
                <a:srgbClr val="000099"/>
              </a:buClr>
              <a:buNone/>
              <a:defRPr/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1070228258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xmlns="" id="{C8CD14F1-3052-4C87-85D3-0779CF1FAE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2201" y="214314"/>
            <a:ext cx="8105775" cy="80610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Clinical Manifestations</a:t>
            </a:r>
            <a:endParaRPr lang="en-US" altLang="en-US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xmlns="" id="{D49FC058-AB42-4472-AE54-25BA10E3FFC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905000" y="1603514"/>
            <a:ext cx="3810000" cy="4797288"/>
          </a:xfrm>
        </p:spPr>
        <p:txBody>
          <a:bodyPr/>
          <a:lstStyle/>
          <a:p>
            <a:pPr algn="ctr" eaLnBrk="1" hangingPunct="1">
              <a:buSzPct val="100000"/>
              <a:buFont typeface="Wingdings" panose="05000000000000000000" pitchFamily="2" charset="2"/>
              <a:buChar char="v"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1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v"/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Polyuria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Polyphagia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Polydipsia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weight loss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Fatigue</a:t>
            </a:r>
          </a:p>
          <a:p>
            <a:pPr eaLnBrk="1" hangingPunct="1">
              <a:buClr>
                <a:schemeClr val="accent2"/>
              </a:buClr>
              <a:buFont typeface="Wingdings" panose="05000000000000000000" pitchFamily="2" charset="2"/>
              <a:buChar char="v"/>
            </a:pPr>
            <a:endParaRPr lang="en-US" altLang="en-US" dirty="0"/>
          </a:p>
        </p:txBody>
      </p:sp>
      <p:sp>
        <p:nvSpPr>
          <p:cNvPr id="69636" name="Rectangle 4">
            <a:extLst>
              <a:ext uri="{FF2B5EF4-FFF2-40B4-BE49-F238E27FC236}">
                <a16:creationId xmlns:a16="http://schemas.microsoft.com/office/drawing/2014/main" xmlns="" id="{BB067CB1-9898-448A-9D03-66101F6BB51C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149975" y="1752600"/>
            <a:ext cx="3797300" cy="476250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3200" b="1" dirty="0"/>
              <a:t>Type 2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3200" b="1" dirty="0"/>
          </a:p>
          <a:p>
            <a:pPr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Fatigue</a:t>
            </a:r>
          </a:p>
          <a:p>
            <a:pPr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Dry, itchy skin</a:t>
            </a:r>
          </a:p>
          <a:p>
            <a:pPr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Numbness, tingling</a:t>
            </a:r>
          </a:p>
          <a:p>
            <a:pPr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Polydipsia</a:t>
            </a:r>
          </a:p>
          <a:p>
            <a:pPr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Polyuria</a:t>
            </a:r>
          </a:p>
          <a:p>
            <a:pPr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Blurred vision</a:t>
            </a:r>
          </a:p>
          <a:p>
            <a:pPr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Impaired healing</a:t>
            </a:r>
          </a:p>
          <a:p>
            <a:pPr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Yeast infections</a:t>
            </a:r>
          </a:p>
          <a:p>
            <a:pPr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Sexual dysfunction</a:t>
            </a:r>
          </a:p>
          <a:p>
            <a:pPr marL="0" indent="0" eaLnBrk="1" hangingPunct="1">
              <a:lnSpc>
                <a:spcPct val="90000"/>
              </a:lnSpc>
              <a:buClr>
                <a:schemeClr val="accent2"/>
              </a:buClr>
              <a:buNone/>
            </a:pPr>
            <a:endParaRPr lang="en-US" altLang="en-US" sz="3200" dirty="0"/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Font typeface="Wingdings" panose="05000000000000000000" pitchFamily="2" charset="2"/>
              <a:buChar char="v"/>
            </a:pPr>
            <a:endParaRPr lang="en-US" alt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xmlns="" id="{697ACFD7-359E-48B9-A5BD-BE3973395D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214314"/>
            <a:ext cx="7162800" cy="92868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Metabolic Syndrome: Diagnosis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xmlns="" id="{C7E064AE-578F-4C39-9C9F-DC2C8A62E1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09800" y="1961322"/>
            <a:ext cx="8193088" cy="4707766"/>
          </a:xfrm>
        </p:spPr>
        <p:txBody>
          <a:bodyPr/>
          <a:lstStyle/>
          <a:p>
            <a:pPr eaLnBrk="1" hangingPunct="1"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Elevated waist circumference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men&gt; 40 inches   women &gt;35 inches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Elevated triglycerides  &gt;150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Reduced HDL  men &lt;  40  women  &lt; 50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Elevated blood pressure  &gt;130/85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Elevated fasting glucose  &gt;100mg/dl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itle 3"/>
          <p:cNvSpPr>
            <a:spLocks noGrp="1"/>
          </p:cNvSpPr>
          <p:nvPr>
            <p:ph type="title"/>
          </p:nvPr>
        </p:nvSpPr>
        <p:spPr>
          <a:xfrm>
            <a:off x="886691" y="166254"/>
            <a:ext cx="9324109" cy="671945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Definitions of Metabolic Syndrome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7125616"/>
              </p:ext>
            </p:extLst>
          </p:nvPr>
        </p:nvGraphicFramePr>
        <p:xfrm>
          <a:off x="1071418" y="835026"/>
          <a:ext cx="9444182" cy="6022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86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213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213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213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2137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40084">
                <a:tc>
                  <a:txBody>
                    <a:bodyPr/>
                    <a:lstStyle/>
                    <a:p>
                      <a:r>
                        <a:rPr lang="en-US" sz="1800" dirty="0"/>
                        <a:t>Components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NCEP ATPIII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AHA-NHLB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IDF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84927">
                <a:tc>
                  <a:txBody>
                    <a:bodyPr/>
                    <a:lstStyle/>
                    <a:p>
                      <a:r>
                        <a:rPr lang="en-US" sz="1800" dirty="0"/>
                        <a:t>Central</a:t>
                      </a:r>
                      <a:r>
                        <a:rPr lang="en-US" sz="1800" baseline="0" dirty="0"/>
                        <a:t> obesity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WHR &gt; 0.9</a:t>
                      </a:r>
                      <a:r>
                        <a:rPr lang="en-US" sz="1800" baseline="0" dirty="0"/>
                        <a:t> (M)</a:t>
                      </a:r>
                    </a:p>
                    <a:p>
                      <a:r>
                        <a:rPr lang="en-US" sz="1800" dirty="0"/>
                        <a:t>      &gt;0.85</a:t>
                      </a:r>
                      <a:r>
                        <a:rPr lang="en-US" sz="1800" baseline="0" dirty="0"/>
                        <a:t> (W)</a:t>
                      </a:r>
                    </a:p>
                    <a:p>
                      <a:r>
                        <a:rPr lang="en-US" sz="1800" baseline="0" dirty="0"/>
                        <a:t>Or BMI &gt; 30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Waist circ</a:t>
                      </a: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en-US" sz="1800" dirty="0"/>
                        <a:t>102 cm (M)</a:t>
                      </a: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en-US" sz="1800" dirty="0"/>
                        <a:t>88 cm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Waist circ</a:t>
                      </a: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en-US" sz="1800" dirty="0"/>
                        <a:t>102 cm (M)</a:t>
                      </a: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en-US" sz="1800" dirty="0"/>
                        <a:t>88 cm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Waist </a:t>
                      </a:r>
                      <a:r>
                        <a:rPr lang="en-US" sz="1800" dirty="0" err="1"/>
                        <a:t>circ,ethnic</a:t>
                      </a:r>
                      <a:r>
                        <a:rPr lang="en-US" sz="1800" dirty="0"/>
                        <a:t> specific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9661">
                <a:tc>
                  <a:txBody>
                    <a:bodyPr/>
                    <a:lstStyle/>
                    <a:p>
                      <a:r>
                        <a:rPr lang="en-US" sz="1800" dirty="0"/>
                        <a:t>IR: Insulin Resistance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9661">
                <a:tc>
                  <a:txBody>
                    <a:bodyPr/>
                    <a:lstStyle/>
                    <a:p>
                      <a:r>
                        <a:rPr lang="en-US" sz="1800" dirty="0"/>
                        <a:t>Elevated glucose mg/dl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IFG  </a:t>
                      </a:r>
                      <a:r>
                        <a:rPr lang="en-US" sz="1800" u="sng" dirty="0"/>
                        <a:t>&gt;</a:t>
                      </a:r>
                      <a:r>
                        <a:rPr lang="en-US" sz="1800" u="none" dirty="0"/>
                        <a:t> 110</a:t>
                      </a:r>
                    </a:p>
                    <a:p>
                      <a:r>
                        <a:rPr lang="en-US" sz="1800" u="none" dirty="0"/>
                        <a:t>IGT, DM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FPG </a:t>
                      </a:r>
                      <a:r>
                        <a:rPr lang="en-US" sz="1800" u="sng" dirty="0"/>
                        <a:t>&gt;</a:t>
                      </a:r>
                      <a:r>
                        <a:rPr lang="en-US" sz="1800" u="none" dirty="0"/>
                        <a:t> 110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FPG </a:t>
                      </a:r>
                      <a:r>
                        <a:rPr lang="en-US" sz="1800" u="sng" dirty="0"/>
                        <a:t>&gt;</a:t>
                      </a:r>
                      <a:r>
                        <a:rPr lang="en-US" sz="1800" u="none" dirty="0"/>
                        <a:t> 100</a:t>
                      </a:r>
                      <a:endParaRPr lang="en-US" sz="1800" dirty="0"/>
                    </a:p>
                    <a:p>
                      <a:r>
                        <a:rPr lang="en-US" sz="1800" dirty="0"/>
                        <a:t>Or drugs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FPG </a:t>
                      </a:r>
                      <a:r>
                        <a:rPr lang="en-US" sz="1800" u="sng" dirty="0"/>
                        <a:t>&gt;</a:t>
                      </a:r>
                      <a:r>
                        <a:rPr lang="en-US" sz="1800" u="none" dirty="0"/>
                        <a:t> 100</a:t>
                      </a:r>
                      <a:endParaRPr lang="en-US" sz="1800" dirty="0"/>
                    </a:p>
                    <a:p>
                      <a:r>
                        <a:rPr lang="en-US" sz="1800" dirty="0"/>
                        <a:t>Or DM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9661">
                <a:tc>
                  <a:txBody>
                    <a:bodyPr/>
                    <a:lstStyle/>
                    <a:p>
                      <a:r>
                        <a:rPr lang="en-US" sz="1800" dirty="0"/>
                        <a:t>Elevated triglycerides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u="sng" dirty="0"/>
                        <a:t>&gt;</a:t>
                      </a:r>
                      <a:r>
                        <a:rPr lang="en-US" sz="1800" u="none" dirty="0"/>
                        <a:t> 150 mg/dl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sng" dirty="0"/>
                        <a:t>&gt;</a:t>
                      </a:r>
                      <a:r>
                        <a:rPr lang="en-US" sz="1800" u="none" dirty="0"/>
                        <a:t> 150 mg/dl</a:t>
                      </a:r>
                      <a:endParaRPr lang="en-US" sz="1800" dirty="0"/>
                    </a:p>
                    <a:p>
                      <a:r>
                        <a:rPr lang="en-US" sz="1800" dirty="0"/>
                        <a:t>Or drugs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sng" dirty="0"/>
                        <a:t>&gt;</a:t>
                      </a:r>
                      <a:r>
                        <a:rPr lang="en-US" sz="1800" u="none" dirty="0"/>
                        <a:t> 150 mg/dl</a:t>
                      </a:r>
                      <a:endParaRPr lang="en-US" sz="1800" dirty="0"/>
                    </a:p>
                    <a:p>
                      <a:r>
                        <a:rPr lang="en-US" sz="1800" dirty="0"/>
                        <a:t>Or drugs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sng" dirty="0"/>
                        <a:t>&gt;</a:t>
                      </a:r>
                      <a:r>
                        <a:rPr lang="en-US" sz="1800" u="none" dirty="0"/>
                        <a:t> 150 mg/dl</a:t>
                      </a:r>
                      <a:endParaRPr lang="en-US" sz="1800" dirty="0"/>
                    </a:p>
                    <a:p>
                      <a:r>
                        <a:rPr lang="en-US" sz="1800" dirty="0"/>
                        <a:t>Or drugs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9661">
                <a:tc>
                  <a:txBody>
                    <a:bodyPr/>
                    <a:lstStyle/>
                    <a:p>
                      <a:r>
                        <a:rPr lang="en-US" sz="1800" dirty="0"/>
                        <a:t>Reduced HDL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&lt; 35 (M) </a:t>
                      </a:r>
                    </a:p>
                    <a:p>
                      <a:r>
                        <a:rPr lang="en-US" sz="1800" dirty="0"/>
                        <a:t>&lt; 39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&lt; 40 (M)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&lt; 50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&lt; 40 (M)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&lt; 50 (F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&lt; 40 (M)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&lt; 50 (F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9661">
                <a:tc>
                  <a:txBody>
                    <a:bodyPr/>
                    <a:lstStyle/>
                    <a:p>
                      <a:r>
                        <a:rPr lang="en-US" sz="1800" dirty="0"/>
                        <a:t>Elevated BP</a:t>
                      </a:r>
                    </a:p>
                    <a:p>
                      <a:r>
                        <a:rPr lang="en-US" sz="1800" dirty="0"/>
                        <a:t>Mm Hg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&gt;140/90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&gt;130/85</a:t>
                      </a:r>
                    </a:p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&gt;130/85</a:t>
                      </a:r>
                    </a:p>
                    <a:p>
                      <a:r>
                        <a:rPr lang="en-US" sz="1800" dirty="0"/>
                        <a:t>Or drugs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&gt;130/85</a:t>
                      </a:r>
                    </a:p>
                    <a:p>
                      <a:r>
                        <a:rPr lang="en-US" sz="1800" dirty="0"/>
                        <a:t>Or drugs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49661">
                <a:tc>
                  <a:txBody>
                    <a:bodyPr/>
                    <a:lstStyle/>
                    <a:p>
                      <a:r>
                        <a:rPr lang="en-US" sz="1800" dirty="0"/>
                        <a:t>Criteria for Diagnosis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IR or IFG </a:t>
                      </a:r>
                      <a:r>
                        <a:rPr lang="en-US" sz="1800" dirty="0"/>
                        <a:t>+ 2/4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Central obesity </a:t>
                      </a:r>
                      <a:r>
                        <a:rPr lang="en-US" sz="1800" dirty="0"/>
                        <a:t>+ 3/5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2961765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371061" y="159026"/>
            <a:ext cx="9611139" cy="74212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Pathology of TYPE 1</a:t>
            </a:r>
          </a:p>
        </p:txBody>
      </p:sp>
      <p:pic>
        <p:nvPicPr>
          <p:cNvPr id="108547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 t="5035" b="-6"/>
          <a:stretch>
            <a:fillRect/>
          </a:stretch>
        </p:blipFill>
        <p:spPr>
          <a:xfrm>
            <a:off x="185530" y="980662"/>
            <a:ext cx="10681253" cy="5486400"/>
          </a:xfrm>
          <a:ln w="38100">
            <a:solidFill>
              <a:schemeClr val="tx1"/>
            </a:solidFill>
          </a:ln>
        </p:spPr>
      </p:pic>
      <p:sp>
        <p:nvSpPr>
          <p:cNvPr id="108548" name="TextBox 6"/>
          <p:cNvSpPr txBox="1">
            <a:spLocks noChangeArrowheads="1"/>
          </p:cNvSpPr>
          <p:nvPr/>
        </p:nvSpPr>
        <p:spPr bwMode="auto">
          <a:xfrm>
            <a:off x="7982650" y="6616701"/>
            <a:ext cx="268535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en-US" sz="1000">
                <a:solidFill>
                  <a:srgbClr val="FFFFFF"/>
                </a:solidFill>
              </a:rPr>
              <a:t>van Belle TL, et al. </a:t>
            </a:r>
            <a:r>
              <a:rPr lang="en-US" altLang="en-US" sz="1000" i="1">
                <a:solidFill>
                  <a:srgbClr val="FFFFFF"/>
                </a:solidFill>
              </a:rPr>
              <a:t>Physiol Rev</a:t>
            </a:r>
            <a:r>
              <a:rPr lang="en-US" altLang="en-US" sz="1000">
                <a:solidFill>
                  <a:srgbClr val="FFFFFF"/>
                </a:solidFill>
              </a:rPr>
              <a:t>. 2011;91:79-118.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616200" y="1589088"/>
            <a:ext cx="419100" cy="3048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sz="240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06560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Line 2">
            <a:extLst>
              <a:ext uri="{FF2B5EF4-FFF2-40B4-BE49-F238E27FC236}">
                <a16:creationId xmlns:a16="http://schemas.microsoft.com/office/drawing/2014/main" xmlns="" id="{B142C389-6B8A-46D0-86E4-20C7666A0AEB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4648200"/>
            <a:ext cx="45720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9811" name="Line 3">
            <a:extLst>
              <a:ext uri="{FF2B5EF4-FFF2-40B4-BE49-F238E27FC236}">
                <a16:creationId xmlns:a16="http://schemas.microsoft.com/office/drawing/2014/main" xmlns="" id="{EF6CF7D9-1CC3-40B8-995D-1999D7F6FA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67400" y="4343400"/>
            <a:ext cx="25400" cy="4381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9812" name="Line 4">
            <a:extLst>
              <a:ext uri="{FF2B5EF4-FFF2-40B4-BE49-F238E27FC236}">
                <a16:creationId xmlns:a16="http://schemas.microsoft.com/office/drawing/2014/main" xmlns="" id="{639DDB72-56B5-4C46-860D-909B1FCE430D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9200" y="4343400"/>
            <a:ext cx="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9813" name="Line 5">
            <a:extLst>
              <a:ext uri="{FF2B5EF4-FFF2-40B4-BE49-F238E27FC236}">
                <a16:creationId xmlns:a16="http://schemas.microsoft.com/office/drawing/2014/main" xmlns="" id="{3600399A-E18C-4502-87BF-C7C285BC8AA1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124200"/>
            <a:ext cx="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9814" name="Line 6">
            <a:extLst>
              <a:ext uri="{FF2B5EF4-FFF2-40B4-BE49-F238E27FC236}">
                <a16:creationId xmlns:a16="http://schemas.microsoft.com/office/drawing/2014/main" xmlns="" id="{192579DC-DD6C-4A65-A16B-166DDA2409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62400" y="3124200"/>
            <a:ext cx="114300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9815" name="Line 7">
            <a:extLst>
              <a:ext uri="{FF2B5EF4-FFF2-40B4-BE49-F238E27FC236}">
                <a16:creationId xmlns:a16="http://schemas.microsoft.com/office/drawing/2014/main" xmlns="" id="{A492754A-C290-48D5-9FEC-7F66E859CF06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3124200"/>
            <a:ext cx="114300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9816" name="Line 8">
            <a:extLst>
              <a:ext uri="{FF2B5EF4-FFF2-40B4-BE49-F238E27FC236}">
                <a16:creationId xmlns:a16="http://schemas.microsoft.com/office/drawing/2014/main" xmlns="" id="{6CB0DB78-7E2A-48C5-918A-EE8DFDE8EBD0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1828800"/>
            <a:ext cx="0" cy="533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9817" name="Line 9">
            <a:extLst>
              <a:ext uri="{FF2B5EF4-FFF2-40B4-BE49-F238E27FC236}">
                <a16:creationId xmlns:a16="http://schemas.microsoft.com/office/drawing/2014/main" xmlns="" id="{744D0696-B9A2-4BDF-858C-438010217FF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15200" y="2590800"/>
            <a:ext cx="38100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9818" name="Line 10">
            <a:extLst>
              <a:ext uri="{FF2B5EF4-FFF2-40B4-BE49-F238E27FC236}">
                <a16:creationId xmlns:a16="http://schemas.microsoft.com/office/drawing/2014/main" xmlns="" id="{426ED104-A2A4-4082-9331-1FF40BB693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2590800"/>
            <a:ext cx="38100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9819" name="Rectangle 11">
            <a:extLst>
              <a:ext uri="{FF2B5EF4-FFF2-40B4-BE49-F238E27FC236}">
                <a16:creationId xmlns:a16="http://schemas.microsoft.com/office/drawing/2014/main" xmlns="" id="{414705F4-D1FE-4F02-B50C-60137FEC6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1425" y="1139825"/>
            <a:ext cx="6492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tabLst>
                <a:tab pos="365125" algn="l"/>
                <a:tab pos="457200" algn="l"/>
              </a:tabLst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tabLst>
                <a:tab pos="365125" algn="l"/>
                <a:tab pos="457200" algn="l"/>
              </a:tabLst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tabLst>
                <a:tab pos="365125" algn="l"/>
                <a:tab pos="4572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tabLst>
                <a:tab pos="365125" algn="l"/>
                <a:tab pos="457200" algn="l"/>
              </a:tabLst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  <a:tab pos="457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  <a:tab pos="457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  <a:tab pos="457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  <a:tab pos="457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  <a:tab pos="457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20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Courier New" panose="02070309020205020404" pitchFamily="49" charset="0"/>
              </a:rPr>
              <a:t>     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</p:txBody>
      </p:sp>
      <p:sp>
        <p:nvSpPr>
          <p:cNvPr id="119820" name="Rectangle 12">
            <a:extLst>
              <a:ext uri="{FF2B5EF4-FFF2-40B4-BE49-F238E27FC236}">
                <a16:creationId xmlns:a16="http://schemas.microsoft.com/office/drawing/2014/main" xmlns="" id="{9366DE29-D547-4A7F-990F-C3C32DD83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725" y="1687514"/>
            <a:ext cx="1841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tabLst>
                <a:tab pos="365125" algn="l"/>
                <a:tab pos="457200" algn="l"/>
              </a:tabLst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tabLst>
                <a:tab pos="365125" algn="l"/>
                <a:tab pos="457200" algn="l"/>
              </a:tabLst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tabLst>
                <a:tab pos="365125" algn="l"/>
                <a:tab pos="4572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tabLst>
                <a:tab pos="365125" algn="l"/>
                <a:tab pos="457200" algn="l"/>
              </a:tabLst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  <a:tab pos="457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  <a:tab pos="457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  <a:tab pos="457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  <a:tab pos="457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  <a:tab pos="457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9821" name="Rectangle 13">
            <a:extLst>
              <a:ext uri="{FF2B5EF4-FFF2-40B4-BE49-F238E27FC236}">
                <a16:creationId xmlns:a16="http://schemas.microsoft.com/office/drawing/2014/main" xmlns="" id="{FE44E8A1-2E10-41F3-8FE4-096F5CF8A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286001"/>
            <a:ext cx="8763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tabLst>
                <a:tab pos="365125" algn="l"/>
                <a:tab pos="457200" algn="l"/>
              </a:tabLst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tabLst>
                <a:tab pos="365125" algn="l"/>
                <a:tab pos="457200" algn="l"/>
              </a:tabLst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tabLst>
                <a:tab pos="365125" algn="l"/>
                <a:tab pos="4572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tabLst>
                <a:tab pos="365125" algn="l"/>
                <a:tab pos="457200" algn="l"/>
              </a:tabLst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  <a:tab pos="457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  <a:tab pos="457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  <a:tab pos="457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  <a:tab pos="457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  <a:tab pos="457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Lifestyle Modification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Insulin resistance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Medications</a:t>
            </a:r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9822" name="Rectangle 14">
            <a:extLst>
              <a:ext uri="{FF2B5EF4-FFF2-40B4-BE49-F238E27FC236}">
                <a16:creationId xmlns:a16="http://schemas.microsoft.com/office/drawing/2014/main" xmlns="" id="{FAFD64D0-B365-4ED0-9455-0AEAA90D2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725" y="3152775"/>
            <a:ext cx="18415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tabLst>
                <a:tab pos="365125" algn="l"/>
                <a:tab pos="457200" algn="l"/>
              </a:tabLst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tabLst>
                <a:tab pos="365125" algn="l"/>
                <a:tab pos="457200" algn="l"/>
              </a:tabLst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tabLst>
                <a:tab pos="365125" algn="l"/>
                <a:tab pos="4572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tabLst>
                <a:tab pos="365125" algn="l"/>
                <a:tab pos="457200" algn="l"/>
              </a:tabLst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  <a:tab pos="457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  <a:tab pos="457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  <a:tab pos="457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  <a:tab pos="457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  <a:tab pos="457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9823" name="Rectangle 15">
            <a:extLst>
              <a:ext uri="{FF2B5EF4-FFF2-40B4-BE49-F238E27FC236}">
                <a16:creationId xmlns:a16="http://schemas.microsoft.com/office/drawing/2014/main" xmlns="" id="{CB3EB176-9675-4D56-95E1-25E7B5583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738564"/>
            <a:ext cx="8839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tabLst>
                <a:tab pos="365125" algn="l"/>
                <a:tab pos="457200" algn="l"/>
              </a:tabLst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tabLst>
                <a:tab pos="365125" algn="l"/>
                <a:tab pos="457200" algn="l"/>
              </a:tabLst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tabLst>
                <a:tab pos="365125" algn="l"/>
                <a:tab pos="457200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tabLst>
                <a:tab pos="365125" algn="l"/>
                <a:tab pos="457200" algn="l"/>
              </a:tabLst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  <a:tab pos="457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  <a:tab pos="457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  <a:tab pos="457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  <a:tab pos="457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  <a:tab pos="45720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decreas.  HDL &amp; increas. trig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Blood Pressure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Pancreatic Failure</a:t>
            </a:r>
            <a:r>
              <a: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9824" name="Rectangle 16">
            <a:extLst>
              <a:ext uri="{FF2B5EF4-FFF2-40B4-BE49-F238E27FC236}">
                <a16:creationId xmlns:a16="http://schemas.microsoft.com/office/drawing/2014/main" xmlns="" id="{7DDF7F62-3EE9-48F9-AD38-25702F2E2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5725" y="3625741"/>
            <a:ext cx="959485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tabLst>
                <a:tab pos="365125" algn="l"/>
              </a:tabLst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tabLst>
                <a:tab pos="365125" algn="l"/>
              </a:tabLst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tabLst>
                <a:tab pos="365125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tabLst>
                <a:tab pos="365125" algn="l"/>
              </a:tabLst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</a:t>
            </a:r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Coronary Heart Disease</a:t>
            </a:r>
            <a:r>
              <a:rPr lang="en-US" alt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iabetes Mellitus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lang="en-US" altLang="en-US" sz="3200" b="1" dirty="0">
                <a:solidFill>
                  <a:srgbClr val="B13F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Pathology of Type 2 Diabetes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9825" name="Rectangle 17">
            <a:extLst>
              <a:ext uri="{FF2B5EF4-FFF2-40B4-BE49-F238E27FC236}">
                <a16:creationId xmlns:a16="http://schemas.microsoft.com/office/drawing/2014/main" xmlns="" id="{2E92D472-7321-47A2-AB56-B94238176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4922" y="410599"/>
            <a:ext cx="367747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tabLst>
                <a:tab pos="365125" algn="l"/>
              </a:tabLst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tabLst>
                <a:tab pos="365125" algn="l"/>
              </a:tabLst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tabLst>
                <a:tab pos="365125" algn="l"/>
              </a:tabLst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tabLst>
                <a:tab pos="365125" algn="l"/>
              </a:tabLst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tabLst>
                <a:tab pos="365125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Genetics</a:t>
            </a:r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Sedentary </a:t>
            </a:r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Overweight</a:t>
            </a:r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Poor Diet</a:t>
            </a:r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Figure 3. Decline in Beta-cell Function is Typically Substantial Before the Diagnosis of Type 2 Diabe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57200"/>
            <a:ext cx="83058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825420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Role of Hormones that reduce blood glucose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5217" y="1828800"/>
            <a:ext cx="8885583" cy="48768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Insulin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stimulates glucose uptake into liver, muscle, fat. Suppresses lipolysis and decreases release of FFA from adipocytes. FFA inhibit muscle uptake of glucose and stimulate hepatic glucose release.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Amylin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a hormone co-secreted with insulin from pancreatic beta cells. Slows gastric emptying and suppresses glucagon release.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Incretins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(GLP-1, GIP)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secreted by intestinal cells. Reduce appetite. Stimulate beta cell growth and insulin release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Adiponectin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insulin sensitization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Leptin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appetite down regulation</a:t>
            </a:r>
            <a:endParaRPr lang="en-US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 2" pitchFamily="18" charset="2"/>
              <a:buNone/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064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035" y="320676"/>
            <a:ext cx="10442713" cy="898525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Role of Hormones that increase blood glucose</a:t>
            </a:r>
          </a:p>
        </p:txBody>
      </p:sp>
      <p:sp>
        <p:nvSpPr>
          <p:cNvPr id="101379" name="Content Placeholder 2"/>
          <p:cNvSpPr>
            <a:spLocks noGrp="1"/>
          </p:cNvSpPr>
          <p:nvPr>
            <p:ph idx="1"/>
          </p:nvPr>
        </p:nvSpPr>
        <p:spPr>
          <a:xfrm>
            <a:off x="1470991" y="1815548"/>
            <a:ext cx="8547652" cy="4640816"/>
          </a:xfrm>
          <a:prstGeom prst="rect">
            <a:avLst/>
          </a:prstGeo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Glucocorticoids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Steroids: increase liver glucose secretion and insulin resistance: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increases blood sugar</a:t>
            </a:r>
          </a:p>
          <a:p>
            <a:pPr>
              <a:buFont typeface="Wingdings 2" pitchFamily="18" charset="2"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Growth hormone – increases hepatic glucose secretion</a:t>
            </a:r>
          </a:p>
          <a:p>
            <a:pPr>
              <a:buFont typeface="Wingdings 2" pitchFamily="18" charset="2"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Glucagon – stimulates hepatic release of glucose</a:t>
            </a:r>
          </a:p>
          <a:p>
            <a:pPr>
              <a:buFont typeface="Wingdings 2" pitchFamily="18" charset="2"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Catecholamines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Stress hormones: increase liver glucose secretion: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increases blood sugar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 2" pitchFamily="18" charset="2"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Grehlin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secreted by GI tract cells,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lncreases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appetite and food intake</a:t>
            </a:r>
          </a:p>
          <a:p>
            <a:pPr>
              <a:buFont typeface="Wingdings 2" pitchFamily="18" charset="2"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Thyroid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makes new glucose: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increases blood sugar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 2" pitchFamily="18" charset="2"/>
              <a:buNone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4661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1478" y="92924"/>
            <a:ext cx="8839200" cy="1034128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Complications of Diabetes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078" y="1818166"/>
            <a:ext cx="10800522" cy="484844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Acute complications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Diabetic ketoacidosis (DKA): Mainly a type 1 DM problem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Hyperosmolar Hyperglycemic State (HHS): Mainly a type 2 DM problem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Hypoglycemia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Chronic complications: all diabetic patients at risk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Microvascular From chronic elevation of glucose: </a:t>
            </a:r>
          </a:p>
          <a:p>
            <a:pPr lvl="2"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retinopathy, neuropathy, nephropathy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Macrovascular atherosclerosis From chronic elevation of insulin:</a:t>
            </a:r>
          </a:p>
          <a:p>
            <a:pPr lvl="2"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Cerebrovascular disease/Stroke, coronary heart disease, peripheral arterial disease</a:t>
            </a:r>
          </a:p>
        </p:txBody>
      </p:sp>
    </p:spTree>
    <p:extLst>
      <p:ext uri="{BB962C8B-B14F-4D97-AF65-F5344CB8AC3E}">
        <p14:creationId xmlns:p14="http://schemas.microsoft.com/office/powerpoint/2010/main" val="1887067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xmlns="" id="{FEBA7095-DEB3-476C-B9D5-25D5754392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74938" y="214313"/>
            <a:ext cx="6392862" cy="1003300"/>
          </a:xfrm>
        </p:spPr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STATISTICS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xmlns="" id="{08A39615-0358-45D6-B6A3-003AD432FD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524000"/>
            <a:ext cx="9652000" cy="4932363"/>
          </a:xfrm>
        </p:spPr>
        <p:txBody>
          <a:bodyPr/>
          <a:lstStyle/>
          <a:p>
            <a:pPr eaLnBrk="1" hangingPunct="1">
              <a:buSzPct val="100000"/>
              <a:buFont typeface="Wingdings" pitchFamily="2" charset="2"/>
              <a:buChar char="v"/>
              <a:defRPr/>
            </a:pP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US: 30 million with diabetes (&gt;7 million undiagnosed)</a:t>
            </a:r>
          </a:p>
          <a:p>
            <a:pPr eaLnBrk="1" hangingPunct="1">
              <a:buSzPct val="100000"/>
              <a:buFont typeface="Wingdings" pitchFamily="2" charset="2"/>
              <a:buChar char="v"/>
              <a:defRPr/>
            </a:pP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US: 84 million with pre-diabetes</a:t>
            </a:r>
          </a:p>
          <a:p>
            <a:pPr eaLnBrk="1" hangingPunct="1">
              <a:buSzPct val="100000"/>
              <a:buFont typeface="Wingdings" pitchFamily="2" charset="2"/>
              <a:buChar char="v"/>
              <a:defRPr/>
            </a:pP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327 billion: Total cost of diagnosed diabetes</a:t>
            </a: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SzPct val="100000"/>
              <a:buFont typeface="Wingdings" pitchFamily="2" charset="2"/>
              <a:buChar char="v"/>
              <a:defRPr/>
            </a:pP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Canada: 3 million with diabetes</a:t>
            </a:r>
          </a:p>
          <a:p>
            <a:pPr eaLnBrk="1" hangingPunct="1">
              <a:buSzPct val="100000"/>
              <a:buFont typeface="Wingdings" pitchFamily="2" charset="2"/>
              <a:buChar char="v"/>
              <a:defRPr/>
            </a:pP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Canada: &gt; 6 million people with pre-diabetes</a:t>
            </a:r>
          </a:p>
          <a:p>
            <a:pPr eaLnBrk="1" hangingPunct="1">
              <a:buSzPct val="100000"/>
              <a:buFont typeface="Wingdings" pitchFamily="2" charset="2"/>
              <a:buChar char="v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Canadians spend more than $1,500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Cdn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 year on diabetes medications, devices and supplies</a:t>
            </a: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Quebec 6.6% and British Columbia (5.9%) lower than national Ave. 7.4%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Brunswick (9.5%) and Ontario (8.0%) higher than national average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provinces about same as national average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>
                <a:schemeClr val="accent2">
                  <a:lumMod val="60000"/>
                  <a:lumOff val="40000"/>
                </a:schemeClr>
              </a:buClr>
              <a:buFont typeface="Wingdings" pitchFamily="2" charset="2"/>
              <a:buChar char="v"/>
              <a:defRPr/>
            </a:pP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Clr>
                <a:schemeClr val="accent2">
                  <a:lumMod val="60000"/>
                  <a:lumOff val="40000"/>
                </a:schemeClr>
              </a:buClr>
              <a:buNone/>
              <a:defRPr/>
            </a:pPr>
            <a:r>
              <a: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A7D4F6-155D-41D8-BF85-88D20D6CE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20675"/>
            <a:ext cx="9652000" cy="673238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Diabetes Ketoacidosis (DKA)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7F3772-7CFA-4DE9-949D-B580FE763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8713"/>
            <a:ext cx="9652000" cy="5340626"/>
          </a:xfrm>
        </p:spPr>
        <p:txBody>
          <a:bodyPr/>
          <a:lstStyle/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Body can’t produce enough insulin for high blood sugars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Body breakdown fat to use as fuel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Body produces high levels of blood acids called ketones.</a:t>
            </a:r>
          </a:p>
          <a:p>
            <a:pPr marL="0" indent="0" algn="ctr">
              <a:buSzPct val="100000"/>
              <a:buNone/>
            </a:pP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Signs/Symptoms: 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Excessive thirst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Frequent urination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Nausea and vomiting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Abdominal pain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Weakness or fatigue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Shortness of breath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Fruity-scented breath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Confusion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4723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96E76C49-1089-41B6-94AD-A9C5E9B5B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74" y="320675"/>
            <a:ext cx="10045148" cy="8190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Hyperglycemia 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Hypersomolar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non-</a:t>
            </a:r>
            <a:r>
              <a:rPr lang="en-US" sz="28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ketoic</a:t>
            </a: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syndrome</a:t>
            </a:r>
            <a:b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HHNS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04D3224C-E9BB-4AB0-9E60-AB8B24021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8226"/>
            <a:ext cx="9652000" cy="5314121"/>
          </a:xfrm>
        </p:spPr>
        <p:txBody>
          <a:bodyPr/>
          <a:lstStyle/>
          <a:p>
            <a:pPr marL="0" indent="0" algn="ctr">
              <a:buNone/>
            </a:pP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 Factors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Infection				Older age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Heart Attack			Poor Kidney function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Stoke					Poor management of diabetes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Surgery</a:t>
            </a:r>
          </a:p>
          <a:p>
            <a:pPr marL="0" indent="0" algn="ctr">
              <a:buNone/>
            </a:pP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Signs and Symptoms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Dry mouth					Confusion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Elevated blood sugars			Vision loss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Extreme thirst				 Hallucinations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Warm skin without sweat			 Nausea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Fever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9851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591" y="320675"/>
            <a:ext cx="9660835" cy="795606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Diagnosis Criteria for DKA/HHS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981200" y="1211263"/>
          <a:ext cx="7239000" cy="5465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279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676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2969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Mild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Moderate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Severe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HHS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91593">
                <a:tc>
                  <a:txBody>
                    <a:bodyPr/>
                    <a:lstStyle/>
                    <a:p>
                      <a:r>
                        <a:rPr lang="en-US" sz="1800" dirty="0"/>
                        <a:t>Plasma glucose mg/dl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&gt;250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&gt;250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&gt;250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&gt;600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2146">
                <a:tc>
                  <a:txBody>
                    <a:bodyPr/>
                    <a:lstStyle/>
                    <a:p>
                      <a:r>
                        <a:rPr lang="en-US" sz="1800" dirty="0"/>
                        <a:t>Arterial 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7.25-7.30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7.0-7.24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&lt;7.00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&gt;7.30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91593">
                <a:tc>
                  <a:txBody>
                    <a:bodyPr/>
                    <a:lstStyle/>
                    <a:p>
                      <a:r>
                        <a:rPr lang="en-US" sz="1800" dirty="0"/>
                        <a:t>Serum </a:t>
                      </a:r>
                      <a:r>
                        <a:rPr lang="en-US" sz="1800" dirty="0" err="1"/>
                        <a:t>Bicarb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mEq</a:t>
                      </a:r>
                      <a:r>
                        <a:rPr lang="en-US" sz="1800" dirty="0"/>
                        <a:t>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15-18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10-&lt;15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&lt;10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&gt;15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94116">
                <a:tc>
                  <a:txBody>
                    <a:bodyPr/>
                    <a:lstStyle/>
                    <a:p>
                      <a:r>
                        <a:rPr lang="en-US" sz="1800" dirty="0"/>
                        <a:t>Urine</a:t>
                      </a:r>
                      <a:r>
                        <a:rPr lang="en-US" sz="1800" baseline="0" dirty="0"/>
                        <a:t> ketones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Positive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Positive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Positive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Small/rare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/>
                        <a:t>Serum osmolality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&gt;320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2146">
                <a:tc>
                  <a:txBody>
                    <a:bodyPr/>
                    <a:lstStyle/>
                    <a:p>
                      <a:r>
                        <a:rPr lang="en-US" sz="1800" dirty="0"/>
                        <a:t>Anion</a:t>
                      </a:r>
                      <a:r>
                        <a:rPr lang="en-US" sz="1800" baseline="0" dirty="0"/>
                        <a:t> gap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&gt;10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&gt;12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&gt;12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Variable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1800" dirty="0"/>
                        <a:t>Alteration in mental 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Alert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Alert/drowsy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Stupor/</a:t>
                      </a:r>
                    </a:p>
                    <a:p>
                      <a:r>
                        <a:rPr lang="en-US" sz="1800" dirty="0"/>
                        <a:t>coma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Stupor/</a:t>
                      </a:r>
                    </a:p>
                    <a:p>
                      <a:r>
                        <a:rPr lang="en-US" sz="1800" dirty="0"/>
                        <a:t>coma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9036516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76200"/>
            <a:ext cx="7772400" cy="99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Hypoglycemic Symptoms</a:t>
            </a:r>
          </a:p>
        </p:txBody>
      </p:sp>
      <p:pic>
        <p:nvPicPr>
          <p:cNvPr id="16998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0278" y="1524000"/>
            <a:ext cx="4306957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9989" name="Line 10"/>
          <p:cNvSpPr>
            <a:spLocks noChangeShapeType="1"/>
          </p:cNvSpPr>
          <p:nvPr/>
        </p:nvSpPr>
        <p:spPr bwMode="auto">
          <a:xfrm>
            <a:off x="8305800" y="2743200"/>
            <a:ext cx="0" cy="381000"/>
          </a:xfrm>
          <a:prstGeom prst="line">
            <a:avLst/>
          </a:prstGeom>
          <a:noFill/>
          <a:ln w="38100">
            <a:solidFill>
              <a:srgbClr val="D9C98D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27513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398643" y="274638"/>
            <a:ext cx="6573079" cy="639762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Hypoglycemia</a:t>
            </a:r>
          </a:p>
        </p:txBody>
      </p:sp>
      <p:sp>
        <p:nvSpPr>
          <p:cNvPr id="172035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715617" y="1219200"/>
            <a:ext cx="4346713" cy="5194852"/>
          </a:xfrm>
          <a:prstGeom prst="rect">
            <a:avLst/>
          </a:prstGeo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Neurogenic: sensation of blood sugar dropping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None/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Tremors</a:t>
            </a:r>
          </a:p>
          <a:p>
            <a:pPr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Palpitations</a:t>
            </a:r>
          </a:p>
          <a:p>
            <a:pPr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Anxiety</a:t>
            </a:r>
          </a:p>
          <a:p>
            <a:pPr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Sweating</a:t>
            </a:r>
          </a:p>
          <a:p>
            <a:pPr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Tingling</a:t>
            </a:r>
          </a:p>
          <a:p>
            <a:pPr eaLnBrk="1" hangingPunct="1"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Hunger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None/>
            </a:pPr>
            <a:endParaRPr lang="en-US" altLang="en-US" b="1" dirty="0">
              <a:solidFill>
                <a:srgbClr val="852F74"/>
              </a:solidFill>
            </a:endParaRP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None/>
            </a:pPr>
            <a:endParaRPr lang="en-US" altLang="en-US" b="1" dirty="0">
              <a:solidFill>
                <a:srgbClr val="852F74"/>
              </a:solidFill>
            </a:endParaRP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Font typeface="Wingdings" pitchFamily="2" charset="2"/>
              <a:buNone/>
            </a:pPr>
            <a:endParaRPr lang="en-US" altLang="en-US" dirty="0">
              <a:solidFill>
                <a:srgbClr val="852F74"/>
              </a:solidFill>
            </a:endParaRPr>
          </a:p>
        </p:txBody>
      </p:sp>
      <p:sp>
        <p:nvSpPr>
          <p:cNvPr id="30" name="Content Placeholder 29"/>
          <p:cNvSpPr>
            <a:spLocks noGrp="1"/>
          </p:cNvSpPr>
          <p:nvPr>
            <p:ph sz="half" idx="2"/>
          </p:nvPr>
        </p:nvSpPr>
        <p:spPr>
          <a:xfrm>
            <a:off x="6096000" y="1311964"/>
            <a:ext cx="4134678" cy="5165035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/>
          <a:p>
            <a:pPr marL="274320" indent="-274320">
              <a:buNone/>
              <a:defRPr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Neuroglycopenic: lack of blood sugar</a:t>
            </a:r>
          </a:p>
          <a:p>
            <a:pPr marL="274320" indent="-274320">
              <a:buNone/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>
              <a:lnSpc>
                <a:spcPct val="90000"/>
              </a:lnSpc>
              <a:buSzPct val="100000"/>
              <a:buFont typeface="Wingdings" pitchFamily="2" charset="2"/>
              <a:buChar char="v"/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Abnormal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mentation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>
              <a:lnSpc>
                <a:spcPct val="90000"/>
              </a:lnSpc>
              <a:buSzPct val="100000"/>
              <a:buFont typeface="Wingdings" pitchFamily="2" charset="2"/>
              <a:buChar char="v"/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Irritability</a:t>
            </a:r>
          </a:p>
          <a:p>
            <a:pPr marL="274320" indent="-274320">
              <a:lnSpc>
                <a:spcPct val="90000"/>
              </a:lnSpc>
              <a:buSzPct val="100000"/>
              <a:buFont typeface="Wingdings" pitchFamily="2" charset="2"/>
              <a:buChar char="v"/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Confusion</a:t>
            </a:r>
          </a:p>
          <a:p>
            <a:pPr marL="274320" indent="-274320">
              <a:lnSpc>
                <a:spcPct val="90000"/>
              </a:lnSpc>
              <a:buSzPct val="100000"/>
              <a:buFont typeface="Wingdings" pitchFamily="2" charset="2"/>
              <a:buChar char="v"/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Difficulty thinking</a:t>
            </a:r>
          </a:p>
          <a:p>
            <a:pPr marL="274320" indent="-274320">
              <a:lnSpc>
                <a:spcPct val="90000"/>
              </a:lnSpc>
              <a:buSzPct val="100000"/>
              <a:buFont typeface="Wingdings" pitchFamily="2" charset="2"/>
              <a:buChar char="v"/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Difficulty speaking </a:t>
            </a:r>
          </a:p>
          <a:p>
            <a:pPr marL="274320" indent="-274320">
              <a:lnSpc>
                <a:spcPct val="90000"/>
              </a:lnSpc>
              <a:buSzPct val="100000"/>
              <a:buFont typeface="Wingdings" pitchFamily="2" charset="2"/>
              <a:buChar char="v"/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Ataxia</a:t>
            </a:r>
          </a:p>
          <a:p>
            <a:pPr marL="274320" indent="-274320">
              <a:lnSpc>
                <a:spcPct val="90000"/>
              </a:lnSpc>
              <a:buSzPct val="100000"/>
              <a:buFont typeface="Wingdings" pitchFamily="2" charset="2"/>
              <a:buChar char="v"/>
              <a:defRPr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Parethesias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>
              <a:lnSpc>
                <a:spcPct val="90000"/>
              </a:lnSpc>
              <a:buSzPct val="100000"/>
              <a:buFont typeface="Wingdings" pitchFamily="2" charset="2"/>
              <a:buChar char="v"/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Headaches</a:t>
            </a:r>
          </a:p>
          <a:p>
            <a:pPr marL="274320" indent="-274320">
              <a:lnSpc>
                <a:spcPct val="90000"/>
              </a:lnSpc>
              <a:buSzPct val="100000"/>
              <a:buFont typeface="Wingdings" pitchFamily="2" charset="2"/>
              <a:buChar char="v"/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Stupor</a:t>
            </a:r>
          </a:p>
          <a:p>
            <a:pPr marL="274320" indent="-274320">
              <a:lnSpc>
                <a:spcPct val="90000"/>
              </a:lnSpc>
              <a:buSzPct val="100000"/>
              <a:buFont typeface="Wingdings" pitchFamily="2" charset="2"/>
              <a:buChar char="v"/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Seizures</a:t>
            </a:r>
          </a:p>
          <a:p>
            <a:pPr marL="274320" indent="-274320">
              <a:lnSpc>
                <a:spcPct val="90000"/>
              </a:lnSpc>
              <a:buSzPct val="100000"/>
              <a:buFont typeface="Wingdings" pitchFamily="2" charset="2"/>
              <a:buChar char="v"/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Coma</a:t>
            </a:r>
          </a:p>
          <a:p>
            <a:pPr marL="274320" indent="-274320">
              <a:lnSpc>
                <a:spcPct val="90000"/>
              </a:lnSpc>
              <a:buSzPct val="100000"/>
              <a:buFont typeface="Wingdings" pitchFamily="2" charset="2"/>
              <a:buChar char="v"/>
              <a:defRPr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Death (if untreated)</a:t>
            </a:r>
          </a:p>
          <a:p>
            <a:pPr marL="274320" indent="-274320"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656511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247601-4ACC-4CDC-B36B-5E3889616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CAUSES OF HYPOGLYCEMIA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D76264CE-B4A2-4310-87EA-D1CE7E4A1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5235" y="2107095"/>
            <a:ext cx="5433392" cy="4349267"/>
          </a:xfrm>
        </p:spPr>
        <p:txBody>
          <a:bodyPr/>
          <a:lstStyle/>
          <a:p>
            <a:pPr marL="274320" lvl="0" indent="-274320" eaLnBrk="1" fontAlgn="auto" hangingPunct="1">
              <a:lnSpc>
                <a:spcPct val="80000"/>
              </a:lnSpc>
              <a:spcAft>
                <a:spcPts val="0"/>
              </a:spcAft>
              <a:buSzPct val="100000"/>
              <a:buFont typeface="Wingdings" pitchFamily="2" charset="2"/>
              <a:buChar char="v"/>
              <a:defRPr/>
            </a:pPr>
            <a:r>
              <a:rPr lang="en-US" dirty="0"/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Skipping meals </a:t>
            </a:r>
          </a:p>
          <a:p>
            <a:pPr marL="274320" lvl="0" indent="-274320" eaLnBrk="1" fontAlgn="auto" hangingPunct="1">
              <a:lnSpc>
                <a:spcPct val="80000"/>
              </a:lnSpc>
              <a:spcAft>
                <a:spcPts val="0"/>
              </a:spcAft>
              <a:buSzPct val="100000"/>
              <a:buFont typeface="Wingdings" pitchFamily="2" charset="2"/>
              <a:buChar char="v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Going too long between meals</a:t>
            </a:r>
          </a:p>
          <a:p>
            <a:pPr marL="274320" lvl="0" indent="-274320" eaLnBrk="1" fontAlgn="auto" hangingPunct="1">
              <a:lnSpc>
                <a:spcPct val="80000"/>
              </a:lnSpc>
              <a:spcAft>
                <a:spcPts val="0"/>
              </a:spcAft>
              <a:buSzPct val="100000"/>
              <a:buFont typeface="Wingdings" pitchFamily="2" charset="2"/>
              <a:buChar char="v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Taking too much insulin or oral meds</a:t>
            </a:r>
          </a:p>
          <a:p>
            <a:pPr marL="274320" lvl="0" indent="-274320" eaLnBrk="1" fontAlgn="auto" hangingPunct="1">
              <a:lnSpc>
                <a:spcPct val="80000"/>
              </a:lnSpc>
              <a:spcAft>
                <a:spcPts val="0"/>
              </a:spcAft>
              <a:buSzPct val="100000"/>
              <a:buFont typeface="Wingdings" pitchFamily="2" charset="2"/>
              <a:buChar char="v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Increased activity or exercise </a:t>
            </a:r>
          </a:p>
          <a:p>
            <a:pPr marL="274320" lvl="0" indent="-274320" eaLnBrk="1" fontAlgn="auto" hangingPunct="1">
              <a:lnSpc>
                <a:spcPct val="80000"/>
              </a:lnSpc>
              <a:spcAft>
                <a:spcPts val="0"/>
              </a:spcAft>
              <a:buSzPct val="100000"/>
              <a:buFont typeface="Wingdings" pitchFamily="2" charset="2"/>
              <a:buChar char="v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Vomiting</a:t>
            </a:r>
          </a:p>
          <a:p>
            <a:pPr marL="274320" lvl="0" indent="-274320" eaLnBrk="1" fontAlgn="auto" hangingPunct="1">
              <a:lnSpc>
                <a:spcPct val="80000"/>
              </a:lnSpc>
              <a:spcAft>
                <a:spcPts val="0"/>
              </a:spcAft>
              <a:buSzPct val="100000"/>
              <a:buFont typeface="Wingdings" pitchFamily="2" charset="2"/>
              <a:buChar char="v"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Alcohol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651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543339" y="291549"/>
            <a:ext cx="10031896" cy="834886"/>
          </a:xfrm>
        </p:spPr>
        <p:txBody>
          <a:bodyPr>
            <a:noAutofit/>
          </a:bodyPr>
          <a:lstStyle/>
          <a:p>
            <a:pPr algn="ctr" eaLnBrk="1" hangingPunct="1"/>
            <a:r>
              <a:rPr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 of Hypoglycemia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77010" y="1868557"/>
            <a:ext cx="4457080" cy="4399721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Neurogenic</a:t>
            </a:r>
          </a:p>
          <a:p>
            <a:pPr eaLnBrk="1" hangingPunct="1">
              <a:lnSpc>
                <a:spcPct val="90000"/>
              </a:lnSpc>
              <a:buClr>
                <a:schemeClr val="accent2"/>
              </a:buClr>
              <a:buFont typeface="Wingdings" panose="05000000000000000000" pitchFamily="2" charset="2"/>
              <a:buNone/>
              <a:defRPr/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2250" indent="-222250" eaLnBrk="1" hangingPunct="1">
              <a:lnSpc>
                <a:spcPct val="80000"/>
              </a:lnSpc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Stop the drop</a:t>
            </a:r>
          </a:p>
          <a:p>
            <a:pPr marL="222250" indent="-222250" eaLnBrk="1" hangingPunct="1">
              <a:lnSpc>
                <a:spcPct val="80000"/>
              </a:lnSpc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Snack of protein/carb</a:t>
            </a:r>
          </a:p>
          <a:p>
            <a:pPr marL="222250" indent="-222250" eaLnBrk="1" hangingPunct="1">
              <a:lnSpc>
                <a:spcPct val="80000"/>
              </a:lnSpc>
              <a:buClr>
                <a:srgbClr val="3333CC"/>
              </a:buClr>
              <a:buFont typeface="Wingdings" panose="05000000000000000000" pitchFamily="2" charset="2"/>
              <a:buChar char="v"/>
              <a:defRPr/>
            </a:pPr>
            <a:endParaRPr lang="en-US" altLang="en-US" dirty="0"/>
          </a:p>
        </p:txBody>
      </p:sp>
      <p:sp>
        <p:nvSpPr>
          <p:cNvPr id="61444" name="Content Placeholder 3"/>
          <p:cNvSpPr>
            <a:spLocks noGrp="1"/>
          </p:cNvSpPr>
          <p:nvPr>
            <p:ph sz="half" idx="2"/>
          </p:nvPr>
        </p:nvSpPr>
        <p:spPr>
          <a:xfrm>
            <a:off x="6743701" y="1749287"/>
            <a:ext cx="3744913" cy="4343538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Neuroglycopenic</a:t>
            </a:r>
          </a:p>
          <a:p>
            <a:pPr marL="0" indent="0" eaLnBrk="1" hangingPunct="1">
              <a:buNone/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&lt;70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Rule of 15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 patterns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Don’t over-treat!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v"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Glucagon</a:t>
            </a:r>
          </a:p>
          <a:p>
            <a:pPr marL="0" indent="0" eaLnBrk="1" hangingPunct="1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20830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498763" y="152401"/>
            <a:ext cx="10187709" cy="669635"/>
          </a:xfrm>
        </p:spPr>
        <p:txBody>
          <a:bodyPr/>
          <a:lstStyle/>
          <a:p>
            <a:pPr algn="ctr">
              <a:defRPr/>
            </a:pP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Chronic Complications of Diabetes</a:t>
            </a:r>
          </a:p>
        </p:txBody>
      </p:sp>
      <p:sp>
        <p:nvSpPr>
          <p:cNvPr id="144387" name="Rectangle 3"/>
          <p:cNvSpPr>
            <a:spLocks noGrp="1"/>
          </p:cNvSpPr>
          <p:nvPr>
            <p:ph idx="1"/>
          </p:nvPr>
        </p:nvSpPr>
        <p:spPr>
          <a:xfrm>
            <a:off x="1981200" y="914400"/>
            <a:ext cx="8063948" cy="57150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80000"/>
              </a:lnSpc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altLang="en-US" sz="2400" dirty="0">
                <a:latin typeface="Times New Roman" panose="02020603050405020304" pitchFamily="18" charset="0"/>
                <a:ea typeface="Trebuchet MS" pitchFamily="34" charset="0"/>
                <a:cs typeface="Times New Roman" panose="02020603050405020304" pitchFamily="18" charset="0"/>
              </a:rPr>
              <a:t>Microvascular Complications</a:t>
            </a:r>
          </a:p>
          <a:p>
            <a:pPr marL="635508" lvl="1" indent="-342900">
              <a:lnSpc>
                <a:spcPct val="80000"/>
              </a:lnSpc>
              <a:buClr>
                <a:schemeClr val="tx2"/>
              </a:buClr>
              <a:buFont typeface="Wingdings" panose="05000000000000000000" pitchFamily="2" charset="2"/>
              <a:buChar char="v"/>
              <a:defRPr/>
            </a:pP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rebuchet MS" pitchFamily="34" charset="0"/>
                <a:cs typeface="Times New Roman" panose="02020603050405020304" pitchFamily="18" charset="0"/>
              </a:rPr>
              <a:t>Nephropathy</a:t>
            </a:r>
          </a:p>
          <a:p>
            <a:pPr marL="635508" lvl="1" indent="-342900">
              <a:lnSpc>
                <a:spcPct val="80000"/>
              </a:lnSpc>
              <a:buClr>
                <a:schemeClr val="tx2"/>
              </a:buClr>
              <a:buFont typeface="Wingdings" panose="05000000000000000000" pitchFamily="2" charset="2"/>
              <a:buChar char="v"/>
              <a:defRPr/>
            </a:pP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rebuchet MS" pitchFamily="34" charset="0"/>
                <a:cs typeface="Times New Roman" panose="02020603050405020304" pitchFamily="18" charset="0"/>
              </a:rPr>
              <a:t>Retinopathy</a:t>
            </a:r>
          </a:p>
          <a:p>
            <a:pPr marL="635508" lvl="1" indent="-342900">
              <a:lnSpc>
                <a:spcPct val="80000"/>
              </a:lnSpc>
              <a:buClr>
                <a:schemeClr val="tx2"/>
              </a:buClr>
              <a:buFont typeface="Wingdings" panose="05000000000000000000" pitchFamily="2" charset="2"/>
              <a:buChar char="v"/>
              <a:defRPr/>
            </a:pP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rebuchet MS" pitchFamily="34" charset="0"/>
                <a:cs typeface="Times New Roman" panose="02020603050405020304" pitchFamily="18" charset="0"/>
              </a:rPr>
              <a:t>Neuropathy</a:t>
            </a:r>
          </a:p>
          <a:p>
            <a:pPr marL="521208" lvl="1">
              <a:lnSpc>
                <a:spcPct val="80000"/>
              </a:lnSpc>
              <a:buClr>
                <a:schemeClr val="accent4"/>
              </a:buClr>
              <a:buFont typeface="Wingdings 2"/>
              <a:buChar char=""/>
              <a:defRPr/>
            </a:pPr>
            <a:endParaRPr lang="en-US" altLang="en-US" sz="2400" dirty="0">
              <a:solidFill>
                <a:schemeClr val="tx1"/>
              </a:solidFill>
              <a:latin typeface="Times New Roman" panose="02020603050405020304" pitchFamily="18" charset="0"/>
              <a:ea typeface="Trebuchet MS" pitchFamily="34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altLang="en-US" sz="2400" dirty="0">
                <a:latin typeface="Times New Roman" panose="02020603050405020304" pitchFamily="18" charset="0"/>
                <a:ea typeface="Trebuchet MS" pitchFamily="34" charset="0"/>
                <a:cs typeface="Times New Roman" panose="02020603050405020304" pitchFamily="18" charset="0"/>
              </a:rPr>
              <a:t>Macrovascular Complications</a:t>
            </a:r>
          </a:p>
          <a:p>
            <a:pPr marL="635508" lvl="1" indent="-342900">
              <a:lnSpc>
                <a:spcPct val="80000"/>
              </a:lnSpc>
              <a:buClr>
                <a:schemeClr val="tx2"/>
              </a:buClr>
              <a:buFont typeface="Wingdings" panose="05000000000000000000" pitchFamily="2" charset="2"/>
              <a:buChar char="v"/>
              <a:defRPr/>
            </a:pP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rebuchet MS" pitchFamily="34" charset="0"/>
                <a:cs typeface="Times New Roman" panose="02020603050405020304" pitchFamily="18" charset="0"/>
              </a:rPr>
              <a:t>Myocardial infarction</a:t>
            </a:r>
          </a:p>
          <a:p>
            <a:pPr marL="635508" lvl="1" indent="-342900">
              <a:lnSpc>
                <a:spcPct val="80000"/>
              </a:lnSpc>
              <a:buClr>
                <a:schemeClr val="tx2"/>
              </a:buClr>
              <a:buFont typeface="Wingdings" panose="05000000000000000000" pitchFamily="2" charset="2"/>
              <a:buChar char="v"/>
              <a:defRPr/>
            </a:pP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rebuchet MS" pitchFamily="34" charset="0"/>
                <a:cs typeface="Times New Roman" panose="02020603050405020304" pitchFamily="18" charset="0"/>
              </a:rPr>
              <a:t>Stroke</a:t>
            </a:r>
          </a:p>
          <a:p>
            <a:pPr marL="635508" lvl="1" indent="-342900">
              <a:lnSpc>
                <a:spcPct val="80000"/>
              </a:lnSpc>
              <a:buClr>
                <a:schemeClr val="tx2"/>
              </a:buClr>
              <a:buFont typeface="Wingdings" panose="05000000000000000000" pitchFamily="2" charset="2"/>
              <a:buChar char="v"/>
              <a:defRPr/>
            </a:pP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rebuchet MS" pitchFamily="34" charset="0"/>
                <a:cs typeface="Times New Roman" panose="02020603050405020304" pitchFamily="18" charset="0"/>
              </a:rPr>
              <a:t>Peripheral vascular disease</a:t>
            </a:r>
          </a:p>
          <a:p>
            <a:pPr marL="521208" lvl="1">
              <a:lnSpc>
                <a:spcPct val="80000"/>
              </a:lnSpc>
              <a:buClr>
                <a:schemeClr val="tx2"/>
              </a:buClr>
              <a:buFont typeface="Courier New" pitchFamily="49" charset="0"/>
              <a:buChar char="o"/>
              <a:defRPr/>
            </a:pPr>
            <a:endParaRPr lang="en-US" altLang="en-US" sz="2400" dirty="0">
              <a:solidFill>
                <a:schemeClr val="tx1"/>
              </a:solidFill>
              <a:latin typeface="Times New Roman" panose="02020603050405020304" pitchFamily="18" charset="0"/>
              <a:ea typeface="Trebuchet MS" pitchFamily="34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altLang="en-US" sz="2400" b="1" dirty="0">
                <a:latin typeface="Times New Roman" panose="02020603050405020304" pitchFamily="18" charset="0"/>
                <a:ea typeface="Trebuchet MS" pitchFamily="34" charset="0"/>
                <a:cs typeface="Times New Roman" panose="02020603050405020304" pitchFamily="18" charset="0"/>
              </a:rPr>
              <a:t>Other</a:t>
            </a:r>
          </a:p>
          <a:p>
            <a:pPr marL="635508" lvl="1" indent="-342900">
              <a:lnSpc>
                <a:spcPct val="80000"/>
              </a:lnSpc>
              <a:buClr>
                <a:schemeClr val="tx2"/>
              </a:buClr>
              <a:buFont typeface="Wingdings" panose="05000000000000000000" pitchFamily="2" charset="2"/>
              <a:buChar char="v"/>
              <a:defRPr/>
            </a:pP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rebuchet MS" pitchFamily="34" charset="0"/>
                <a:cs typeface="Times New Roman" panose="02020603050405020304" pitchFamily="18" charset="0"/>
              </a:rPr>
              <a:t>Sleep apnea</a:t>
            </a:r>
          </a:p>
          <a:p>
            <a:pPr marL="635508" lvl="1" indent="-342900">
              <a:lnSpc>
                <a:spcPct val="80000"/>
              </a:lnSpc>
              <a:buClr>
                <a:schemeClr val="tx2"/>
              </a:buClr>
              <a:buFont typeface="Wingdings" panose="05000000000000000000" pitchFamily="2" charset="2"/>
              <a:buChar char="v"/>
              <a:defRPr/>
            </a:pP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rebuchet MS" pitchFamily="34" charset="0"/>
                <a:cs typeface="Times New Roman" panose="02020603050405020304" pitchFamily="18" charset="0"/>
              </a:rPr>
              <a:t>Increased infection risk</a:t>
            </a:r>
          </a:p>
          <a:p>
            <a:pPr marL="635508" lvl="1" indent="-342900">
              <a:lnSpc>
                <a:spcPct val="80000"/>
              </a:lnSpc>
              <a:buClr>
                <a:schemeClr val="tx2"/>
              </a:buClr>
              <a:buFont typeface="Wingdings" panose="05000000000000000000" pitchFamily="2" charset="2"/>
              <a:buChar char="v"/>
              <a:defRPr/>
            </a:pP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rebuchet MS" pitchFamily="34" charset="0"/>
                <a:cs typeface="Times New Roman" panose="02020603050405020304" pitchFamily="18" charset="0"/>
              </a:rPr>
              <a:t>Foot and skin complications</a:t>
            </a:r>
          </a:p>
          <a:p>
            <a:pPr marL="635508" lvl="1" indent="-342900">
              <a:lnSpc>
                <a:spcPct val="80000"/>
              </a:lnSpc>
              <a:buClr>
                <a:schemeClr val="tx2"/>
              </a:buClr>
              <a:buFont typeface="Wingdings" panose="05000000000000000000" pitchFamily="2" charset="2"/>
              <a:buChar char="v"/>
              <a:defRPr/>
            </a:pP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rebuchet MS" pitchFamily="34" charset="0"/>
                <a:cs typeface="Times New Roman" panose="02020603050405020304" pitchFamily="18" charset="0"/>
              </a:rPr>
              <a:t>Erectile dysfunction</a:t>
            </a:r>
          </a:p>
          <a:p>
            <a:pPr marL="635508" lvl="1" indent="-342900">
              <a:lnSpc>
                <a:spcPct val="80000"/>
              </a:lnSpc>
              <a:buClr>
                <a:schemeClr val="tx2"/>
              </a:buClr>
              <a:buFont typeface="Wingdings" panose="05000000000000000000" pitchFamily="2" charset="2"/>
              <a:buChar char="v"/>
              <a:defRPr/>
            </a:pP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rebuchet MS" pitchFamily="34" charset="0"/>
                <a:cs typeface="Times New Roman" panose="02020603050405020304" pitchFamily="18" charset="0"/>
              </a:rPr>
              <a:t>Increased yeast infection and sexual dysfunction in women</a:t>
            </a:r>
          </a:p>
        </p:txBody>
      </p:sp>
    </p:spTree>
    <p:extLst>
      <p:ext uri="{BB962C8B-B14F-4D97-AF65-F5344CB8AC3E}">
        <p14:creationId xmlns:p14="http://schemas.microsoft.com/office/powerpoint/2010/main" val="1609938190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D9C8B2E-FE74-4860-987F-0A7D9D695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866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273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306D978-015C-443A-A3EE-F7A81D598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71" y="397565"/>
            <a:ext cx="10071652" cy="596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06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>
            <a:extLst>
              <a:ext uri="{FF2B5EF4-FFF2-40B4-BE49-F238E27FC236}">
                <a16:creationId xmlns:a16="http://schemas.microsoft.com/office/drawing/2014/main" xmlns="" id="{510DDFF7-9135-46A9-95B5-3A8851460F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 of Diabetes</a:t>
            </a:r>
          </a:p>
        </p:txBody>
      </p:sp>
      <p:sp>
        <p:nvSpPr>
          <p:cNvPr id="62467" name="Rectangle 5">
            <a:extLst>
              <a:ext uri="{FF2B5EF4-FFF2-40B4-BE49-F238E27FC236}">
                <a16:creationId xmlns:a16="http://schemas.microsoft.com/office/drawing/2014/main" xmlns="" id="{BE259A33-C8F3-4DE2-80C5-2E180F3EDBF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905000" y="2057400"/>
            <a:ext cx="3810000" cy="4114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en-US" altLang="en-US"/>
          </a:p>
        </p:txBody>
      </p:sp>
      <p:sp>
        <p:nvSpPr>
          <p:cNvPr id="62468" name="Rectangle 6">
            <a:extLst>
              <a:ext uri="{FF2B5EF4-FFF2-40B4-BE49-F238E27FC236}">
                <a16:creationId xmlns:a16="http://schemas.microsoft.com/office/drawing/2014/main" xmlns="" id="{E93BD3CC-711D-48D0-AD16-122DFBB7E93F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400800" y="2017713"/>
            <a:ext cx="4078288" cy="41148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b="1"/>
              <a:t>Every 24 Hours: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en-US" b="1"/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en-US" altLang="en-US"/>
              <a:t>New Cases - 4,100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en-US" altLang="en-US"/>
              <a:t>Deaths - 810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en-US" altLang="en-US"/>
              <a:t>Amputations - 230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en-US" altLang="en-US"/>
              <a:t>Kidney Failure - 120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en-US" altLang="en-US"/>
              <a:t>Blindness - 55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endParaRPr lang="en-US" altLang="en-US" b="1"/>
          </a:p>
        </p:txBody>
      </p:sp>
      <p:pic>
        <p:nvPicPr>
          <p:cNvPr id="62469" name="Picture 8" descr="Graphic image of a time bomb">
            <a:extLst>
              <a:ext uri="{FF2B5EF4-FFF2-40B4-BE49-F238E27FC236}">
                <a16:creationId xmlns:a16="http://schemas.microsoft.com/office/drawing/2014/main" xmlns="" id="{627FC9EE-8ECA-4772-96C9-1D921B5D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14601"/>
            <a:ext cx="342900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b="1">
                <a:solidFill>
                  <a:srgbClr val="B20837"/>
                </a:solidFill>
              </a:rPr>
              <a:t>Retinopathy</a:t>
            </a:r>
          </a:p>
        </p:txBody>
      </p:sp>
      <p:pic>
        <p:nvPicPr>
          <p:cNvPr id="389123" name="Picture 5" descr="img-bd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1614489"/>
            <a:ext cx="4741862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118666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617514-BA9B-4600-8E79-DE0826795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74" y="583096"/>
            <a:ext cx="10142881" cy="569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619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/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93219" name="Object 2"/>
          <p:cNvGraphicFramePr>
            <a:graphicFrameLocks noChangeAspect="1"/>
          </p:cNvGraphicFramePr>
          <p:nvPr/>
        </p:nvGraphicFramePr>
        <p:xfrm>
          <a:off x="2438400" y="320676"/>
          <a:ext cx="7239000" cy="542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2" name="Slide" r:id="rId5" imgW="4570544" imgH="3427583" progId="PowerPoint.Slide.12">
                  <p:embed/>
                </p:oleObj>
              </mc:Choice>
              <mc:Fallback>
                <p:oleObj name="Slide" r:id="rId5" imgW="4570544" imgH="34275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20676"/>
                        <a:ext cx="7239000" cy="542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72016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1FD1A55-E79B-4094-9366-BA1AB9EF8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5" y="225287"/>
            <a:ext cx="10610968" cy="633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2197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ctr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/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395267" name="Object 2"/>
          <p:cNvGraphicFramePr>
            <a:graphicFrameLocks noChangeAspect="1"/>
          </p:cNvGraphicFramePr>
          <p:nvPr/>
        </p:nvGraphicFramePr>
        <p:xfrm>
          <a:off x="2286000" y="293689"/>
          <a:ext cx="7467600" cy="559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6" name="Slide" r:id="rId5" imgW="4570544" imgH="3427583" progId="PowerPoint.Slide.12">
                  <p:embed/>
                </p:oleObj>
              </mc:Choice>
              <mc:Fallback>
                <p:oleObj name="Slide" r:id="rId5" imgW="4570544" imgH="34275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293689"/>
                        <a:ext cx="7467600" cy="559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36294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4" name="Picture 5" descr="EYE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76288"/>
            <a:ext cx="7924800" cy="520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2592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62" name="Object 1"/>
          <p:cNvGraphicFramePr>
            <a:graphicFrameLocks noChangeAspect="1"/>
          </p:cNvGraphicFramePr>
          <p:nvPr/>
        </p:nvGraphicFramePr>
        <p:xfrm>
          <a:off x="2819401" y="838201"/>
          <a:ext cx="6645275" cy="498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0" name="Slide" r:id="rId5" imgW="4570544" imgH="3427583" progId="PowerPoint.Slide.12">
                  <p:embed/>
                </p:oleObj>
              </mc:Choice>
              <mc:Fallback>
                <p:oleObj name="Slide" r:id="rId5" imgW="4570544" imgH="3427583" progId="PowerPoint.Slide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1" y="838201"/>
                        <a:ext cx="6645275" cy="4981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09641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Outline of a body with shaded lines showing the location of nerves affected by peripheral neuropathy. Peripheral nerves are in the toes, feet, legs, hands, and arm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457200"/>
            <a:ext cx="3810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1359486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715617" y="320040"/>
            <a:ext cx="9594574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Peripheral Neuropathy</a:t>
            </a:r>
            <a:br>
              <a:rPr lang="en-US" sz="32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chemeClr val="fol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Signs and Symptoms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idx="1"/>
          </p:nvPr>
        </p:nvSpPr>
        <p:spPr>
          <a:xfrm>
            <a:off x="2706688" y="1921565"/>
            <a:ext cx="5867469" cy="4210948"/>
          </a:xfrm>
          <a:prstGeom prst="rect">
            <a:avLst/>
          </a:prstGeom>
        </p:spPr>
        <p:txBody>
          <a:bodyPr/>
          <a:lstStyle/>
          <a:p>
            <a:pPr eaLnBrk="1" hangingPunct="1">
              <a:buSzPct val="100000"/>
              <a:buFont typeface="Wingdings" pitchFamily="2" charset="2"/>
              <a:buChar char="v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Tingling</a:t>
            </a:r>
          </a:p>
          <a:p>
            <a:pPr eaLnBrk="1" hangingPunct="1">
              <a:buSzPct val="100000"/>
              <a:buFont typeface="Wingdings" pitchFamily="2" charset="2"/>
              <a:buChar char="v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Pain or increased sensitivity</a:t>
            </a:r>
          </a:p>
          <a:p>
            <a:pPr eaLnBrk="1" hangingPunct="1">
              <a:buSzPct val="100000"/>
              <a:buFont typeface="Wingdings" pitchFamily="2" charset="2"/>
              <a:buChar char="v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Numbness</a:t>
            </a:r>
          </a:p>
          <a:p>
            <a:pPr eaLnBrk="1" hangingPunct="1">
              <a:buSzPct val="100000"/>
              <a:buFont typeface="Wingdings" pitchFamily="2" charset="2"/>
              <a:buChar char="v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Weakness</a:t>
            </a:r>
          </a:p>
          <a:p>
            <a:pPr eaLnBrk="1" hangingPunct="1">
              <a:buSzPct val="100000"/>
              <a:buFont typeface="Wingdings" pitchFamily="2" charset="2"/>
              <a:buChar char="v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Slow healing sores on feet</a:t>
            </a:r>
          </a:p>
        </p:txBody>
      </p:sp>
      <p:sp>
        <p:nvSpPr>
          <p:cNvPr id="192516" name="Rectangle 4"/>
          <p:cNvSpPr>
            <a:spLocks noChangeArrowheads="1"/>
          </p:cNvSpPr>
          <p:nvPr/>
        </p:nvSpPr>
        <p:spPr bwMode="auto">
          <a:xfrm>
            <a:off x="6003925" y="479426"/>
            <a:ext cx="184150" cy="591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 altLang="en-US" b="1">
              <a:solidFill>
                <a:srgbClr val="000000"/>
              </a:solidFill>
              <a:latin typeface="Tahoma" pitchFamily="34" charset="0"/>
            </a:endParaRPr>
          </a:p>
          <a:p>
            <a:pPr algn="ctr"/>
            <a:endParaRPr lang="en-US" altLang="en-US" b="1">
              <a:solidFill>
                <a:srgbClr val="000000"/>
              </a:solidFill>
              <a:latin typeface="Tahoma" pitchFamily="34" charset="0"/>
            </a:endParaRPr>
          </a:p>
          <a:p>
            <a:pPr algn="ctr"/>
            <a:endParaRPr lang="en-US" altLang="en-US" b="1">
              <a:solidFill>
                <a:srgbClr val="000000"/>
              </a:solidFill>
              <a:latin typeface="Tahoma" pitchFamily="34" charset="0"/>
            </a:endParaRPr>
          </a:p>
          <a:p>
            <a:pPr algn="ctr"/>
            <a:endParaRPr lang="en-US" altLang="en-US" b="1">
              <a:solidFill>
                <a:srgbClr val="000000"/>
              </a:solidFill>
              <a:latin typeface="Tahoma" pitchFamily="34" charset="0"/>
            </a:endParaRPr>
          </a:p>
          <a:p>
            <a:pPr algn="ctr"/>
            <a:endParaRPr lang="en-US" altLang="en-US" b="1">
              <a:solidFill>
                <a:srgbClr val="000000"/>
              </a:solidFill>
              <a:latin typeface="Tahoma" pitchFamily="34" charset="0"/>
            </a:endParaRPr>
          </a:p>
          <a:p>
            <a:pPr algn="ctr"/>
            <a:endParaRPr lang="en-US" altLang="en-US" b="1">
              <a:solidFill>
                <a:srgbClr val="000000"/>
              </a:solidFill>
              <a:latin typeface="Tahoma" pitchFamily="34" charset="0"/>
            </a:endParaRPr>
          </a:p>
          <a:p>
            <a:pPr algn="ctr"/>
            <a:endParaRPr lang="en-US" altLang="en-US" b="1">
              <a:solidFill>
                <a:srgbClr val="000000"/>
              </a:solidFill>
              <a:latin typeface="Tahoma" pitchFamily="34" charset="0"/>
            </a:endParaRPr>
          </a:p>
          <a:p>
            <a:pPr algn="ctr"/>
            <a:endParaRPr lang="en-US" altLang="en-US" b="1">
              <a:solidFill>
                <a:srgbClr val="000000"/>
              </a:solidFill>
              <a:latin typeface="Tahoma" pitchFamily="34" charset="0"/>
            </a:endParaRPr>
          </a:p>
          <a:p>
            <a:pPr algn="ctr"/>
            <a:endParaRPr lang="en-US" altLang="en-US" b="1">
              <a:solidFill>
                <a:srgbClr val="000000"/>
              </a:solidFill>
              <a:latin typeface="Tahoma" pitchFamily="34" charset="0"/>
            </a:endParaRPr>
          </a:p>
          <a:p>
            <a:pPr algn="ctr"/>
            <a:endParaRPr lang="en-US" altLang="en-US" b="1">
              <a:solidFill>
                <a:srgbClr val="000000"/>
              </a:solidFill>
              <a:latin typeface="Tahoma" pitchFamily="34" charset="0"/>
            </a:endParaRPr>
          </a:p>
          <a:p>
            <a:pPr algn="ctr"/>
            <a:endParaRPr lang="en-US" altLang="en-US" b="1">
              <a:solidFill>
                <a:srgbClr val="000000"/>
              </a:solidFill>
              <a:latin typeface="Tahoma" pitchFamily="34" charset="0"/>
            </a:endParaRPr>
          </a:p>
          <a:p>
            <a:pPr algn="ctr"/>
            <a:endParaRPr lang="en-US" altLang="en-US" b="1">
              <a:solidFill>
                <a:srgbClr val="000000"/>
              </a:solidFill>
              <a:latin typeface="Tahoma" pitchFamily="34" charset="0"/>
            </a:endParaRPr>
          </a:p>
          <a:p>
            <a:pPr algn="ctr"/>
            <a:endParaRPr lang="en-US" altLang="en-US" b="1">
              <a:solidFill>
                <a:srgbClr val="000000"/>
              </a:solidFill>
              <a:latin typeface="Tahoma" pitchFamily="34" charset="0"/>
            </a:endParaRPr>
          </a:p>
          <a:p>
            <a:pPr algn="ctr"/>
            <a:endParaRPr lang="en-US" altLang="en-US" b="1">
              <a:solidFill>
                <a:srgbClr val="000000"/>
              </a:solidFill>
              <a:latin typeface="Tahoma" pitchFamily="34" charset="0"/>
            </a:endParaRPr>
          </a:p>
          <a:p>
            <a:pPr algn="ctr"/>
            <a:endParaRPr lang="en-US" altLang="en-US" b="1">
              <a:solidFill>
                <a:srgbClr val="000000"/>
              </a:solidFill>
              <a:latin typeface="Tahoma" pitchFamily="34" charset="0"/>
            </a:endParaRPr>
          </a:p>
          <a:p>
            <a:pPr algn="ctr"/>
            <a:endParaRPr lang="en-US" altLang="en-US" b="1">
              <a:solidFill>
                <a:srgbClr val="000000"/>
              </a:solidFill>
              <a:latin typeface="Tahoma" pitchFamily="34" charset="0"/>
            </a:endParaRPr>
          </a:p>
          <a:p>
            <a:pPr algn="ctr"/>
            <a:endParaRPr lang="en-US" altLang="en-US" b="1">
              <a:solidFill>
                <a:srgbClr val="000000"/>
              </a:solidFill>
              <a:latin typeface="Tahoma" pitchFamily="34" charset="0"/>
            </a:endParaRPr>
          </a:p>
          <a:p>
            <a:pPr algn="ctr"/>
            <a:endParaRPr lang="en-US" altLang="en-US" b="1">
              <a:solidFill>
                <a:srgbClr val="000000"/>
              </a:solidFill>
              <a:latin typeface="Tahoma" pitchFamily="34" charset="0"/>
            </a:endParaRPr>
          </a:p>
          <a:p>
            <a:pPr algn="ctr"/>
            <a:endParaRPr lang="en-US" altLang="en-US" b="1">
              <a:solidFill>
                <a:srgbClr val="000000"/>
              </a:solidFill>
              <a:latin typeface="Tahoma" pitchFamily="34" charset="0"/>
            </a:endParaRPr>
          </a:p>
          <a:p>
            <a:pPr algn="ctr"/>
            <a:endParaRPr lang="en-US" altLang="en-US" b="1">
              <a:solidFill>
                <a:srgbClr val="000000"/>
              </a:solidFill>
              <a:latin typeface="Tahoma" pitchFamily="34" charset="0"/>
            </a:endParaRPr>
          </a:p>
          <a:p>
            <a:pPr algn="ctr"/>
            <a:endParaRPr lang="en-US" altLang="en-US" b="1">
              <a:solidFill>
                <a:srgbClr val="0000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458296"/>
      </p:ext>
    </p:extLst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5" descr="2123_f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496888"/>
            <a:ext cx="7696200" cy="605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501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/>
        </p:nvSpPr>
        <p:spPr bwMode="auto">
          <a:xfrm>
            <a:off x="2590800" y="228601"/>
            <a:ext cx="72390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Garamond" pitchFamily="18" charset="0"/>
              </a:rPr>
              <a:t>Age-adjusted Prevalence of Obesity and Diagnosed Diabetes Among US Adults</a:t>
            </a:r>
            <a:endParaRPr lang="en-US" sz="2200" b="1" dirty="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795463" y="1090613"/>
            <a:ext cx="25003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u="sng" dirty="0">
                <a:solidFill>
                  <a:srgbClr val="FFFFFF"/>
                </a:solidFill>
                <a:latin typeface="Garamond" pitchFamily="18" charset="0"/>
              </a:rPr>
              <a:t>Obesity (BMI ≥30 kg/m</a:t>
            </a:r>
            <a:r>
              <a:rPr lang="en-US" sz="1600" b="1" u="sng" baseline="30000" dirty="0">
                <a:solidFill>
                  <a:srgbClr val="FFFFFF"/>
                </a:solidFill>
                <a:latin typeface="Garamond" pitchFamily="18" charset="0"/>
              </a:rPr>
              <a:t>2</a:t>
            </a:r>
            <a:r>
              <a:rPr lang="en-US" sz="1600" b="1" u="sng" dirty="0">
                <a:solidFill>
                  <a:srgbClr val="FFFFFF"/>
                </a:solidFill>
                <a:latin typeface="Garamond" pitchFamily="18" charset="0"/>
              </a:rPr>
              <a:t>)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760539" y="3695700"/>
            <a:ext cx="9517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u="sng">
                <a:solidFill>
                  <a:srgbClr val="FFFFFF"/>
                </a:solidFill>
                <a:latin typeface="Garamond" pitchFamily="18" charset="0"/>
              </a:rPr>
              <a:t>Diabetes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343150" y="1371600"/>
            <a:ext cx="2209800" cy="1981200"/>
            <a:chOff x="516" y="912"/>
            <a:chExt cx="1392" cy="1248"/>
          </a:xfrm>
        </p:grpSpPr>
        <p:grpSp>
          <p:nvGrpSpPr>
            <p:cNvPr id="20126" name="Group 6"/>
            <p:cNvGrpSpPr>
              <a:grpSpLocks noChangeAspect="1"/>
            </p:cNvGrpSpPr>
            <p:nvPr/>
          </p:nvGrpSpPr>
          <p:grpSpPr bwMode="auto">
            <a:xfrm>
              <a:off x="516" y="980"/>
              <a:ext cx="1392" cy="1180"/>
              <a:chOff x="432" y="720"/>
              <a:chExt cx="2160" cy="1632"/>
            </a:xfrm>
          </p:grpSpPr>
          <p:sp>
            <p:nvSpPr>
              <p:cNvPr id="20128" name="AutoShape 7"/>
              <p:cNvSpPr>
                <a:spLocks noChangeAspect="1" noChangeArrowheads="1"/>
              </p:cNvSpPr>
              <p:nvPr/>
            </p:nvSpPr>
            <p:spPr bwMode="auto">
              <a:xfrm>
                <a:off x="432" y="720"/>
                <a:ext cx="2155" cy="1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29" name="Rectangle 8"/>
              <p:cNvSpPr>
                <a:spLocks noChangeAspect="1" noChangeArrowheads="1"/>
              </p:cNvSpPr>
              <p:nvPr/>
            </p:nvSpPr>
            <p:spPr bwMode="auto">
              <a:xfrm>
                <a:off x="432" y="720"/>
                <a:ext cx="2160" cy="1632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30" name="Rectangle 9"/>
              <p:cNvSpPr>
                <a:spLocks noChangeAspect="1" noChangeArrowheads="1"/>
              </p:cNvSpPr>
              <p:nvPr/>
            </p:nvSpPr>
            <p:spPr bwMode="auto">
              <a:xfrm>
                <a:off x="459" y="746"/>
                <a:ext cx="2106" cy="1576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31" name="Freeform 10"/>
              <p:cNvSpPr>
                <a:spLocks noChangeAspect="1"/>
              </p:cNvSpPr>
              <p:nvPr/>
            </p:nvSpPr>
            <p:spPr bwMode="auto">
              <a:xfrm>
                <a:off x="1841" y="1685"/>
                <a:ext cx="147" cy="225"/>
              </a:xfrm>
              <a:custGeom>
                <a:avLst/>
                <a:gdLst>
                  <a:gd name="T0" fmla="*/ 87 w 192"/>
                  <a:gd name="T1" fmla="*/ 92 h 312"/>
                  <a:gd name="T2" fmla="*/ 24 w 192"/>
                  <a:gd name="T3" fmla="*/ 97 h 312"/>
                  <a:gd name="T4" fmla="*/ 24 w 192"/>
                  <a:gd name="T5" fmla="*/ 102 h 312"/>
                  <a:gd name="T6" fmla="*/ 30 w 192"/>
                  <a:gd name="T7" fmla="*/ 105 h 312"/>
                  <a:gd name="T8" fmla="*/ 30 w 192"/>
                  <a:gd name="T9" fmla="*/ 113 h 312"/>
                  <a:gd name="T10" fmla="*/ 16 w 192"/>
                  <a:gd name="T11" fmla="*/ 117 h 312"/>
                  <a:gd name="T12" fmla="*/ 21 w 192"/>
                  <a:gd name="T13" fmla="*/ 115 h 312"/>
                  <a:gd name="T14" fmla="*/ 14 w 192"/>
                  <a:gd name="T15" fmla="*/ 104 h 312"/>
                  <a:gd name="T16" fmla="*/ 11 w 192"/>
                  <a:gd name="T17" fmla="*/ 115 h 312"/>
                  <a:gd name="T18" fmla="*/ 5 w 192"/>
                  <a:gd name="T19" fmla="*/ 113 h 312"/>
                  <a:gd name="T20" fmla="*/ 5 w 192"/>
                  <a:gd name="T21" fmla="*/ 105 h 312"/>
                  <a:gd name="T22" fmla="*/ 0 w 192"/>
                  <a:gd name="T23" fmla="*/ 79 h 312"/>
                  <a:gd name="T24" fmla="*/ 0 w 192"/>
                  <a:gd name="T25" fmla="*/ 2 h 312"/>
                  <a:gd name="T26" fmla="*/ 59 w 192"/>
                  <a:gd name="T27" fmla="*/ 0 h 312"/>
                  <a:gd name="T28" fmla="*/ 76 w 192"/>
                  <a:gd name="T29" fmla="*/ 50 h 312"/>
                  <a:gd name="T30" fmla="*/ 87 w 192"/>
                  <a:gd name="T31" fmla="*/ 63 h 312"/>
                  <a:gd name="T32" fmla="*/ 81 w 192"/>
                  <a:gd name="T33" fmla="*/ 72 h 312"/>
                  <a:gd name="T34" fmla="*/ 87 w 192"/>
                  <a:gd name="T35" fmla="*/ 92 h 31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92"/>
                  <a:gd name="T55" fmla="*/ 0 h 312"/>
                  <a:gd name="T56" fmla="*/ 192 w 192"/>
                  <a:gd name="T57" fmla="*/ 312 h 31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92" h="312">
                    <a:moveTo>
                      <a:pt x="192" y="246"/>
                    </a:moveTo>
                    <a:lnTo>
                      <a:pt x="54" y="258"/>
                    </a:lnTo>
                    <a:lnTo>
                      <a:pt x="54" y="270"/>
                    </a:lnTo>
                    <a:lnTo>
                      <a:pt x="66" y="282"/>
                    </a:lnTo>
                    <a:lnTo>
                      <a:pt x="66" y="300"/>
                    </a:lnTo>
                    <a:lnTo>
                      <a:pt x="36" y="312"/>
                    </a:lnTo>
                    <a:lnTo>
                      <a:pt x="48" y="306"/>
                    </a:lnTo>
                    <a:lnTo>
                      <a:pt x="30" y="276"/>
                    </a:lnTo>
                    <a:lnTo>
                      <a:pt x="24" y="306"/>
                    </a:lnTo>
                    <a:lnTo>
                      <a:pt x="12" y="300"/>
                    </a:lnTo>
                    <a:lnTo>
                      <a:pt x="12" y="282"/>
                    </a:lnTo>
                    <a:lnTo>
                      <a:pt x="0" y="210"/>
                    </a:lnTo>
                    <a:lnTo>
                      <a:pt x="0" y="6"/>
                    </a:lnTo>
                    <a:lnTo>
                      <a:pt x="132" y="0"/>
                    </a:lnTo>
                    <a:lnTo>
                      <a:pt x="168" y="132"/>
                    </a:lnTo>
                    <a:lnTo>
                      <a:pt x="192" y="168"/>
                    </a:lnTo>
                    <a:lnTo>
                      <a:pt x="180" y="192"/>
                    </a:lnTo>
                    <a:lnTo>
                      <a:pt x="192" y="24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32" name="Freeform 11"/>
              <p:cNvSpPr>
                <a:spLocks noChangeAspect="1"/>
              </p:cNvSpPr>
              <p:nvPr/>
            </p:nvSpPr>
            <p:spPr bwMode="auto">
              <a:xfrm>
                <a:off x="1841" y="1685"/>
                <a:ext cx="147" cy="225"/>
              </a:xfrm>
              <a:custGeom>
                <a:avLst/>
                <a:gdLst>
                  <a:gd name="T0" fmla="*/ 87 w 192"/>
                  <a:gd name="T1" fmla="*/ 92 h 312"/>
                  <a:gd name="T2" fmla="*/ 24 w 192"/>
                  <a:gd name="T3" fmla="*/ 97 h 312"/>
                  <a:gd name="T4" fmla="*/ 24 w 192"/>
                  <a:gd name="T5" fmla="*/ 102 h 312"/>
                  <a:gd name="T6" fmla="*/ 30 w 192"/>
                  <a:gd name="T7" fmla="*/ 105 h 312"/>
                  <a:gd name="T8" fmla="*/ 30 w 192"/>
                  <a:gd name="T9" fmla="*/ 113 h 312"/>
                  <a:gd name="T10" fmla="*/ 16 w 192"/>
                  <a:gd name="T11" fmla="*/ 117 h 312"/>
                  <a:gd name="T12" fmla="*/ 21 w 192"/>
                  <a:gd name="T13" fmla="*/ 115 h 312"/>
                  <a:gd name="T14" fmla="*/ 14 w 192"/>
                  <a:gd name="T15" fmla="*/ 104 h 312"/>
                  <a:gd name="T16" fmla="*/ 11 w 192"/>
                  <a:gd name="T17" fmla="*/ 115 h 312"/>
                  <a:gd name="T18" fmla="*/ 5 w 192"/>
                  <a:gd name="T19" fmla="*/ 113 h 312"/>
                  <a:gd name="T20" fmla="*/ 5 w 192"/>
                  <a:gd name="T21" fmla="*/ 105 h 312"/>
                  <a:gd name="T22" fmla="*/ 0 w 192"/>
                  <a:gd name="T23" fmla="*/ 79 h 312"/>
                  <a:gd name="T24" fmla="*/ 0 w 192"/>
                  <a:gd name="T25" fmla="*/ 2 h 312"/>
                  <a:gd name="T26" fmla="*/ 59 w 192"/>
                  <a:gd name="T27" fmla="*/ 0 h 312"/>
                  <a:gd name="T28" fmla="*/ 76 w 192"/>
                  <a:gd name="T29" fmla="*/ 50 h 312"/>
                  <a:gd name="T30" fmla="*/ 87 w 192"/>
                  <a:gd name="T31" fmla="*/ 63 h 312"/>
                  <a:gd name="T32" fmla="*/ 81 w 192"/>
                  <a:gd name="T33" fmla="*/ 72 h 312"/>
                  <a:gd name="T34" fmla="*/ 87 w 192"/>
                  <a:gd name="T35" fmla="*/ 92 h 312"/>
                  <a:gd name="T36" fmla="*/ 87 w 192"/>
                  <a:gd name="T37" fmla="*/ 94 h 31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2"/>
                  <a:gd name="T58" fmla="*/ 0 h 312"/>
                  <a:gd name="T59" fmla="*/ 192 w 192"/>
                  <a:gd name="T60" fmla="*/ 312 h 31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2" h="312">
                    <a:moveTo>
                      <a:pt x="192" y="246"/>
                    </a:moveTo>
                    <a:lnTo>
                      <a:pt x="54" y="258"/>
                    </a:lnTo>
                    <a:lnTo>
                      <a:pt x="54" y="270"/>
                    </a:lnTo>
                    <a:lnTo>
                      <a:pt x="66" y="282"/>
                    </a:lnTo>
                    <a:lnTo>
                      <a:pt x="66" y="300"/>
                    </a:lnTo>
                    <a:lnTo>
                      <a:pt x="36" y="312"/>
                    </a:lnTo>
                    <a:lnTo>
                      <a:pt x="48" y="306"/>
                    </a:lnTo>
                    <a:lnTo>
                      <a:pt x="30" y="276"/>
                    </a:lnTo>
                    <a:lnTo>
                      <a:pt x="24" y="306"/>
                    </a:lnTo>
                    <a:lnTo>
                      <a:pt x="12" y="300"/>
                    </a:lnTo>
                    <a:lnTo>
                      <a:pt x="12" y="282"/>
                    </a:lnTo>
                    <a:lnTo>
                      <a:pt x="0" y="210"/>
                    </a:lnTo>
                    <a:lnTo>
                      <a:pt x="0" y="6"/>
                    </a:lnTo>
                    <a:lnTo>
                      <a:pt x="132" y="0"/>
                    </a:lnTo>
                    <a:lnTo>
                      <a:pt x="168" y="132"/>
                    </a:lnTo>
                    <a:lnTo>
                      <a:pt x="192" y="168"/>
                    </a:lnTo>
                    <a:lnTo>
                      <a:pt x="180" y="192"/>
                    </a:lnTo>
                    <a:lnTo>
                      <a:pt x="192" y="246"/>
                    </a:lnTo>
                    <a:lnTo>
                      <a:pt x="192" y="25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33" name="Freeform 12"/>
              <p:cNvSpPr>
                <a:spLocks noChangeAspect="1"/>
              </p:cNvSpPr>
              <p:nvPr/>
            </p:nvSpPr>
            <p:spPr bwMode="auto">
              <a:xfrm>
                <a:off x="496" y="1785"/>
                <a:ext cx="407" cy="338"/>
              </a:xfrm>
              <a:custGeom>
                <a:avLst/>
                <a:gdLst>
                  <a:gd name="T0" fmla="*/ 3 w 534"/>
                  <a:gd name="T1" fmla="*/ 100 h 468"/>
                  <a:gd name="T2" fmla="*/ 3 w 534"/>
                  <a:gd name="T3" fmla="*/ 102 h 468"/>
                  <a:gd name="T4" fmla="*/ 14 w 534"/>
                  <a:gd name="T5" fmla="*/ 111 h 468"/>
                  <a:gd name="T6" fmla="*/ 11 w 534"/>
                  <a:gd name="T7" fmla="*/ 122 h 468"/>
                  <a:gd name="T8" fmla="*/ 27 w 534"/>
                  <a:gd name="T9" fmla="*/ 113 h 468"/>
                  <a:gd name="T10" fmla="*/ 18 w 534"/>
                  <a:gd name="T11" fmla="*/ 136 h 468"/>
                  <a:gd name="T12" fmla="*/ 37 w 534"/>
                  <a:gd name="T13" fmla="*/ 142 h 468"/>
                  <a:gd name="T14" fmla="*/ 43 w 534"/>
                  <a:gd name="T15" fmla="*/ 140 h 468"/>
                  <a:gd name="T16" fmla="*/ 43 w 534"/>
                  <a:gd name="T17" fmla="*/ 154 h 468"/>
                  <a:gd name="T18" fmla="*/ 24 w 534"/>
                  <a:gd name="T19" fmla="*/ 170 h 468"/>
                  <a:gd name="T20" fmla="*/ 0 w 534"/>
                  <a:gd name="T21" fmla="*/ 176 h 468"/>
                  <a:gd name="T22" fmla="*/ 27 w 534"/>
                  <a:gd name="T23" fmla="*/ 170 h 468"/>
                  <a:gd name="T24" fmla="*/ 34 w 534"/>
                  <a:gd name="T25" fmla="*/ 168 h 468"/>
                  <a:gd name="T26" fmla="*/ 40 w 534"/>
                  <a:gd name="T27" fmla="*/ 165 h 468"/>
                  <a:gd name="T28" fmla="*/ 75 w 534"/>
                  <a:gd name="T29" fmla="*/ 140 h 468"/>
                  <a:gd name="T30" fmla="*/ 90 w 534"/>
                  <a:gd name="T31" fmla="*/ 116 h 468"/>
                  <a:gd name="T32" fmla="*/ 93 w 534"/>
                  <a:gd name="T33" fmla="*/ 113 h 468"/>
                  <a:gd name="T34" fmla="*/ 96 w 534"/>
                  <a:gd name="T35" fmla="*/ 116 h 468"/>
                  <a:gd name="T36" fmla="*/ 88 w 534"/>
                  <a:gd name="T37" fmla="*/ 120 h 468"/>
                  <a:gd name="T38" fmla="*/ 90 w 534"/>
                  <a:gd name="T39" fmla="*/ 131 h 468"/>
                  <a:gd name="T40" fmla="*/ 93 w 534"/>
                  <a:gd name="T41" fmla="*/ 136 h 468"/>
                  <a:gd name="T42" fmla="*/ 104 w 534"/>
                  <a:gd name="T43" fmla="*/ 129 h 468"/>
                  <a:gd name="T44" fmla="*/ 109 w 534"/>
                  <a:gd name="T45" fmla="*/ 120 h 468"/>
                  <a:gd name="T46" fmla="*/ 114 w 534"/>
                  <a:gd name="T47" fmla="*/ 120 h 468"/>
                  <a:gd name="T48" fmla="*/ 157 w 534"/>
                  <a:gd name="T49" fmla="*/ 129 h 468"/>
                  <a:gd name="T50" fmla="*/ 165 w 534"/>
                  <a:gd name="T51" fmla="*/ 126 h 468"/>
                  <a:gd name="T52" fmla="*/ 168 w 534"/>
                  <a:gd name="T53" fmla="*/ 134 h 468"/>
                  <a:gd name="T54" fmla="*/ 170 w 534"/>
                  <a:gd name="T55" fmla="*/ 136 h 468"/>
                  <a:gd name="T56" fmla="*/ 186 w 534"/>
                  <a:gd name="T57" fmla="*/ 138 h 468"/>
                  <a:gd name="T58" fmla="*/ 191 w 534"/>
                  <a:gd name="T59" fmla="*/ 140 h 468"/>
                  <a:gd name="T60" fmla="*/ 194 w 534"/>
                  <a:gd name="T61" fmla="*/ 138 h 468"/>
                  <a:gd name="T62" fmla="*/ 221 w 534"/>
                  <a:gd name="T63" fmla="*/ 156 h 468"/>
                  <a:gd name="T64" fmla="*/ 226 w 534"/>
                  <a:gd name="T65" fmla="*/ 156 h 468"/>
                  <a:gd name="T66" fmla="*/ 236 w 534"/>
                  <a:gd name="T67" fmla="*/ 168 h 468"/>
                  <a:gd name="T68" fmla="*/ 218 w 534"/>
                  <a:gd name="T69" fmla="*/ 154 h 468"/>
                  <a:gd name="T70" fmla="*/ 175 w 534"/>
                  <a:gd name="T71" fmla="*/ 136 h 468"/>
                  <a:gd name="T72" fmla="*/ 168 w 534"/>
                  <a:gd name="T73" fmla="*/ 126 h 468"/>
                  <a:gd name="T74" fmla="*/ 152 w 534"/>
                  <a:gd name="T75" fmla="*/ 122 h 468"/>
                  <a:gd name="T76" fmla="*/ 90 w 534"/>
                  <a:gd name="T77" fmla="*/ 12 h 468"/>
                  <a:gd name="T78" fmla="*/ 77 w 534"/>
                  <a:gd name="T79" fmla="*/ 7 h 468"/>
                  <a:gd name="T80" fmla="*/ 21 w 534"/>
                  <a:gd name="T81" fmla="*/ 25 h 468"/>
                  <a:gd name="T82" fmla="*/ 43 w 534"/>
                  <a:gd name="T83" fmla="*/ 45 h 468"/>
                  <a:gd name="T84" fmla="*/ 40 w 534"/>
                  <a:gd name="T85" fmla="*/ 48 h 468"/>
                  <a:gd name="T86" fmla="*/ 37 w 534"/>
                  <a:gd name="T87" fmla="*/ 56 h 468"/>
                  <a:gd name="T88" fmla="*/ 32 w 534"/>
                  <a:gd name="T89" fmla="*/ 48 h 468"/>
                  <a:gd name="T90" fmla="*/ 5 w 534"/>
                  <a:gd name="T91" fmla="*/ 52 h 468"/>
                  <a:gd name="T92" fmla="*/ 11 w 534"/>
                  <a:gd name="T93" fmla="*/ 59 h 468"/>
                  <a:gd name="T94" fmla="*/ 29 w 534"/>
                  <a:gd name="T95" fmla="*/ 70 h 468"/>
                  <a:gd name="T96" fmla="*/ 40 w 534"/>
                  <a:gd name="T97" fmla="*/ 70 h 468"/>
                  <a:gd name="T98" fmla="*/ 37 w 534"/>
                  <a:gd name="T99" fmla="*/ 84 h 4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34"/>
                  <a:gd name="T151" fmla="*/ 0 h 468"/>
                  <a:gd name="T152" fmla="*/ 534 w 534"/>
                  <a:gd name="T153" fmla="*/ 468 h 4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34" h="468">
                    <a:moveTo>
                      <a:pt x="48" y="228"/>
                    </a:moveTo>
                    <a:lnTo>
                      <a:pt x="6" y="264"/>
                    </a:lnTo>
                    <a:lnTo>
                      <a:pt x="18" y="264"/>
                    </a:lnTo>
                    <a:lnTo>
                      <a:pt x="6" y="270"/>
                    </a:lnTo>
                    <a:lnTo>
                      <a:pt x="12" y="282"/>
                    </a:lnTo>
                    <a:lnTo>
                      <a:pt x="30" y="294"/>
                    </a:lnTo>
                    <a:lnTo>
                      <a:pt x="18" y="306"/>
                    </a:lnTo>
                    <a:lnTo>
                      <a:pt x="24" y="324"/>
                    </a:lnTo>
                    <a:lnTo>
                      <a:pt x="36" y="330"/>
                    </a:lnTo>
                    <a:lnTo>
                      <a:pt x="60" y="300"/>
                    </a:lnTo>
                    <a:lnTo>
                      <a:pt x="54" y="348"/>
                    </a:lnTo>
                    <a:lnTo>
                      <a:pt x="42" y="360"/>
                    </a:lnTo>
                    <a:lnTo>
                      <a:pt x="72" y="348"/>
                    </a:lnTo>
                    <a:lnTo>
                      <a:pt x="84" y="378"/>
                    </a:lnTo>
                    <a:lnTo>
                      <a:pt x="96" y="360"/>
                    </a:lnTo>
                    <a:lnTo>
                      <a:pt x="96" y="372"/>
                    </a:lnTo>
                    <a:lnTo>
                      <a:pt x="120" y="360"/>
                    </a:lnTo>
                    <a:lnTo>
                      <a:pt x="96" y="408"/>
                    </a:lnTo>
                    <a:lnTo>
                      <a:pt x="60" y="432"/>
                    </a:lnTo>
                    <a:lnTo>
                      <a:pt x="54" y="450"/>
                    </a:lnTo>
                    <a:lnTo>
                      <a:pt x="30" y="444"/>
                    </a:lnTo>
                    <a:lnTo>
                      <a:pt x="0" y="468"/>
                    </a:lnTo>
                    <a:lnTo>
                      <a:pt x="30" y="450"/>
                    </a:lnTo>
                    <a:lnTo>
                      <a:pt x="60" y="450"/>
                    </a:lnTo>
                    <a:lnTo>
                      <a:pt x="60" y="456"/>
                    </a:lnTo>
                    <a:lnTo>
                      <a:pt x="78" y="444"/>
                    </a:lnTo>
                    <a:lnTo>
                      <a:pt x="72" y="432"/>
                    </a:lnTo>
                    <a:lnTo>
                      <a:pt x="90" y="438"/>
                    </a:lnTo>
                    <a:lnTo>
                      <a:pt x="156" y="390"/>
                    </a:lnTo>
                    <a:lnTo>
                      <a:pt x="168" y="372"/>
                    </a:lnTo>
                    <a:lnTo>
                      <a:pt x="156" y="354"/>
                    </a:lnTo>
                    <a:lnTo>
                      <a:pt x="204" y="306"/>
                    </a:lnTo>
                    <a:lnTo>
                      <a:pt x="216" y="276"/>
                    </a:lnTo>
                    <a:lnTo>
                      <a:pt x="210" y="300"/>
                    </a:lnTo>
                    <a:lnTo>
                      <a:pt x="228" y="294"/>
                    </a:lnTo>
                    <a:lnTo>
                      <a:pt x="216" y="306"/>
                    </a:lnTo>
                    <a:lnTo>
                      <a:pt x="228" y="318"/>
                    </a:lnTo>
                    <a:lnTo>
                      <a:pt x="198" y="318"/>
                    </a:lnTo>
                    <a:lnTo>
                      <a:pt x="192" y="348"/>
                    </a:lnTo>
                    <a:lnTo>
                      <a:pt x="204" y="348"/>
                    </a:lnTo>
                    <a:lnTo>
                      <a:pt x="192" y="366"/>
                    </a:lnTo>
                    <a:lnTo>
                      <a:pt x="210" y="360"/>
                    </a:lnTo>
                    <a:lnTo>
                      <a:pt x="222" y="336"/>
                    </a:lnTo>
                    <a:lnTo>
                      <a:pt x="234" y="342"/>
                    </a:lnTo>
                    <a:lnTo>
                      <a:pt x="246" y="306"/>
                    </a:lnTo>
                    <a:lnTo>
                      <a:pt x="246" y="318"/>
                    </a:lnTo>
                    <a:lnTo>
                      <a:pt x="264" y="306"/>
                    </a:lnTo>
                    <a:lnTo>
                      <a:pt x="258" y="318"/>
                    </a:lnTo>
                    <a:lnTo>
                      <a:pt x="300" y="342"/>
                    </a:lnTo>
                    <a:lnTo>
                      <a:pt x="354" y="342"/>
                    </a:lnTo>
                    <a:lnTo>
                      <a:pt x="360" y="330"/>
                    </a:lnTo>
                    <a:lnTo>
                      <a:pt x="372" y="336"/>
                    </a:lnTo>
                    <a:lnTo>
                      <a:pt x="360" y="348"/>
                    </a:lnTo>
                    <a:lnTo>
                      <a:pt x="378" y="354"/>
                    </a:lnTo>
                    <a:lnTo>
                      <a:pt x="384" y="336"/>
                    </a:lnTo>
                    <a:lnTo>
                      <a:pt x="384" y="360"/>
                    </a:lnTo>
                    <a:lnTo>
                      <a:pt x="408" y="378"/>
                    </a:lnTo>
                    <a:lnTo>
                      <a:pt x="420" y="366"/>
                    </a:lnTo>
                    <a:lnTo>
                      <a:pt x="402" y="354"/>
                    </a:lnTo>
                    <a:lnTo>
                      <a:pt x="432" y="372"/>
                    </a:lnTo>
                    <a:lnTo>
                      <a:pt x="420" y="336"/>
                    </a:lnTo>
                    <a:lnTo>
                      <a:pt x="438" y="366"/>
                    </a:lnTo>
                    <a:lnTo>
                      <a:pt x="462" y="396"/>
                    </a:lnTo>
                    <a:lnTo>
                      <a:pt x="498" y="414"/>
                    </a:lnTo>
                    <a:lnTo>
                      <a:pt x="498" y="438"/>
                    </a:lnTo>
                    <a:lnTo>
                      <a:pt x="510" y="414"/>
                    </a:lnTo>
                    <a:lnTo>
                      <a:pt x="522" y="450"/>
                    </a:lnTo>
                    <a:lnTo>
                      <a:pt x="534" y="444"/>
                    </a:lnTo>
                    <a:lnTo>
                      <a:pt x="528" y="414"/>
                    </a:lnTo>
                    <a:lnTo>
                      <a:pt x="492" y="408"/>
                    </a:lnTo>
                    <a:lnTo>
                      <a:pt x="420" y="330"/>
                    </a:lnTo>
                    <a:lnTo>
                      <a:pt x="396" y="360"/>
                    </a:lnTo>
                    <a:lnTo>
                      <a:pt x="390" y="336"/>
                    </a:lnTo>
                    <a:lnTo>
                      <a:pt x="378" y="336"/>
                    </a:lnTo>
                    <a:lnTo>
                      <a:pt x="366" y="324"/>
                    </a:lnTo>
                    <a:lnTo>
                      <a:pt x="342" y="324"/>
                    </a:lnTo>
                    <a:lnTo>
                      <a:pt x="306" y="48"/>
                    </a:lnTo>
                    <a:lnTo>
                      <a:pt x="204" y="30"/>
                    </a:lnTo>
                    <a:lnTo>
                      <a:pt x="174" y="6"/>
                    </a:lnTo>
                    <a:lnTo>
                      <a:pt x="174" y="18"/>
                    </a:lnTo>
                    <a:lnTo>
                      <a:pt x="162" y="0"/>
                    </a:lnTo>
                    <a:lnTo>
                      <a:pt x="48" y="66"/>
                    </a:lnTo>
                    <a:lnTo>
                      <a:pt x="72" y="114"/>
                    </a:lnTo>
                    <a:lnTo>
                      <a:pt x="96" y="120"/>
                    </a:lnTo>
                    <a:lnTo>
                      <a:pt x="114" y="138"/>
                    </a:lnTo>
                    <a:lnTo>
                      <a:pt x="90" y="126"/>
                    </a:lnTo>
                    <a:lnTo>
                      <a:pt x="96" y="144"/>
                    </a:lnTo>
                    <a:lnTo>
                      <a:pt x="84" y="150"/>
                    </a:lnTo>
                    <a:lnTo>
                      <a:pt x="66" y="144"/>
                    </a:lnTo>
                    <a:lnTo>
                      <a:pt x="72" y="126"/>
                    </a:lnTo>
                    <a:lnTo>
                      <a:pt x="60" y="126"/>
                    </a:lnTo>
                    <a:lnTo>
                      <a:pt x="12" y="138"/>
                    </a:lnTo>
                    <a:lnTo>
                      <a:pt x="36" y="156"/>
                    </a:lnTo>
                    <a:lnTo>
                      <a:pt x="24" y="156"/>
                    </a:lnTo>
                    <a:lnTo>
                      <a:pt x="30" y="174"/>
                    </a:lnTo>
                    <a:lnTo>
                      <a:pt x="66" y="186"/>
                    </a:lnTo>
                    <a:lnTo>
                      <a:pt x="66" y="198"/>
                    </a:lnTo>
                    <a:lnTo>
                      <a:pt x="90" y="186"/>
                    </a:lnTo>
                    <a:lnTo>
                      <a:pt x="84" y="192"/>
                    </a:lnTo>
                    <a:lnTo>
                      <a:pt x="84" y="222"/>
                    </a:lnTo>
                    <a:lnTo>
                      <a:pt x="48" y="228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34" name="Freeform 13"/>
              <p:cNvSpPr>
                <a:spLocks noChangeAspect="1"/>
              </p:cNvSpPr>
              <p:nvPr/>
            </p:nvSpPr>
            <p:spPr bwMode="auto">
              <a:xfrm>
                <a:off x="496" y="1785"/>
                <a:ext cx="407" cy="338"/>
              </a:xfrm>
              <a:custGeom>
                <a:avLst/>
                <a:gdLst>
                  <a:gd name="T0" fmla="*/ 3 w 534"/>
                  <a:gd name="T1" fmla="*/ 100 h 468"/>
                  <a:gd name="T2" fmla="*/ 3 w 534"/>
                  <a:gd name="T3" fmla="*/ 102 h 468"/>
                  <a:gd name="T4" fmla="*/ 14 w 534"/>
                  <a:gd name="T5" fmla="*/ 111 h 468"/>
                  <a:gd name="T6" fmla="*/ 11 w 534"/>
                  <a:gd name="T7" fmla="*/ 122 h 468"/>
                  <a:gd name="T8" fmla="*/ 27 w 534"/>
                  <a:gd name="T9" fmla="*/ 113 h 468"/>
                  <a:gd name="T10" fmla="*/ 18 w 534"/>
                  <a:gd name="T11" fmla="*/ 136 h 468"/>
                  <a:gd name="T12" fmla="*/ 37 w 534"/>
                  <a:gd name="T13" fmla="*/ 142 h 468"/>
                  <a:gd name="T14" fmla="*/ 43 w 534"/>
                  <a:gd name="T15" fmla="*/ 140 h 468"/>
                  <a:gd name="T16" fmla="*/ 43 w 534"/>
                  <a:gd name="T17" fmla="*/ 154 h 468"/>
                  <a:gd name="T18" fmla="*/ 24 w 534"/>
                  <a:gd name="T19" fmla="*/ 170 h 468"/>
                  <a:gd name="T20" fmla="*/ 0 w 534"/>
                  <a:gd name="T21" fmla="*/ 176 h 468"/>
                  <a:gd name="T22" fmla="*/ 27 w 534"/>
                  <a:gd name="T23" fmla="*/ 170 h 468"/>
                  <a:gd name="T24" fmla="*/ 34 w 534"/>
                  <a:gd name="T25" fmla="*/ 168 h 468"/>
                  <a:gd name="T26" fmla="*/ 40 w 534"/>
                  <a:gd name="T27" fmla="*/ 165 h 468"/>
                  <a:gd name="T28" fmla="*/ 75 w 534"/>
                  <a:gd name="T29" fmla="*/ 140 h 468"/>
                  <a:gd name="T30" fmla="*/ 90 w 534"/>
                  <a:gd name="T31" fmla="*/ 116 h 468"/>
                  <a:gd name="T32" fmla="*/ 93 w 534"/>
                  <a:gd name="T33" fmla="*/ 113 h 468"/>
                  <a:gd name="T34" fmla="*/ 96 w 534"/>
                  <a:gd name="T35" fmla="*/ 116 h 468"/>
                  <a:gd name="T36" fmla="*/ 88 w 534"/>
                  <a:gd name="T37" fmla="*/ 120 h 468"/>
                  <a:gd name="T38" fmla="*/ 90 w 534"/>
                  <a:gd name="T39" fmla="*/ 131 h 468"/>
                  <a:gd name="T40" fmla="*/ 93 w 534"/>
                  <a:gd name="T41" fmla="*/ 136 h 468"/>
                  <a:gd name="T42" fmla="*/ 104 w 534"/>
                  <a:gd name="T43" fmla="*/ 129 h 468"/>
                  <a:gd name="T44" fmla="*/ 109 w 534"/>
                  <a:gd name="T45" fmla="*/ 120 h 468"/>
                  <a:gd name="T46" fmla="*/ 114 w 534"/>
                  <a:gd name="T47" fmla="*/ 120 h 468"/>
                  <a:gd name="T48" fmla="*/ 157 w 534"/>
                  <a:gd name="T49" fmla="*/ 129 h 468"/>
                  <a:gd name="T50" fmla="*/ 165 w 534"/>
                  <a:gd name="T51" fmla="*/ 126 h 468"/>
                  <a:gd name="T52" fmla="*/ 168 w 534"/>
                  <a:gd name="T53" fmla="*/ 134 h 468"/>
                  <a:gd name="T54" fmla="*/ 170 w 534"/>
                  <a:gd name="T55" fmla="*/ 136 h 468"/>
                  <a:gd name="T56" fmla="*/ 186 w 534"/>
                  <a:gd name="T57" fmla="*/ 138 h 468"/>
                  <a:gd name="T58" fmla="*/ 191 w 534"/>
                  <a:gd name="T59" fmla="*/ 140 h 468"/>
                  <a:gd name="T60" fmla="*/ 194 w 534"/>
                  <a:gd name="T61" fmla="*/ 138 h 468"/>
                  <a:gd name="T62" fmla="*/ 221 w 534"/>
                  <a:gd name="T63" fmla="*/ 156 h 468"/>
                  <a:gd name="T64" fmla="*/ 226 w 534"/>
                  <a:gd name="T65" fmla="*/ 156 h 468"/>
                  <a:gd name="T66" fmla="*/ 236 w 534"/>
                  <a:gd name="T67" fmla="*/ 168 h 468"/>
                  <a:gd name="T68" fmla="*/ 218 w 534"/>
                  <a:gd name="T69" fmla="*/ 154 h 468"/>
                  <a:gd name="T70" fmla="*/ 175 w 534"/>
                  <a:gd name="T71" fmla="*/ 136 h 468"/>
                  <a:gd name="T72" fmla="*/ 168 w 534"/>
                  <a:gd name="T73" fmla="*/ 126 h 468"/>
                  <a:gd name="T74" fmla="*/ 152 w 534"/>
                  <a:gd name="T75" fmla="*/ 122 h 468"/>
                  <a:gd name="T76" fmla="*/ 90 w 534"/>
                  <a:gd name="T77" fmla="*/ 12 h 468"/>
                  <a:gd name="T78" fmla="*/ 77 w 534"/>
                  <a:gd name="T79" fmla="*/ 7 h 468"/>
                  <a:gd name="T80" fmla="*/ 21 w 534"/>
                  <a:gd name="T81" fmla="*/ 25 h 468"/>
                  <a:gd name="T82" fmla="*/ 43 w 534"/>
                  <a:gd name="T83" fmla="*/ 45 h 468"/>
                  <a:gd name="T84" fmla="*/ 40 w 534"/>
                  <a:gd name="T85" fmla="*/ 48 h 468"/>
                  <a:gd name="T86" fmla="*/ 37 w 534"/>
                  <a:gd name="T87" fmla="*/ 56 h 468"/>
                  <a:gd name="T88" fmla="*/ 32 w 534"/>
                  <a:gd name="T89" fmla="*/ 48 h 468"/>
                  <a:gd name="T90" fmla="*/ 5 w 534"/>
                  <a:gd name="T91" fmla="*/ 52 h 468"/>
                  <a:gd name="T92" fmla="*/ 11 w 534"/>
                  <a:gd name="T93" fmla="*/ 59 h 468"/>
                  <a:gd name="T94" fmla="*/ 29 w 534"/>
                  <a:gd name="T95" fmla="*/ 70 h 468"/>
                  <a:gd name="T96" fmla="*/ 40 w 534"/>
                  <a:gd name="T97" fmla="*/ 70 h 468"/>
                  <a:gd name="T98" fmla="*/ 37 w 534"/>
                  <a:gd name="T99" fmla="*/ 84 h 468"/>
                  <a:gd name="T100" fmla="*/ 21 w 534"/>
                  <a:gd name="T101" fmla="*/ 88 h 46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34"/>
                  <a:gd name="T154" fmla="*/ 0 h 468"/>
                  <a:gd name="T155" fmla="*/ 534 w 534"/>
                  <a:gd name="T156" fmla="*/ 468 h 46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34" h="468">
                    <a:moveTo>
                      <a:pt x="48" y="228"/>
                    </a:moveTo>
                    <a:lnTo>
                      <a:pt x="6" y="264"/>
                    </a:lnTo>
                    <a:lnTo>
                      <a:pt x="18" y="264"/>
                    </a:lnTo>
                    <a:lnTo>
                      <a:pt x="6" y="270"/>
                    </a:lnTo>
                    <a:lnTo>
                      <a:pt x="12" y="282"/>
                    </a:lnTo>
                    <a:lnTo>
                      <a:pt x="30" y="294"/>
                    </a:lnTo>
                    <a:lnTo>
                      <a:pt x="18" y="306"/>
                    </a:lnTo>
                    <a:lnTo>
                      <a:pt x="24" y="324"/>
                    </a:lnTo>
                    <a:lnTo>
                      <a:pt x="36" y="330"/>
                    </a:lnTo>
                    <a:lnTo>
                      <a:pt x="60" y="300"/>
                    </a:lnTo>
                    <a:lnTo>
                      <a:pt x="54" y="348"/>
                    </a:lnTo>
                    <a:lnTo>
                      <a:pt x="42" y="360"/>
                    </a:lnTo>
                    <a:lnTo>
                      <a:pt x="72" y="348"/>
                    </a:lnTo>
                    <a:lnTo>
                      <a:pt x="84" y="378"/>
                    </a:lnTo>
                    <a:lnTo>
                      <a:pt x="96" y="360"/>
                    </a:lnTo>
                    <a:lnTo>
                      <a:pt x="96" y="372"/>
                    </a:lnTo>
                    <a:lnTo>
                      <a:pt x="120" y="360"/>
                    </a:lnTo>
                    <a:lnTo>
                      <a:pt x="96" y="408"/>
                    </a:lnTo>
                    <a:lnTo>
                      <a:pt x="60" y="432"/>
                    </a:lnTo>
                    <a:lnTo>
                      <a:pt x="54" y="450"/>
                    </a:lnTo>
                    <a:lnTo>
                      <a:pt x="30" y="444"/>
                    </a:lnTo>
                    <a:lnTo>
                      <a:pt x="0" y="468"/>
                    </a:lnTo>
                    <a:lnTo>
                      <a:pt x="30" y="450"/>
                    </a:lnTo>
                    <a:lnTo>
                      <a:pt x="60" y="450"/>
                    </a:lnTo>
                    <a:lnTo>
                      <a:pt x="60" y="456"/>
                    </a:lnTo>
                    <a:lnTo>
                      <a:pt x="78" y="444"/>
                    </a:lnTo>
                    <a:lnTo>
                      <a:pt x="72" y="432"/>
                    </a:lnTo>
                    <a:lnTo>
                      <a:pt x="90" y="438"/>
                    </a:lnTo>
                    <a:lnTo>
                      <a:pt x="156" y="390"/>
                    </a:lnTo>
                    <a:lnTo>
                      <a:pt x="168" y="372"/>
                    </a:lnTo>
                    <a:lnTo>
                      <a:pt x="156" y="354"/>
                    </a:lnTo>
                    <a:lnTo>
                      <a:pt x="204" y="306"/>
                    </a:lnTo>
                    <a:lnTo>
                      <a:pt x="216" y="276"/>
                    </a:lnTo>
                    <a:lnTo>
                      <a:pt x="210" y="300"/>
                    </a:lnTo>
                    <a:lnTo>
                      <a:pt x="228" y="294"/>
                    </a:lnTo>
                    <a:lnTo>
                      <a:pt x="216" y="306"/>
                    </a:lnTo>
                    <a:lnTo>
                      <a:pt x="228" y="318"/>
                    </a:lnTo>
                    <a:lnTo>
                      <a:pt x="198" y="318"/>
                    </a:lnTo>
                    <a:lnTo>
                      <a:pt x="192" y="348"/>
                    </a:lnTo>
                    <a:lnTo>
                      <a:pt x="204" y="348"/>
                    </a:lnTo>
                    <a:lnTo>
                      <a:pt x="192" y="366"/>
                    </a:lnTo>
                    <a:lnTo>
                      <a:pt x="210" y="360"/>
                    </a:lnTo>
                    <a:lnTo>
                      <a:pt x="222" y="336"/>
                    </a:lnTo>
                    <a:lnTo>
                      <a:pt x="234" y="342"/>
                    </a:lnTo>
                    <a:lnTo>
                      <a:pt x="246" y="306"/>
                    </a:lnTo>
                    <a:lnTo>
                      <a:pt x="246" y="318"/>
                    </a:lnTo>
                    <a:lnTo>
                      <a:pt x="264" y="306"/>
                    </a:lnTo>
                    <a:lnTo>
                      <a:pt x="258" y="318"/>
                    </a:lnTo>
                    <a:lnTo>
                      <a:pt x="300" y="342"/>
                    </a:lnTo>
                    <a:lnTo>
                      <a:pt x="354" y="342"/>
                    </a:lnTo>
                    <a:lnTo>
                      <a:pt x="360" y="330"/>
                    </a:lnTo>
                    <a:lnTo>
                      <a:pt x="372" y="336"/>
                    </a:lnTo>
                    <a:lnTo>
                      <a:pt x="360" y="348"/>
                    </a:lnTo>
                    <a:lnTo>
                      <a:pt x="378" y="354"/>
                    </a:lnTo>
                    <a:lnTo>
                      <a:pt x="384" y="336"/>
                    </a:lnTo>
                    <a:lnTo>
                      <a:pt x="384" y="360"/>
                    </a:lnTo>
                    <a:lnTo>
                      <a:pt x="408" y="378"/>
                    </a:lnTo>
                    <a:lnTo>
                      <a:pt x="420" y="366"/>
                    </a:lnTo>
                    <a:lnTo>
                      <a:pt x="402" y="354"/>
                    </a:lnTo>
                    <a:lnTo>
                      <a:pt x="432" y="372"/>
                    </a:lnTo>
                    <a:lnTo>
                      <a:pt x="420" y="336"/>
                    </a:lnTo>
                    <a:lnTo>
                      <a:pt x="438" y="366"/>
                    </a:lnTo>
                    <a:lnTo>
                      <a:pt x="462" y="396"/>
                    </a:lnTo>
                    <a:lnTo>
                      <a:pt x="498" y="414"/>
                    </a:lnTo>
                    <a:lnTo>
                      <a:pt x="498" y="438"/>
                    </a:lnTo>
                    <a:lnTo>
                      <a:pt x="510" y="414"/>
                    </a:lnTo>
                    <a:lnTo>
                      <a:pt x="522" y="450"/>
                    </a:lnTo>
                    <a:lnTo>
                      <a:pt x="534" y="444"/>
                    </a:lnTo>
                    <a:lnTo>
                      <a:pt x="528" y="414"/>
                    </a:lnTo>
                    <a:lnTo>
                      <a:pt x="492" y="408"/>
                    </a:lnTo>
                    <a:lnTo>
                      <a:pt x="420" y="330"/>
                    </a:lnTo>
                    <a:lnTo>
                      <a:pt x="396" y="360"/>
                    </a:lnTo>
                    <a:lnTo>
                      <a:pt x="390" y="336"/>
                    </a:lnTo>
                    <a:lnTo>
                      <a:pt x="378" y="336"/>
                    </a:lnTo>
                    <a:lnTo>
                      <a:pt x="366" y="324"/>
                    </a:lnTo>
                    <a:lnTo>
                      <a:pt x="342" y="324"/>
                    </a:lnTo>
                    <a:lnTo>
                      <a:pt x="306" y="48"/>
                    </a:lnTo>
                    <a:lnTo>
                      <a:pt x="204" y="30"/>
                    </a:lnTo>
                    <a:lnTo>
                      <a:pt x="174" y="6"/>
                    </a:lnTo>
                    <a:lnTo>
                      <a:pt x="174" y="18"/>
                    </a:lnTo>
                    <a:lnTo>
                      <a:pt x="162" y="0"/>
                    </a:lnTo>
                    <a:lnTo>
                      <a:pt x="48" y="66"/>
                    </a:lnTo>
                    <a:lnTo>
                      <a:pt x="72" y="114"/>
                    </a:lnTo>
                    <a:lnTo>
                      <a:pt x="96" y="120"/>
                    </a:lnTo>
                    <a:lnTo>
                      <a:pt x="114" y="138"/>
                    </a:lnTo>
                    <a:lnTo>
                      <a:pt x="90" y="126"/>
                    </a:lnTo>
                    <a:lnTo>
                      <a:pt x="96" y="144"/>
                    </a:lnTo>
                    <a:lnTo>
                      <a:pt x="84" y="150"/>
                    </a:lnTo>
                    <a:lnTo>
                      <a:pt x="66" y="144"/>
                    </a:lnTo>
                    <a:lnTo>
                      <a:pt x="72" y="126"/>
                    </a:lnTo>
                    <a:lnTo>
                      <a:pt x="60" y="126"/>
                    </a:lnTo>
                    <a:lnTo>
                      <a:pt x="12" y="138"/>
                    </a:lnTo>
                    <a:lnTo>
                      <a:pt x="36" y="156"/>
                    </a:lnTo>
                    <a:lnTo>
                      <a:pt x="24" y="156"/>
                    </a:lnTo>
                    <a:lnTo>
                      <a:pt x="30" y="174"/>
                    </a:lnTo>
                    <a:lnTo>
                      <a:pt x="66" y="186"/>
                    </a:lnTo>
                    <a:lnTo>
                      <a:pt x="66" y="198"/>
                    </a:lnTo>
                    <a:lnTo>
                      <a:pt x="90" y="186"/>
                    </a:lnTo>
                    <a:lnTo>
                      <a:pt x="84" y="192"/>
                    </a:lnTo>
                    <a:lnTo>
                      <a:pt x="84" y="222"/>
                    </a:lnTo>
                    <a:lnTo>
                      <a:pt x="48" y="228"/>
                    </a:lnTo>
                    <a:lnTo>
                      <a:pt x="48" y="23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35" name="Freeform 14"/>
              <p:cNvSpPr>
                <a:spLocks noChangeAspect="1"/>
              </p:cNvSpPr>
              <p:nvPr/>
            </p:nvSpPr>
            <p:spPr bwMode="auto">
              <a:xfrm>
                <a:off x="761" y="1547"/>
                <a:ext cx="266" cy="290"/>
              </a:xfrm>
              <a:custGeom>
                <a:avLst/>
                <a:gdLst>
                  <a:gd name="T0" fmla="*/ 131 w 348"/>
                  <a:gd name="T1" fmla="*/ 151 h 402"/>
                  <a:gd name="T2" fmla="*/ 83 w 348"/>
                  <a:gd name="T3" fmla="*/ 144 h 402"/>
                  <a:gd name="T4" fmla="*/ 0 w 348"/>
                  <a:gd name="T5" fmla="*/ 104 h 402"/>
                  <a:gd name="T6" fmla="*/ 3 w 348"/>
                  <a:gd name="T7" fmla="*/ 99 h 402"/>
                  <a:gd name="T8" fmla="*/ 5 w 348"/>
                  <a:gd name="T9" fmla="*/ 99 h 402"/>
                  <a:gd name="T10" fmla="*/ 11 w 348"/>
                  <a:gd name="T11" fmla="*/ 97 h 402"/>
                  <a:gd name="T12" fmla="*/ 8 w 348"/>
                  <a:gd name="T13" fmla="*/ 85 h 402"/>
                  <a:gd name="T14" fmla="*/ 14 w 348"/>
                  <a:gd name="T15" fmla="*/ 79 h 402"/>
                  <a:gd name="T16" fmla="*/ 16 w 348"/>
                  <a:gd name="T17" fmla="*/ 70 h 402"/>
                  <a:gd name="T18" fmla="*/ 27 w 348"/>
                  <a:gd name="T19" fmla="*/ 66 h 402"/>
                  <a:gd name="T20" fmla="*/ 18 w 348"/>
                  <a:gd name="T21" fmla="*/ 45 h 402"/>
                  <a:gd name="T22" fmla="*/ 18 w 348"/>
                  <a:gd name="T23" fmla="*/ 43 h 402"/>
                  <a:gd name="T24" fmla="*/ 21 w 348"/>
                  <a:gd name="T25" fmla="*/ 20 h 402"/>
                  <a:gd name="T26" fmla="*/ 27 w 348"/>
                  <a:gd name="T27" fmla="*/ 18 h 402"/>
                  <a:gd name="T28" fmla="*/ 35 w 348"/>
                  <a:gd name="T29" fmla="*/ 22 h 402"/>
                  <a:gd name="T30" fmla="*/ 43 w 348"/>
                  <a:gd name="T31" fmla="*/ 0 h 402"/>
                  <a:gd name="T32" fmla="*/ 155 w 348"/>
                  <a:gd name="T33" fmla="*/ 16 h 402"/>
                  <a:gd name="T34" fmla="*/ 137 w 348"/>
                  <a:gd name="T35" fmla="*/ 124 h 402"/>
                  <a:gd name="T36" fmla="*/ 131 w 348"/>
                  <a:gd name="T37" fmla="*/ 151 h 4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48"/>
                  <a:gd name="T58" fmla="*/ 0 h 402"/>
                  <a:gd name="T59" fmla="*/ 348 w 348"/>
                  <a:gd name="T60" fmla="*/ 402 h 4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48" h="402">
                    <a:moveTo>
                      <a:pt x="294" y="402"/>
                    </a:moveTo>
                    <a:lnTo>
                      <a:pt x="186" y="384"/>
                    </a:lnTo>
                    <a:lnTo>
                      <a:pt x="0" y="276"/>
                    </a:lnTo>
                    <a:lnTo>
                      <a:pt x="6" y="264"/>
                    </a:lnTo>
                    <a:lnTo>
                      <a:pt x="12" y="264"/>
                    </a:lnTo>
                    <a:lnTo>
                      <a:pt x="24" y="258"/>
                    </a:lnTo>
                    <a:lnTo>
                      <a:pt x="18" y="228"/>
                    </a:lnTo>
                    <a:lnTo>
                      <a:pt x="30" y="210"/>
                    </a:lnTo>
                    <a:lnTo>
                      <a:pt x="36" y="186"/>
                    </a:lnTo>
                    <a:lnTo>
                      <a:pt x="60" y="174"/>
                    </a:lnTo>
                    <a:lnTo>
                      <a:pt x="42" y="120"/>
                    </a:lnTo>
                    <a:lnTo>
                      <a:pt x="42" y="114"/>
                    </a:lnTo>
                    <a:lnTo>
                      <a:pt x="48" y="54"/>
                    </a:lnTo>
                    <a:lnTo>
                      <a:pt x="60" y="48"/>
                    </a:lnTo>
                    <a:lnTo>
                      <a:pt x="78" y="60"/>
                    </a:lnTo>
                    <a:lnTo>
                      <a:pt x="96" y="0"/>
                    </a:lnTo>
                    <a:lnTo>
                      <a:pt x="348" y="42"/>
                    </a:lnTo>
                    <a:lnTo>
                      <a:pt x="306" y="330"/>
                    </a:lnTo>
                    <a:lnTo>
                      <a:pt x="294" y="402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36" name="Freeform 15"/>
              <p:cNvSpPr>
                <a:spLocks noChangeAspect="1"/>
              </p:cNvSpPr>
              <p:nvPr/>
            </p:nvSpPr>
            <p:spPr bwMode="auto">
              <a:xfrm>
                <a:off x="761" y="1547"/>
                <a:ext cx="266" cy="294"/>
              </a:xfrm>
              <a:custGeom>
                <a:avLst/>
                <a:gdLst>
                  <a:gd name="T0" fmla="*/ 131 w 348"/>
                  <a:gd name="T1" fmla="*/ 151 h 408"/>
                  <a:gd name="T2" fmla="*/ 83 w 348"/>
                  <a:gd name="T3" fmla="*/ 144 h 408"/>
                  <a:gd name="T4" fmla="*/ 0 w 348"/>
                  <a:gd name="T5" fmla="*/ 103 h 408"/>
                  <a:gd name="T6" fmla="*/ 3 w 348"/>
                  <a:gd name="T7" fmla="*/ 99 h 408"/>
                  <a:gd name="T8" fmla="*/ 5 w 348"/>
                  <a:gd name="T9" fmla="*/ 99 h 408"/>
                  <a:gd name="T10" fmla="*/ 11 w 348"/>
                  <a:gd name="T11" fmla="*/ 97 h 408"/>
                  <a:gd name="T12" fmla="*/ 8 w 348"/>
                  <a:gd name="T13" fmla="*/ 85 h 408"/>
                  <a:gd name="T14" fmla="*/ 14 w 348"/>
                  <a:gd name="T15" fmla="*/ 79 h 408"/>
                  <a:gd name="T16" fmla="*/ 16 w 348"/>
                  <a:gd name="T17" fmla="*/ 70 h 408"/>
                  <a:gd name="T18" fmla="*/ 27 w 348"/>
                  <a:gd name="T19" fmla="*/ 65 h 408"/>
                  <a:gd name="T20" fmla="*/ 18 w 348"/>
                  <a:gd name="T21" fmla="*/ 45 h 408"/>
                  <a:gd name="T22" fmla="*/ 18 w 348"/>
                  <a:gd name="T23" fmla="*/ 43 h 408"/>
                  <a:gd name="T24" fmla="*/ 21 w 348"/>
                  <a:gd name="T25" fmla="*/ 20 h 408"/>
                  <a:gd name="T26" fmla="*/ 27 w 348"/>
                  <a:gd name="T27" fmla="*/ 18 h 408"/>
                  <a:gd name="T28" fmla="*/ 35 w 348"/>
                  <a:gd name="T29" fmla="*/ 22 h 408"/>
                  <a:gd name="T30" fmla="*/ 43 w 348"/>
                  <a:gd name="T31" fmla="*/ 0 h 408"/>
                  <a:gd name="T32" fmla="*/ 155 w 348"/>
                  <a:gd name="T33" fmla="*/ 16 h 408"/>
                  <a:gd name="T34" fmla="*/ 137 w 348"/>
                  <a:gd name="T35" fmla="*/ 123 h 408"/>
                  <a:gd name="T36" fmla="*/ 131 w 348"/>
                  <a:gd name="T37" fmla="*/ 151 h 408"/>
                  <a:gd name="T38" fmla="*/ 131 w 348"/>
                  <a:gd name="T39" fmla="*/ 153 h 40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48"/>
                  <a:gd name="T61" fmla="*/ 0 h 408"/>
                  <a:gd name="T62" fmla="*/ 348 w 348"/>
                  <a:gd name="T63" fmla="*/ 408 h 40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48" h="408">
                    <a:moveTo>
                      <a:pt x="294" y="402"/>
                    </a:moveTo>
                    <a:lnTo>
                      <a:pt x="186" y="384"/>
                    </a:lnTo>
                    <a:lnTo>
                      <a:pt x="0" y="276"/>
                    </a:lnTo>
                    <a:lnTo>
                      <a:pt x="6" y="264"/>
                    </a:lnTo>
                    <a:lnTo>
                      <a:pt x="12" y="264"/>
                    </a:lnTo>
                    <a:lnTo>
                      <a:pt x="24" y="258"/>
                    </a:lnTo>
                    <a:lnTo>
                      <a:pt x="18" y="228"/>
                    </a:lnTo>
                    <a:lnTo>
                      <a:pt x="30" y="210"/>
                    </a:lnTo>
                    <a:lnTo>
                      <a:pt x="36" y="186"/>
                    </a:lnTo>
                    <a:lnTo>
                      <a:pt x="60" y="174"/>
                    </a:lnTo>
                    <a:lnTo>
                      <a:pt x="42" y="120"/>
                    </a:lnTo>
                    <a:lnTo>
                      <a:pt x="42" y="114"/>
                    </a:lnTo>
                    <a:lnTo>
                      <a:pt x="48" y="54"/>
                    </a:lnTo>
                    <a:lnTo>
                      <a:pt x="60" y="48"/>
                    </a:lnTo>
                    <a:lnTo>
                      <a:pt x="78" y="60"/>
                    </a:lnTo>
                    <a:lnTo>
                      <a:pt x="96" y="0"/>
                    </a:lnTo>
                    <a:lnTo>
                      <a:pt x="348" y="42"/>
                    </a:lnTo>
                    <a:lnTo>
                      <a:pt x="306" y="330"/>
                    </a:lnTo>
                    <a:lnTo>
                      <a:pt x="294" y="402"/>
                    </a:lnTo>
                    <a:lnTo>
                      <a:pt x="294" y="40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37" name="Freeform 16"/>
              <p:cNvSpPr>
                <a:spLocks noChangeAspect="1"/>
              </p:cNvSpPr>
              <p:nvPr/>
            </p:nvSpPr>
            <p:spPr bwMode="auto">
              <a:xfrm>
                <a:off x="1585" y="1629"/>
                <a:ext cx="197" cy="165"/>
              </a:xfrm>
              <a:custGeom>
                <a:avLst/>
                <a:gdLst>
                  <a:gd name="T0" fmla="*/ 82 w 258"/>
                  <a:gd name="T1" fmla="*/ 86 h 228"/>
                  <a:gd name="T2" fmla="*/ 14 w 258"/>
                  <a:gd name="T3" fmla="*/ 86 h 228"/>
                  <a:gd name="T4" fmla="*/ 14 w 258"/>
                  <a:gd name="T5" fmla="*/ 73 h 228"/>
                  <a:gd name="T6" fmla="*/ 3 w 258"/>
                  <a:gd name="T7" fmla="*/ 71 h 228"/>
                  <a:gd name="T8" fmla="*/ 5 w 258"/>
                  <a:gd name="T9" fmla="*/ 30 h 228"/>
                  <a:gd name="T10" fmla="*/ 0 w 258"/>
                  <a:gd name="T11" fmla="*/ 2 h 228"/>
                  <a:gd name="T12" fmla="*/ 102 w 258"/>
                  <a:gd name="T13" fmla="*/ 0 h 228"/>
                  <a:gd name="T14" fmla="*/ 105 w 258"/>
                  <a:gd name="T15" fmla="*/ 5 h 228"/>
                  <a:gd name="T16" fmla="*/ 96 w 258"/>
                  <a:gd name="T17" fmla="*/ 12 h 228"/>
                  <a:gd name="T18" fmla="*/ 115 w 258"/>
                  <a:gd name="T19" fmla="*/ 12 h 228"/>
                  <a:gd name="T20" fmla="*/ 107 w 258"/>
                  <a:gd name="T21" fmla="*/ 18 h 228"/>
                  <a:gd name="T22" fmla="*/ 110 w 258"/>
                  <a:gd name="T23" fmla="*/ 22 h 228"/>
                  <a:gd name="T24" fmla="*/ 102 w 258"/>
                  <a:gd name="T25" fmla="*/ 25 h 228"/>
                  <a:gd name="T26" fmla="*/ 107 w 258"/>
                  <a:gd name="T27" fmla="*/ 32 h 228"/>
                  <a:gd name="T28" fmla="*/ 102 w 258"/>
                  <a:gd name="T29" fmla="*/ 36 h 228"/>
                  <a:gd name="T30" fmla="*/ 96 w 258"/>
                  <a:gd name="T31" fmla="*/ 41 h 228"/>
                  <a:gd name="T32" fmla="*/ 96 w 258"/>
                  <a:gd name="T33" fmla="*/ 50 h 228"/>
                  <a:gd name="T34" fmla="*/ 82 w 258"/>
                  <a:gd name="T35" fmla="*/ 62 h 228"/>
                  <a:gd name="T36" fmla="*/ 86 w 258"/>
                  <a:gd name="T37" fmla="*/ 68 h 228"/>
                  <a:gd name="T38" fmla="*/ 80 w 258"/>
                  <a:gd name="T39" fmla="*/ 68 h 228"/>
                  <a:gd name="T40" fmla="*/ 80 w 258"/>
                  <a:gd name="T41" fmla="*/ 75 h 228"/>
                  <a:gd name="T42" fmla="*/ 86 w 258"/>
                  <a:gd name="T43" fmla="*/ 75 h 228"/>
                  <a:gd name="T44" fmla="*/ 82 w 258"/>
                  <a:gd name="T45" fmla="*/ 77 h 228"/>
                  <a:gd name="T46" fmla="*/ 86 w 258"/>
                  <a:gd name="T47" fmla="*/ 80 h 228"/>
                  <a:gd name="T48" fmla="*/ 82 w 258"/>
                  <a:gd name="T49" fmla="*/ 85 h 228"/>
                  <a:gd name="T50" fmla="*/ 82 w 258"/>
                  <a:gd name="T51" fmla="*/ 86 h 2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58"/>
                  <a:gd name="T79" fmla="*/ 0 h 228"/>
                  <a:gd name="T80" fmla="*/ 258 w 258"/>
                  <a:gd name="T81" fmla="*/ 228 h 2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58" h="228">
                    <a:moveTo>
                      <a:pt x="186" y="228"/>
                    </a:moveTo>
                    <a:lnTo>
                      <a:pt x="30" y="228"/>
                    </a:lnTo>
                    <a:lnTo>
                      <a:pt x="30" y="192"/>
                    </a:lnTo>
                    <a:lnTo>
                      <a:pt x="6" y="186"/>
                    </a:lnTo>
                    <a:lnTo>
                      <a:pt x="12" y="78"/>
                    </a:lnTo>
                    <a:lnTo>
                      <a:pt x="0" y="6"/>
                    </a:lnTo>
                    <a:lnTo>
                      <a:pt x="228" y="0"/>
                    </a:lnTo>
                    <a:lnTo>
                      <a:pt x="234" y="12"/>
                    </a:lnTo>
                    <a:lnTo>
                      <a:pt x="216" y="30"/>
                    </a:lnTo>
                    <a:lnTo>
                      <a:pt x="258" y="30"/>
                    </a:lnTo>
                    <a:lnTo>
                      <a:pt x="240" y="48"/>
                    </a:lnTo>
                    <a:lnTo>
                      <a:pt x="246" y="60"/>
                    </a:lnTo>
                    <a:lnTo>
                      <a:pt x="228" y="66"/>
                    </a:lnTo>
                    <a:lnTo>
                      <a:pt x="240" y="84"/>
                    </a:lnTo>
                    <a:lnTo>
                      <a:pt x="228" y="96"/>
                    </a:lnTo>
                    <a:lnTo>
                      <a:pt x="216" y="108"/>
                    </a:lnTo>
                    <a:lnTo>
                      <a:pt x="216" y="132"/>
                    </a:lnTo>
                    <a:lnTo>
                      <a:pt x="186" y="162"/>
                    </a:lnTo>
                    <a:lnTo>
                      <a:pt x="192" y="180"/>
                    </a:lnTo>
                    <a:lnTo>
                      <a:pt x="180" y="180"/>
                    </a:lnTo>
                    <a:lnTo>
                      <a:pt x="180" y="198"/>
                    </a:lnTo>
                    <a:lnTo>
                      <a:pt x="192" y="198"/>
                    </a:lnTo>
                    <a:lnTo>
                      <a:pt x="186" y="204"/>
                    </a:lnTo>
                    <a:lnTo>
                      <a:pt x="192" y="210"/>
                    </a:lnTo>
                    <a:lnTo>
                      <a:pt x="186" y="222"/>
                    </a:lnTo>
                    <a:lnTo>
                      <a:pt x="186" y="228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38" name="Freeform 17"/>
              <p:cNvSpPr>
                <a:spLocks noChangeAspect="1"/>
              </p:cNvSpPr>
              <p:nvPr/>
            </p:nvSpPr>
            <p:spPr bwMode="auto">
              <a:xfrm>
                <a:off x="1585" y="1629"/>
                <a:ext cx="197" cy="169"/>
              </a:xfrm>
              <a:custGeom>
                <a:avLst/>
                <a:gdLst>
                  <a:gd name="T0" fmla="*/ 82 w 258"/>
                  <a:gd name="T1" fmla="*/ 86 h 234"/>
                  <a:gd name="T2" fmla="*/ 14 w 258"/>
                  <a:gd name="T3" fmla="*/ 86 h 234"/>
                  <a:gd name="T4" fmla="*/ 14 w 258"/>
                  <a:gd name="T5" fmla="*/ 72 h 234"/>
                  <a:gd name="T6" fmla="*/ 3 w 258"/>
                  <a:gd name="T7" fmla="*/ 70 h 234"/>
                  <a:gd name="T8" fmla="*/ 5 w 258"/>
                  <a:gd name="T9" fmla="*/ 29 h 234"/>
                  <a:gd name="T10" fmla="*/ 0 w 258"/>
                  <a:gd name="T11" fmla="*/ 2 h 234"/>
                  <a:gd name="T12" fmla="*/ 102 w 258"/>
                  <a:gd name="T13" fmla="*/ 0 h 234"/>
                  <a:gd name="T14" fmla="*/ 105 w 258"/>
                  <a:gd name="T15" fmla="*/ 5 h 234"/>
                  <a:gd name="T16" fmla="*/ 96 w 258"/>
                  <a:gd name="T17" fmla="*/ 12 h 234"/>
                  <a:gd name="T18" fmla="*/ 115 w 258"/>
                  <a:gd name="T19" fmla="*/ 12 h 234"/>
                  <a:gd name="T20" fmla="*/ 107 w 258"/>
                  <a:gd name="T21" fmla="*/ 18 h 234"/>
                  <a:gd name="T22" fmla="*/ 110 w 258"/>
                  <a:gd name="T23" fmla="*/ 22 h 234"/>
                  <a:gd name="T24" fmla="*/ 102 w 258"/>
                  <a:gd name="T25" fmla="*/ 25 h 234"/>
                  <a:gd name="T26" fmla="*/ 107 w 258"/>
                  <a:gd name="T27" fmla="*/ 32 h 234"/>
                  <a:gd name="T28" fmla="*/ 102 w 258"/>
                  <a:gd name="T29" fmla="*/ 36 h 234"/>
                  <a:gd name="T30" fmla="*/ 96 w 258"/>
                  <a:gd name="T31" fmla="*/ 40 h 234"/>
                  <a:gd name="T32" fmla="*/ 96 w 258"/>
                  <a:gd name="T33" fmla="*/ 50 h 234"/>
                  <a:gd name="T34" fmla="*/ 82 w 258"/>
                  <a:gd name="T35" fmla="*/ 61 h 234"/>
                  <a:gd name="T36" fmla="*/ 86 w 258"/>
                  <a:gd name="T37" fmla="*/ 68 h 234"/>
                  <a:gd name="T38" fmla="*/ 80 w 258"/>
                  <a:gd name="T39" fmla="*/ 68 h 234"/>
                  <a:gd name="T40" fmla="*/ 80 w 258"/>
                  <a:gd name="T41" fmla="*/ 74 h 234"/>
                  <a:gd name="T42" fmla="*/ 86 w 258"/>
                  <a:gd name="T43" fmla="*/ 74 h 234"/>
                  <a:gd name="T44" fmla="*/ 82 w 258"/>
                  <a:gd name="T45" fmla="*/ 77 h 234"/>
                  <a:gd name="T46" fmla="*/ 86 w 258"/>
                  <a:gd name="T47" fmla="*/ 79 h 234"/>
                  <a:gd name="T48" fmla="*/ 82 w 258"/>
                  <a:gd name="T49" fmla="*/ 84 h 234"/>
                  <a:gd name="T50" fmla="*/ 82 w 258"/>
                  <a:gd name="T51" fmla="*/ 86 h 234"/>
                  <a:gd name="T52" fmla="*/ 82 w 258"/>
                  <a:gd name="T53" fmla="*/ 88 h 23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58"/>
                  <a:gd name="T82" fmla="*/ 0 h 234"/>
                  <a:gd name="T83" fmla="*/ 258 w 258"/>
                  <a:gd name="T84" fmla="*/ 234 h 23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58" h="234">
                    <a:moveTo>
                      <a:pt x="186" y="228"/>
                    </a:moveTo>
                    <a:lnTo>
                      <a:pt x="30" y="228"/>
                    </a:lnTo>
                    <a:lnTo>
                      <a:pt x="30" y="192"/>
                    </a:lnTo>
                    <a:lnTo>
                      <a:pt x="6" y="186"/>
                    </a:lnTo>
                    <a:lnTo>
                      <a:pt x="12" y="78"/>
                    </a:lnTo>
                    <a:lnTo>
                      <a:pt x="0" y="6"/>
                    </a:lnTo>
                    <a:lnTo>
                      <a:pt x="228" y="0"/>
                    </a:lnTo>
                    <a:lnTo>
                      <a:pt x="234" y="12"/>
                    </a:lnTo>
                    <a:lnTo>
                      <a:pt x="216" y="30"/>
                    </a:lnTo>
                    <a:lnTo>
                      <a:pt x="258" y="30"/>
                    </a:lnTo>
                    <a:lnTo>
                      <a:pt x="240" y="48"/>
                    </a:lnTo>
                    <a:lnTo>
                      <a:pt x="246" y="60"/>
                    </a:lnTo>
                    <a:lnTo>
                      <a:pt x="228" y="66"/>
                    </a:lnTo>
                    <a:lnTo>
                      <a:pt x="240" y="84"/>
                    </a:lnTo>
                    <a:lnTo>
                      <a:pt x="228" y="96"/>
                    </a:lnTo>
                    <a:lnTo>
                      <a:pt x="216" y="108"/>
                    </a:lnTo>
                    <a:lnTo>
                      <a:pt x="216" y="132"/>
                    </a:lnTo>
                    <a:lnTo>
                      <a:pt x="186" y="162"/>
                    </a:lnTo>
                    <a:lnTo>
                      <a:pt x="192" y="180"/>
                    </a:lnTo>
                    <a:lnTo>
                      <a:pt x="180" y="180"/>
                    </a:lnTo>
                    <a:lnTo>
                      <a:pt x="180" y="198"/>
                    </a:lnTo>
                    <a:lnTo>
                      <a:pt x="192" y="198"/>
                    </a:lnTo>
                    <a:lnTo>
                      <a:pt x="186" y="204"/>
                    </a:lnTo>
                    <a:lnTo>
                      <a:pt x="192" y="210"/>
                    </a:lnTo>
                    <a:lnTo>
                      <a:pt x="186" y="222"/>
                    </a:lnTo>
                    <a:lnTo>
                      <a:pt x="186" y="228"/>
                    </a:lnTo>
                    <a:lnTo>
                      <a:pt x="186" y="23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39" name="Freeform 18"/>
              <p:cNvSpPr>
                <a:spLocks noChangeAspect="1"/>
              </p:cNvSpPr>
              <p:nvPr/>
            </p:nvSpPr>
            <p:spPr bwMode="auto">
              <a:xfrm>
                <a:off x="496" y="1235"/>
                <a:ext cx="311" cy="502"/>
              </a:xfrm>
              <a:custGeom>
                <a:avLst/>
                <a:gdLst>
                  <a:gd name="T0" fmla="*/ 157 w 408"/>
                  <a:gd name="T1" fmla="*/ 261 h 696"/>
                  <a:gd name="T2" fmla="*/ 101 w 408"/>
                  <a:gd name="T3" fmla="*/ 255 h 696"/>
                  <a:gd name="T4" fmla="*/ 98 w 408"/>
                  <a:gd name="T5" fmla="*/ 236 h 696"/>
                  <a:gd name="T6" fmla="*/ 88 w 408"/>
                  <a:gd name="T7" fmla="*/ 221 h 696"/>
                  <a:gd name="T8" fmla="*/ 79 w 408"/>
                  <a:gd name="T9" fmla="*/ 221 h 696"/>
                  <a:gd name="T10" fmla="*/ 79 w 408"/>
                  <a:gd name="T11" fmla="*/ 213 h 696"/>
                  <a:gd name="T12" fmla="*/ 66 w 408"/>
                  <a:gd name="T13" fmla="*/ 209 h 696"/>
                  <a:gd name="T14" fmla="*/ 59 w 408"/>
                  <a:gd name="T15" fmla="*/ 198 h 696"/>
                  <a:gd name="T16" fmla="*/ 40 w 408"/>
                  <a:gd name="T17" fmla="*/ 193 h 696"/>
                  <a:gd name="T18" fmla="*/ 34 w 408"/>
                  <a:gd name="T19" fmla="*/ 191 h 696"/>
                  <a:gd name="T20" fmla="*/ 40 w 408"/>
                  <a:gd name="T21" fmla="*/ 176 h 696"/>
                  <a:gd name="T22" fmla="*/ 34 w 408"/>
                  <a:gd name="T23" fmla="*/ 173 h 696"/>
                  <a:gd name="T24" fmla="*/ 37 w 408"/>
                  <a:gd name="T25" fmla="*/ 169 h 696"/>
                  <a:gd name="T26" fmla="*/ 21 w 408"/>
                  <a:gd name="T27" fmla="*/ 144 h 696"/>
                  <a:gd name="T28" fmla="*/ 21 w 408"/>
                  <a:gd name="T29" fmla="*/ 137 h 696"/>
                  <a:gd name="T30" fmla="*/ 27 w 408"/>
                  <a:gd name="T31" fmla="*/ 131 h 696"/>
                  <a:gd name="T32" fmla="*/ 16 w 408"/>
                  <a:gd name="T33" fmla="*/ 119 h 696"/>
                  <a:gd name="T34" fmla="*/ 18 w 408"/>
                  <a:gd name="T35" fmla="*/ 105 h 696"/>
                  <a:gd name="T36" fmla="*/ 27 w 408"/>
                  <a:gd name="T37" fmla="*/ 117 h 696"/>
                  <a:gd name="T38" fmla="*/ 21 w 408"/>
                  <a:gd name="T39" fmla="*/ 104 h 696"/>
                  <a:gd name="T40" fmla="*/ 29 w 408"/>
                  <a:gd name="T41" fmla="*/ 102 h 696"/>
                  <a:gd name="T42" fmla="*/ 21 w 408"/>
                  <a:gd name="T43" fmla="*/ 97 h 696"/>
                  <a:gd name="T44" fmla="*/ 18 w 408"/>
                  <a:gd name="T45" fmla="*/ 105 h 696"/>
                  <a:gd name="T46" fmla="*/ 14 w 408"/>
                  <a:gd name="T47" fmla="*/ 97 h 696"/>
                  <a:gd name="T48" fmla="*/ 11 w 408"/>
                  <a:gd name="T49" fmla="*/ 99 h 696"/>
                  <a:gd name="T50" fmla="*/ 14 w 408"/>
                  <a:gd name="T51" fmla="*/ 94 h 696"/>
                  <a:gd name="T52" fmla="*/ 3 w 408"/>
                  <a:gd name="T53" fmla="*/ 72 h 696"/>
                  <a:gd name="T54" fmla="*/ 8 w 408"/>
                  <a:gd name="T55" fmla="*/ 52 h 696"/>
                  <a:gd name="T56" fmla="*/ 0 w 408"/>
                  <a:gd name="T57" fmla="*/ 34 h 696"/>
                  <a:gd name="T58" fmla="*/ 11 w 408"/>
                  <a:gd name="T59" fmla="*/ 22 h 696"/>
                  <a:gd name="T60" fmla="*/ 18 w 408"/>
                  <a:gd name="T61" fmla="*/ 0 h 696"/>
                  <a:gd name="T62" fmla="*/ 101 w 408"/>
                  <a:gd name="T63" fmla="*/ 20 h 696"/>
                  <a:gd name="T64" fmla="*/ 79 w 408"/>
                  <a:gd name="T65" fmla="*/ 90 h 696"/>
                  <a:gd name="T66" fmla="*/ 172 w 408"/>
                  <a:gd name="T67" fmla="*/ 207 h 696"/>
                  <a:gd name="T68" fmla="*/ 181 w 408"/>
                  <a:gd name="T69" fmla="*/ 227 h 696"/>
                  <a:gd name="T70" fmla="*/ 170 w 408"/>
                  <a:gd name="T71" fmla="*/ 232 h 696"/>
                  <a:gd name="T72" fmla="*/ 168 w 408"/>
                  <a:gd name="T73" fmla="*/ 241 h 696"/>
                  <a:gd name="T74" fmla="*/ 162 w 408"/>
                  <a:gd name="T75" fmla="*/ 247 h 696"/>
                  <a:gd name="T76" fmla="*/ 165 w 408"/>
                  <a:gd name="T77" fmla="*/ 259 h 696"/>
                  <a:gd name="T78" fmla="*/ 159 w 408"/>
                  <a:gd name="T79" fmla="*/ 261 h 696"/>
                  <a:gd name="T80" fmla="*/ 157 w 408"/>
                  <a:gd name="T81" fmla="*/ 261 h 69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08"/>
                  <a:gd name="T124" fmla="*/ 0 h 696"/>
                  <a:gd name="T125" fmla="*/ 408 w 408"/>
                  <a:gd name="T126" fmla="*/ 696 h 69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08" h="696">
                    <a:moveTo>
                      <a:pt x="354" y="696"/>
                    </a:moveTo>
                    <a:lnTo>
                      <a:pt x="228" y="678"/>
                    </a:lnTo>
                    <a:lnTo>
                      <a:pt x="222" y="630"/>
                    </a:lnTo>
                    <a:lnTo>
                      <a:pt x="198" y="588"/>
                    </a:lnTo>
                    <a:lnTo>
                      <a:pt x="180" y="588"/>
                    </a:lnTo>
                    <a:lnTo>
                      <a:pt x="180" y="570"/>
                    </a:lnTo>
                    <a:lnTo>
                      <a:pt x="150" y="558"/>
                    </a:lnTo>
                    <a:lnTo>
                      <a:pt x="132" y="528"/>
                    </a:lnTo>
                    <a:lnTo>
                      <a:pt x="90" y="516"/>
                    </a:lnTo>
                    <a:lnTo>
                      <a:pt x="78" y="510"/>
                    </a:lnTo>
                    <a:lnTo>
                      <a:pt x="90" y="468"/>
                    </a:lnTo>
                    <a:lnTo>
                      <a:pt x="78" y="462"/>
                    </a:lnTo>
                    <a:lnTo>
                      <a:pt x="84" y="450"/>
                    </a:lnTo>
                    <a:lnTo>
                      <a:pt x="48" y="384"/>
                    </a:lnTo>
                    <a:lnTo>
                      <a:pt x="48" y="366"/>
                    </a:lnTo>
                    <a:lnTo>
                      <a:pt x="60" y="348"/>
                    </a:lnTo>
                    <a:lnTo>
                      <a:pt x="36" y="318"/>
                    </a:lnTo>
                    <a:lnTo>
                      <a:pt x="42" y="282"/>
                    </a:lnTo>
                    <a:lnTo>
                      <a:pt x="60" y="312"/>
                    </a:lnTo>
                    <a:lnTo>
                      <a:pt x="48" y="276"/>
                    </a:lnTo>
                    <a:lnTo>
                      <a:pt x="66" y="270"/>
                    </a:lnTo>
                    <a:lnTo>
                      <a:pt x="48" y="258"/>
                    </a:lnTo>
                    <a:lnTo>
                      <a:pt x="42" y="282"/>
                    </a:lnTo>
                    <a:lnTo>
                      <a:pt x="30" y="258"/>
                    </a:lnTo>
                    <a:lnTo>
                      <a:pt x="24" y="264"/>
                    </a:lnTo>
                    <a:lnTo>
                      <a:pt x="30" y="252"/>
                    </a:lnTo>
                    <a:lnTo>
                      <a:pt x="6" y="192"/>
                    </a:lnTo>
                    <a:lnTo>
                      <a:pt x="18" y="138"/>
                    </a:lnTo>
                    <a:lnTo>
                      <a:pt x="0" y="90"/>
                    </a:lnTo>
                    <a:lnTo>
                      <a:pt x="24" y="60"/>
                    </a:lnTo>
                    <a:lnTo>
                      <a:pt x="42" y="0"/>
                    </a:lnTo>
                    <a:lnTo>
                      <a:pt x="228" y="54"/>
                    </a:lnTo>
                    <a:lnTo>
                      <a:pt x="180" y="240"/>
                    </a:lnTo>
                    <a:lnTo>
                      <a:pt x="390" y="552"/>
                    </a:lnTo>
                    <a:lnTo>
                      <a:pt x="408" y="606"/>
                    </a:lnTo>
                    <a:lnTo>
                      <a:pt x="384" y="618"/>
                    </a:lnTo>
                    <a:lnTo>
                      <a:pt x="378" y="642"/>
                    </a:lnTo>
                    <a:lnTo>
                      <a:pt x="366" y="660"/>
                    </a:lnTo>
                    <a:lnTo>
                      <a:pt x="372" y="690"/>
                    </a:lnTo>
                    <a:lnTo>
                      <a:pt x="360" y="696"/>
                    </a:lnTo>
                    <a:lnTo>
                      <a:pt x="354" y="69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40" name="Freeform 19"/>
              <p:cNvSpPr>
                <a:spLocks noChangeAspect="1"/>
              </p:cNvSpPr>
              <p:nvPr/>
            </p:nvSpPr>
            <p:spPr bwMode="auto">
              <a:xfrm>
                <a:off x="496" y="1235"/>
                <a:ext cx="311" cy="507"/>
              </a:xfrm>
              <a:custGeom>
                <a:avLst/>
                <a:gdLst>
                  <a:gd name="T0" fmla="*/ 157 w 408"/>
                  <a:gd name="T1" fmla="*/ 262 h 702"/>
                  <a:gd name="T2" fmla="*/ 101 w 408"/>
                  <a:gd name="T3" fmla="*/ 256 h 702"/>
                  <a:gd name="T4" fmla="*/ 98 w 408"/>
                  <a:gd name="T5" fmla="*/ 238 h 702"/>
                  <a:gd name="T6" fmla="*/ 88 w 408"/>
                  <a:gd name="T7" fmla="*/ 222 h 702"/>
                  <a:gd name="T8" fmla="*/ 79 w 408"/>
                  <a:gd name="T9" fmla="*/ 222 h 702"/>
                  <a:gd name="T10" fmla="*/ 79 w 408"/>
                  <a:gd name="T11" fmla="*/ 215 h 702"/>
                  <a:gd name="T12" fmla="*/ 66 w 408"/>
                  <a:gd name="T13" fmla="*/ 210 h 702"/>
                  <a:gd name="T14" fmla="*/ 59 w 408"/>
                  <a:gd name="T15" fmla="*/ 199 h 702"/>
                  <a:gd name="T16" fmla="*/ 40 w 408"/>
                  <a:gd name="T17" fmla="*/ 194 h 702"/>
                  <a:gd name="T18" fmla="*/ 34 w 408"/>
                  <a:gd name="T19" fmla="*/ 192 h 702"/>
                  <a:gd name="T20" fmla="*/ 40 w 408"/>
                  <a:gd name="T21" fmla="*/ 176 h 702"/>
                  <a:gd name="T22" fmla="*/ 34 w 408"/>
                  <a:gd name="T23" fmla="*/ 174 h 702"/>
                  <a:gd name="T24" fmla="*/ 37 w 408"/>
                  <a:gd name="T25" fmla="*/ 170 h 702"/>
                  <a:gd name="T26" fmla="*/ 21 w 408"/>
                  <a:gd name="T27" fmla="*/ 144 h 702"/>
                  <a:gd name="T28" fmla="*/ 21 w 408"/>
                  <a:gd name="T29" fmla="*/ 138 h 702"/>
                  <a:gd name="T30" fmla="*/ 27 w 408"/>
                  <a:gd name="T31" fmla="*/ 131 h 702"/>
                  <a:gd name="T32" fmla="*/ 16 w 408"/>
                  <a:gd name="T33" fmla="*/ 120 h 702"/>
                  <a:gd name="T34" fmla="*/ 18 w 408"/>
                  <a:gd name="T35" fmla="*/ 106 h 702"/>
                  <a:gd name="T36" fmla="*/ 27 w 408"/>
                  <a:gd name="T37" fmla="*/ 117 h 702"/>
                  <a:gd name="T38" fmla="*/ 21 w 408"/>
                  <a:gd name="T39" fmla="*/ 104 h 702"/>
                  <a:gd name="T40" fmla="*/ 29 w 408"/>
                  <a:gd name="T41" fmla="*/ 102 h 702"/>
                  <a:gd name="T42" fmla="*/ 21 w 408"/>
                  <a:gd name="T43" fmla="*/ 97 h 702"/>
                  <a:gd name="T44" fmla="*/ 18 w 408"/>
                  <a:gd name="T45" fmla="*/ 106 h 702"/>
                  <a:gd name="T46" fmla="*/ 14 w 408"/>
                  <a:gd name="T47" fmla="*/ 97 h 702"/>
                  <a:gd name="T48" fmla="*/ 11 w 408"/>
                  <a:gd name="T49" fmla="*/ 100 h 702"/>
                  <a:gd name="T50" fmla="*/ 14 w 408"/>
                  <a:gd name="T51" fmla="*/ 95 h 702"/>
                  <a:gd name="T52" fmla="*/ 3 w 408"/>
                  <a:gd name="T53" fmla="*/ 72 h 702"/>
                  <a:gd name="T54" fmla="*/ 8 w 408"/>
                  <a:gd name="T55" fmla="*/ 52 h 702"/>
                  <a:gd name="T56" fmla="*/ 0 w 408"/>
                  <a:gd name="T57" fmla="*/ 34 h 702"/>
                  <a:gd name="T58" fmla="*/ 11 w 408"/>
                  <a:gd name="T59" fmla="*/ 22 h 702"/>
                  <a:gd name="T60" fmla="*/ 18 w 408"/>
                  <a:gd name="T61" fmla="*/ 0 h 702"/>
                  <a:gd name="T62" fmla="*/ 101 w 408"/>
                  <a:gd name="T63" fmla="*/ 20 h 702"/>
                  <a:gd name="T64" fmla="*/ 79 w 408"/>
                  <a:gd name="T65" fmla="*/ 90 h 702"/>
                  <a:gd name="T66" fmla="*/ 172 w 408"/>
                  <a:gd name="T67" fmla="*/ 208 h 702"/>
                  <a:gd name="T68" fmla="*/ 181 w 408"/>
                  <a:gd name="T69" fmla="*/ 228 h 702"/>
                  <a:gd name="T70" fmla="*/ 170 w 408"/>
                  <a:gd name="T71" fmla="*/ 233 h 702"/>
                  <a:gd name="T72" fmla="*/ 168 w 408"/>
                  <a:gd name="T73" fmla="*/ 242 h 702"/>
                  <a:gd name="T74" fmla="*/ 162 w 408"/>
                  <a:gd name="T75" fmla="*/ 248 h 702"/>
                  <a:gd name="T76" fmla="*/ 165 w 408"/>
                  <a:gd name="T77" fmla="*/ 260 h 702"/>
                  <a:gd name="T78" fmla="*/ 159 w 408"/>
                  <a:gd name="T79" fmla="*/ 262 h 702"/>
                  <a:gd name="T80" fmla="*/ 157 w 408"/>
                  <a:gd name="T81" fmla="*/ 262 h 702"/>
                  <a:gd name="T82" fmla="*/ 157 w 408"/>
                  <a:gd name="T83" fmla="*/ 264 h 70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08"/>
                  <a:gd name="T127" fmla="*/ 0 h 702"/>
                  <a:gd name="T128" fmla="*/ 408 w 408"/>
                  <a:gd name="T129" fmla="*/ 702 h 70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08" h="702">
                    <a:moveTo>
                      <a:pt x="354" y="696"/>
                    </a:moveTo>
                    <a:lnTo>
                      <a:pt x="228" y="678"/>
                    </a:lnTo>
                    <a:lnTo>
                      <a:pt x="222" y="630"/>
                    </a:lnTo>
                    <a:lnTo>
                      <a:pt x="198" y="588"/>
                    </a:lnTo>
                    <a:lnTo>
                      <a:pt x="180" y="588"/>
                    </a:lnTo>
                    <a:lnTo>
                      <a:pt x="180" y="570"/>
                    </a:lnTo>
                    <a:lnTo>
                      <a:pt x="150" y="558"/>
                    </a:lnTo>
                    <a:lnTo>
                      <a:pt x="132" y="528"/>
                    </a:lnTo>
                    <a:lnTo>
                      <a:pt x="90" y="516"/>
                    </a:lnTo>
                    <a:lnTo>
                      <a:pt x="78" y="510"/>
                    </a:lnTo>
                    <a:lnTo>
                      <a:pt x="90" y="468"/>
                    </a:lnTo>
                    <a:lnTo>
                      <a:pt x="78" y="462"/>
                    </a:lnTo>
                    <a:lnTo>
                      <a:pt x="84" y="450"/>
                    </a:lnTo>
                    <a:lnTo>
                      <a:pt x="48" y="384"/>
                    </a:lnTo>
                    <a:lnTo>
                      <a:pt x="48" y="366"/>
                    </a:lnTo>
                    <a:lnTo>
                      <a:pt x="60" y="348"/>
                    </a:lnTo>
                    <a:lnTo>
                      <a:pt x="36" y="318"/>
                    </a:lnTo>
                    <a:lnTo>
                      <a:pt x="42" y="282"/>
                    </a:lnTo>
                    <a:lnTo>
                      <a:pt x="60" y="312"/>
                    </a:lnTo>
                    <a:lnTo>
                      <a:pt x="48" y="276"/>
                    </a:lnTo>
                    <a:lnTo>
                      <a:pt x="66" y="270"/>
                    </a:lnTo>
                    <a:lnTo>
                      <a:pt x="48" y="258"/>
                    </a:lnTo>
                    <a:lnTo>
                      <a:pt x="42" y="282"/>
                    </a:lnTo>
                    <a:lnTo>
                      <a:pt x="30" y="258"/>
                    </a:lnTo>
                    <a:lnTo>
                      <a:pt x="24" y="264"/>
                    </a:lnTo>
                    <a:lnTo>
                      <a:pt x="30" y="252"/>
                    </a:lnTo>
                    <a:lnTo>
                      <a:pt x="6" y="192"/>
                    </a:lnTo>
                    <a:lnTo>
                      <a:pt x="18" y="138"/>
                    </a:lnTo>
                    <a:lnTo>
                      <a:pt x="0" y="90"/>
                    </a:lnTo>
                    <a:lnTo>
                      <a:pt x="24" y="60"/>
                    </a:lnTo>
                    <a:lnTo>
                      <a:pt x="42" y="0"/>
                    </a:lnTo>
                    <a:lnTo>
                      <a:pt x="228" y="54"/>
                    </a:lnTo>
                    <a:lnTo>
                      <a:pt x="180" y="240"/>
                    </a:lnTo>
                    <a:lnTo>
                      <a:pt x="390" y="552"/>
                    </a:lnTo>
                    <a:lnTo>
                      <a:pt x="408" y="606"/>
                    </a:lnTo>
                    <a:lnTo>
                      <a:pt x="384" y="618"/>
                    </a:lnTo>
                    <a:lnTo>
                      <a:pt x="378" y="642"/>
                    </a:lnTo>
                    <a:lnTo>
                      <a:pt x="366" y="660"/>
                    </a:lnTo>
                    <a:lnTo>
                      <a:pt x="372" y="690"/>
                    </a:lnTo>
                    <a:lnTo>
                      <a:pt x="360" y="696"/>
                    </a:lnTo>
                    <a:lnTo>
                      <a:pt x="354" y="696"/>
                    </a:lnTo>
                    <a:lnTo>
                      <a:pt x="354" y="70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41" name="Freeform 20"/>
              <p:cNvSpPr>
                <a:spLocks noChangeAspect="1"/>
              </p:cNvSpPr>
              <p:nvPr/>
            </p:nvSpPr>
            <p:spPr bwMode="auto">
              <a:xfrm>
                <a:off x="1027" y="1395"/>
                <a:ext cx="284" cy="208"/>
              </a:xfrm>
              <a:custGeom>
                <a:avLst/>
                <a:gdLst>
                  <a:gd name="T0" fmla="*/ 163 w 372"/>
                  <a:gd name="T1" fmla="*/ 36 h 288"/>
                  <a:gd name="T2" fmla="*/ 157 w 372"/>
                  <a:gd name="T3" fmla="*/ 108 h 288"/>
                  <a:gd name="T4" fmla="*/ 137 w 372"/>
                  <a:gd name="T5" fmla="*/ 106 h 288"/>
                  <a:gd name="T6" fmla="*/ 0 w 372"/>
                  <a:gd name="T7" fmla="*/ 95 h 288"/>
                  <a:gd name="T8" fmla="*/ 3 w 372"/>
                  <a:gd name="T9" fmla="*/ 79 h 288"/>
                  <a:gd name="T10" fmla="*/ 16 w 372"/>
                  <a:gd name="T11" fmla="*/ 0 h 288"/>
                  <a:gd name="T12" fmla="*/ 123 w 372"/>
                  <a:gd name="T13" fmla="*/ 9 h 288"/>
                  <a:gd name="T14" fmla="*/ 166 w 372"/>
                  <a:gd name="T15" fmla="*/ 12 h 288"/>
                  <a:gd name="T16" fmla="*/ 163 w 372"/>
                  <a:gd name="T17" fmla="*/ 27 h 288"/>
                  <a:gd name="T18" fmla="*/ 163 w 372"/>
                  <a:gd name="T19" fmla="*/ 36 h 2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72"/>
                  <a:gd name="T31" fmla="*/ 0 h 288"/>
                  <a:gd name="T32" fmla="*/ 372 w 372"/>
                  <a:gd name="T33" fmla="*/ 288 h 2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72" h="288">
                    <a:moveTo>
                      <a:pt x="366" y="96"/>
                    </a:moveTo>
                    <a:lnTo>
                      <a:pt x="354" y="288"/>
                    </a:lnTo>
                    <a:lnTo>
                      <a:pt x="306" y="282"/>
                    </a:lnTo>
                    <a:lnTo>
                      <a:pt x="0" y="252"/>
                    </a:lnTo>
                    <a:lnTo>
                      <a:pt x="6" y="210"/>
                    </a:lnTo>
                    <a:lnTo>
                      <a:pt x="36" y="0"/>
                    </a:lnTo>
                    <a:lnTo>
                      <a:pt x="276" y="24"/>
                    </a:lnTo>
                    <a:lnTo>
                      <a:pt x="372" y="30"/>
                    </a:lnTo>
                    <a:lnTo>
                      <a:pt x="366" y="72"/>
                    </a:lnTo>
                    <a:lnTo>
                      <a:pt x="366" y="9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42" name="Freeform 21"/>
              <p:cNvSpPr>
                <a:spLocks noChangeAspect="1"/>
              </p:cNvSpPr>
              <p:nvPr/>
            </p:nvSpPr>
            <p:spPr bwMode="auto">
              <a:xfrm>
                <a:off x="1027" y="1395"/>
                <a:ext cx="284" cy="208"/>
              </a:xfrm>
              <a:custGeom>
                <a:avLst/>
                <a:gdLst>
                  <a:gd name="T0" fmla="*/ 163 w 372"/>
                  <a:gd name="T1" fmla="*/ 36 h 288"/>
                  <a:gd name="T2" fmla="*/ 157 w 372"/>
                  <a:gd name="T3" fmla="*/ 108 h 288"/>
                  <a:gd name="T4" fmla="*/ 137 w 372"/>
                  <a:gd name="T5" fmla="*/ 106 h 288"/>
                  <a:gd name="T6" fmla="*/ 0 w 372"/>
                  <a:gd name="T7" fmla="*/ 95 h 288"/>
                  <a:gd name="T8" fmla="*/ 3 w 372"/>
                  <a:gd name="T9" fmla="*/ 79 h 288"/>
                  <a:gd name="T10" fmla="*/ 16 w 372"/>
                  <a:gd name="T11" fmla="*/ 0 h 288"/>
                  <a:gd name="T12" fmla="*/ 123 w 372"/>
                  <a:gd name="T13" fmla="*/ 9 h 288"/>
                  <a:gd name="T14" fmla="*/ 166 w 372"/>
                  <a:gd name="T15" fmla="*/ 12 h 288"/>
                  <a:gd name="T16" fmla="*/ 163 w 372"/>
                  <a:gd name="T17" fmla="*/ 27 h 288"/>
                  <a:gd name="T18" fmla="*/ 163 w 372"/>
                  <a:gd name="T19" fmla="*/ 36 h 288"/>
                  <a:gd name="T20" fmla="*/ 163 w 372"/>
                  <a:gd name="T21" fmla="*/ 38 h 28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72"/>
                  <a:gd name="T34" fmla="*/ 0 h 288"/>
                  <a:gd name="T35" fmla="*/ 372 w 372"/>
                  <a:gd name="T36" fmla="*/ 288 h 28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72" h="288">
                    <a:moveTo>
                      <a:pt x="366" y="96"/>
                    </a:moveTo>
                    <a:lnTo>
                      <a:pt x="354" y="288"/>
                    </a:lnTo>
                    <a:lnTo>
                      <a:pt x="306" y="282"/>
                    </a:lnTo>
                    <a:lnTo>
                      <a:pt x="0" y="252"/>
                    </a:lnTo>
                    <a:lnTo>
                      <a:pt x="6" y="210"/>
                    </a:lnTo>
                    <a:lnTo>
                      <a:pt x="36" y="0"/>
                    </a:lnTo>
                    <a:lnTo>
                      <a:pt x="276" y="24"/>
                    </a:lnTo>
                    <a:lnTo>
                      <a:pt x="372" y="30"/>
                    </a:lnTo>
                    <a:lnTo>
                      <a:pt x="366" y="72"/>
                    </a:lnTo>
                    <a:lnTo>
                      <a:pt x="366" y="96"/>
                    </a:lnTo>
                    <a:lnTo>
                      <a:pt x="366" y="10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43" name="Freeform 22"/>
              <p:cNvSpPr>
                <a:spLocks noChangeAspect="1"/>
              </p:cNvSpPr>
              <p:nvPr/>
            </p:nvSpPr>
            <p:spPr bwMode="auto">
              <a:xfrm>
                <a:off x="2336" y="1274"/>
                <a:ext cx="68" cy="61"/>
              </a:xfrm>
              <a:custGeom>
                <a:avLst/>
                <a:gdLst>
                  <a:gd name="T0" fmla="*/ 36 w 90"/>
                  <a:gd name="T1" fmla="*/ 0 h 84"/>
                  <a:gd name="T2" fmla="*/ 39 w 90"/>
                  <a:gd name="T3" fmla="*/ 17 h 84"/>
                  <a:gd name="T4" fmla="*/ 18 w 90"/>
                  <a:gd name="T5" fmla="*/ 23 h 84"/>
                  <a:gd name="T6" fmla="*/ 5 w 90"/>
                  <a:gd name="T7" fmla="*/ 32 h 84"/>
                  <a:gd name="T8" fmla="*/ 5 w 90"/>
                  <a:gd name="T9" fmla="*/ 28 h 84"/>
                  <a:gd name="T10" fmla="*/ 0 w 90"/>
                  <a:gd name="T11" fmla="*/ 7 h 84"/>
                  <a:gd name="T12" fmla="*/ 34 w 90"/>
                  <a:gd name="T13" fmla="*/ 0 h 84"/>
                  <a:gd name="T14" fmla="*/ 36 w 90"/>
                  <a:gd name="T15" fmla="*/ 0 h 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0"/>
                  <a:gd name="T25" fmla="*/ 0 h 84"/>
                  <a:gd name="T26" fmla="*/ 90 w 90"/>
                  <a:gd name="T27" fmla="*/ 84 h 8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0" h="84">
                    <a:moveTo>
                      <a:pt x="84" y="0"/>
                    </a:moveTo>
                    <a:lnTo>
                      <a:pt x="90" y="42"/>
                    </a:lnTo>
                    <a:lnTo>
                      <a:pt x="42" y="60"/>
                    </a:lnTo>
                    <a:lnTo>
                      <a:pt x="12" y="84"/>
                    </a:lnTo>
                    <a:lnTo>
                      <a:pt x="12" y="72"/>
                    </a:lnTo>
                    <a:lnTo>
                      <a:pt x="0" y="18"/>
                    </a:lnTo>
                    <a:lnTo>
                      <a:pt x="78" y="0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44" name="Freeform 23"/>
              <p:cNvSpPr>
                <a:spLocks noChangeAspect="1"/>
              </p:cNvSpPr>
              <p:nvPr/>
            </p:nvSpPr>
            <p:spPr bwMode="auto">
              <a:xfrm>
                <a:off x="2336" y="1274"/>
                <a:ext cx="68" cy="61"/>
              </a:xfrm>
              <a:custGeom>
                <a:avLst/>
                <a:gdLst>
                  <a:gd name="T0" fmla="*/ 36 w 90"/>
                  <a:gd name="T1" fmla="*/ 0 h 84"/>
                  <a:gd name="T2" fmla="*/ 39 w 90"/>
                  <a:gd name="T3" fmla="*/ 17 h 84"/>
                  <a:gd name="T4" fmla="*/ 18 w 90"/>
                  <a:gd name="T5" fmla="*/ 23 h 84"/>
                  <a:gd name="T6" fmla="*/ 5 w 90"/>
                  <a:gd name="T7" fmla="*/ 32 h 84"/>
                  <a:gd name="T8" fmla="*/ 5 w 90"/>
                  <a:gd name="T9" fmla="*/ 28 h 84"/>
                  <a:gd name="T10" fmla="*/ 0 w 90"/>
                  <a:gd name="T11" fmla="*/ 7 h 84"/>
                  <a:gd name="T12" fmla="*/ 34 w 90"/>
                  <a:gd name="T13" fmla="*/ 0 h 84"/>
                  <a:gd name="T14" fmla="*/ 36 w 90"/>
                  <a:gd name="T15" fmla="*/ 0 h 84"/>
                  <a:gd name="T16" fmla="*/ 36 w 90"/>
                  <a:gd name="T17" fmla="*/ 2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"/>
                  <a:gd name="T28" fmla="*/ 0 h 84"/>
                  <a:gd name="T29" fmla="*/ 90 w 90"/>
                  <a:gd name="T30" fmla="*/ 84 h 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" h="84">
                    <a:moveTo>
                      <a:pt x="84" y="0"/>
                    </a:moveTo>
                    <a:lnTo>
                      <a:pt x="90" y="42"/>
                    </a:lnTo>
                    <a:lnTo>
                      <a:pt x="42" y="60"/>
                    </a:lnTo>
                    <a:lnTo>
                      <a:pt x="12" y="84"/>
                    </a:lnTo>
                    <a:lnTo>
                      <a:pt x="12" y="72"/>
                    </a:lnTo>
                    <a:lnTo>
                      <a:pt x="0" y="18"/>
                    </a:lnTo>
                    <a:lnTo>
                      <a:pt x="78" y="0"/>
                    </a:lnTo>
                    <a:lnTo>
                      <a:pt x="84" y="0"/>
                    </a:lnTo>
                    <a:lnTo>
                      <a:pt x="84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45" name="Freeform 24"/>
              <p:cNvSpPr>
                <a:spLocks noChangeAspect="1"/>
              </p:cNvSpPr>
              <p:nvPr/>
            </p:nvSpPr>
            <p:spPr bwMode="auto">
              <a:xfrm>
                <a:off x="2281" y="1404"/>
                <a:ext cx="41" cy="61"/>
              </a:xfrm>
              <a:custGeom>
                <a:avLst/>
                <a:gdLst>
                  <a:gd name="T0" fmla="*/ 8 w 54"/>
                  <a:gd name="T1" fmla="*/ 0 h 84"/>
                  <a:gd name="T2" fmla="*/ 5 w 54"/>
                  <a:gd name="T3" fmla="*/ 2 h 84"/>
                  <a:gd name="T4" fmla="*/ 5 w 54"/>
                  <a:gd name="T5" fmla="*/ 9 h 84"/>
                  <a:gd name="T6" fmla="*/ 16 w 54"/>
                  <a:gd name="T7" fmla="*/ 20 h 84"/>
                  <a:gd name="T8" fmla="*/ 21 w 54"/>
                  <a:gd name="T9" fmla="*/ 23 h 84"/>
                  <a:gd name="T10" fmla="*/ 18 w 54"/>
                  <a:gd name="T11" fmla="*/ 28 h 84"/>
                  <a:gd name="T12" fmla="*/ 24 w 54"/>
                  <a:gd name="T13" fmla="*/ 30 h 84"/>
                  <a:gd name="T14" fmla="*/ 11 w 54"/>
                  <a:gd name="T15" fmla="*/ 32 h 84"/>
                  <a:gd name="T16" fmla="*/ 0 w 54"/>
                  <a:gd name="T17" fmla="*/ 2 h 84"/>
                  <a:gd name="T18" fmla="*/ 5 w 54"/>
                  <a:gd name="T19" fmla="*/ 0 h 84"/>
                  <a:gd name="T20" fmla="*/ 8 w 54"/>
                  <a:gd name="T21" fmla="*/ 0 h 8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4"/>
                  <a:gd name="T34" fmla="*/ 0 h 84"/>
                  <a:gd name="T35" fmla="*/ 54 w 54"/>
                  <a:gd name="T36" fmla="*/ 84 h 8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4" h="84">
                    <a:moveTo>
                      <a:pt x="18" y="0"/>
                    </a:moveTo>
                    <a:lnTo>
                      <a:pt x="12" y="6"/>
                    </a:lnTo>
                    <a:lnTo>
                      <a:pt x="12" y="24"/>
                    </a:lnTo>
                    <a:lnTo>
                      <a:pt x="36" y="54"/>
                    </a:lnTo>
                    <a:lnTo>
                      <a:pt x="48" y="60"/>
                    </a:lnTo>
                    <a:lnTo>
                      <a:pt x="42" y="72"/>
                    </a:lnTo>
                    <a:lnTo>
                      <a:pt x="54" y="78"/>
                    </a:lnTo>
                    <a:lnTo>
                      <a:pt x="24" y="84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46" name="Freeform 25"/>
              <p:cNvSpPr>
                <a:spLocks noChangeAspect="1"/>
              </p:cNvSpPr>
              <p:nvPr/>
            </p:nvSpPr>
            <p:spPr bwMode="auto">
              <a:xfrm>
                <a:off x="2281" y="1404"/>
                <a:ext cx="41" cy="61"/>
              </a:xfrm>
              <a:custGeom>
                <a:avLst/>
                <a:gdLst>
                  <a:gd name="T0" fmla="*/ 8 w 54"/>
                  <a:gd name="T1" fmla="*/ 0 h 84"/>
                  <a:gd name="T2" fmla="*/ 5 w 54"/>
                  <a:gd name="T3" fmla="*/ 2 h 84"/>
                  <a:gd name="T4" fmla="*/ 5 w 54"/>
                  <a:gd name="T5" fmla="*/ 9 h 84"/>
                  <a:gd name="T6" fmla="*/ 16 w 54"/>
                  <a:gd name="T7" fmla="*/ 20 h 84"/>
                  <a:gd name="T8" fmla="*/ 21 w 54"/>
                  <a:gd name="T9" fmla="*/ 23 h 84"/>
                  <a:gd name="T10" fmla="*/ 18 w 54"/>
                  <a:gd name="T11" fmla="*/ 28 h 84"/>
                  <a:gd name="T12" fmla="*/ 24 w 54"/>
                  <a:gd name="T13" fmla="*/ 30 h 84"/>
                  <a:gd name="T14" fmla="*/ 11 w 54"/>
                  <a:gd name="T15" fmla="*/ 32 h 84"/>
                  <a:gd name="T16" fmla="*/ 0 w 54"/>
                  <a:gd name="T17" fmla="*/ 2 h 84"/>
                  <a:gd name="T18" fmla="*/ 5 w 54"/>
                  <a:gd name="T19" fmla="*/ 0 h 84"/>
                  <a:gd name="T20" fmla="*/ 8 w 54"/>
                  <a:gd name="T21" fmla="*/ 0 h 84"/>
                  <a:gd name="T22" fmla="*/ 8 w 54"/>
                  <a:gd name="T23" fmla="*/ 2 h 8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4"/>
                  <a:gd name="T37" fmla="*/ 0 h 84"/>
                  <a:gd name="T38" fmla="*/ 54 w 54"/>
                  <a:gd name="T39" fmla="*/ 84 h 8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4" h="84">
                    <a:moveTo>
                      <a:pt x="18" y="0"/>
                    </a:moveTo>
                    <a:lnTo>
                      <a:pt x="12" y="6"/>
                    </a:lnTo>
                    <a:lnTo>
                      <a:pt x="12" y="24"/>
                    </a:lnTo>
                    <a:lnTo>
                      <a:pt x="36" y="54"/>
                    </a:lnTo>
                    <a:lnTo>
                      <a:pt x="48" y="60"/>
                    </a:lnTo>
                    <a:lnTo>
                      <a:pt x="42" y="72"/>
                    </a:lnTo>
                    <a:lnTo>
                      <a:pt x="54" y="78"/>
                    </a:lnTo>
                    <a:lnTo>
                      <a:pt x="24" y="84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47" name="Freeform 26"/>
              <p:cNvSpPr>
                <a:spLocks noChangeAspect="1"/>
              </p:cNvSpPr>
              <p:nvPr/>
            </p:nvSpPr>
            <p:spPr bwMode="auto">
              <a:xfrm>
                <a:off x="2240" y="1456"/>
                <a:ext cx="9" cy="4"/>
              </a:xfrm>
              <a:custGeom>
                <a:avLst/>
                <a:gdLst>
                  <a:gd name="T0" fmla="*/ 3 w 12"/>
                  <a:gd name="T1" fmla="*/ 2 h 6"/>
                  <a:gd name="T2" fmla="*/ 0 w 12"/>
                  <a:gd name="T3" fmla="*/ 0 h 6"/>
                  <a:gd name="T4" fmla="*/ 5 w 12"/>
                  <a:gd name="T5" fmla="*/ 0 h 6"/>
                  <a:gd name="T6" fmla="*/ 3 w 12"/>
                  <a:gd name="T7" fmla="*/ 2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6"/>
                  <a:gd name="T14" fmla="*/ 12 w 12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6">
                    <a:moveTo>
                      <a:pt x="6" y="6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48" name="Freeform 27"/>
              <p:cNvSpPr>
                <a:spLocks noChangeAspect="1"/>
              </p:cNvSpPr>
              <p:nvPr/>
            </p:nvSpPr>
            <p:spPr bwMode="auto">
              <a:xfrm>
                <a:off x="2240" y="1456"/>
                <a:ext cx="9" cy="9"/>
              </a:xfrm>
              <a:custGeom>
                <a:avLst/>
                <a:gdLst>
                  <a:gd name="T0" fmla="*/ 3 w 12"/>
                  <a:gd name="T1" fmla="*/ 3 h 12"/>
                  <a:gd name="T2" fmla="*/ 0 w 12"/>
                  <a:gd name="T3" fmla="*/ 0 h 12"/>
                  <a:gd name="T4" fmla="*/ 5 w 12"/>
                  <a:gd name="T5" fmla="*/ 0 h 12"/>
                  <a:gd name="T6" fmla="*/ 3 w 12"/>
                  <a:gd name="T7" fmla="*/ 3 h 12"/>
                  <a:gd name="T8" fmla="*/ 3 w 12"/>
                  <a:gd name="T9" fmla="*/ 5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6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6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49" name="Freeform 28"/>
              <p:cNvSpPr>
                <a:spLocks noChangeAspect="1"/>
              </p:cNvSpPr>
              <p:nvPr/>
            </p:nvSpPr>
            <p:spPr bwMode="auto">
              <a:xfrm>
                <a:off x="1883" y="1859"/>
                <a:ext cx="352" cy="251"/>
              </a:xfrm>
              <a:custGeom>
                <a:avLst/>
                <a:gdLst>
                  <a:gd name="T0" fmla="*/ 146 w 462"/>
                  <a:gd name="T1" fmla="*/ 0 h 348"/>
                  <a:gd name="T2" fmla="*/ 201 w 462"/>
                  <a:gd name="T3" fmla="*/ 88 h 348"/>
                  <a:gd name="T4" fmla="*/ 204 w 462"/>
                  <a:gd name="T5" fmla="*/ 110 h 348"/>
                  <a:gd name="T6" fmla="*/ 199 w 462"/>
                  <a:gd name="T7" fmla="*/ 117 h 348"/>
                  <a:gd name="T8" fmla="*/ 199 w 462"/>
                  <a:gd name="T9" fmla="*/ 122 h 348"/>
                  <a:gd name="T10" fmla="*/ 197 w 462"/>
                  <a:gd name="T11" fmla="*/ 126 h 348"/>
                  <a:gd name="T12" fmla="*/ 181 w 462"/>
                  <a:gd name="T13" fmla="*/ 131 h 348"/>
                  <a:gd name="T14" fmla="*/ 178 w 462"/>
                  <a:gd name="T15" fmla="*/ 126 h 348"/>
                  <a:gd name="T16" fmla="*/ 183 w 462"/>
                  <a:gd name="T17" fmla="*/ 128 h 348"/>
                  <a:gd name="T18" fmla="*/ 186 w 462"/>
                  <a:gd name="T19" fmla="*/ 124 h 348"/>
                  <a:gd name="T20" fmla="*/ 178 w 462"/>
                  <a:gd name="T21" fmla="*/ 124 h 348"/>
                  <a:gd name="T22" fmla="*/ 170 w 462"/>
                  <a:gd name="T23" fmla="*/ 115 h 348"/>
                  <a:gd name="T24" fmla="*/ 162 w 462"/>
                  <a:gd name="T25" fmla="*/ 113 h 348"/>
                  <a:gd name="T26" fmla="*/ 157 w 462"/>
                  <a:gd name="T27" fmla="*/ 102 h 348"/>
                  <a:gd name="T28" fmla="*/ 149 w 462"/>
                  <a:gd name="T29" fmla="*/ 97 h 348"/>
                  <a:gd name="T30" fmla="*/ 149 w 462"/>
                  <a:gd name="T31" fmla="*/ 90 h 348"/>
                  <a:gd name="T32" fmla="*/ 143 w 462"/>
                  <a:gd name="T33" fmla="*/ 90 h 348"/>
                  <a:gd name="T34" fmla="*/ 146 w 462"/>
                  <a:gd name="T35" fmla="*/ 94 h 348"/>
                  <a:gd name="T36" fmla="*/ 143 w 462"/>
                  <a:gd name="T37" fmla="*/ 94 h 348"/>
                  <a:gd name="T38" fmla="*/ 133 w 462"/>
                  <a:gd name="T39" fmla="*/ 82 h 348"/>
                  <a:gd name="T40" fmla="*/ 138 w 462"/>
                  <a:gd name="T41" fmla="*/ 70 h 348"/>
                  <a:gd name="T42" fmla="*/ 130 w 462"/>
                  <a:gd name="T43" fmla="*/ 68 h 348"/>
                  <a:gd name="T44" fmla="*/ 133 w 462"/>
                  <a:gd name="T45" fmla="*/ 74 h 348"/>
                  <a:gd name="T46" fmla="*/ 125 w 462"/>
                  <a:gd name="T47" fmla="*/ 70 h 348"/>
                  <a:gd name="T48" fmla="*/ 127 w 462"/>
                  <a:gd name="T49" fmla="*/ 48 h 348"/>
                  <a:gd name="T50" fmla="*/ 98 w 462"/>
                  <a:gd name="T51" fmla="*/ 25 h 348"/>
                  <a:gd name="T52" fmla="*/ 82 w 462"/>
                  <a:gd name="T53" fmla="*/ 22 h 348"/>
                  <a:gd name="T54" fmla="*/ 82 w 462"/>
                  <a:gd name="T55" fmla="*/ 27 h 348"/>
                  <a:gd name="T56" fmla="*/ 56 w 462"/>
                  <a:gd name="T57" fmla="*/ 34 h 348"/>
                  <a:gd name="T58" fmla="*/ 56 w 462"/>
                  <a:gd name="T59" fmla="*/ 32 h 348"/>
                  <a:gd name="T60" fmla="*/ 59 w 462"/>
                  <a:gd name="T61" fmla="*/ 34 h 348"/>
                  <a:gd name="T62" fmla="*/ 59 w 462"/>
                  <a:gd name="T63" fmla="*/ 32 h 348"/>
                  <a:gd name="T64" fmla="*/ 45 w 462"/>
                  <a:gd name="T65" fmla="*/ 20 h 348"/>
                  <a:gd name="T66" fmla="*/ 43 w 462"/>
                  <a:gd name="T67" fmla="*/ 22 h 348"/>
                  <a:gd name="T68" fmla="*/ 45 w 462"/>
                  <a:gd name="T69" fmla="*/ 25 h 348"/>
                  <a:gd name="T70" fmla="*/ 27 w 462"/>
                  <a:gd name="T71" fmla="*/ 20 h 348"/>
                  <a:gd name="T72" fmla="*/ 37 w 462"/>
                  <a:gd name="T73" fmla="*/ 18 h 348"/>
                  <a:gd name="T74" fmla="*/ 34 w 462"/>
                  <a:gd name="T75" fmla="*/ 18 h 348"/>
                  <a:gd name="T76" fmla="*/ 11 w 462"/>
                  <a:gd name="T77" fmla="*/ 22 h 348"/>
                  <a:gd name="T78" fmla="*/ 16 w 462"/>
                  <a:gd name="T79" fmla="*/ 20 h 348"/>
                  <a:gd name="T80" fmla="*/ 11 w 462"/>
                  <a:gd name="T81" fmla="*/ 18 h 348"/>
                  <a:gd name="T82" fmla="*/ 11 w 462"/>
                  <a:gd name="T83" fmla="*/ 20 h 348"/>
                  <a:gd name="T84" fmla="*/ 5 w 462"/>
                  <a:gd name="T85" fmla="*/ 22 h 348"/>
                  <a:gd name="T86" fmla="*/ 5 w 462"/>
                  <a:gd name="T87" fmla="*/ 16 h 348"/>
                  <a:gd name="T88" fmla="*/ 0 w 462"/>
                  <a:gd name="T89" fmla="*/ 12 h 348"/>
                  <a:gd name="T90" fmla="*/ 0 w 462"/>
                  <a:gd name="T91" fmla="*/ 6 h 348"/>
                  <a:gd name="T92" fmla="*/ 61 w 462"/>
                  <a:gd name="T93" fmla="*/ 2 h 348"/>
                  <a:gd name="T94" fmla="*/ 66 w 462"/>
                  <a:gd name="T95" fmla="*/ 9 h 348"/>
                  <a:gd name="T96" fmla="*/ 130 w 462"/>
                  <a:gd name="T97" fmla="*/ 6 h 348"/>
                  <a:gd name="T98" fmla="*/ 133 w 462"/>
                  <a:gd name="T99" fmla="*/ 12 h 348"/>
                  <a:gd name="T100" fmla="*/ 136 w 462"/>
                  <a:gd name="T101" fmla="*/ 9 h 348"/>
                  <a:gd name="T102" fmla="*/ 136 w 462"/>
                  <a:gd name="T103" fmla="*/ 0 h 348"/>
                  <a:gd name="T104" fmla="*/ 146 w 462"/>
                  <a:gd name="T105" fmla="*/ 0 h 34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62"/>
                  <a:gd name="T160" fmla="*/ 0 h 348"/>
                  <a:gd name="T161" fmla="*/ 462 w 462"/>
                  <a:gd name="T162" fmla="*/ 348 h 34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62" h="348">
                    <a:moveTo>
                      <a:pt x="330" y="0"/>
                    </a:moveTo>
                    <a:lnTo>
                      <a:pt x="456" y="234"/>
                    </a:lnTo>
                    <a:lnTo>
                      <a:pt x="462" y="294"/>
                    </a:lnTo>
                    <a:lnTo>
                      <a:pt x="450" y="312"/>
                    </a:lnTo>
                    <a:lnTo>
                      <a:pt x="450" y="324"/>
                    </a:lnTo>
                    <a:lnTo>
                      <a:pt x="444" y="336"/>
                    </a:lnTo>
                    <a:lnTo>
                      <a:pt x="408" y="348"/>
                    </a:lnTo>
                    <a:lnTo>
                      <a:pt x="402" y="336"/>
                    </a:lnTo>
                    <a:lnTo>
                      <a:pt x="414" y="342"/>
                    </a:lnTo>
                    <a:lnTo>
                      <a:pt x="420" y="330"/>
                    </a:lnTo>
                    <a:lnTo>
                      <a:pt x="402" y="330"/>
                    </a:lnTo>
                    <a:lnTo>
                      <a:pt x="384" y="306"/>
                    </a:lnTo>
                    <a:lnTo>
                      <a:pt x="366" y="300"/>
                    </a:lnTo>
                    <a:lnTo>
                      <a:pt x="354" y="270"/>
                    </a:lnTo>
                    <a:lnTo>
                      <a:pt x="336" y="258"/>
                    </a:lnTo>
                    <a:lnTo>
                      <a:pt x="336" y="240"/>
                    </a:lnTo>
                    <a:lnTo>
                      <a:pt x="324" y="240"/>
                    </a:lnTo>
                    <a:lnTo>
                      <a:pt x="330" y="252"/>
                    </a:lnTo>
                    <a:lnTo>
                      <a:pt x="324" y="252"/>
                    </a:lnTo>
                    <a:lnTo>
                      <a:pt x="300" y="216"/>
                    </a:lnTo>
                    <a:lnTo>
                      <a:pt x="312" y="186"/>
                    </a:lnTo>
                    <a:lnTo>
                      <a:pt x="294" y="180"/>
                    </a:lnTo>
                    <a:lnTo>
                      <a:pt x="300" y="198"/>
                    </a:lnTo>
                    <a:lnTo>
                      <a:pt x="282" y="186"/>
                    </a:lnTo>
                    <a:lnTo>
                      <a:pt x="288" y="126"/>
                    </a:lnTo>
                    <a:lnTo>
                      <a:pt x="222" y="66"/>
                    </a:lnTo>
                    <a:lnTo>
                      <a:pt x="186" y="60"/>
                    </a:lnTo>
                    <a:lnTo>
                      <a:pt x="186" y="72"/>
                    </a:lnTo>
                    <a:lnTo>
                      <a:pt x="126" y="90"/>
                    </a:lnTo>
                    <a:lnTo>
                      <a:pt x="126" y="84"/>
                    </a:lnTo>
                    <a:lnTo>
                      <a:pt x="132" y="90"/>
                    </a:lnTo>
                    <a:lnTo>
                      <a:pt x="132" y="84"/>
                    </a:lnTo>
                    <a:lnTo>
                      <a:pt x="102" y="54"/>
                    </a:lnTo>
                    <a:lnTo>
                      <a:pt x="96" y="60"/>
                    </a:lnTo>
                    <a:lnTo>
                      <a:pt x="102" y="66"/>
                    </a:lnTo>
                    <a:lnTo>
                      <a:pt x="60" y="54"/>
                    </a:lnTo>
                    <a:lnTo>
                      <a:pt x="84" y="48"/>
                    </a:lnTo>
                    <a:lnTo>
                      <a:pt x="78" y="48"/>
                    </a:lnTo>
                    <a:lnTo>
                      <a:pt x="24" y="60"/>
                    </a:lnTo>
                    <a:lnTo>
                      <a:pt x="36" y="54"/>
                    </a:lnTo>
                    <a:lnTo>
                      <a:pt x="24" y="48"/>
                    </a:lnTo>
                    <a:lnTo>
                      <a:pt x="24" y="54"/>
                    </a:lnTo>
                    <a:lnTo>
                      <a:pt x="12" y="60"/>
                    </a:lnTo>
                    <a:lnTo>
                      <a:pt x="12" y="42"/>
                    </a:lnTo>
                    <a:lnTo>
                      <a:pt x="0" y="30"/>
                    </a:lnTo>
                    <a:lnTo>
                      <a:pt x="0" y="18"/>
                    </a:lnTo>
                    <a:lnTo>
                      <a:pt x="138" y="6"/>
                    </a:lnTo>
                    <a:lnTo>
                      <a:pt x="150" y="24"/>
                    </a:lnTo>
                    <a:lnTo>
                      <a:pt x="294" y="18"/>
                    </a:lnTo>
                    <a:lnTo>
                      <a:pt x="300" y="30"/>
                    </a:lnTo>
                    <a:lnTo>
                      <a:pt x="306" y="24"/>
                    </a:lnTo>
                    <a:lnTo>
                      <a:pt x="306" y="0"/>
                    </a:lnTo>
                    <a:lnTo>
                      <a:pt x="330" y="0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50" name="Freeform 29"/>
              <p:cNvSpPr>
                <a:spLocks noChangeAspect="1"/>
              </p:cNvSpPr>
              <p:nvPr/>
            </p:nvSpPr>
            <p:spPr bwMode="auto">
              <a:xfrm>
                <a:off x="1883" y="1859"/>
                <a:ext cx="352" cy="251"/>
              </a:xfrm>
              <a:custGeom>
                <a:avLst/>
                <a:gdLst>
                  <a:gd name="T0" fmla="*/ 146 w 462"/>
                  <a:gd name="T1" fmla="*/ 0 h 348"/>
                  <a:gd name="T2" fmla="*/ 201 w 462"/>
                  <a:gd name="T3" fmla="*/ 88 h 348"/>
                  <a:gd name="T4" fmla="*/ 204 w 462"/>
                  <a:gd name="T5" fmla="*/ 110 h 348"/>
                  <a:gd name="T6" fmla="*/ 199 w 462"/>
                  <a:gd name="T7" fmla="*/ 117 h 348"/>
                  <a:gd name="T8" fmla="*/ 199 w 462"/>
                  <a:gd name="T9" fmla="*/ 122 h 348"/>
                  <a:gd name="T10" fmla="*/ 197 w 462"/>
                  <a:gd name="T11" fmla="*/ 126 h 348"/>
                  <a:gd name="T12" fmla="*/ 181 w 462"/>
                  <a:gd name="T13" fmla="*/ 131 h 348"/>
                  <a:gd name="T14" fmla="*/ 178 w 462"/>
                  <a:gd name="T15" fmla="*/ 126 h 348"/>
                  <a:gd name="T16" fmla="*/ 183 w 462"/>
                  <a:gd name="T17" fmla="*/ 128 h 348"/>
                  <a:gd name="T18" fmla="*/ 186 w 462"/>
                  <a:gd name="T19" fmla="*/ 124 h 348"/>
                  <a:gd name="T20" fmla="*/ 178 w 462"/>
                  <a:gd name="T21" fmla="*/ 124 h 348"/>
                  <a:gd name="T22" fmla="*/ 170 w 462"/>
                  <a:gd name="T23" fmla="*/ 115 h 348"/>
                  <a:gd name="T24" fmla="*/ 162 w 462"/>
                  <a:gd name="T25" fmla="*/ 113 h 348"/>
                  <a:gd name="T26" fmla="*/ 157 w 462"/>
                  <a:gd name="T27" fmla="*/ 102 h 348"/>
                  <a:gd name="T28" fmla="*/ 149 w 462"/>
                  <a:gd name="T29" fmla="*/ 97 h 348"/>
                  <a:gd name="T30" fmla="*/ 149 w 462"/>
                  <a:gd name="T31" fmla="*/ 90 h 348"/>
                  <a:gd name="T32" fmla="*/ 143 w 462"/>
                  <a:gd name="T33" fmla="*/ 90 h 348"/>
                  <a:gd name="T34" fmla="*/ 146 w 462"/>
                  <a:gd name="T35" fmla="*/ 94 h 348"/>
                  <a:gd name="T36" fmla="*/ 143 w 462"/>
                  <a:gd name="T37" fmla="*/ 94 h 348"/>
                  <a:gd name="T38" fmla="*/ 133 w 462"/>
                  <a:gd name="T39" fmla="*/ 82 h 348"/>
                  <a:gd name="T40" fmla="*/ 138 w 462"/>
                  <a:gd name="T41" fmla="*/ 70 h 348"/>
                  <a:gd name="T42" fmla="*/ 130 w 462"/>
                  <a:gd name="T43" fmla="*/ 68 h 348"/>
                  <a:gd name="T44" fmla="*/ 133 w 462"/>
                  <a:gd name="T45" fmla="*/ 74 h 348"/>
                  <a:gd name="T46" fmla="*/ 125 w 462"/>
                  <a:gd name="T47" fmla="*/ 70 h 348"/>
                  <a:gd name="T48" fmla="*/ 127 w 462"/>
                  <a:gd name="T49" fmla="*/ 48 h 348"/>
                  <a:gd name="T50" fmla="*/ 98 w 462"/>
                  <a:gd name="T51" fmla="*/ 25 h 348"/>
                  <a:gd name="T52" fmla="*/ 82 w 462"/>
                  <a:gd name="T53" fmla="*/ 22 h 348"/>
                  <a:gd name="T54" fmla="*/ 82 w 462"/>
                  <a:gd name="T55" fmla="*/ 27 h 348"/>
                  <a:gd name="T56" fmla="*/ 56 w 462"/>
                  <a:gd name="T57" fmla="*/ 34 h 348"/>
                  <a:gd name="T58" fmla="*/ 56 w 462"/>
                  <a:gd name="T59" fmla="*/ 32 h 348"/>
                  <a:gd name="T60" fmla="*/ 59 w 462"/>
                  <a:gd name="T61" fmla="*/ 34 h 348"/>
                  <a:gd name="T62" fmla="*/ 59 w 462"/>
                  <a:gd name="T63" fmla="*/ 32 h 348"/>
                  <a:gd name="T64" fmla="*/ 45 w 462"/>
                  <a:gd name="T65" fmla="*/ 20 h 348"/>
                  <a:gd name="T66" fmla="*/ 43 w 462"/>
                  <a:gd name="T67" fmla="*/ 22 h 348"/>
                  <a:gd name="T68" fmla="*/ 45 w 462"/>
                  <a:gd name="T69" fmla="*/ 25 h 348"/>
                  <a:gd name="T70" fmla="*/ 27 w 462"/>
                  <a:gd name="T71" fmla="*/ 20 h 348"/>
                  <a:gd name="T72" fmla="*/ 37 w 462"/>
                  <a:gd name="T73" fmla="*/ 18 h 348"/>
                  <a:gd name="T74" fmla="*/ 34 w 462"/>
                  <a:gd name="T75" fmla="*/ 18 h 348"/>
                  <a:gd name="T76" fmla="*/ 11 w 462"/>
                  <a:gd name="T77" fmla="*/ 22 h 348"/>
                  <a:gd name="T78" fmla="*/ 16 w 462"/>
                  <a:gd name="T79" fmla="*/ 20 h 348"/>
                  <a:gd name="T80" fmla="*/ 11 w 462"/>
                  <a:gd name="T81" fmla="*/ 18 h 348"/>
                  <a:gd name="T82" fmla="*/ 11 w 462"/>
                  <a:gd name="T83" fmla="*/ 20 h 348"/>
                  <a:gd name="T84" fmla="*/ 5 w 462"/>
                  <a:gd name="T85" fmla="*/ 22 h 348"/>
                  <a:gd name="T86" fmla="*/ 5 w 462"/>
                  <a:gd name="T87" fmla="*/ 16 h 348"/>
                  <a:gd name="T88" fmla="*/ 0 w 462"/>
                  <a:gd name="T89" fmla="*/ 12 h 348"/>
                  <a:gd name="T90" fmla="*/ 0 w 462"/>
                  <a:gd name="T91" fmla="*/ 6 h 348"/>
                  <a:gd name="T92" fmla="*/ 61 w 462"/>
                  <a:gd name="T93" fmla="*/ 2 h 348"/>
                  <a:gd name="T94" fmla="*/ 66 w 462"/>
                  <a:gd name="T95" fmla="*/ 9 h 348"/>
                  <a:gd name="T96" fmla="*/ 130 w 462"/>
                  <a:gd name="T97" fmla="*/ 6 h 348"/>
                  <a:gd name="T98" fmla="*/ 133 w 462"/>
                  <a:gd name="T99" fmla="*/ 12 h 348"/>
                  <a:gd name="T100" fmla="*/ 136 w 462"/>
                  <a:gd name="T101" fmla="*/ 9 h 348"/>
                  <a:gd name="T102" fmla="*/ 136 w 462"/>
                  <a:gd name="T103" fmla="*/ 0 h 348"/>
                  <a:gd name="T104" fmla="*/ 146 w 462"/>
                  <a:gd name="T105" fmla="*/ 0 h 348"/>
                  <a:gd name="T106" fmla="*/ 146 w 462"/>
                  <a:gd name="T107" fmla="*/ 2 h 34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62"/>
                  <a:gd name="T163" fmla="*/ 0 h 348"/>
                  <a:gd name="T164" fmla="*/ 462 w 462"/>
                  <a:gd name="T165" fmla="*/ 348 h 34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62" h="348">
                    <a:moveTo>
                      <a:pt x="330" y="0"/>
                    </a:moveTo>
                    <a:lnTo>
                      <a:pt x="456" y="234"/>
                    </a:lnTo>
                    <a:lnTo>
                      <a:pt x="462" y="294"/>
                    </a:lnTo>
                    <a:lnTo>
                      <a:pt x="450" y="312"/>
                    </a:lnTo>
                    <a:lnTo>
                      <a:pt x="450" y="324"/>
                    </a:lnTo>
                    <a:lnTo>
                      <a:pt x="444" y="336"/>
                    </a:lnTo>
                    <a:lnTo>
                      <a:pt x="408" y="348"/>
                    </a:lnTo>
                    <a:lnTo>
                      <a:pt x="402" y="336"/>
                    </a:lnTo>
                    <a:lnTo>
                      <a:pt x="414" y="342"/>
                    </a:lnTo>
                    <a:lnTo>
                      <a:pt x="420" y="330"/>
                    </a:lnTo>
                    <a:lnTo>
                      <a:pt x="402" y="330"/>
                    </a:lnTo>
                    <a:lnTo>
                      <a:pt x="384" y="306"/>
                    </a:lnTo>
                    <a:lnTo>
                      <a:pt x="366" y="300"/>
                    </a:lnTo>
                    <a:lnTo>
                      <a:pt x="354" y="270"/>
                    </a:lnTo>
                    <a:lnTo>
                      <a:pt x="336" y="258"/>
                    </a:lnTo>
                    <a:lnTo>
                      <a:pt x="336" y="240"/>
                    </a:lnTo>
                    <a:lnTo>
                      <a:pt x="324" y="240"/>
                    </a:lnTo>
                    <a:lnTo>
                      <a:pt x="330" y="252"/>
                    </a:lnTo>
                    <a:lnTo>
                      <a:pt x="324" y="252"/>
                    </a:lnTo>
                    <a:lnTo>
                      <a:pt x="300" y="216"/>
                    </a:lnTo>
                    <a:lnTo>
                      <a:pt x="312" y="186"/>
                    </a:lnTo>
                    <a:lnTo>
                      <a:pt x="294" y="180"/>
                    </a:lnTo>
                    <a:lnTo>
                      <a:pt x="300" y="198"/>
                    </a:lnTo>
                    <a:lnTo>
                      <a:pt x="282" y="186"/>
                    </a:lnTo>
                    <a:lnTo>
                      <a:pt x="288" y="126"/>
                    </a:lnTo>
                    <a:lnTo>
                      <a:pt x="222" y="66"/>
                    </a:lnTo>
                    <a:lnTo>
                      <a:pt x="186" y="60"/>
                    </a:lnTo>
                    <a:lnTo>
                      <a:pt x="186" y="72"/>
                    </a:lnTo>
                    <a:lnTo>
                      <a:pt x="126" y="90"/>
                    </a:lnTo>
                    <a:lnTo>
                      <a:pt x="126" y="84"/>
                    </a:lnTo>
                    <a:lnTo>
                      <a:pt x="132" y="90"/>
                    </a:lnTo>
                    <a:lnTo>
                      <a:pt x="132" y="84"/>
                    </a:lnTo>
                    <a:lnTo>
                      <a:pt x="102" y="54"/>
                    </a:lnTo>
                    <a:lnTo>
                      <a:pt x="96" y="60"/>
                    </a:lnTo>
                    <a:lnTo>
                      <a:pt x="102" y="66"/>
                    </a:lnTo>
                    <a:lnTo>
                      <a:pt x="60" y="54"/>
                    </a:lnTo>
                    <a:lnTo>
                      <a:pt x="84" y="48"/>
                    </a:lnTo>
                    <a:lnTo>
                      <a:pt x="78" y="48"/>
                    </a:lnTo>
                    <a:lnTo>
                      <a:pt x="24" y="60"/>
                    </a:lnTo>
                    <a:lnTo>
                      <a:pt x="36" y="54"/>
                    </a:lnTo>
                    <a:lnTo>
                      <a:pt x="24" y="48"/>
                    </a:lnTo>
                    <a:lnTo>
                      <a:pt x="24" y="54"/>
                    </a:lnTo>
                    <a:lnTo>
                      <a:pt x="12" y="60"/>
                    </a:lnTo>
                    <a:lnTo>
                      <a:pt x="12" y="42"/>
                    </a:lnTo>
                    <a:lnTo>
                      <a:pt x="0" y="30"/>
                    </a:lnTo>
                    <a:lnTo>
                      <a:pt x="0" y="18"/>
                    </a:lnTo>
                    <a:lnTo>
                      <a:pt x="138" y="6"/>
                    </a:lnTo>
                    <a:lnTo>
                      <a:pt x="150" y="24"/>
                    </a:lnTo>
                    <a:lnTo>
                      <a:pt x="294" y="18"/>
                    </a:lnTo>
                    <a:lnTo>
                      <a:pt x="300" y="30"/>
                    </a:lnTo>
                    <a:lnTo>
                      <a:pt x="306" y="24"/>
                    </a:lnTo>
                    <a:lnTo>
                      <a:pt x="306" y="0"/>
                    </a:lnTo>
                    <a:lnTo>
                      <a:pt x="330" y="0"/>
                    </a:lnTo>
                    <a:lnTo>
                      <a:pt x="33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51" name="Freeform 30"/>
              <p:cNvSpPr>
                <a:spLocks noChangeAspect="1"/>
              </p:cNvSpPr>
              <p:nvPr/>
            </p:nvSpPr>
            <p:spPr bwMode="auto">
              <a:xfrm>
                <a:off x="1942" y="1672"/>
                <a:ext cx="211" cy="208"/>
              </a:xfrm>
              <a:custGeom>
                <a:avLst/>
                <a:gdLst>
                  <a:gd name="T0" fmla="*/ 29 w 276"/>
                  <a:gd name="T1" fmla="*/ 2 h 288"/>
                  <a:gd name="T2" fmla="*/ 59 w 276"/>
                  <a:gd name="T3" fmla="*/ 0 h 288"/>
                  <a:gd name="T4" fmla="*/ 54 w 276"/>
                  <a:gd name="T5" fmla="*/ 7 h 288"/>
                  <a:gd name="T6" fmla="*/ 67 w 276"/>
                  <a:gd name="T7" fmla="*/ 12 h 288"/>
                  <a:gd name="T8" fmla="*/ 75 w 276"/>
                  <a:gd name="T9" fmla="*/ 22 h 288"/>
                  <a:gd name="T10" fmla="*/ 105 w 276"/>
                  <a:gd name="T11" fmla="*/ 43 h 288"/>
                  <a:gd name="T12" fmla="*/ 115 w 276"/>
                  <a:gd name="T13" fmla="*/ 61 h 288"/>
                  <a:gd name="T14" fmla="*/ 123 w 276"/>
                  <a:gd name="T15" fmla="*/ 63 h 288"/>
                  <a:gd name="T16" fmla="*/ 118 w 276"/>
                  <a:gd name="T17" fmla="*/ 72 h 288"/>
                  <a:gd name="T18" fmla="*/ 118 w 276"/>
                  <a:gd name="T19" fmla="*/ 74 h 288"/>
                  <a:gd name="T20" fmla="*/ 113 w 276"/>
                  <a:gd name="T21" fmla="*/ 82 h 288"/>
                  <a:gd name="T22" fmla="*/ 113 w 276"/>
                  <a:gd name="T23" fmla="*/ 86 h 288"/>
                  <a:gd name="T24" fmla="*/ 110 w 276"/>
                  <a:gd name="T25" fmla="*/ 86 h 288"/>
                  <a:gd name="T26" fmla="*/ 115 w 276"/>
                  <a:gd name="T27" fmla="*/ 88 h 288"/>
                  <a:gd name="T28" fmla="*/ 113 w 276"/>
                  <a:gd name="T29" fmla="*/ 97 h 288"/>
                  <a:gd name="T30" fmla="*/ 102 w 276"/>
                  <a:gd name="T31" fmla="*/ 97 h 288"/>
                  <a:gd name="T32" fmla="*/ 102 w 276"/>
                  <a:gd name="T33" fmla="*/ 106 h 288"/>
                  <a:gd name="T34" fmla="*/ 99 w 276"/>
                  <a:gd name="T35" fmla="*/ 108 h 288"/>
                  <a:gd name="T36" fmla="*/ 96 w 276"/>
                  <a:gd name="T37" fmla="*/ 104 h 288"/>
                  <a:gd name="T38" fmla="*/ 32 w 276"/>
                  <a:gd name="T39" fmla="*/ 106 h 288"/>
                  <a:gd name="T40" fmla="*/ 27 w 276"/>
                  <a:gd name="T41" fmla="*/ 100 h 288"/>
                  <a:gd name="T42" fmla="*/ 21 w 276"/>
                  <a:gd name="T43" fmla="*/ 79 h 288"/>
                  <a:gd name="T44" fmla="*/ 27 w 276"/>
                  <a:gd name="T45" fmla="*/ 70 h 288"/>
                  <a:gd name="T46" fmla="*/ 16 w 276"/>
                  <a:gd name="T47" fmla="*/ 56 h 288"/>
                  <a:gd name="T48" fmla="*/ 0 w 276"/>
                  <a:gd name="T49" fmla="*/ 7 h 288"/>
                  <a:gd name="T50" fmla="*/ 29 w 276"/>
                  <a:gd name="T51" fmla="*/ 2 h 28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76"/>
                  <a:gd name="T79" fmla="*/ 0 h 288"/>
                  <a:gd name="T80" fmla="*/ 276 w 276"/>
                  <a:gd name="T81" fmla="*/ 288 h 28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76" h="288">
                    <a:moveTo>
                      <a:pt x="66" y="6"/>
                    </a:moveTo>
                    <a:lnTo>
                      <a:pt x="132" y="0"/>
                    </a:lnTo>
                    <a:lnTo>
                      <a:pt x="120" y="18"/>
                    </a:lnTo>
                    <a:lnTo>
                      <a:pt x="150" y="30"/>
                    </a:lnTo>
                    <a:lnTo>
                      <a:pt x="168" y="60"/>
                    </a:lnTo>
                    <a:lnTo>
                      <a:pt x="234" y="114"/>
                    </a:lnTo>
                    <a:lnTo>
                      <a:pt x="258" y="162"/>
                    </a:lnTo>
                    <a:lnTo>
                      <a:pt x="276" y="168"/>
                    </a:lnTo>
                    <a:lnTo>
                      <a:pt x="264" y="192"/>
                    </a:lnTo>
                    <a:lnTo>
                      <a:pt x="264" y="198"/>
                    </a:lnTo>
                    <a:lnTo>
                      <a:pt x="252" y="216"/>
                    </a:lnTo>
                    <a:lnTo>
                      <a:pt x="252" y="228"/>
                    </a:lnTo>
                    <a:lnTo>
                      <a:pt x="246" y="228"/>
                    </a:lnTo>
                    <a:lnTo>
                      <a:pt x="258" y="234"/>
                    </a:lnTo>
                    <a:lnTo>
                      <a:pt x="252" y="258"/>
                    </a:lnTo>
                    <a:lnTo>
                      <a:pt x="228" y="258"/>
                    </a:lnTo>
                    <a:lnTo>
                      <a:pt x="228" y="282"/>
                    </a:lnTo>
                    <a:lnTo>
                      <a:pt x="222" y="288"/>
                    </a:lnTo>
                    <a:lnTo>
                      <a:pt x="216" y="276"/>
                    </a:lnTo>
                    <a:lnTo>
                      <a:pt x="72" y="282"/>
                    </a:lnTo>
                    <a:lnTo>
                      <a:pt x="60" y="264"/>
                    </a:lnTo>
                    <a:lnTo>
                      <a:pt x="48" y="210"/>
                    </a:lnTo>
                    <a:lnTo>
                      <a:pt x="60" y="186"/>
                    </a:lnTo>
                    <a:lnTo>
                      <a:pt x="36" y="150"/>
                    </a:lnTo>
                    <a:lnTo>
                      <a:pt x="0" y="18"/>
                    </a:lnTo>
                    <a:lnTo>
                      <a:pt x="66" y="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52" name="Freeform 31"/>
              <p:cNvSpPr>
                <a:spLocks noChangeAspect="1"/>
              </p:cNvSpPr>
              <p:nvPr/>
            </p:nvSpPr>
            <p:spPr bwMode="auto">
              <a:xfrm>
                <a:off x="1942" y="1672"/>
                <a:ext cx="211" cy="208"/>
              </a:xfrm>
              <a:custGeom>
                <a:avLst/>
                <a:gdLst>
                  <a:gd name="T0" fmla="*/ 29 w 276"/>
                  <a:gd name="T1" fmla="*/ 2 h 288"/>
                  <a:gd name="T2" fmla="*/ 59 w 276"/>
                  <a:gd name="T3" fmla="*/ 0 h 288"/>
                  <a:gd name="T4" fmla="*/ 54 w 276"/>
                  <a:gd name="T5" fmla="*/ 7 h 288"/>
                  <a:gd name="T6" fmla="*/ 67 w 276"/>
                  <a:gd name="T7" fmla="*/ 12 h 288"/>
                  <a:gd name="T8" fmla="*/ 75 w 276"/>
                  <a:gd name="T9" fmla="*/ 22 h 288"/>
                  <a:gd name="T10" fmla="*/ 105 w 276"/>
                  <a:gd name="T11" fmla="*/ 43 h 288"/>
                  <a:gd name="T12" fmla="*/ 115 w 276"/>
                  <a:gd name="T13" fmla="*/ 61 h 288"/>
                  <a:gd name="T14" fmla="*/ 123 w 276"/>
                  <a:gd name="T15" fmla="*/ 63 h 288"/>
                  <a:gd name="T16" fmla="*/ 118 w 276"/>
                  <a:gd name="T17" fmla="*/ 72 h 288"/>
                  <a:gd name="T18" fmla="*/ 118 w 276"/>
                  <a:gd name="T19" fmla="*/ 74 h 288"/>
                  <a:gd name="T20" fmla="*/ 113 w 276"/>
                  <a:gd name="T21" fmla="*/ 82 h 288"/>
                  <a:gd name="T22" fmla="*/ 113 w 276"/>
                  <a:gd name="T23" fmla="*/ 86 h 288"/>
                  <a:gd name="T24" fmla="*/ 110 w 276"/>
                  <a:gd name="T25" fmla="*/ 86 h 288"/>
                  <a:gd name="T26" fmla="*/ 115 w 276"/>
                  <a:gd name="T27" fmla="*/ 88 h 288"/>
                  <a:gd name="T28" fmla="*/ 113 w 276"/>
                  <a:gd name="T29" fmla="*/ 97 h 288"/>
                  <a:gd name="T30" fmla="*/ 102 w 276"/>
                  <a:gd name="T31" fmla="*/ 97 h 288"/>
                  <a:gd name="T32" fmla="*/ 102 w 276"/>
                  <a:gd name="T33" fmla="*/ 106 h 288"/>
                  <a:gd name="T34" fmla="*/ 99 w 276"/>
                  <a:gd name="T35" fmla="*/ 108 h 288"/>
                  <a:gd name="T36" fmla="*/ 96 w 276"/>
                  <a:gd name="T37" fmla="*/ 104 h 288"/>
                  <a:gd name="T38" fmla="*/ 32 w 276"/>
                  <a:gd name="T39" fmla="*/ 106 h 288"/>
                  <a:gd name="T40" fmla="*/ 27 w 276"/>
                  <a:gd name="T41" fmla="*/ 100 h 288"/>
                  <a:gd name="T42" fmla="*/ 21 w 276"/>
                  <a:gd name="T43" fmla="*/ 79 h 288"/>
                  <a:gd name="T44" fmla="*/ 27 w 276"/>
                  <a:gd name="T45" fmla="*/ 70 h 288"/>
                  <a:gd name="T46" fmla="*/ 16 w 276"/>
                  <a:gd name="T47" fmla="*/ 56 h 288"/>
                  <a:gd name="T48" fmla="*/ 0 w 276"/>
                  <a:gd name="T49" fmla="*/ 7 h 288"/>
                  <a:gd name="T50" fmla="*/ 29 w 276"/>
                  <a:gd name="T51" fmla="*/ 2 h 288"/>
                  <a:gd name="T52" fmla="*/ 29 w 276"/>
                  <a:gd name="T53" fmla="*/ 5 h 28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76"/>
                  <a:gd name="T82" fmla="*/ 0 h 288"/>
                  <a:gd name="T83" fmla="*/ 276 w 276"/>
                  <a:gd name="T84" fmla="*/ 288 h 28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76" h="288">
                    <a:moveTo>
                      <a:pt x="66" y="6"/>
                    </a:moveTo>
                    <a:lnTo>
                      <a:pt x="132" y="0"/>
                    </a:lnTo>
                    <a:lnTo>
                      <a:pt x="120" y="18"/>
                    </a:lnTo>
                    <a:lnTo>
                      <a:pt x="150" y="30"/>
                    </a:lnTo>
                    <a:lnTo>
                      <a:pt x="168" y="60"/>
                    </a:lnTo>
                    <a:lnTo>
                      <a:pt x="234" y="114"/>
                    </a:lnTo>
                    <a:lnTo>
                      <a:pt x="258" y="162"/>
                    </a:lnTo>
                    <a:lnTo>
                      <a:pt x="276" y="168"/>
                    </a:lnTo>
                    <a:lnTo>
                      <a:pt x="264" y="192"/>
                    </a:lnTo>
                    <a:lnTo>
                      <a:pt x="264" y="198"/>
                    </a:lnTo>
                    <a:lnTo>
                      <a:pt x="252" y="216"/>
                    </a:lnTo>
                    <a:lnTo>
                      <a:pt x="252" y="228"/>
                    </a:lnTo>
                    <a:lnTo>
                      <a:pt x="246" y="228"/>
                    </a:lnTo>
                    <a:lnTo>
                      <a:pt x="258" y="234"/>
                    </a:lnTo>
                    <a:lnTo>
                      <a:pt x="252" y="258"/>
                    </a:lnTo>
                    <a:lnTo>
                      <a:pt x="228" y="258"/>
                    </a:lnTo>
                    <a:lnTo>
                      <a:pt x="228" y="282"/>
                    </a:lnTo>
                    <a:lnTo>
                      <a:pt x="222" y="288"/>
                    </a:lnTo>
                    <a:lnTo>
                      <a:pt x="216" y="276"/>
                    </a:lnTo>
                    <a:lnTo>
                      <a:pt x="72" y="282"/>
                    </a:lnTo>
                    <a:lnTo>
                      <a:pt x="60" y="264"/>
                    </a:lnTo>
                    <a:lnTo>
                      <a:pt x="48" y="210"/>
                    </a:lnTo>
                    <a:lnTo>
                      <a:pt x="60" y="186"/>
                    </a:lnTo>
                    <a:lnTo>
                      <a:pt x="36" y="150"/>
                    </a:lnTo>
                    <a:lnTo>
                      <a:pt x="0" y="18"/>
                    </a:lnTo>
                    <a:lnTo>
                      <a:pt x="66" y="6"/>
                    </a:lnTo>
                    <a:lnTo>
                      <a:pt x="66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53" name="Freeform 32"/>
              <p:cNvSpPr>
                <a:spLocks noChangeAspect="1"/>
              </p:cNvSpPr>
              <p:nvPr/>
            </p:nvSpPr>
            <p:spPr bwMode="auto">
              <a:xfrm>
                <a:off x="903" y="1954"/>
                <a:ext cx="19" cy="17"/>
              </a:xfrm>
              <a:custGeom>
                <a:avLst/>
                <a:gdLst>
                  <a:gd name="T0" fmla="*/ 3 w 24"/>
                  <a:gd name="T1" fmla="*/ 0 h 24"/>
                  <a:gd name="T2" fmla="*/ 9 w 24"/>
                  <a:gd name="T3" fmla="*/ 0 h 24"/>
                  <a:gd name="T4" fmla="*/ 12 w 24"/>
                  <a:gd name="T5" fmla="*/ 2 h 24"/>
                  <a:gd name="T6" fmla="*/ 9 w 24"/>
                  <a:gd name="T7" fmla="*/ 4 h 24"/>
                  <a:gd name="T8" fmla="*/ 9 w 24"/>
                  <a:gd name="T9" fmla="*/ 6 h 24"/>
                  <a:gd name="T10" fmla="*/ 6 w 24"/>
                  <a:gd name="T11" fmla="*/ 9 h 24"/>
                  <a:gd name="T12" fmla="*/ 3 w 24"/>
                  <a:gd name="T13" fmla="*/ 9 h 24"/>
                  <a:gd name="T14" fmla="*/ 3 w 24"/>
                  <a:gd name="T15" fmla="*/ 6 h 24"/>
                  <a:gd name="T16" fmla="*/ 0 w 24"/>
                  <a:gd name="T17" fmla="*/ 6 h 24"/>
                  <a:gd name="T18" fmla="*/ 0 w 24"/>
                  <a:gd name="T19" fmla="*/ 2 h 24"/>
                  <a:gd name="T20" fmla="*/ 3 w 24"/>
                  <a:gd name="T21" fmla="*/ 0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4"/>
                  <a:gd name="T34" fmla="*/ 0 h 24"/>
                  <a:gd name="T35" fmla="*/ 24 w 24"/>
                  <a:gd name="T36" fmla="*/ 24 h 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4" h="24">
                    <a:moveTo>
                      <a:pt x="6" y="0"/>
                    </a:moveTo>
                    <a:lnTo>
                      <a:pt x="18" y="0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54" name="Freeform 33"/>
              <p:cNvSpPr>
                <a:spLocks noChangeAspect="1"/>
              </p:cNvSpPr>
              <p:nvPr/>
            </p:nvSpPr>
            <p:spPr bwMode="auto">
              <a:xfrm>
                <a:off x="903" y="1954"/>
                <a:ext cx="19" cy="17"/>
              </a:xfrm>
              <a:custGeom>
                <a:avLst/>
                <a:gdLst>
                  <a:gd name="T0" fmla="*/ 3 w 24"/>
                  <a:gd name="T1" fmla="*/ 0 h 24"/>
                  <a:gd name="T2" fmla="*/ 9 w 24"/>
                  <a:gd name="T3" fmla="*/ 0 h 24"/>
                  <a:gd name="T4" fmla="*/ 12 w 24"/>
                  <a:gd name="T5" fmla="*/ 2 h 24"/>
                  <a:gd name="T6" fmla="*/ 9 w 24"/>
                  <a:gd name="T7" fmla="*/ 4 h 24"/>
                  <a:gd name="T8" fmla="*/ 9 w 24"/>
                  <a:gd name="T9" fmla="*/ 6 h 24"/>
                  <a:gd name="T10" fmla="*/ 6 w 24"/>
                  <a:gd name="T11" fmla="*/ 9 h 24"/>
                  <a:gd name="T12" fmla="*/ 3 w 24"/>
                  <a:gd name="T13" fmla="*/ 9 h 24"/>
                  <a:gd name="T14" fmla="*/ 3 w 24"/>
                  <a:gd name="T15" fmla="*/ 6 h 24"/>
                  <a:gd name="T16" fmla="*/ 0 w 24"/>
                  <a:gd name="T17" fmla="*/ 6 h 24"/>
                  <a:gd name="T18" fmla="*/ 0 w 24"/>
                  <a:gd name="T19" fmla="*/ 2 h 24"/>
                  <a:gd name="T20" fmla="*/ 3 w 24"/>
                  <a:gd name="T21" fmla="*/ 0 h 24"/>
                  <a:gd name="T22" fmla="*/ 3 w 24"/>
                  <a:gd name="T23" fmla="*/ 2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4"/>
                  <a:gd name="T37" fmla="*/ 0 h 24"/>
                  <a:gd name="T38" fmla="*/ 24 w 24"/>
                  <a:gd name="T39" fmla="*/ 24 h 2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4" h="24">
                    <a:moveTo>
                      <a:pt x="6" y="0"/>
                    </a:moveTo>
                    <a:lnTo>
                      <a:pt x="18" y="0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55" name="Freeform 34"/>
              <p:cNvSpPr>
                <a:spLocks noChangeAspect="1"/>
              </p:cNvSpPr>
              <p:nvPr/>
            </p:nvSpPr>
            <p:spPr bwMode="auto">
              <a:xfrm>
                <a:off x="963" y="1984"/>
                <a:ext cx="23" cy="17"/>
              </a:xfrm>
              <a:custGeom>
                <a:avLst/>
                <a:gdLst>
                  <a:gd name="T0" fmla="*/ 3 w 30"/>
                  <a:gd name="T1" fmla="*/ 2 h 24"/>
                  <a:gd name="T2" fmla="*/ 3 w 30"/>
                  <a:gd name="T3" fmla="*/ 0 h 24"/>
                  <a:gd name="T4" fmla="*/ 5 w 30"/>
                  <a:gd name="T5" fmla="*/ 0 h 24"/>
                  <a:gd name="T6" fmla="*/ 8 w 30"/>
                  <a:gd name="T7" fmla="*/ 2 h 24"/>
                  <a:gd name="T8" fmla="*/ 11 w 30"/>
                  <a:gd name="T9" fmla="*/ 4 h 24"/>
                  <a:gd name="T10" fmla="*/ 14 w 30"/>
                  <a:gd name="T11" fmla="*/ 6 h 24"/>
                  <a:gd name="T12" fmla="*/ 8 w 30"/>
                  <a:gd name="T13" fmla="*/ 6 h 24"/>
                  <a:gd name="T14" fmla="*/ 5 w 30"/>
                  <a:gd name="T15" fmla="*/ 9 h 24"/>
                  <a:gd name="T16" fmla="*/ 3 w 30"/>
                  <a:gd name="T17" fmla="*/ 6 h 24"/>
                  <a:gd name="T18" fmla="*/ 0 w 30"/>
                  <a:gd name="T19" fmla="*/ 2 h 24"/>
                  <a:gd name="T20" fmla="*/ 3 w 30"/>
                  <a:gd name="T21" fmla="*/ 2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0"/>
                  <a:gd name="T34" fmla="*/ 0 h 24"/>
                  <a:gd name="T35" fmla="*/ 30 w 30"/>
                  <a:gd name="T36" fmla="*/ 24 h 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0" h="24">
                    <a:moveTo>
                      <a:pt x="6" y="6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6" y="18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56" name="Freeform 35"/>
              <p:cNvSpPr>
                <a:spLocks noChangeAspect="1"/>
              </p:cNvSpPr>
              <p:nvPr/>
            </p:nvSpPr>
            <p:spPr bwMode="auto">
              <a:xfrm>
                <a:off x="963" y="1984"/>
                <a:ext cx="23" cy="17"/>
              </a:xfrm>
              <a:custGeom>
                <a:avLst/>
                <a:gdLst>
                  <a:gd name="T0" fmla="*/ 3 w 30"/>
                  <a:gd name="T1" fmla="*/ 2 h 24"/>
                  <a:gd name="T2" fmla="*/ 3 w 30"/>
                  <a:gd name="T3" fmla="*/ 0 h 24"/>
                  <a:gd name="T4" fmla="*/ 5 w 30"/>
                  <a:gd name="T5" fmla="*/ 0 h 24"/>
                  <a:gd name="T6" fmla="*/ 8 w 30"/>
                  <a:gd name="T7" fmla="*/ 2 h 24"/>
                  <a:gd name="T8" fmla="*/ 11 w 30"/>
                  <a:gd name="T9" fmla="*/ 4 h 24"/>
                  <a:gd name="T10" fmla="*/ 14 w 30"/>
                  <a:gd name="T11" fmla="*/ 6 h 24"/>
                  <a:gd name="T12" fmla="*/ 8 w 30"/>
                  <a:gd name="T13" fmla="*/ 6 h 24"/>
                  <a:gd name="T14" fmla="*/ 5 w 30"/>
                  <a:gd name="T15" fmla="*/ 9 h 24"/>
                  <a:gd name="T16" fmla="*/ 3 w 30"/>
                  <a:gd name="T17" fmla="*/ 6 h 24"/>
                  <a:gd name="T18" fmla="*/ 0 w 30"/>
                  <a:gd name="T19" fmla="*/ 2 h 24"/>
                  <a:gd name="T20" fmla="*/ 3 w 30"/>
                  <a:gd name="T21" fmla="*/ 2 h 24"/>
                  <a:gd name="T22" fmla="*/ 3 w 30"/>
                  <a:gd name="T23" fmla="*/ 4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0"/>
                  <a:gd name="T37" fmla="*/ 0 h 24"/>
                  <a:gd name="T38" fmla="*/ 30 w 30"/>
                  <a:gd name="T39" fmla="*/ 24 h 2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0" h="24">
                    <a:moveTo>
                      <a:pt x="6" y="6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6" y="18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57" name="Freeform 36"/>
              <p:cNvSpPr>
                <a:spLocks noChangeAspect="1"/>
              </p:cNvSpPr>
              <p:nvPr/>
            </p:nvSpPr>
            <p:spPr bwMode="auto">
              <a:xfrm>
                <a:off x="999" y="2006"/>
                <a:ext cx="23" cy="8"/>
              </a:xfrm>
              <a:custGeom>
                <a:avLst/>
                <a:gdLst>
                  <a:gd name="T0" fmla="*/ 0 w 30"/>
                  <a:gd name="T1" fmla="*/ 2 h 12"/>
                  <a:gd name="T2" fmla="*/ 3 w 30"/>
                  <a:gd name="T3" fmla="*/ 0 h 12"/>
                  <a:gd name="T4" fmla="*/ 14 w 30"/>
                  <a:gd name="T5" fmla="*/ 0 h 12"/>
                  <a:gd name="T6" fmla="*/ 14 w 30"/>
                  <a:gd name="T7" fmla="*/ 2 h 12"/>
                  <a:gd name="T8" fmla="*/ 11 w 30"/>
                  <a:gd name="T9" fmla="*/ 3 h 12"/>
                  <a:gd name="T10" fmla="*/ 5 w 30"/>
                  <a:gd name="T11" fmla="*/ 2 h 12"/>
                  <a:gd name="T12" fmla="*/ 3 w 30"/>
                  <a:gd name="T13" fmla="*/ 2 h 12"/>
                  <a:gd name="T14" fmla="*/ 0 w 30"/>
                  <a:gd name="T15" fmla="*/ 2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"/>
                  <a:gd name="T25" fmla="*/ 0 h 12"/>
                  <a:gd name="T26" fmla="*/ 30 w 30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" h="12">
                    <a:moveTo>
                      <a:pt x="0" y="6"/>
                    </a:moveTo>
                    <a:lnTo>
                      <a:pt x="6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58" name="Freeform 37"/>
              <p:cNvSpPr>
                <a:spLocks noChangeAspect="1"/>
              </p:cNvSpPr>
              <p:nvPr/>
            </p:nvSpPr>
            <p:spPr bwMode="auto">
              <a:xfrm>
                <a:off x="999" y="2006"/>
                <a:ext cx="23" cy="8"/>
              </a:xfrm>
              <a:custGeom>
                <a:avLst/>
                <a:gdLst>
                  <a:gd name="T0" fmla="*/ 0 w 30"/>
                  <a:gd name="T1" fmla="*/ 2 h 12"/>
                  <a:gd name="T2" fmla="*/ 3 w 30"/>
                  <a:gd name="T3" fmla="*/ 0 h 12"/>
                  <a:gd name="T4" fmla="*/ 14 w 30"/>
                  <a:gd name="T5" fmla="*/ 0 h 12"/>
                  <a:gd name="T6" fmla="*/ 14 w 30"/>
                  <a:gd name="T7" fmla="*/ 2 h 12"/>
                  <a:gd name="T8" fmla="*/ 11 w 30"/>
                  <a:gd name="T9" fmla="*/ 3 h 12"/>
                  <a:gd name="T10" fmla="*/ 5 w 30"/>
                  <a:gd name="T11" fmla="*/ 2 h 12"/>
                  <a:gd name="T12" fmla="*/ 3 w 30"/>
                  <a:gd name="T13" fmla="*/ 2 h 12"/>
                  <a:gd name="T14" fmla="*/ 0 w 30"/>
                  <a:gd name="T15" fmla="*/ 2 h 12"/>
                  <a:gd name="T16" fmla="*/ 0 w 30"/>
                  <a:gd name="T17" fmla="*/ 3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12"/>
                  <a:gd name="T29" fmla="*/ 30 w 30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12">
                    <a:moveTo>
                      <a:pt x="0" y="6"/>
                    </a:moveTo>
                    <a:lnTo>
                      <a:pt x="6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59" name="Freeform 38"/>
              <p:cNvSpPr>
                <a:spLocks noChangeAspect="1"/>
              </p:cNvSpPr>
              <p:nvPr/>
            </p:nvSpPr>
            <p:spPr bwMode="auto">
              <a:xfrm>
                <a:off x="1027" y="2014"/>
                <a:ext cx="27" cy="22"/>
              </a:xfrm>
              <a:custGeom>
                <a:avLst/>
                <a:gdLst>
                  <a:gd name="T0" fmla="*/ 5 w 36"/>
                  <a:gd name="T1" fmla="*/ 2 h 30"/>
                  <a:gd name="T2" fmla="*/ 10 w 36"/>
                  <a:gd name="T3" fmla="*/ 2 h 30"/>
                  <a:gd name="T4" fmla="*/ 15 w 36"/>
                  <a:gd name="T5" fmla="*/ 7 h 30"/>
                  <a:gd name="T6" fmla="*/ 15 w 36"/>
                  <a:gd name="T7" fmla="*/ 10 h 30"/>
                  <a:gd name="T8" fmla="*/ 10 w 36"/>
                  <a:gd name="T9" fmla="*/ 12 h 30"/>
                  <a:gd name="T10" fmla="*/ 7 w 36"/>
                  <a:gd name="T11" fmla="*/ 12 h 30"/>
                  <a:gd name="T12" fmla="*/ 5 w 36"/>
                  <a:gd name="T13" fmla="*/ 7 h 30"/>
                  <a:gd name="T14" fmla="*/ 2 w 36"/>
                  <a:gd name="T15" fmla="*/ 5 h 30"/>
                  <a:gd name="T16" fmla="*/ 0 w 36"/>
                  <a:gd name="T17" fmla="*/ 2 h 30"/>
                  <a:gd name="T18" fmla="*/ 0 w 36"/>
                  <a:gd name="T19" fmla="*/ 0 h 30"/>
                  <a:gd name="T20" fmla="*/ 2 w 36"/>
                  <a:gd name="T21" fmla="*/ 0 h 30"/>
                  <a:gd name="T22" fmla="*/ 5 w 36"/>
                  <a:gd name="T23" fmla="*/ 2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6"/>
                  <a:gd name="T37" fmla="*/ 0 h 30"/>
                  <a:gd name="T38" fmla="*/ 36 w 36"/>
                  <a:gd name="T39" fmla="*/ 30 h 3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6" h="30">
                    <a:moveTo>
                      <a:pt x="12" y="6"/>
                    </a:moveTo>
                    <a:lnTo>
                      <a:pt x="24" y="6"/>
                    </a:lnTo>
                    <a:lnTo>
                      <a:pt x="36" y="18"/>
                    </a:lnTo>
                    <a:lnTo>
                      <a:pt x="36" y="24"/>
                    </a:lnTo>
                    <a:lnTo>
                      <a:pt x="24" y="30"/>
                    </a:lnTo>
                    <a:lnTo>
                      <a:pt x="18" y="30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60" name="Freeform 39"/>
              <p:cNvSpPr>
                <a:spLocks noChangeAspect="1"/>
              </p:cNvSpPr>
              <p:nvPr/>
            </p:nvSpPr>
            <p:spPr bwMode="auto">
              <a:xfrm>
                <a:off x="1027" y="2014"/>
                <a:ext cx="27" cy="22"/>
              </a:xfrm>
              <a:custGeom>
                <a:avLst/>
                <a:gdLst>
                  <a:gd name="T0" fmla="*/ 5 w 36"/>
                  <a:gd name="T1" fmla="*/ 2 h 30"/>
                  <a:gd name="T2" fmla="*/ 10 w 36"/>
                  <a:gd name="T3" fmla="*/ 2 h 30"/>
                  <a:gd name="T4" fmla="*/ 15 w 36"/>
                  <a:gd name="T5" fmla="*/ 7 h 30"/>
                  <a:gd name="T6" fmla="*/ 15 w 36"/>
                  <a:gd name="T7" fmla="*/ 10 h 30"/>
                  <a:gd name="T8" fmla="*/ 10 w 36"/>
                  <a:gd name="T9" fmla="*/ 12 h 30"/>
                  <a:gd name="T10" fmla="*/ 7 w 36"/>
                  <a:gd name="T11" fmla="*/ 12 h 30"/>
                  <a:gd name="T12" fmla="*/ 5 w 36"/>
                  <a:gd name="T13" fmla="*/ 7 h 30"/>
                  <a:gd name="T14" fmla="*/ 2 w 36"/>
                  <a:gd name="T15" fmla="*/ 5 h 30"/>
                  <a:gd name="T16" fmla="*/ 0 w 36"/>
                  <a:gd name="T17" fmla="*/ 2 h 30"/>
                  <a:gd name="T18" fmla="*/ 0 w 36"/>
                  <a:gd name="T19" fmla="*/ 0 h 30"/>
                  <a:gd name="T20" fmla="*/ 2 w 36"/>
                  <a:gd name="T21" fmla="*/ 0 h 30"/>
                  <a:gd name="T22" fmla="*/ 5 w 36"/>
                  <a:gd name="T23" fmla="*/ 2 h 30"/>
                  <a:gd name="T24" fmla="*/ 5 w 36"/>
                  <a:gd name="T25" fmla="*/ 5 h 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30"/>
                  <a:gd name="T41" fmla="*/ 36 w 36"/>
                  <a:gd name="T42" fmla="*/ 30 h 3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30">
                    <a:moveTo>
                      <a:pt x="12" y="6"/>
                    </a:moveTo>
                    <a:lnTo>
                      <a:pt x="24" y="6"/>
                    </a:lnTo>
                    <a:lnTo>
                      <a:pt x="36" y="18"/>
                    </a:lnTo>
                    <a:lnTo>
                      <a:pt x="36" y="24"/>
                    </a:lnTo>
                    <a:lnTo>
                      <a:pt x="24" y="30"/>
                    </a:lnTo>
                    <a:lnTo>
                      <a:pt x="18" y="30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2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61" name="Freeform 40"/>
              <p:cNvSpPr>
                <a:spLocks noChangeAspect="1"/>
              </p:cNvSpPr>
              <p:nvPr/>
            </p:nvSpPr>
            <p:spPr bwMode="auto">
              <a:xfrm>
                <a:off x="1054" y="2058"/>
                <a:ext cx="51" cy="65"/>
              </a:xfrm>
              <a:custGeom>
                <a:avLst/>
                <a:gdLst>
                  <a:gd name="T0" fmla="*/ 3 w 66"/>
                  <a:gd name="T1" fmla="*/ 0 h 90"/>
                  <a:gd name="T2" fmla="*/ 5 w 66"/>
                  <a:gd name="T3" fmla="*/ 0 h 90"/>
                  <a:gd name="T4" fmla="*/ 8 w 66"/>
                  <a:gd name="T5" fmla="*/ 2 h 90"/>
                  <a:gd name="T6" fmla="*/ 17 w 66"/>
                  <a:gd name="T7" fmla="*/ 2 h 90"/>
                  <a:gd name="T8" fmla="*/ 19 w 66"/>
                  <a:gd name="T9" fmla="*/ 5 h 90"/>
                  <a:gd name="T10" fmla="*/ 22 w 66"/>
                  <a:gd name="T11" fmla="*/ 7 h 90"/>
                  <a:gd name="T12" fmla="*/ 22 w 66"/>
                  <a:gd name="T13" fmla="*/ 9 h 90"/>
                  <a:gd name="T14" fmla="*/ 25 w 66"/>
                  <a:gd name="T15" fmla="*/ 12 h 90"/>
                  <a:gd name="T16" fmla="*/ 28 w 66"/>
                  <a:gd name="T17" fmla="*/ 14 h 90"/>
                  <a:gd name="T18" fmla="*/ 30 w 66"/>
                  <a:gd name="T19" fmla="*/ 16 h 90"/>
                  <a:gd name="T20" fmla="*/ 30 w 66"/>
                  <a:gd name="T21" fmla="*/ 20 h 90"/>
                  <a:gd name="T22" fmla="*/ 28 w 66"/>
                  <a:gd name="T23" fmla="*/ 22 h 90"/>
                  <a:gd name="T24" fmla="*/ 19 w 66"/>
                  <a:gd name="T25" fmla="*/ 22 h 90"/>
                  <a:gd name="T26" fmla="*/ 17 w 66"/>
                  <a:gd name="T27" fmla="*/ 25 h 90"/>
                  <a:gd name="T28" fmla="*/ 14 w 66"/>
                  <a:gd name="T29" fmla="*/ 25 h 90"/>
                  <a:gd name="T30" fmla="*/ 14 w 66"/>
                  <a:gd name="T31" fmla="*/ 29 h 90"/>
                  <a:gd name="T32" fmla="*/ 12 w 66"/>
                  <a:gd name="T33" fmla="*/ 32 h 90"/>
                  <a:gd name="T34" fmla="*/ 8 w 66"/>
                  <a:gd name="T35" fmla="*/ 34 h 90"/>
                  <a:gd name="T36" fmla="*/ 5 w 66"/>
                  <a:gd name="T37" fmla="*/ 32 h 90"/>
                  <a:gd name="T38" fmla="*/ 5 w 66"/>
                  <a:gd name="T39" fmla="*/ 27 h 90"/>
                  <a:gd name="T40" fmla="*/ 3 w 66"/>
                  <a:gd name="T41" fmla="*/ 25 h 90"/>
                  <a:gd name="T42" fmla="*/ 3 w 66"/>
                  <a:gd name="T43" fmla="*/ 18 h 90"/>
                  <a:gd name="T44" fmla="*/ 0 w 66"/>
                  <a:gd name="T45" fmla="*/ 14 h 90"/>
                  <a:gd name="T46" fmla="*/ 0 w 66"/>
                  <a:gd name="T47" fmla="*/ 12 h 90"/>
                  <a:gd name="T48" fmla="*/ 3 w 66"/>
                  <a:gd name="T49" fmla="*/ 7 h 90"/>
                  <a:gd name="T50" fmla="*/ 3 w 66"/>
                  <a:gd name="T51" fmla="*/ 0 h 9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6"/>
                  <a:gd name="T79" fmla="*/ 0 h 90"/>
                  <a:gd name="T80" fmla="*/ 66 w 66"/>
                  <a:gd name="T81" fmla="*/ 90 h 9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6" h="90">
                    <a:moveTo>
                      <a:pt x="6" y="0"/>
                    </a:moveTo>
                    <a:lnTo>
                      <a:pt x="12" y="0"/>
                    </a:lnTo>
                    <a:lnTo>
                      <a:pt x="18" y="6"/>
                    </a:lnTo>
                    <a:lnTo>
                      <a:pt x="36" y="6"/>
                    </a:lnTo>
                    <a:lnTo>
                      <a:pt x="42" y="12"/>
                    </a:lnTo>
                    <a:lnTo>
                      <a:pt x="48" y="18"/>
                    </a:lnTo>
                    <a:lnTo>
                      <a:pt x="48" y="24"/>
                    </a:lnTo>
                    <a:lnTo>
                      <a:pt x="54" y="30"/>
                    </a:lnTo>
                    <a:lnTo>
                      <a:pt x="60" y="36"/>
                    </a:lnTo>
                    <a:lnTo>
                      <a:pt x="66" y="42"/>
                    </a:lnTo>
                    <a:lnTo>
                      <a:pt x="66" y="54"/>
                    </a:lnTo>
                    <a:lnTo>
                      <a:pt x="60" y="60"/>
                    </a:lnTo>
                    <a:lnTo>
                      <a:pt x="42" y="60"/>
                    </a:lnTo>
                    <a:lnTo>
                      <a:pt x="36" y="66"/>
                    </a:lnTo>
                    <a:lnTo>
                      <a:pt x="30" y="66"/>
                    </a:lnTo>
                    <a:lnTo>
                      <a:pt x="30" y="78"/>
                    </a:lnTo>
                    <a:lnTo>
                      <a:pt x="24" y="84"/>
                    </a:lnTo>
                    <a:lnTo>
                      <a:pt x="18" y="90"/>
                    </a:lnTo>
                    <a:lnTo>
                      <a:pt x="12" y="84"/>
                    </a:lnTo>
                    <a:lnTo>
                      <a:pt x="12" y="72"/>
                    </a:lnTo>
                    <a:lnTo>
                      <a:pt x="6" y="66"/>
                    </a:lnTo>
                    <a:lnTo>
                      <a:pt x="6" y="48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6" y="1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62" name="Freeform 41"/>
              <p:cNvSpPr>
                <a:spLocks noChangeAspect="1"/>
              </p:cNvSpPr>
              <p:nvPr/>
            </p:nvSpPr>
            <p:spPr bwMode="auto">
              <a:xfrm>
                <a:off x="1054" y="2058"/>
                <a:ext cx="51" cy="65"/>
              </a:xfrm>
              <a:custGeom>
                <a:avLst/>
                <a:gdLst>
                  <a:gd name="T0" fmla="*/ 3 w 66"/>
                  <a:gd name="T1" fmla="*/ 0 h 90"/>
                  <a:gd name="T2" fmla="*/ 5 w 66"/>
                  <a:gd name="T3" fmla="*/ 0 h 90"/>
                  <a:gd name="T4" fmla="*/ 8 w 66"/>
                  <a:gd name="T5" fmla="*/ 2 h 90"/>
                  <a:gd name="T6" fmla="*/ 17 w 66"/>
                  <a:gd name="T7" fmla="*/ 2 h 90"/>
                  <a:gd name="T8" fmla="*/ 19 w 66"/>
                  <a:gd name="T9" fmla="*/ 5 h 90"/>
                  <a:gd name="T10" fmla="*/ 22 w 66"/>
                  <a:gd name="T11" fmla="*/ 7 h 90"/>
                  <a:gd name="T12" fmla="*/ 22 w 66"/>
                  <a:gd name="T13" fmla="*/ 9 h 90"/>
                  <a:gd name="T14" fmla="*/ 25 w 66"/>
                  <a:gd name="T15" fmla="*/ 12 h 90"/>
                  <a:gd name="T16" fmla="*/ 28 w 66"/>
                  <a:gd name="T17" fmla="*/ 14 h 90"/>
                  <a:gd name="T18" fmla="*/ 30 w 66"/>
                  <a:gd name="T19" fmla="*/ 16 h 90"/>
                  <a:gd name="T20" fmla="*/ 30 w 66"/>
                  <a:gd name="T21" fmla="*/ 20 h 90"/>
                  <a:gd name="T22" fmla="*/ 28 w 66"/>
                  <a:gd name="T23" fmla="*/ 22 h 90"/>
                  <a:gd name="T24" fmla="*/ 19 w 66"/>
                  <a:gd name="T25" fmla="*/ 22 h 90"/>
                  <a:gd name="T26" fmla="*/ 17 w 66"/>
                  <a:gd name="T27" fmla="*/ 25 h 90"/>
                  <a:gd name="T28" fmla="*/ 14 w 66"/>
                  <a:gd name="T29" fmla="*/ 25 h 90"/>
                  <a:gd name="T30" fmla="*/ 14 w 66"/>
                  <a:gd name="T31" fmla="*/ 29 h 90"/>
                  <a:gd name="T32" fmla="*/ 12 w 66"/>
                  <a:gd name="T33" fmla="*/ 32 h 90"/>
                  <a:gd name="T34" fmla="*/ 8 w 66"/>
                  <a:gd name="T35" fmla="*/ 34 h 90"/>
                  <a:gd name="T36" fmla="*/ 5 w 66"/>
                  <a:gd name="T37" fmla="*/ 32 h 90"/>
                  <a:gd name="T38" fmla="*/ 5 w 66"/>
                  <a:gd name="T39" fmla="*/ 27 h 90"/>
                  <a:gd name="T40" fmla="*/ 3 w 66"/>
                  <a:gd name="T41" fmla="*/ 25 h 90"/>
                  <a:gd name="T42" fmla="*/ 3 w 66"/>
                  <a:gd name="T43" fmla="*/ 18 h 90"/>
                  <a:gd name="T44" fmla="*/ 0 w 66"/>
                  <a:gd name="T45" fmla="*/ 14 h 90"/>
                  <a:gd name="T46" fmla="*/ 0 w 66"/>
                  <a:gd name="T47" fmla="*/ 12 h 90"/>
                  <a:gd name="T48" fmla="*/ 3 w 66"/>
                  <a:gd name="T49" fmla="*/ 7 h 90"/>
                  <a:gd name="T50" fmla="*/ 3 w 66"/>
                  <a:gd name="T51" fmla="*/ 0 h 90"/>
                  <a:gd name="T52" fmla="*/ 3 w 66"/>
                  <a:gd name="T53" fmla="*/ 2 h 9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6"/>
                  <a:gd name="T82" fmla="*/ 0 h 90"/>
                  <a:gd name="T83" fmla="*/ 66 w 66"/>
                  <a:gd name="T84" fmla="*/ 90 h 9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6" h="90">
                    <a:moveTo>
                      <a:pt x="6" y="0"/>
                    </a:moveTo>
                    <a:lnTo>
                      <a:pt x="12" y="0"/>
                    </a:lnTo>
                    <a:lnTo>
                      <a:pt x="18" y="6"/>
                    </a:lnTo>
                    <a:lnTo>
                      <a:pt x="36" y="6"/>
                    </a:lnTo>
                    <a:lnTo>
                      <a:pt x="42" y="12"/>
                    </a:lnTo>
                    <a:lnTo>
                      <a:pt x="48" y="18"/>
                    </a:lnTo>
                    <a:lnTo>
                      <a:pt x="48" y="24"/>
                    </a:lnTo>
                    <a:lnTo>
                      <a:pt x="54" y="30"/>
                    </a:lnTo>
                    <a:lnTo>
                      <a:pt x="60" y="36"/>
                    </a:lnTo>
                    <a:lnTo>
                      <a:pt x="66" y="42"/>
                    </a:lnTo>
                    <a:lnTo>
                      <a:pt x="66" y="54"/>
                    </a:lnTo>
                    <a:lnTo>
                      <a:pt x="60" y="60"/>
                    </a:lnTo>
                    <a:lnTo>
                      <a:pt x="42" y="60"/>
                    </a:lnTo>
                    <a:lnTo>
                      <a:pt x="36" y="66"/>
                    </a:lnTo>
                    <a:lnTo>
                      <a:pt x="30" y="66"/>
                    </a:lnTo>
                    <a:lnTo>
                      <a:pt x="30" y="78"/>
                    </a:lnTo>
                    <a:lnTo>
                      <a:pt x="24" y="84"/>
                    </a:lnTo>
                    <a:lnTo>
                      <a:pt x="18" y="90"/>
                    </a:lnTo>
                    <a:lnTo>
                      <a:pt x="12" y="84"/>
                    </a:lnTo>
                    <a:lnTo>
                      <a:pt x="12" y="72"/>
                    </a:lnTo>
                    <a:lnTo>
                      <a:pt x="6" y="66"/>
                    </a:lnTo>
                    <a:lnTo>
                      <a:pt x="6" y="48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6" y="18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63" name="Freeform 42"/>
              <p:cNvSpPr>
                <a:spLocks noChangeAspect="1"/>
              </p:cNvSpPr>
              <p:nvPr/>
            </p:nvSpPr>
            <p:spPr bwMode="auto">
              <a:xfrm>
                <a:off x="1013" y="2019"/>
                <a:ext cx="9" cy="8"/>
              </a:xfrm>
              <a:custGeom>
                <a:avLst/>
                <a:gdLst>
                  <a:gd name="T0" fmla="*/ 0 w 12"/>
                  <a:gd name="T1" fmla="*/ 2 h 12"/>
                  <a:gd name="T2" fmla="*/ 0 w 12"/>
                  <a:gd name="T3" fmla="*/ 0 h 12"/>
                  <a:gd name="T4" fmla="*/ 3 w 12"/>
                  <a:gd name="T5" fmla="*/ 0 h 12"/>
                  <a:gd name="T6" fmla="*/ 3 w 12"/>
                  <a:gd name="T7" fmla="*/ 2 h 12"/>
                  <a:gd name="T8" fmla="*/ 5 w 12"/>
                  <a:gd name="T9" fmla="*/ 2 h 12"/>
                  <a:gd name="T10" fmla="*/ 3 w 12"/>
                  <a:gd name="T11" fmla="*/ 3 h 12"/>
                  <a:gd name="T12" fmla="*/ 0 w 12"/>
                  <a:gd name="T13" fmla="*/ 3 h 12"/>
                  <a:gd name="T14" fmla="*/ 0 w 12"/>
                  <a:gd name="T15" fmla="*/ 2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"/>
                  <a:gd name="T25" fmla="*/ 0 h 12"/>
                  <a:gd name="T26" fmla="*/ 12 w 12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" h="12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64" name="Freeform 43"/>
              <p:cNvSpPr>
                <a:spLocks noChangeAspect="1"/>
              </p:cNvSpPr>
              <p:nvPr/>
            </p:nvSpPr>
            <p:spPr bwMode="auto">
              <a:xfrm>
                <a:off x="1013" y="2019"/>
                <a:ext cx="9" cy="8"/>
              </a:xfrm>
              <a:custGeom>
                <a:avLst/>
                <a:gdLst>
                  <a:gd name="T0" fmla="*/ 0 w 12"/>
                  <a:gd name="T1" fmla="*/ 2 h 12"/>
                  <a:gd name="T2" fmla="*/ 0 w 12"/>
                  <a:gd name="T3" fmla="*/ 0 h 12"/>
                  <a:gd name="T4" fmla="*/ 3 w 12"/>
                  <a:gd name="T5" fmla="*/ 0 h 12"/>
                  <a:gd name="T6" fmla="*/ 3 w 12"/>
                  <a:gd name="T7" fmla="*/ 2 h 12"/>
                  <a:gd name="T8" fmla="*/ 5 w 12"/>
                  <a:gd name="T9" fmla="*/ 2 h 12"/>
                  <a:gd name="T10" fmla="*/ 3 w 12"/>
                  <a:gd name="T11" fmla="*/ 3 h 12"/>
                  <a:gd name="T12" fmla="*/ 0 w 12"/>
                  <a:gd name="T13" fmla="*/ 3 h 12"/>
                  <a:gd name="T14" fmla="*/ 0 w 12"/>
                  <a:gd name="T15" fmla="*/ 2 h 12"/>
                  <a:gd name="T16" fmla="*/ 0 w 12"/>
                  <a:gd name="T17" fmla="*/ 3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12"/>
                  <a:gd name="T29" fmla="*/ 12 w 12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12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65" name="Freeform 44"/>
              <p:cNvSpPr>
                <a:spLocks noChangeAspect="1"/>
              </p:cNvSpPr>
              <p:nvPr/>
            </p:nvSpPr>
            <p:spPr bwMode="auto">
              <a:xfrm>
                <a:off x="775" y="984"/>
                <a:ext cx="234" cy="355"/>
              </a:xfrm>
              <a:custGeom>
                <a:avLst/>
                <a:gdLst>
                  <a:gd name="T0" fmla="*/ 62 w 306"/>
                  <a:gd name="T1" fmla="*/ 173 h 492"/>
                  <a:gd name="T2" fmla="*/ 0 w 306"/>
                  <a:gd name="T3" fmla="*/ 165 h 492"/>
                  <a:gd name="T4" fmla="*/ 16 w 306"/>
                  <a:gd name="T5" fmla="*/ 113 h 492"/>
                  <a:gd name="T6" fmla="*/ 11 w 306"/>
                  <a:gd name="T7" fmla="*/ 105 h 492"/>
                  <a:gd name="T8" fmla="*/ 35 w 306"/>
                  <a:gd name="T9" fmla="*/ 82 h 492"/>
                  <a:gd name="T10" fmla="*/ 27 w 306"/>
                  <a:gd name="T11" fmla="*/ 70 h 492"/>
                  <a:gd name="T12" fmla="*/ 46 w 306"/>
                  <a:gd name="T13" fmla="*/ 0 h 492"/>
                  <a:gd name="T14" fmla="*/ 62 w 306"/>
                  <a:gd name="T15" fmla="*/ 4 h 492"/>
                  <a:gd name="T16" fmla="*/ 56 w 306"/>
                  <a:gd name="T17" fmla="*/ 27 h 492"/>
                  <a:gd name="T18" fmla="*/ 62 w 306"/>
                  <a:gd name="T19" fmla="*/ 38 h 492"/>
                  <a:gd name="T20" fmla="*/ 59 w 306"/>
                  <a:gd name="T21" fmla="*/ 40 h 492"/>
                  <a:gd name="T22" fmla="*/ 67 w 306"/>
                  <a:gd name="T23" fmla="*/ 48 h 492"/>
                  <a:gd name="T24" fmla="*/ 73 w 306"/>
                  <a:gd name="T25" fmla="*/ 61 h 492"/>
                  <a:gd name="T26" fmla="*/ 83 w 306"/>
                  <a:gd name="T27" fmla="*/ 66 h 492"/>
                  <a:gd name="T28" fmla="*/ 73 w 306"/>
                  <a:gd name="T29" fmla="*/ 88 h 492"/>
                  <a:gd name="T30" fmla="*/ 75 w 306"/>
                  <a:gd name="T31" fmla="*/ 92 h 492"/>
                  <a:gd name="T32" fmla="*/ 83 w 306"/>
                  <a:gd name="T33" fmla="*/ 88 h 492"/>
                  <a:gd name="T34" fmla="*/ 86 w 306"/>
                  <a:gd name="T35" fmla="*/ 90 h 492"/>
                  <a:gd name="T36" fmla="*/ 91 w 306"/>
                  <a:gd name="T37" fmla="*/ 108 h 492"/>
                  <a:gd name="T38" fmla="*/ 96 w 306"/>
                  <a:gd name="T39" fmla="*/ 113 h 492"/>
                  <a:gd name="T40" fmla="*/ 99 w 306"/>
                  <a:gd name="T41" fmla="*/ 122 h 492"/>
                  <a:gd name="T42" fmla="*/ 102 w 306"/>
                  <a:gd name="T43" fmla="*/ 119 h 492"/>
                  <a:gd name="T44" fmla="*/ 110 w 306"/>
                  <a:gd name="T45" fmla="*/ 122 h 492"/>
                  <a:gd name="T46" fmla="*/ 113 w 306"/>
                  <a:gd name="T47" fmla="*/ 119 h 492"/>
                  <a:gd name="T48" fmla="*/ 128 w 306"/>
                  <a:gd name="T49" fmla="*/ 122 h 492"/>
                  <a:gd name="T50" fmla="*/ 132 w 306"/>
                  <a:gd name="T51" fmla="*/ 117 h 492"/>
                  <a:gd name="T52" fmla="*/ 137 w 306"/>
                  <a:gd name="T53" fmla="*/ 124 h 492"/>
                  <a:gd name="T54" fmla="*/ 126 w 306"/>
                  <a:gd name="T55" fmla="*/ 185 h 492"/>
                  <a:gd name="T56" fmla="*/ 83 w 306"/>
                  <a:gd name="T57" fmla="*/ 178 h 492"/>
                  <a:gd name="T58" fmla="*/ 62 w 306"/>
                  <a:gd name="T59" fmla="*/ 173 h 49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306"/>
                  <a:gd name="T91" fmla="*/ 0 h 492"/>
                  <a:gd name="T92" fmla="*/ 306 w 306"/>
                  <a:gd name="T93" fmla="*/ 492 h 49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306" h="492">
                    <a:moveTo>
                      <a:pt x="138" y="462"/>
                    </a:moveTo>
                    <a:lnTo>
                      <a:pt x="0" y="438"/>
                    </a:lnTo>
                    <a:lnTo>
                      <a:pt x="36" y="300"/>
                    </a:lnTo>
                    <a:lnTo>
                      <a:pt x="24" y="282"/>
                    </a:lnTo>
                    <a:lnTo>
                      <a:pt x="78" y="216"/>
                    </a:lnTo>
                    <a:lnTo>
                      <a:pt x="60" y="186"/>
                    </a:lnTo>
                    <a:lnTo>
                      <a:pt x="102" y="0"/>
                    </a:lnTo>
                    <a:lnTo>
                      <a:pt x="138" y="12"/>
                    </a:lnTo>
                    <a:lnTo>
                      <a:pt x="126" y="72"/>
                    </a:lnTo>
                    <a:lnTo>
                      <a:pt x="138" y="102"/>
                    </a:lnTo>
                    <a:lnTo>
                      <a:pt x="132" y="108"/>
                    </a:lnTo>
                    <a:lnTo>
                      <a:pt x="150" y="126"/>
                    </a:lnTo>
                    <a:lnTo>
                      <a:pt x="162" y="162"/>
                    </a:lnTo>
                    <a:lnTo>
                      <a:pt x="186" y="174"/>
                    </a:lnTo>
                    <a:lnTo>
                      <a:pt x="162" y="234"/>
                    </a:lnTo>
                    <a:lnTo>
                      <a:pt x="168" y="246"/>
                    </a:lnTo>
                    <a:lnTo>
                      <a:pt x="186" y="234"/>
                    </a:lnTo>
                    <a:lnTo>
                      <a:pt x="192" y="240"/>
                    </a:lnTo>
                    <a:lnTo>
                      <a:pt x="204" y="288"/>
                    </a:lnTo>
                    <a:lnTo>
                      <a:pt x="216" y="300"/>
                    </a:lnTo>
                    <a:lnTo>
                      <a:pt x="222" y="324"/>
                    </a:lnTo>
                    <a:lnTo>
                      <a:pt x="228" y="318"/>
                    </a:lnTo>
                    <a:lnTo>
                      <a:pt x="246" y="324"/>
                    </a:lnTo>
                    <a:lnTo>
                      <a:pt x="252" y="318"/>
                    </a:lnTo>
                    <a:lnTo>
                      <a:pt x="288" y="324"/>
                    </a:lnTo>
                    <a:lnTo>
                      <a:pt x="294" y="312"/>
                    </a:lnTo>
                    <a:lnTo>
                      <a:pt x="306" y="330"/>
                    </a:lnTo>
                    <a:lnTo>
                      <a:pt x="282" y="492"/>
                    </a:lnTo>
                    <a:lnTo>
                      <a:pt x="186" y="474"/>
                    </a:lnTo>
                    <a:lnTo>
                      <a:pt x="138" y="46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66" name="Freeform 45"/>
              <p:cNvSpPr>
                <a:spLocks noChangeAspect="1"/>
              </p:cNvSpPr>
              <p:nvPr/>
            </p:nvSpPr>
            <p:spPr bwMode="auto">
              <a:xfrm>
                <a:off x="775" y="984"/>
                <a:ext cx="234" cy="355"/>
              </a:xfrm>
              <a:custGeom>
                <a:avLst/>
                <a:gdLst>
                  <a:gd name="T0" fmla="*/ 62 w 306"/>
                  <a:gd name="T1" fmla="*/ 173 h 492"/>
                  <a:gd name="T2" fmla="*/ 0 w 306"/>
                  <a:gd name="T3" fmla="*/ 165 h 492"/>
                  <a:gd name="T4" fmla="*/ 16 w 306"/>
                  <a:gd name="T5" fmla="*/ 113 h 492"/>
                  <a:gd name="T6" fmla="*/ 11 w 306"/>
                  <a:gd name="T7" fmla="*/ 105 h 492"/>
                  <a:gd name="T8" fmla="*/ 35 w 306"/>
                  <a:gd name="T9" fmla="*/ 82 h 492"/>
                  <a:gd name="T10" fmla="*/ 27 w 306"/>
                  <a:gd name="T11" fmla="*/ 70 h 492"/>
                  <a:gd name="T12" fmla="*/ 46 w 306"/>
                  <a:gd name="T13" fmla="*/ 0 h 492"/>
                  <a:gd name="T14" fmla="*/ 62 w 306"/>
                  <a:gd name="T15" fmla="*/ 4 h 492"/>
                  <a:gd name="T16" fmla="*/ 56 w 306"/>
                  <a:gd name="T17" fmla="*/ 27 h 492"/>
                  <a:gd name="T18" fmla="*/ 62 w 306"/>
                  <a:gd name="T19" fmla="*/ 38 h 492"/>
                  <a:gd name="T20" fmla="*/ 59 w 306"/>
                  <a:gd name="T21" fmla="*/ 40 h 492"/>
                  <a:gd name="T22" fmla="*/ 67 w 306"/>
                  <a:gd name="T23" fmla="*/ 48 h 492"/>
                  <a:gd name="T24" fmla="*/ 73 w 306"/>
                  <a:gd name="T25" fmla="*/ 61 h 492"/>
                  <a:gd name="T26" fmla="*/ 83 w 306"/>
                  <a:gd name="T27" fmla="*/ 66 h 492"/>
                  <a:gd name="T28" fmla="*/ 73 w 306"/>
                  <a:gd name="T29" fmla="*/ 88 h 492"/>
                  <a:gd name="T30" fmla="*/ 75 w 306"/>
                  <a:gd name="T31" fmla="*/ 92 h 492"/>
                  <a:gd name="T32" fmla="*/ 83 w 306"/>
                  <a:gd name="T33" fmla="*/ 88 h 492"/>
                  <a:gd name="T34" fmla="*/ 86 w 306"/>
                  <a:gd name="T35" fmla="*/ 90 h 492"/>
                  <a:gd name="T36" fmla="*/ 91 w 306"/>
                  <a:gd name="T37" fmla="*/ 108 h 492"/>
                  <a:gd name="T38" fmla="*/ 96 w 306"/>
                  <a:gd name="T39" fmla="*/ 113 h 492"/>
                  <a:gd name="T40" fmla="*/ 99 w 306"/>
                  <a:gd name="T41" fmla="*/ 122 h 492"/>
                  <a:gd name="T42" fmla="*/ 102 w 306"/>
                  <a:gd name="T43" fmla="*/ 119 h 492"/>
                  <a:gd name="T44" fmla="*/ 110 w 306"/>
                  <a:gd name="T45" fmla="*/ 122 h 492"/>
                  <a:gd name="T46" fmla="*/ 113 w 306"/>
                  <a:gd name="T47" fmla="*/ 119 h 492"/>
                  <a:gd name="T48" fmla="*/ 128 w 306"/>
                  <a:gd name="T49" fmla="*/ 122 h 492"/>
                  <a:gd name="T50" fmla="*/ 132 w 306"/>
                  <a:gd name="T51" fmla="*/ 117 h 492"/>
                  <a:gd name="T52" fmla="*/ 137 w 306"/>
                  <a:gd name="T53" fmla="*/ 124 h 492"/>
                  <a:gd name="T54" fmla="*/ 126 w 306"/>
                  <a:gd name="T55" fmla="*/ 185 h 492"/>
                  <a:gd name="T56" fmla="*/ 83 w 306"/>
                  <a:gd name="T57" fmla="*/ 178 h 492"/>
                  <a:gd name="T58" fmla="*/ 62 w 306"/>
                  <a:gd name="T59" fmla="*/ 173 h 492"/>
                  <a:gd name="T60" fmla="*/ 62 w 306"/>
                  <a:gd name="T61" fmla="*/ 176 h 49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06"/>
                  <a:gd name="T94" fmla="*/ 0 h 492"/>
                  <a:gd name="T95" fmla="*/ 306 w 306"/>
                  <a:gd name="T96" fmla="*/ 492 h 49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06" h="492">
                    <a:moveTo>
                      <a:pt x="138" y="462"/>
                    </a:moveTo>
                    <a:lnTo>
                      <a:pt x="0" y="438"/>
                    </a:lnTo>
                    <a:lnTo>
                      <a:pt x="36" y="300"/>
                    </a:lnTo>
                    <a:lnTo>
                      <a:pt x="24" y="282"/>
                    </a:lnTo>
                    <a:lnTo>
                      <a:pt x="78" y="216"/>
                    </a:lnTo>
                    <a:lnTo>
                      <a:pt x="60" y="186"/>
                    </a:lnTo>
                    <a:lnTo>
                      <a:pt x="102" y="0"/>
                    </a:lnTo>
                    <a:lnTo>
                      <a:pt x="138" y="12"/>
                    </a:lnTo>
                    <a:lnTo>
                      <a:pt x="126" y="72"/>
                    </a:lnTo>
                    <a:lnTo>
                      <a:pt x="138" y="102"/>
                    </a:lnTo>
                    <a:lnTo>
                      <a:pt x="132" y="108"/>
                    </a:lnTo>
                    <a:lnTo>
                      <a:pt x="150" y="126"/>
                    </a:lnTo>
                    <a:lnTo>
                      <a:pt x="162" y="162"/>
                    </a:lnTo>
                    <a:lnTo>
                      <a:pt x="186" y="174"/>
                    </a:lnTo>
                    <a:lnTo>
                      <a:pt x="162" y="234"/>
                    </a:lnTo>
                    <a:lnTo>
                      <a:pt x="168" y="246"/>
                    </a:lnTo>
                    <a:lnTo>
                      <a:pt x="186" y="234"/>
                    </a:lnTo>
                    <a:lnTo>
                      <a:pt x="192" y="240"/>
                    </a:lnTo>
                    <a:lnTo>
                      <a:pt x="204" y="288"/>
                    </a:lnTo>
                    <a:lnTo>
                      <a:pt x="216" y="300"/>
                    </a:lnTo>
                    <a:lnTo>
                      <a:pt x="222" y="324"/>
                    </a:lnTo>
                    <a:lnTo>
                      <a:pt x="228" y="318"/>
                    </a:lnTo>
                    <a:lnTo>
                      <a:pt x="246" y="324"/>
                    </a:lnTo>
                    <a:lnTo>
                      <a:pt x="252" y="318"/>
                    </a:lnTo>
                    <a:lnTo>
                      <a:pt x="288" y="324"/>
                    </a:lnTo>
                    <a:lnTo>
                      <a:pt x="294" y="312"/>
                    </a:lnTo>
                    <a:lnTo>
                      <a:pt x="306" y="330"/>
                    </a:lnTo>
                    <a:lnTo>
                      <a:pt x="282" y="492"/>
                    </a:lnTo>
                    <a:lnTo>
                      <a:pt x="186" y="474"/>
                    </a:lnTo>
                    <a:lnTo>
                      <a:pt x="138" y="462"/>
                    </a:lnTo>
                    <a:lnTo>
                      <a:pt x="138" y="46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67" name="Freeform 46"/>
              <p:cNvSpPr>
                <a:spLocks noChangeAspect="1"/>
              </p:cNvSpPr>
              <p:nvPr/>
            </p:nvSpPr>
            <p:spPr bwMode="auto">
              <a:xfrm>
                <a:off x="1700" y="1343"/>
                <a:ext cx="151" cy="260"/>
              </a:xfrm>
              <a:custGeom>
                <a:avLst/>
                <a:gdLst>
                  <a:gd name="T0" fmla="*/ 56 w 198"/>
                  <a:gd name="T1" fmla="*/ 136 h 360"/>
                  <a:gd name="T2" fmla="*/ 48 w 198"/>
                  <a:gd name="T3" fmla="*/ 129 h 360"/>
                  <a:gd name="T4" fmla="*/ 48 w 198"/>
                  <a:gd name="T5" fmla="*/ 120 h 360"/>
                  <a:gd name="T6" fmla="*/ 27 w 198"/>
                  <a:gd name="T7" fmla="*/ 106 h 360"/>
                  <a:gd name="T8" fmla="*/ 32 w 198"/>
                  <a:gd name="T9" fmla="*/ 93 h 360"/>
                  <a:gd name="T10" fmla="*/ 24 w 198"/>
                  <a:gd name="T11" fmla="*/ 88 h 360"/>
                  <a:gd name="T12" fmla="*/ 18 w 198"/>
                  <a:gd name="T13" fmla="*/ 90 h 360"/>
                  <a:gd name="T14" fmla="*/ 16 w 198"/>
                  <a:gd name="T15" fmla="*/ 82 h 360"/>
                  <a:gd name="T16" fmla="*/ 5 w 198"/>
                  <a:gd name="T17" fmla="*/ 74 h 360"/>
                  <a:gd name="T18" fmla="*/ 0 w 198"/>
                  <a:gd name="T19" fmla="*/ 68 h 360"/>
                  <a:gd name="T20" fmla="*/ 0 w 198"/>
                  <a:gd name="T21" fmla="*/ 52 h 360"/>
                  <a:gd name="T22" fmla="*/ 8 w 198"/>
                  <a:gd name="T23" fmla="*/ 48 h 360"/>
                  <a:gd name="T24" fmla="*/ 11 w 198"/>
                  <a:gd name="T25" fmla="*/ 40 h 360"/>
                  <a:gd name="T26" fmla="*/ 8 w 198"/>
                  <a:gd name="T27" fmla="*/ 29 h 360"/>
                  <a:gd name="T28" fmla="*/ 18 w 198"/>
                  <a:gd name="T29" fmla="*/ 27 h 360"/>
                  <a:gd name="T30" fmla="*/ 24 w 198"/>
                  <a:gd name="T31" fmla="*/ 20 h 360"/>
                  <a:gd name="T32" fmla="*/ 24 w 198"/>
                  <a:gd name="T33" fmla="*/ 12 h 360"/>
                  <a:gd name="T34" fmla="*/ 14 w 198"/>
                  <a:gd name="T35" fmla="*/ 5 h 360"/>
                  <a:gd name="T36" fmla="*/ 18 w 198"/>
                  <a:gd name="T37" fmla="*/ 2 h 360"/>
                  <a:gd name="T38" fmla="*/ 75 w 198"/>
                  <a:gd name="T39" fmla="*/ 0 h 360"/>
                  <a:gd name="T40" fmla="*/ 79 w 198"/>
                  <a:gd name="T41" fmla="*/ 18 h 360"/>
                  <a:gd name="T42" fmla="*/ 85 w 198"/>
                  <a:gd name="T43" fmla="*/ 74 h 360"/>
                  <a:gd name="T44" fmla="*/ 85 w 198"/>
                  <a:gd name="T45" fmla="*/ 82 h 360"/>
                  <a:gd name="T46" fmla="*/ 88 w 198"/>
                  <a:gd name="T47" fmla="*/ 90 h 360"/>
                  <a:gd name="T48" fmla="*/ 79 w 198"/>
                  <a:gd name="T49" fmla="*/ 104 h 360"/>
                  <a:gd name="T50" fmla="*/ 79 w 198"/>
                  <a:gd name="T51" fmla="*/ 113 h 360"/>
                  <a:gd name="T52" fmla="*/ 77 w 198"/>
                  <a:gd name="T53" fmla="*/ 117 h 360"/>
                  <a:gd name="T54" fmla="*/ 79 w 198"/>
                  <a:gd name="T55" fmla="*/ 122 h 360"/>
                  <a:gd name="T56" fmla="*/ 69 w 198"/>
                  <a:gd name="T57" fmla="*/ 124 h 360"/>
                  <a:gd name="T58" fmla="*/ 72 w 198"/>
                  <a:gd name="T59" fmla="*/ 131 h 360"/>
                  <a:gd name="T60" fmla="*/ 59 w 198"/>
                  <a:gd name="T61" fmla="*/ 129 h 360"/>
                  <a:gd name="T62" fmla="*/ 56 w 198"/>
                  <a:gd name="T63" fmla="*/ 134 h 360"/>
                  <a:gd name="T64" fmla="*/ 56 w 198"/>
                  <a:gd name="T65" fmla="*/ 136 h 3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8"/>
                  <a:gd name="T100" fmla="*/ 0 h 360"/>
                  <a:gd name="T101" fmla="*/ 198 w 198"/>
                  <a:gd name="T102" fmla="*/ 360 h 36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8" h="360">
                    <a:moveTo>
                      <a:pt x="126" y="360"/>
                    </a:moveTo>
                    <a:lnTo>
                      <a:pt x="108" y="342"/>
                    </a:lnTo>
                    <a:lnTo>
                      <a:pt x="108" y="318"/>
                    </a:lnTo>
                    <a:lnTo>
                      <a:pt x="60" y="282"/>
                    </a:lnTo>
                    <a:lnTo>
                      <a:pt x="72" y="246"/>
                    </a:lnTo>
                    <a:lnTo>
                      <a:pt x="54" y="234"/>
                    </a:lnTo>
                    <a:lnTo>
                      <a:pt x="42" y="240"/>
                    </a:lnTo>
                    <a:lnTo>
                      <a:pt x="36" y="216"/>
                    </a:lnTo>
                    <a:lnTo>
                      <a:pt x="12" y="198"/>
                    </a:lnTo>
                    <a:lnTo>
                      <a:pt x="0" y="180"/>
                    </a:lnTo>
                    <a:lnTo>
                      <a:pt x="0" y="138"/>
                    </a:lnTo>
                    <a:lnTo>
                      <a:pt x="18" y="126"/>
                    </a:lnTo>
                    <a:lnTo>
                      <a:pt x="24" y="108"/>
                    </a:lnTo>
                    <a:lnTo>
                      <a:pt x="18" y="78"/>
                    </a:lnTo>
                    <a:lnTo>
                      <a:pt x="42" y="72"/>
                    </a:lnTo>
                    <a:lnTo>
                      <a:pt x="54" y="54"/>
                    </a:lnTo>
                    <a:lnTo>
                      <a:pt x="54" y="30"/>
                    </a:lnTo>
                    <a:lnTo>
                      <a:pt x="30" y="12"/>
                    </a:lnTo>
                    <a:lnTo>
                      <a:pt x="42" y="6"/>
                    </a:lnTo>
                    <a:lnTo>
                      <a:pt x="168" y="0"/>
                    </a:lnTo>
                    <a:lnTo>
                      <a:pt x="180" y="48"/>
                    </a:lnTo>
                    <a:lnTo>
                      <a:pt x="192" y="198"/>
                    </a:lnTo>
                    <a:lnTo>
                      <a:pt x="192" y="216"/>
                    </a:lnTo>
                    <a:lnTo>
                      <a:pt x="198" y="240"/>
                    </a:lnTo>
                    <a:lnTo>
                      <a:pt x="180" y="276"/>
                    </a:lnTo>
                    <a:lnTo>
                      <a:pt x="180" y="300"/>
                    </a:lnTo>
                    <a:lnTo>
                      <a:pt x="174" y="312"/>
                    </a:lnTo>
                    <a:lnTo>
                      <a:pt x="180" y="324"/>
                    </a:lnTo>
                    <a:lnTo>
                      <a:pt x="156" y="330"/>
                    </a:lnTo>
                    <a:lnTo>
                      <a:pt x="162" y="348"/>
                    </a:lnTo>
                    <a:lnTo>
                      <a:pt x="132" y="342"/>
                    </a:lnTo>
                    <a:lnTo>
                      <a:pt x="126" y="354"/>
                    </a:lnTo>
                    <a:lnTo>
                      <a:pt x="126" y="36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68" name="Freeform 47"/>
              <p:cNvSpPr>
                <a:spLocks noChangeAspect="1"/>
              </p:cNvSpPr>
              <p:nvPr/>
            </p:nvSpPr>
            <p:spPr bwMode="auto">
              <a:xfrm>
                <a:off x="1700" y="1343"/>
                <a:ext cx="151" cy="264"/>
              </a:xfrm>
              <a:custGeom>
                <a:avLst/>
                <a:gdLst>
                  <a:gd name="T0" fmla="*/ 56 w 198"/>
                  <a:gd name="T1" fmla="*/ 136 h 366"/>
                  <a:gd name="T2" fmla="*/ 48 w 198"/>
                  <a:gd name="T3" fmla="*/ 128 h 366"/>
                  <a:gd name="T4" fmla="*/ 48 w 198"/>
                  <a:gd name="T5" fmla="*/ 119 h 366"/>
                  <a:gd name="T6" fmla="*/ 27 w 198"/>
                  <a:gd name="T7" fmla="*/ 105 h 366"/>
                  <a:gd name="T8" fmla="*/ 32 w 198"/>
                  <a:gd name="T9" fmla="*/ 92 h 366"/>
                  <a:gd name="T10" fmla="*/ 24 w 198"/>
                  <a:gd name="T11" fmla="*/ 88 h 366"/>
                  <a:gd name="T12" fmla="*/ 18 w 198"/>
                  <a:gd name="T13" fmla="*/ 90 h 366"/>
                  <a:gd name="T14" fmla="*/ 16 w 198"/>
                  <a:gd name="T15" fmla="*/ 82 h 366"/>
                  <a:gd name="T16" fmla="*/ 5 w 198"/>
                  <a:gd name="T17" fmla="*/ 74 h 366"/>
                  <a:gd name="T18" fmla="*/ 0 w 198"/>
                  <a:gd name="T19" fmla="*/ 68 h 366"/>
                  <a:gd name="T20" fmla="*/ 0 w 198"/>
                  <a:gd name="T21" fmla="*/ 52 h 366"/>
                  <a:gd name="T22" fmla="*/ 8 w 198"/>
                  <a:gd name="T23" fmla="*/ 48 h 366"/>
                  <a:gd name="T24" fmla="*/ 11 w 198"/>
                  <a:gd name="T25" fmla="*/ 40 h 366"/>
                  <a:gd name="T26" fmla="*/ 8 w 198"/>
                  <a:gd name="T27" fmla="*/ 29 h 366"/>
                  <a:gd name="T28" fmla="*/ 18 w 198"/>
                  <a:gd name="T29" fmla="*/ 27 h 366"/>
                  <a:gd name="T30" fmla="*/ 24 w 198"/>
                  <a:gd name="T31" fmla="*/ 20 h 366"/>
                  <a:gd name="T32" fmla="*/ 24 w 198"/>
                  <a:gd name="T33" fmla="*/ 12 h 366"/>
                  <a:gd name="T34" fmla="*/ 14 w 198"/>
                  <a:gd name="T35" fmla="*/ 4 h 366"/>
                  <a:gd name="T36" fmla="*/ 18 w 198"/>
                  <a:gd name="T37" fmla="*/ 2 h 366"/>
                  <a:gd name="T38" fmla="*/ 75 w 198"/>
                  <a:gd name="T39" fmla="*/ 0 h 366"/>
                  <a:gd name="T40" fmla="*/ 79 w 198"/>
                  <a:gd name="T41" fmla="*/ 18 h 366"/>
                  <a:gd name="T42" fmla="*/ 85 w 198"/>
                  <a:gd name="T43" fmla="*/ 74 h 366"/>
                  <a:gd name="T44" fmla="*/ 85 w 198"/>
                  <a:gd name="T45" fmla="*/ 82 h 366"/>
                  <a:gd name="T46" fmla="*/ 88 w 198"/>
                  <a:gd name="T47" fmla="*/ 90 h 366"/>
                  <a:gd name="T48" fmla="*/ 79 w 198"/>
                  <a:gd name="T49" fmla="*/ 104 h 366"/>
                  <a:gd name="T50" fmla="*/ 79 w 198"/>
                  <a:gd name="T51" fmla="*/ 113 h 366"/>
                  <a:gd name="T52" fmla="*/ 77 w 198"/>
                  <a:gd name="T53" fmla="*/ 117 h 366"/>
                  <a:gd name="T54" fmla="*/ 79 w 198"/>
                  <a:gd name="T55" fmla="*/ 122 h 366"/>
                  <a:gd name="T56" fmla="*/ 69 w 198"/>
                  <a:gd name="T57" fmla="*/ 124 h 366"/>
                  <a:gd name="T58" fmla="*/ 72 w 198"/>
                  <a:gd name="T59" fmla="*/ 131 h 366"/>
                  <a:gd name="T60" fmla="*/ 59 w 198"/>
                  <a:gd name="T61" fmla="*/ 128 h 366"/>
                  <a:gd name="T62" fmla="*/ 56 w 198"/>
                  <a:gd name="T63" fmla="*/ 133 h 366"/>
                  <a:gd name="T64" fmla="*/ 56 w 198"/>
                  <a:gd name="T65" fmla="*/ 136 h 366"/>
                  <a:gd name="T66" fmla="*/ 56 w 198"/>
                  <a:gd name="T67" fmla="*/ 137 h 36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98"/>
                  <a:gd name="T103" fmla="*/ 0 h 366"/>
                  <a:gd name="T104" fmla="*/ 198 w 198"/>
                  <a:gd name="T105" fmla="*/ 366 h 36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98" h="366">
                    <a:moveTo>
                      <a:pt x="126" y="360"/>
                    </a:moveTo>
                    <a:lnTo>
                      <a:pt x="108" y="342"/>
                    </a:lnTo>
                    <a:lnTo>
                      <a:pt x="108" y="318"/>
                    </a:lnTo>
                    <a:lnTo>
                      <a:pt x="60" y="282"/>
                    </a:lnTo>
                    <a:lnTo>
                      <a:pt x="72" y="246"/>
                    </a:lnTo>
                    <a:lnTo>
                      <a:pt x="54" y="234"/>
                    </a:lnTo>
                    <a:lnTo>
                      <a:pt x="42" y="240"/>
                    </a:lnTo>
                    <a:lnTo>
                      <a:pt x="36" y="216"/>
                    </a:lnTo>
                    <a:lnTo>
                      <a:pt x="12" y="198"/>
                    </a:lnTo>
                    <a:lnTo>
                      <a:pt x="0" y="180"/>
                    </a:lnTo>
                    <a:lnTo>
                      <a:pt x="0" y="138"/>
                    </a:lnTo>
                    <a:lnTo>
                      <a:pt x="18" y="126"/>
                    </a:lnTo>
                    <a:lnTo>
                      <a:pt x="24" y="108"/>
                    </a:lnTo>
                    <a:lnTo>
                      <a:pt x="18" y="78"/>
                    </a:lnTo>
                    <a:lnTo>
                      <a:pt x="42" y="72"/>
                    </a:lnTo>
                    <a:lnTo>
                      <a:pt x="54" y="54"/>
                    </a:lnTo>
                    <a:lnTo>
                      <a:pt x="54" y="30"/>
                    </a:lnTo>
                    <a:lnTo>
                      <a:pt x="30" y="12"/>
                    </a:lnTo>
                    <a:lnTo>
                      <a:pt x="42" y="6"/>
                    </a:lnTo>
                    <a:lnTo>
                      <a:pt x="168" y="0"/>
                    </a:lnTo>
                    <a:lnTo>
                      <a:pt x="180" y="48"/>
                    </a:lnTo>
                    <a:lnTo>
                      <a:pt x="192" y="198"/>
                    </a:lnTo>
                    <a:lnTo>
                      <a:pt x="192" y="216"/>
                    </a:lnTo>
                    <a:lnTo>
                      <a:pt x="198" y="240"/>
                    </a:lnTo>
                    <a:lnTo>
                      <a:pt x="180" y="276"/>
                    </a:lnTo>
                    <a:lnTo>
                      <a:pt x="180" y="300"/>
                    </a:lnTo>
                    <a:lnTo>
                      <a:pt x="174" y="312"/>
                    </a:lnTo>
                    <a:lnTo>
                      <a:pt x="180" y="324"/>
                    </a:lnTo>
                    <a:lnTo>
                      <a:pt x="156" y="330"/>
                    </a:lnTo>
                    <a:lnTo>
                      <a:pt x="162" y="348"/>
                    </a:lnTo>
                    <a:lnTo>
                      <a:pt x="132" y="342"/>
                    </a:lnTo>
                    <a:lnTo>
                      <a:pt x="126" y="354"/>
                    </a:lnTo>
                    <a:lnTo>
                      <a:pt x="126" y="360"/>
                    </a:lnTo>
                    <a:lnTo>
                      <a:pt x="126" y="36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69" name="Freeform 48"/>
              <p:cNvSpPr>
                <a:spLocks noChangeAspect="1"/>
              </p:cNvSpPr>
              <p:nvPr/>
            </p:nvSpPr>
            <p:spPr bwMode="auto">
              <a:xfrm>
                <a:off x="1837" y="1369"/>
                <a:ext cx="114" cy="191"/>
              </a:xfrm>
              <a:custGeom>
                <a:avLst/>
                <a:gdLst>
                  <a:gd name="T0" fmla="*/ 0 w 150"/>
                  <a:gd name="T1" fmla="*/ 100 h 264"/>
                  <a:gd name="T2" fmla="*/ 0 w 150"/>
                  <a:gd name="T3" fmla="*/ 91 h 264"/>
                  <a:gd name="T4" fmla="*/ 8 w 150"/>
                  <a:gd name="T5" fmla="*/ 77 h 264"/>
                  <a:gd name="T6" fmla="*/ 5 w 150"/>
                  <a:gd name="T7" fmla="*/ 68 h 264"/>
                  <a:gd name="T8" fmla="*/ 5 w 150"/>
                  <a:gd name="T9" fmla="*/ 61 h 264"/>
                  <a:gd name="T10" fmla="*/ 0 w 150"/>
                  <a:gd name="T11" fmla="*/ 5 h 264"/>
                  <a:gd name="T12" fmla="*/ 8 w 150"/>
                  <a:gd name="T13" fmla="*/ 7 h 264"/>
                  <a:gd name="T14" fmla="*/ 16 w 150"/>
                  <a:gd name="T15" fmla="*/ 2 h 264"/>
                  <a:gd name="T16" fmla="*/ 58 w 150"/>
                  <a:gd name="T17" fmla="*/ 0 h 264"/>
                  <a:gd name="T18" fmla="*/ 66 w 150"/>
                  <a:gd name="T19" fmla="*/ 64 h 264"/>
                  <a:gd name="T20" fmla="*/ 66 w 150"/>
                  <a:gd name="T21" fmla="*/ 71 h 264"/>
                  <a:gd name="T22" fmla="*/ 52 w 150"/>
                  <a:gd name="T23" fmla="*/ 75 h 264"/>
                  <a:gd name="T24" fmla="*/ 55 w 150"/>
                  <a:gd name="T25" fmla="*/ 77 h 264"/>
                  <a:gd name="T26" fmla="*/ 45 w 150"/>
                  <a:gd name="T27" fmla="*/ 93 h 264"/>
                  <a:gd name="T28" fmla="*/ 40 w 150"/>
                  <a:gd name="T29" fmla="*/ 91 h 264"/>
                  <a:gd name="T30" fmla="*/ 37 w 150"/>
                  <a:gd name="T31" fmla="*/ 88 h 264"/>
                  <a:gd name="T32" fmla="*/ 29 w 150"/>
                  <a:gd name="T33" fmla="*/ 98 h 264"/>
                  <a:gd name="T34" fmla="*/ 27 w 150"/>
                  <a:gd name="T35" fmla="*/ 93 h 264"/>
                  <a:gd name="T36" fmla="*/ 21 w 150"/>
                  <a:gd name="T37" fmla="*/ 100 h 264"/>
                  <a:gd name="T38" fmla="*/ 8 w 150"/>
                  <a:gd name="T39" fmla="*/ 96 h 264"/>
                  <a:gd name="T40" fmla="*/ 8 w 150"/>
                  <a:gd name="T41" fmla="*/ 100 h 264"/>
                  <a:gd name="T42" fmla="*/ 3 w 150"/>
                  <a:gd name="T43" fmla="*/ 98 h 264"/>
                  <a:gd name="T44" fmla="*/ 0 w 150"/>
                  <a:gd name="T45" fmla="*/ 100 h 26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50"/>
                  <a:gd name="T70" fmla="*/ 0 h 264"/>
                  <a:gd name="T71" fmla="*/ 150 w 150"/>
                  <a:gd name="T72" fmla="*/ 264 h 26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50" h="264">
                    <a:moveTo>
                      <a:pt x="0" y="264"/>
                    </a:moveTo>
                    <a:lnTo>
                      <a:pt x="0" y="240"/>
                    </a:lnTo>
                    <a:lnTo>
                      <a:pt x="18" y="204"/>
                    </a:lnTo>
                    <a:lnTo>
                      <a:pt x="12" y="180"/>
                    </a:lnTo>
                    <a:lnTo>
                      <a:pt x="12" y="162"/>
                    </a:lnTo>
                    <a:lnTo>
                      <a:pt x="0" y="12"/>
                    </a:lnTo>
                    <a:lnTo>
                      <a:pt x="18" y="18"/>
                    </a:lnTo>
                    <a:lnTo>
                      <a:pt x="36" y="6"/>
                    </a:lnTo>
                    <a:lnTo>
                      <a:pt x="132" y="0"/>
                    </a:lnTo>
                    <a:lnTo>
                      <a:pt x="150" y="168"/>
                    </a:lnTo>
                    <a:lnTo>
                      <a:pt x="150" y="186"/>
                    </a:lnTo>
                    <a:lnTo>
                      <a:pt x="120" y="198"/>
                    </a:lnTo>
                    <a:lnTo>
                      <a:pt x="126" y="204"/>
                    </a:lnTo>
                    <a:lnTo>
                      <a:pt x="102" y="246"/>
                    </a:lnTo>
                    <a:lnTo>
                      <a:pt x="90" y="240"/>
                    </a:lnTo>
                    <a:lnTo>
                      <a:pt x="84" y="234"/>
                    </a:lnTo>
                    <a:lnTo>
                      <a:pt x="66" y="258"/>
                    </a:lnTo>
                    <a:lnTo>
                      <a:pt x="60" y="246"/>
                    </a:lnTo>
                    <a:lnTo>
                      <a:pt x="48" y="264"/>
                    </a:lnTo>
                    <a:lnTo>
                      <a:pt x="18" y="252"/>
                    </a:lnTo>
                    <a:lnTo>
                      <a:pt x="18" y="264"/>
                    </a:lnTo>
                    <a:lnTo>
                      <a:pt x="6" y="258"/>
                    </a:lnTo>
                    <a:lnTo>
                      <a:pt x="0" y="264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70" name="Freeform 49"/>
              <p:cNvSpPr>
                <a:spLocks noChangeAspect="1"/>
              </p:cNvSpPr>
              <p:nvPr/>
            </p:nvSpPr>
            <p:spPr bwMode="auto">
              <a:xfrm>
                <a:off x="1837" y="1369"/>
                <a:ext cx="114" cy="195"/>
              </a:xfrm>
              <a:custGeom>
                <a:avLst/>
                <a:gdLst>
                  <a:gd name="T0" fmla="*/ 0 w 150"/>
                  <a:gd name="T1" fmla="*/ 100 h 270"/>
                  <a:gd name="T2" fmla="*/ 0 w 150"/>
                  <a:gd name="T3" fmla="*/ 90 h 270"/>
                  <a:gd name="T4" fmla="*/ 8 w 150"/>
                  <a:gd name="T5" fmla="*/ 77 h 270"/>
                  <a:gd name="T6" fmla="*/ 5 w 150"/>
                  <a:gd name="T7" fmla="*/ 68 h 270"/>
                  <a:gd name="T8" fmla="*/ 5 w 150"/>
                  <a:gd name="T9" fmla="*/ 61 h 270"/>
                  <a:gd name="T10" fmla="*/ 0 w 150"/>
                  <a:gd name="T11" fmla="*/ 4 h 270"/>
                  <a:gd name="T12" fmla="*/ 8 w 150"/>
                  <a:gd name="T13" fmla="*/ 6 h 270"/>
                  <a:gd name="T14" fmla="*/ 16 w 150"/>
                  <a:gd name="T15" fmla="*/ 2 h 270"/>
                  <a:gd name="T16" fmla="*/ 58 w 150"/>
                  <a:gd name="T17" fmla="*/ 0 h 270"/>
                  <a:gd name="T18" fmla="*/ 66 w 150"/>
                  <a:gd name="T19" fmla="*/ 63 h 270"/>
                  <a:gd name="T20" fmla="*/ 66 w 150"/>
                  <a:gd name="T21" fmla="*/ 70 h 270"/>
                  <a:gd name="T22" fmla="*/ 52 w 150"/>
                  <a:gd name="T23" fmla="*/ 74 h 270"/>
                  <a:gd name="T24" fmla="*/ 55 w 150"/>
                  <a:gd name="T25" fmla="*/ 77 h 270"/>
                  <a:gd name="T26" fmla="*/ 45 w 150"/>
                  <a:gd name="T27" fmla="*/ 93 h 270"/>
                  <a:gd name="T28" fmla="*/ 40 w 150"/>
                  <a:gd name="T29" fmla="*/ 90 h 270"/>
                  <a:gd name="T30" fmla="*/ 37 w 150"/>
                  <a:gd name="T31" fmla="*/ 88 h 270"/>
                  <a:gd name="T32" fmla="*/ 29 w 150"/>
                  <a:gd name="T33" fmla="*/ 97 h 270"/>
                  <a:gd name="T34" fmla="*/ 27 w 150"/>
                  <a:gd name="T35" fmla="*/ 93 h 270"/>
                  <a:gd name="T36" fmla="*/ 21 w 150"/>
                  <a:gd name="T37" fmla="*/ 100 h 270"/>
                  <a:gd name="T38" fmla="*/ 8 w 150"/>
                  <a:gd name="T39" fmla="*/ 95 h 270"/>
                  <a:gd name="T40" fmla="*/ 8 w 150"/>
                  <a:gd name="T41" fmla="*/ 100 h 270"/>
                  <a:gd name="T42" fmla="*/ 3 w 150"/>
                  <a:gd name="T43" fmla="*/ 97 h 270"/>
                  <a:gd name="T44" fmla="*/ 0 w 150"/>
                  <a:gd name="T45" fmla="*/ 100 h 270"/>
                  <a:gd name="T46" fmla="*/ 0 w 150"/>
                  <a:gd name="T47" fmla="*/ 102 h 27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270"/>
                  <a:gd name="T74" fmla="*/ 150 w 150"/>
                  <a:gd name="T75" fmla="*/ 270 h 27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270">
                    <a:moveTo>
                      <a:pt x="0" y="264"/>
                    </a:moveTo>
                    <a:lnTo>
                      <a:pt x="0" y="240"/>
                    </a:lnTo>
                    <a:lnTo>
                      <a:pt x="18" y="204"/>
                    </a:lnTo>
                    <a:lnTo>
                      <a:pt x="12" y="180"/>
                    </a:lnTo>
                    <a:lnTo>
                      <a:pt x="12" y="162"/>
                    </a:lnTo>
                    <a:lnTo>
                      <a:pt x="0" y="12"/>
                    </a:lnTo>
                    <a:lnTo>
                      <a:pt x="18" y="18"/>
                    </a:lnTo>
                    <a:lnTo>
                      <a:pt x="36" y="6"/>
                    </a:lnTo>
                    <a:lnTo>
                      <a:pt x="132" y="0"/>
                    </a:lnTo>
                    <a:lnTo>
                      <a:pt x="150" y="168"/>
                    </a:lnTo>
                    <a:lnTo>
                      <a:pt x="150" y="186"/>
                    </a:lnTo>
                    <a:lnTo>
                      <a:pt x="120" y="198"/>
                    </a:lnTo>
                    <a:lnTo>
                      <a:pt x="126" y="204"/>
                    </a:lnTo>
                    <a:lnTo>
                      <a:pt x="102" y="246"/>
                    </a:lnTo>
                    <a:lnTo>
                      <a:pt x="90" y="240"/>
                    </a:lnTo>
                    <a:lnTo>
                      <a:pt x="84" y="234"/>
                    </a:lnTo>
                    <a:lnTo>
                      <a:pt x="66" y="258"/>
                    </a:lnTo>
                    <a:lnTo>
                      <a:pt x="60" y="246"/>
                    </a:lnTo>
                    <a:lnTo>
                      <a:pt x="48" y="264"/>
                    </a:lnTo>
                    <a:lnTo>
                      <a:pt x="18" y="252"/>
                    </a:lnTo>
                    <a:lnTo>
                      <a:pt x="18" y="264"/>
                    </a:lnTo>
                    <a:lnTo>
                      <a:pt x="6" y="258"/>
                    </a:lnTo>
                    <a:lnTo>
                      <a:pt x="0" y="264"/>
                    </a:lnTo>
                    <a:lnTo>
                      <a:pt x="0" y="27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71" name="Freeform 50"/>
              <p:cNvSpPr>
                <a:spLocks noChangeAspect="1"/>
              </p:cNvSpPr>
              <p:nvPr/>
            </p:nvSpPr>
            <p:spPr bwMode="auto">
              <a:xfrm>
                <a:off x="1507" y="1304"/>
                <a:ext cx="234" cy="148"/>
              </a:xfrm>
              <a:custGeom>
                <a:avLst/>
                <a:gdLst>
                  <a:gd name="T0" fmla="*/ 113 w 306"/>
                  <a:gd name="T1" fmla="*/ 78 h 204"/>
                  <a:gd name="T2" fmla="*/ 108 w 306"/>
                  <a:gd name="T3" fmla="*/ 71 h 204"/>
                  <a:gd name="T4" fmla="*/ 18 w 306"/>
                  <a:gd name="T5" fmla="*/ 73 h 204"/>
                  <a:gd name="T6" fmla="*/ 16 w 306"/>
                  <a:gd name="T7" fmla="*/ 57 h 204"/>
                  <a:gd name="T8" fmla="*/ 5 w 306"/>
                  <a:gd name="T9" fmla="*/ 28 h 204"/>
                  <a:gd name="T10" fmla="*/ 0 w 306"/>
                  <a:gd name="T11" fmla="*/ 20 h 204"/>
                  <a:gd name="T12" fmla="*/ 5 w 306"/>
                  <a:gd name="T13" fmla="*/ 12 h 204"/>
                  <a:gd name="T14" fmla="*/ 3 w 306"/>
                  <a:gd name="T15" fmla="*/ 5 h 204"/>
                  <a:gd name="T16" fmla="*/ 5 w 306"/>
                  <a:gd name="T17" fmla="*/ 2 h 204"/>
                  <a:gd name="T18" fmla="*/ 113 w 306"/>
                  <a:gd name="T19" fmla="*/ 0 h 204"/>
                  <a:gd name="T20" fmla="*/ 118 w 306"/>
                  <a:gd name="T21" fmla="*/ 7 h 204"/>
                  <a:gd name="T22" fmla="*/ 115 w 306"/>
                  <a:gd name="T23" fmla="*/ 12 h 204"/>
                  <a:gd name="T24" fmla="*/ 118 w 306"/>
                  <a:gd name="T25" fmla="*/ 18 h 204"/>
                  <a:gd name="T26" fmla="*/ 126 w 306"/>
                  <a:gd name="T27" fmla="*/ 25 h 204"/>
                  <a:gd name="T28" fmla="*/ 137 w 306"/>
                  <a:gd name="T29" fmla="*/ 32 h 204"/>
                  <a:gd name="T30" fmla="*/ 137 w 306"/>
                  <a:gd name="T31" fmla="*/ 41 h 204"/>
                  <a:gd name="T32" fmla="*/ 132 w 306"/>
                  <a:gd name="T33" fmla="*/ 48 h 204"/>
                  <a:gd name="T34" fmla="*/ 121 w 306"/>
                  <a:gd name="T35" fmla="*/ 51 h 204"/>
                  <a:gd name="T36" fmla="*/ 123 w 306"/>
                  <a:gd name="T37" fmla="*/ 62 h 204"/>
                  <a:gd name="T38" fmla="*/ 121 w 306"/>
                  <a:gd name="T39" fmla="*/ 69 h 204"/>
                  <a:gd name="T40" fmla="*/ 113 w 306"/>
                  <a:gd name="T41" fmla="*/ 73 h 204"/>
                  <a:gd name="T42" fmla="*/ 113 w 306"/>
                  <a:gd name="T43" fmla="*/ 78 h 20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06"/>
                  <a:gd name="T67" fmla="*/ 0 h 204"/>
                  <a:gd name="T68" fmla="*/ 306 w 306"/>
                  <a:gd name="T69" fmla="*/ 204 h 20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06" h="204">
                    <a:moveTo>
                      <a:pt x="252" y="204"/>
                    </a:moveTo>
                    <a:lnTo>
                      <a:pt x="240" y="186"/>
                    </a:lnTo>
                    <a:lnTo>
                      <a:pt x="42" y="192"/>
                    </a:lnTo>
                    <a:lnTo>
                      <a:pt x="36" y="150"/>
                    </a:lnTo>
                    <a:lnTo>
                      <a:pt x="12" y="72"/>
                    </a:lnTo>
                    <a:lnTo>
                      <a:pt x="0" y="54"/>
                    </a:lnTo>
                    <a:lnTo>
                      <a:pt x="12" y="30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252" y="0"/>
                    </a:lnTo>
                    <a:lnTo>
                      <a:pt x="264" y="18"/>
                    </a:lnTo>
                    <a:lnTo>
                      <a:pt x="258" y="30"/>
                    </a:lnTo>
                    <a:lnTo>
                      <a:pt x="264" y="48"/>
                    </a:lnTo>
                    <a:lnTo>
                      <a:pt x="282" y="66"/>
                    </a:lnTo>
                    <a:lnTo>
                      <a:pt x="306" y="84"/>
                    </a:lnTo>
                    <a:lnTo>
                      <a:pt x="306" y="108"/>
                    </a:lnTo>
                    <a:lnTo>
                      <a:pt x="294" y="126"/>
                    </a:lnTo>
                    <a:lnTo>
                      <a:pt x="270" y="132"/>
                    </a:lnTo>
                    <a:lnTo>
                      <a:pt x="276" y="162"/>
                    </a:lnTo>
                    <a:lnTo>
                      <a:pt x="270" y="180"/>
                    </a:lnTo>
                    <a:lnTo>
                      <a:pt x="252" y="192"/>
                    </a:lnTo>
                    <a:lnTo>
                      <a:pt x="252" y="20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72" name="Freeform 51"/>
              <p:cNvSpPr>
                <a:spLocks noChangeAspect="1"/>
              </p:cNvSpPr>
              <p:nvPr/>
            </p:nvSpPr>
            <p:spPr bwMode="auto">
              <a:xfrm>
                <a:off x="1507" y="1304"/>
                <a:ext cx="234" cy="152"/>
              </a:xfrm>
              <a:custGeom>
                <a:avLst/>
                <a:gdLst>
                  <a:gd name="T0" fmla="*/ 113 w 306"/>
                  <a:gd name="T1" fmla="*/ 77 h 210"/>
                  <a:gd name="T2" fmla="*/ 108 w 306"/>
                  <a:gd name="T3" fmla="*/ 71 h 210"/>
                  <a:gd name="T4" fmla="*/ 18 w 306"/>
                  <a:gd name="T5" fmla="*/ 73 h 210"/>
                  <a:gd name="T6" fmla="*/ 16 w 306"/>
                  <a:gd name="T7" fmla="*/ 57 h 210"/>
                  <a:gd name="T8" fmla="*/ 5 w 306"/>
                  <a:gd name="T9" fmla="*/ 28 h 210"/>
                  <a:gd name="T10" fmla="*/ 0 w 306"/>
                  <a:gd name="T11" fmla="*/ 20 h 210"/>
                  <a:gd name="T12" fmla="*/ 5 w 306"/>
                  <a:gd name="T13" fmla="*/ 12 h 210"/>
                  <a:gd name="T14" fmla="*/ 3 w 306"/>
                  <a:gd name="T15" fmla="*/ 5 h 210"/>
                  <a:gd name="T16" fmla="*/ 5 w 306"/>
                  <a:gd name="T17" fmla="*/ 2 h 210"/>
                  <a:gd name="T18" fmla="*/ 113 w 306"/>
                  <a:gd name="T19" fmla="*/ 0 h 210"/>
                  <a:gd name="T20" fmla="*/ 118 w 306"/>
                  <a:gd name="T21" fmla="*/ 7 h 210"/>
                  <a:gd name="T22" fmla="*/ 115 w 306"/>
                  <a:gd name="T23" fmla="*/ 12 h 210"/>
                  <a:gd name="T24" fmla="*/ 118 w 306"/>
                  <a:gd name="T25" fmla="*/ 18 h 210"/>
                  <a:gd name="T26" fmla="*/ 126 w 306"/>
                  <a:gd name="T27" fmla="*/ 25 h 210"/>
                  <a:gd name="T28" fmla="*/ 137 w 306"/>
                  <a:gd name="T29" fmla="*/ 32 h 210"/>
                  <a:gd name="T30" fmla="*/ 137 w 306"/>
                  <a:gd name="T31" fmla="*/ 41 h 210"/>
                  <a:gd name="T32" fmla="*/ 132 w 306"/>
                  <a:gd name="T33" fmla="*/ 48 h 210"/>
                  <a:gd name="T34" fmla="*/ 121 w 306"/>
                  <a:gd name="T35" fmla="*/ 50 h 210"/>
                  <a:gd name="T36" fmla="*/ 123 w 306"/>
                  <a:gd name="T37" fmla="*/ 62 h 210"/>
                  <a:gd name="T38" fmla="*/ 121 w 306"/>
                  <a:gd name="T39" fmla="*/ 68 h 210"/>
                  <a:gd name="T40" fmla="*/ 113 w 306"/>
                  <a:gd name="T41" fmla="*/ 73 h 210"/>
                  <a:gd name="T42" fmla="*/ 113 w 306"/>
                  <a:gd name="T43" fmla="*/ 77 h 210"/>
                  <a:gd name="T44" fmla="*/ 113 w 306"/>
                  <a:gd name="T45" fmla="*/ 80 h 21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06"/>
                  <a:gd name="T70" fmla="*/ 0 h 210"/>
                  <a:gd name="T71" fmla="*/ 306 w 306"/>
                  <a:gd name="T72" fmla="*/ 210 h 21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06" h="210">
                    <a:moveTo>
                      <a:pt x="252" y="204"/>
                    </a:moveTo>
                    <a:lnTo>
                      <a:pt x="240" y="186"/>
                    </a:lnTo>
                    <a:lnTo>
                      <a:pt x="42" y="192"/>
                    </a:lnTo>
                    <a:lnTo>
                      <a:pt x="36" y="150"/>
                    </a:lnTo>
                    <a:lnTo>
                      <a:pt x="12" y="72"/>
                    </a:lnTo>
                    <a:lnTo>
                      <a:pt x="0" y="54"/>
                    </a:lnTo>
                    <a:lnTo>
                      <a:pt x="12" y="30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252" y="0"/>
                    </a:lnTo>
                    <a:lnTo>
                      <a:pt x="264" y="18"/>
                    </a:lnTo>
                    <a:lnTo>
                      <a:pt x="258" y="30"/>
                    </a:lnTo>
                    <a:lnTo>
                      <a:pt x="264" y="48"/>
                    </a:lnTo>
                    <a:lnTo>
                      <a:pt x="282" y="66"/>
                    </a:lnTo>
                    <a:lnTo>
                      <a:pt x="306" y="84"/>
                    </a:lnTo>
                    <a:lnTo>
                      <a:pt x="306" y="108"/>
                    </a:lnTo>
                    <a:lnTo>
                      <a:pt x="294" y="126"/>
                    </a:lnTo>
                    <a:lnTo>
                      <a:pt x="270" y="132"/>
                    </a:lnTo>
                    <a:lnTo>
                      <a:pt x="276" y="162"/>
                    </a:lnTo>
                    <a:lnTo>
                      <a:pt x="270" y="180"/>
                    </a:lnTo>
                    <a:lnTo>
                      <a:pt x="252" y="192"/>
                    </a:lnTo>
                    <a:lnTo>
                      <a:pt x="252" y="204"/>
                    </a:lnTo>
                    <a:lnTo>
                      <a:pt x="252" y="2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73" name="Freeform 52"/>
              <p:cNvSpPr>
                <a:spLocks noChangeAspect="1"/>
              </p:cNvSpPr>
              <p:nvPr/>
            </p:nvSpPr>
            <p:spPr bwMode="auto">
              <a:xfrm>
                <a:off x="1297" y="1465"/>
                <a:ext cx="288" cy="142"/>
              </a:xfrm>
              <a:custGeom>
                <a:avLst/>
                <a:gdLst>
                  <a:gd name="T0" fmla="*/ 152 w 378"/>
                  <a:gd name="T1" fmla="*/ 2 h 198"/>
                  <a:gd name="T2" fmla="*/ 159 w 378"/>
                  <a:gd name="T3" fmla="*/ 6 h 198"/>
                  <a:gd name="T4" fmla="*/ 154 w 378"/>
                  <a:gd name="T5" fmla="*/ 14 h 198"/>
                  <a:gd name="T6" fmla="*/ 167 w 378"/>
                  <a:gd name="T7" fmla="*/ 22 h 198"/>
                  <a:gd name="T8" fmla="*/ 167 w 378"/>
                  <a:gd name="T9" fmla="*/ 73 h 198"/>
                  <a:gd name="T10" fmla="*/ 0 w 378"/>
                  <a:gd name="T11" fmla="*/ 71 h 198"/>
                  <a:gd name="T12" fmla="*/ 5 w 378"/>
                  <a:gd name="T13" fmla="*/ 0 h 198"/>
                  <a:gd name="T14" fmla="*/ 149 w 378"/>
                  <a:gd name="T15" fmla="*/ 2 h 198"/>
                  <a:gd name="T16" fmla="*/ 152 w 378"/>
                  <a:gd name="T17" fmla="*/ 2 h 1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78"/>
                  <a:gd name="T28" fmla="*/ 0 h 198"/>
                  <a:gd name="T29" fmla="*/ 378 w 378"/>
                  <a:gd name="T30" fmla="*/ 198 h 1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78" h="198">
                    <a:moveTo>
                      <a:pt x="342" y="6"/>
                    </a:moveTo>
                    <a:lnTo>
                      <a:pt x="360" y="18"/>
                    </a:lnTo>
                    <a:lnTo>
                      <a:pt x="348" y="36"/>
                    </a:lnTo>
                    <a:lnTo>
                      <a:pt x="378" y="60"/>
                    </a:lnTo>
                    <a:lnTo>
                      <a:pt x="378" y="198"/>
                    </a:lnTo>
                    <a:lnTo>
                      <a:pt x="0" y="192"/>
                    </a:lnTo>
                    <a:lnTo>
                      <a:pt x="12" y="0"/>
                    </a:lnTo>
                    <a:lnTo>
                      <a:pt x="336" y="6"/>
                    </a:lnTo>
                    <a:lnTo>
                      <a:pt x="342" y="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74" name="Freeform 53"/>
              <p:cNvSpPr>
                <a:spLocks noChangeAspect="1"/>
              </p:cNvSpPr>
              <p:nvPr/>
            </p:nvSpPr>
            <p:spPr bwMode="auto">
              <a:xfrm>
                <a:off x="1297" y="1465"/>
                <a:ext cx="288" cy="142"/>
              </a:xfrm>
              <a:custGeom>
                <a:avLst/>
                <a:gdLst>
                  <a:gd name="T0" fmla="*/ 152 w 378"/>
                  <a:gd name="T1" fmla="*/ 2 h 198"/>
                  <a:gd name="T2" fmla="*/ 159 w 378"/>
                  <a:gd name="T3" fmla="*/ 6 h 198"/>
                  <a:gd name="T4" fmla="*/ 154 w 378"/>
                  <a:gd name="T5" fmla="*/ 14 h 198"/>
                  <a:gd name="T6" fmla="*/ 167 w 378"/>
                  <a:gd name="T7" fmla="*/ 22 h 198"/>
                  <a:gd name="T8" fmla="*/ 167 w 378"/>
                  <a:gd name="T9" fmla="*/ 73 h 198"/>
                  <a:gd name="T10" fmla="*/ 0 w 378"/>
                  <a:gd name="T11" fmla="*/ 71 h 198"/>
                  <a:gd name="T12" fmla="*/ 5 w 378"/>
                  <a:gd name="T13" fmla="*/ 0 h 198"/>
                  <a:gd name="T14" fmla="*/ 149 w 378"/>
                  <a:gd name="T15" fmla="*/ 2 h 198"/>
                  <a:gd name="T16" fmla="*/ 152 w 378"/>
                  <a:gd name="T17" fmla="*/ 2 h 198"/>
                  <a:gd name="T18" fmla="*/ 152 w 378"/>
                  <a:gd name="T19" fmla="*/ 4 h 1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78"/>
                  <a:gd name="T31" fmla="*/ 0 h 198"/>
                  <a:gd name="T32" fmla="*/ 378 w 378"/>
                  <a:gd name="T33" fmla="*/ 198 h 1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78" h="198">
                    <a:moveTo>
                      <a:pt x="342" y="6"/>
                    </a:moveTo>
                    <a:lnTo>
                      <a:pt x="360" y="18"/>
                    </a:lnTo>
                    <a:lnTo>
                      <a:pt x="348" y="36"/>
                    </a:lnTo>
                    <a:lnTo>
                      <a:pt x="378" y="60"/>
                    </a:lnTo>
                    <a:lnTo>
                      <a:pt x="378" y="198"/>
                    </a:lnTo>
                    <a:lnTo>
                      <a:pt x="0" y="192"/>
                    </a:lnTo>
                    <a:lnTo>
                      <a:pt x="12" y="0"/>
                    </a:lnTo>
                    <a:lnTo>
                      <a:pt x="336" y="6"/>
                    </a:lnTo>
                    <a:lnTo>
                      <a:pt x="342" y="6"/>
                    </a:lnTo>
                    <a:lnTo>
                      <a:pt x="342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75" name="Freeform 54"/>
              <p:cNvSpPr>
                <a:spLocks noChangeAspect="1"/>
              </p:cNvSpPr>
              <p:nvPr/>
            </p:nvSpPr>
            <p:spPr bwMode="auto">
              <a:xfrm>
                <a:off x="1787" y="1486"/>
                <a:ext cx="283" cy="139"/>
              </a:xfrm>
              <a:custGeom>
                <a:avLst/>
                <a:gdLst>
                  <a:gd name="T0" fmla="*/ 129 w 372"/>
                  <a:gd name="T1" fmla="*/ 59 h 192"/>
                  <a:gd name="T2" fmla="*/ 32 w 372"/>
                  <a:gd name="T3" fmla="*/ 66 h 192"/>
                  <a:gd name="T4" fmla="*/ 32 w 372"/>
                  <a:gd name="T5" fmla="*/ 71 h 192"/>
                  <a:gd name="T6" fmla="*/ 0 w 372"/>
                  <a:gd name="T7" fmla="*/ 73 h 192"/>
                  <a:gd name="T8" fmla="*/ 3 w 372"/>
                  <a:gd name="T9" fmla="*/ 71 h 192"/>
                  <a:gd name="T10" fmla="*/ 5 w 372"/>
                  <a:gd name="T11" fmla="*/ 71 h 192"/>
                  <a:gd name="T12" fmla="*/ 5 w 372"/>
                  <a:gd name="T13" fmla="*/ 59 h 192"/>
                  <a:gd name="T14" fmla="*/ 8 w 372"/>
                  <a:gd name="T15" fmla="*/ 54 h 192"/>
                  <a:gd name="T16" fmla="*/ 21 w 372"/>
                  <a:gd name="T17" fmla="*/ 57 h 192"/>
                  <a:gd name="T18" fmla="*/ 18 w 372"/>
                  <a:gd name="T19" fmla="*/ 51 h 192"/>
                  <a:gd name="T20" fmla="*/ 29 w 372"/>
                  <a:gd name="T21" fmla="*/ 48 h 192"/>
                  <a:gd name="T22" fmla="*/ 27 w 372"/>
                  <a:gd name="T23" fmla="*/ 43 h 192"/>
                  <a:gd name="T24" fmla="*/ 29 w 372"/>
                  <a:gd name="T25" fmla="*/ 39 h 192"/>
                  <a:gd name="T26" fmla="*/ 32 w 372"/>
                  <a:gd name="T27" fmla="*/ 37 h 192"/>
                  <a:gd name="T28" fmla="*/ 37 w 372"/>
                  <a:gd name="T29" fmla="*/ 39 h 192"/>
                  <a:gd name="T30" fmla="*/ 37 w 372"/>
                  <a:gd name="T31" fmla="*/ 34 h 192"/>
                  <a:gd name="T32" fmla="*/ 50 w 372"/>
                  <a:gd name="T33" fmla="*/ 39 h 192"/>
                  <a:gd name="T34" fmla="*/ 56 w 372"/>
                  <a:gd name="T35" fmla="*/ 32 h 192"/>
                  <a:gd name="T36" fmla="*/ 58 w 372"/>
                  <a:gd name="T37" fmla="*/ 37 h 192"/>
                  <a:gd name="T38" fmla="*/ 66 w 372"/>
                  <a:gd name="T39" fmla="*/ 28 h 192"/>
                  <a:gd name="T40" fmla="*/ 69 w 372"/>
                  <a:gd name="T41" fmla="*/ 30 h 192"/>
                  <a:gd name="T42" fmla="*/ 74 w 372"/>
                  <a:gd name="T43" fmla="*/ 32 h 192"/>
                  <a:gd name="T44" fmla="*/ 84 w 372"/>
                  <a:gd name="T45" fmla="*/ 16 h 192"/>
                  <a:gd name="T46" fmla="*/ 82 w 372"/>
                  <a:gd name="T47" fmla="*/ 14 h 192"/>
                  <a:gd name="T48" fmla="*/ 95 w 372"/>
                  <a:gd name="T49" fmla="*/ 9 h 192"/>
                  <a:gd name="T50" fmla="*/ 95 w 372"/>
                  <a:gd name="T51" fmla="*/ 2 h 192"/>
                  <a:gd name="T52" fmla="*/ 103 w 372"/>
                  <a:gd name="T53" fmla="*/ 0 h 192"/>
                  <a:gd name="T54" fmla="*/ 108 w 372"/>
                  <a:gd name="T55" fmla="*/ 7 h 192"/>
                  <a:gd name="T56" fmla="*/ 122 w 372"/>
                  <a:gd name="T57" fmla="*/ 12 h 192"/>
                  <a:gd name="T58" fmla="*/ 137 w 372"/>
                  <a:gd name="T59" fmla="*/ 7 h 192"/>
                  <a:gd name="T60" fmla="*/ 145 w 372"/>
                  <a:gd name="T61" fmla="*/ 14 h 192"/>
                  <a:gd name="T62" fmla="*/ 151 w 372"/>
                  <a:gd name="T63" fmla="*/ 25 h 192"/>
                  <a:gd name="T64" fmla="*/ 164 w 372"/>
                  <a:gd name="T65" fmla="*/ 32 h 192"/>
                  <a:gd name="T66" fmla="*/ 140 w 372"/>
                  <a:gd name="T67" fmla="*/ 54 h 192"/>
                  <a:gd name="T68" fmla="*/ 129 w 372"/>
                  <a:gd name="T69" fmla="*/ 59 h 19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72"/>
                  <a:gd name="T106" fmla="*/ 0 h 192"/>
                  <a:gd name="T107" fmla="*/ 372 w 372"/>
                  <a:gd name="T108" fmla="*/ 192 h 19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72" h="192">
                    <a:moveTo>
                      <a:pt x="294" y="156"/>
                    </a:moveTo>
                    <a:lnTo>
                      <a:pt x="72" y="174"/>
                    </a:lnTo>
                    <a:lnTo>
                      <a:pt x="72" y="186"/>
                    </a:lnTo>
                    <a:lnTo>
                      <a:pt x="0" y="192"/>
                    </a:lnTo>
                    <a:lnTo>
                      <a:pt x="6" y="186"/>
                    </a:lnTo>
                    <a:lnTo>
                      <a:pt x="12" y="186"/>
                    </a:lnTo>
                    <a:lnTo>
                      <a:pt x="12" y="156"/>
                    </a:lnTo>
                    <a:lnTo>
                      <a:pt x="18" y="144"/>
                    </a:lnTo>
                    <a:lnTo>
                      <a:pt x="48" y="150"/>
                    </a:lnTo>
                    <a:lnTo>
                      <a:pt x="42" y="132"/>
                    </a:lnTo>
                    <a:lnTo>
                      <a:pt x="66" y="126"/>
                    </a:lnTo>
                    <a:lnTo>
                      <a:pt x="60" y="114"/>
                    </a:lnTo>
                    <a:lnTo>
                      <a:pt x="66" y="102"/>
                    </a:lnTo>
                    <a:lnTo>
                      <a:pt x="72" y="96"/>
                    </a:lnTo>
                    <a:lnTo>
                      <a:pt x="84" y="102"/>
                    </a:lnTo>
                    <a:lnTo>
                      <a:pt x="84" y="90"/>
                    </a:lnTo>
                    <a:lnTo>
                      <a:pt x="114" y="102"/>
                    </a:lnTo>
                    <a:lnTo>
                      <a:pt x="126" y="84"/>
                    </a:lnTo>
                    <a:lnTo>
                      <a:pt x="132" y="96"/>
                    </a:lnTo>
                    <a:lnTo>
                      <a:pt x="150" y="72"/>
                    </a:lnTo>
                    <a:lnTo>
                      <a:pt x="156" y="78"/>
                    </a:lnTo>
                    <a:lnTo>
                      <a:pt x="168" y="84"/>
                    </a:lnTo>
                    <a:lnTo>
                      <a:pt x="192" y="42"/>
                    </a:lnTo>
                    <a:lnTo>
                      <a:pt x="186" y="36"/>
                    </a:lnTo>
                    <a:lnTo>
                      <a:pt x="216" y="24"/>
                    </a:lnTo>
                    <a:lnTo>
                      <a:pt x="216" y="6"/>
                    </a:lnTo>
                    <a:lnTo>
                      <a:pt x="234" y="0"/>
                    </a:lnTo>
                    <a:lnTo>
                      <a:pt x="246" y="18"/>
                    </a:lnTo>
                    <a:lnTo>
                      <a:pt x="276" y="30"/>
                    </a:lnTo>
                    <a:lnTo>
                      <a:pt x="312" y="18"/>
                    </a:lnTo>
                    <a:lnTo>
                      <a:pt x="330" y="36"/>
                    </a:lnTo>
                    <a:lnTo>
                      <a:pt x="342" y="66"/>
                    </a:lnTo>
                    <a:lnTo>
                      <a:pt x="372" y="84"/>
                    </a:lnTo>
                    <a:lnTo>
                      <a:pt x="318" y="144"/>
                    </a:lnTo>
                    <a:lnTo>
                      <a:pt x="294" y="15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76" name="Freeform 55"/>
              <p:cNvSpPr>
                <a:spLocks noChangeAspect="1"/>
              </p:cNvSpPr>
              <p:nvPr/>
            </p:nvSpPr>
            <p:spPr bwMode="auto">
              <a:xfrm>
                <a:off x="1787" y="1486"/>
                <a:ext cx="283" cy="139"/>
              </a:xfrm>
              <a:custGeom>
                <a:avLst/>
                <a:gdLst>
                  <a:gd name="T0" fmla="*/ 129 w 372"/>
                  <a:gd name="T1" fmla="*/ 59 h 192"/>
                  <a:gd name="T2" fmla="*/ 32 w 372"/>
                  <a:gd name="T3" fmla="*/ 66 h 192"/>
                  <a:gd name="T4" fmla="*/ 32 w 372"/>
                  <a:gd name="T5" fmla="*/ 71 h 192"/>
                  <a:gd name="T6" fmla="*/ 0 w 372"/>
                  <a:gd name="T7" fmla="*/ 73 h 192"/>
                  <a:gd name="T8" fmla="*/ 3 w 372"/>
                  <a:gd name="T9" fmla="*/ 71 h 192"/>
                  <a:gd name="T10" fmla="*/ 5 w 372"/>
                  <a:gd name="T11" fmla="*/ 71 h 192"/>
                  <a:gd name="T12" fmla="*/ 5 w 372"/>
                  <a:gd name="T13" fmla="*/ 59 h 192"/>
                  <a:gd name="T14" fmla="*/ 8 w 372"/>
                  <a:gd name="T15" fmla="*/ 54 h 192"/>
                  <a:gd name="T16" fmla="*/ 21 w 372"/>
                  <a:gd name="T17" fmla="*/ 57 h 192"/>
                  <a:gd name="T18" fmla="*/ 18 w 372"/>
                  <a:gd name="T19" fmla="*/ 51 h 192"/>
                  <a:gd name="T20" fmla="*/ 29 w 372"/>
                  <a:gd name="T21" fmla="*/ 48 h 192"/>
                  <a:gd name="T22" fmla="*/ 27 w 372"/>
                  <a:gd name="T23" fmla="*/ 43 h 192"/>
                  <a:gd name="T24" fmla="*/ 29 w 372"/>
                  <a:gd name="T25" fmla="*/ 39 h 192"/>
                  <a:gd name="T26" fmla="*/ 32 w 372"/>
                  <a:gd name="T27" fmla="*/ 37 h 192"/>
                  <a:gd name="T28" fmla="*/ 37 w 372"/>
                  <a:gd name="T29" fmla="*/ 39 h 192"/>
                  <a:gd name="T30" fmla="*/ 37 w 372"/>
                  <a:gd name="T31" fmla="*/ 34 h 192"/>
                  <a:gd name="T32" fmla="*/ 50 w 372"/>
                  <a:gd name="T33" fmla="*/ 39 h 192"/>
                  <a:gd name="T34" fmla="*/ 56 w 372"/>
                  <a:gd name="T35" fmla="*/ 32 h 192"/>
                  <a:gd name="T36" fmla="*/ 58 w 372"/>
                  <a:gd name="T37" fmla="*/ 37 h 192"/>
                  <a:gd name="T38" fmla="*/ 66 w 372"/>
                  <a:gd name="T39" fmla="*/ 28 h 192"/>
                  <a:gd name="T40" fmla="*/ 69 w 372"/>
                  <a:gd name="T41" fmla="*/ 30 h 192"/>
                  <a:gd name="T42" fmla="*/ 74 w 372"/>
                  <a:gd name="T43" fmla="*/ 32 h 192"/>
                  <a:gd name="T44" fmla="*/ 84 w 372"/>
                  <a:gd name="T45" fmla="*/ 16 h 192"/>
                  <a:gd name="T46" fmla="*/ 82 w 372"/>
                  <a:gd name="T47" fmla="*/ 14 h 192"/>
                  <a:gd name="T48" fmla="*/ 95 w 372"/>
                  <a:gd name="T49" fmla="*/ 9 h 192"/>
                  <a:gd name="T50" fmla="*/ 95 w 372"/>
                  <a:gd name="T51" fmla="*/ 2 h 192"/>
                  <a:gd name="T52" fmla="*/ 103 w 372"/>
                  <a:gd name="T53" fmla="*/ 0 h 192"/>
                  <a:gd name="T54" fmla="*/ 108 w 372"/>
                  <a:gd name="T55" fmla="*/ 7 h 192"/>
                  <a:gd name="T56" fmla="*/ 122 w 372"/>
                  <a:gd name="T57" fmla="*/ 12 h 192"/>
                  <a:gd name="T58" fmla="*/ 137 w 372"/>
                  <a:gd name="T59" fmla="*/ 7 h 192"/>
                  <a:gd name="T60" fmla="*/ 145 w 372"/>
                  <a:gd name="T61" fmla="*/ 14 h 192"/>
                  <a:gd name="T62" fmla="*/ 151 w 372"/>
                  <a:gd name="T63" fmla="*/ 25 h 192"/>
                  <a:gd name="T64" fmla="*/ 164 w 372"/>
                  <a:gd name="T65" fmla="*/ 32 h 192"/>
                  <a:gd name="T66" fmla="*/ 140 w 372"/>
                  <a:gd name="T67" fmla="*/ 54 h 192"/>
                  <a:gd name="T68" fmla="*/ 129 w 372"/>
                  <a:gd name="T69" fmla="*/ 59 h 192"/>
                  <a:gd name="T70" fmla="*/ 129 w 372"/>
                  <a:gd name="T71" fmla="*/ 62 h 19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72"/>
                  <a:gd name="T109" fmla="*/ 0 h 192"/>
                  <a:gd name="T110" fmla="*/ 372 w 372"/>
                  <a:gd name="T111" fmla="*/ 192 h 19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72" h="192">
                    <a:moveTo>
                      <a:pt x="294" y="156"/>
                    </a:moveTo>
                    <a:lnTo>
                      <a:pt x="72" y="174"/>
                    </a:lnTo>
                    <a:lnTo>
                      <a:pt x="72" y="186"/>
                    </a:lnTo>
                    <a:lnTo>
                      <a:pt x="0" y="192"/>
                    </a:lnTo>
                    <a:lnTo>
                      <a:pt x="6" y="186"/>
                    </a:lnTo>
                    <a:lnTo>
                      <a:pt x="12" y="186"/>
                    </a:lnTo>
                    <a:lnTo>
                      <a:pt x="12" y="156"/>
                    </a:lnTo>
                    <a:lnTo>
                      <a:pt x="18" y="144"/>
                    </a:lnTo>
                    <a:lnTo>
                      <a:pt x="48" y="150"/>
                    </a:lnTo>
                    <a:lnTo>
                      <a:pt x="42" y="132"/>
                    </a:lnTo>
                    <a:lnTo>
                      <a:pt x="66" y="126"/>
                    </a:lnTo>
                    <a:lnTo>
                      <a:pt x="60" y="114"/>
                    </a:lnTo>
                    <a:lnTo>
                      <a:pt x="66" y="102"/>
                    </a:lnTo>
                    <a:lnTo>
                      <a:pt x="72" y="96"/>
                    </a:lnTo>
                    <a:lnTo>
                      <a:pt x="84" y="102"/>
                    </a:lnTo>
                    <a:lnTo>
                      <a:pt x="84" y="90"/>
                    </a:lnTo>
                    <a:lnTo>
                      <a:pt x="114" y="102"/>
                    </a:lnTo>
                    <a:lnTo>
                      <a:pt x="126" y="84"/>
                    </a:lnTo>
                    <a:lnTo>
                      <a:pt x="132" y="96"/>
                    </a:lnTo>
                    <a:lnTo>
                      <a:pt x="150" y="72"/>
                    </a:lnTo>
                    <a:lnTo>
                      <a:pt x="156" y="78"/>
                    </a:lnTo>
                    <a:lnTo>
                      <a:pt x="168" y="84"/>
                    </a:lnTo>
                    <a:lnTo>
                      <a:pt x="192" y="42"/>
                    </a:lnTo>
                    <a:lnTo>
                      <a:pt x="186" y="36"/>
                    </a:lnTo>
                    <a:lnTo>
                      <a:pt x="216" y="24"/>
                    </a:lnTo>
                    <a:lnTo>
                      <a:pt x="216" y="6"/>
                    </a:lnTo>
                    <a:lnTo>
                      <a:pt x="234" y="0"/>
                    </a:lnTo>
                    <a:lnTo>
                      <a:pt x="246" y="18"/>
                    </a:lnTo>
                    <a:lnTo>
                      <a:pt x="276" y="30"/>
                    </a:lnTo>
                    <a:lnTo>
                      <a:pt x="312" y="18"/>
                    </a:lnTo>
                    <a:lnTo>
                      <a:pt x="330" y="36"/>
                    </a:lnTo>
                    <a:lnTo>
                      <a:pt x="342" y="66"/>
                    </a:lnTo>
                    <a:lnTo>
                      <a:pt x="372" y="84"/>
                    </a:lnTo>
                    <a:lnTo>
                      <a:pt x="318" y="144"/>
                    </a:lnTo>
                    <a:lnTo>
                      <a:pt x="294" y="156"/>
                    </a:lnTo>
                    <a:lnTo>
                      <a:pt x="294" y="16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77" name="Freeform 56"/>
              <p:cNvSpPr>
                <a:spLocks noChangeAspect="1"/>
              </p:cNvSpPr>
              <p:nvPr/>
            </p:nvSpPr>
            <p:spPr bwMode="auto">
              <a:xfrm>
                <a:off x="1608" y="1794"/>
                <a:ext cx="220" cy="177"/>
              </a:xfrm>
              <a:custGeom>
                <a:avLst/>
                <a:gdLst>
                  <a:gd name="T0" fmla="*/ 115 w 288"/>
                  <a:gd name="T1" fmla="*/ 65 h 246"/>
                  <a:gd name="T2" fmla="*/ 96 w 288"/>
                  <a:gd name="T3" fmla="*/ 60 h 246"/>
                  <a:gd name="T4" fmla="*/ 91 w 288"/>
                  <a:gd name="T5" fmla="*/ 65 h 246"/>
                  <a:gd name="T6" fmla="*/ 102 w 288"/>
                  <a:gd name="T7" fmla="*/ 68 h 246"/>
                  <a:gd name="T8" fmla="*/ 110 w 288"/>
                  <a:gd name="T9" fmla="*/ 65 h 246"/>
                  <a:gd name="T10" fmla="*/ 107 w 288"/>
                  <a:gd name="T11" fmla="*/ 69 h 246"/>
                  <a:gd name="T12" fmla="*/ 112 w 288"/>
                  <a:gd name="T13" fmla="*/ 71 h 246"/>
                  <a:gd name="T14" fmla="*/ 115 w 288"/>
                  <a:gd name="T15" fmla="*/ 68 h 246"/>
                  <a:gd name="T16" fmla="*/ 123 w 288"/>
                  <a:gd name="T17" fmla="*/ 65 h 246"/>
                  <a:gd name="T18" fmla="*/ 123 w 288"/>
                  <a:gd name="T19" fmla="*/ 69 h 246"/>
                  <a:gd name="T20" fmla="*/ 112 w 288"/>
                  <a:gd name="T21" fmla="*/ 78 h 246"/>
                  <a:gd name="T22" fmla="*/ 115 w 288"/>
                  <a:gd name="T23" fmla="*/ 83 h 246"/>
                  <a:gd name="T24" fmla="*/ 128 w 288"/>
                  <a:gd name="T25" fmla="*/ 87 h 246"/>
                  <a:gd name="T26" fmla="*/ 125 w 288"/>
                  <a:gd name="T27" fmla="*/ 91 h 246"/>
                  <a:gd name="T28" fmla="*/ 123 w 288"/>
                  <a:gd name="T29" fmla="*/ 89 h 246"/>
                  <a:gd name="T30" fmla="*/ 120 w 288"/>
                  <a:gd name="T31" fmla="*/ 91 h 246"/>
                  <a:gd name="T32" fmla="*/ 118 w 288"/>
                  <a:gd name="T33" fmla="*/ 85 h 246"/>
                  <a:gd name="T34" fmla="*/ 102 w 288"/>
                  <a:gd name="T35" fmla="*/ 81 h 246"/>
                  <a:gd name="T36" fmla="*/ 105 w 288"/>
                  <a:gd name="T37" fmla="*/ 87 h 246"/>
                  <a:gd name="T38" fmla="*/ 99 w 288"/>
                  <a:gd name="T39" fmla="*/ 89 h 246"/>
                  <a:gd name="T40" fmla="*/ 96 w 288"/>
                  <a:gd name="T41" fmla="*/ 85 h 246"/>
                  <a:gd name="T42" fmla="*/ 93 w 288"/>
                  <a:gd name="T43" fmla="*/ 87 h 246"/>
                  <a:gd name="T44" fmla="*/ 91 w 288"/>
                  <a:gd name="T45" fmla="*/ 85 h 246"/>
                  <a:gd name="T46" fmla="*/ 88 w 288"/>
                  <a:gd name="T47" fmla="*/ 89 h 246"/>
                  <a:gd name="T48" fmla="*/ 82 w 288"/>
                  <a:gd name="T49" fmla="*/ 91 h 246"/>
                  <a:gd name="T50" fmla="*/ 78 w 288"/>
                  <a:gd name="T51" fmla="*/ 89 h 246"/>
                  <a:gd name="T52" fmla="*/ 73 w 288"/>
                  <a:gd name="T53" fmla="*/ 83 h 246"/>
                  <a:gd name="T54" fmla="*/ 64 w 288"/>
                  <a:gd name="T55" fmla="*/ 81 h 246"/>
                  <a:gd name="T56" fmla="*/ 64 w 288"/>
                  <a:gd name="T57" fmla="*/ 76 h 246"/>
                  <a:gd name="T58" fmla="*/ 56 w 288"/>
                  <a:gd name="T59" fmla="*/ 76 h 246"/>
                  <a:gd name="T60" fmla="*/ 56 w 288"/>
                  <a:gd name="T61" fmla="*/ 73 h 246"/>
                  <a:gd name="T62" fmla="*/ 48 w 288"/>
                  <a:gd name="T63" fmla="*/ 76 h 246"/>
                  <a:gd name="T64" fmla="*/ 53 w 288"/>
                  <a:gd name="T65" fmla="*/ 81 h 246"/>
                  <a:gd name="T66" fmla="*/ 46 w 288"/>
                  <a:gd name="T67" fmla="*/ 83 h 246"/>
                  <a:gd name="T68" fmla="*/ 24 w 288"/>
                  <a:gd name="T69" fmla="*/ 76 h 246"/>
                  <a:gd name="T70" fmla="*/ 8 w 288"/>
                  <a:gd name="T71" fmla="*/ 78 h 246"/>
                  <a:gd name="T72" fmla="*/ 5 w 288"/>
                  <a:gd name="T73" fmla="*/ 76 h 246"/>
                  <a:gd name="T74" fmla="*/ 11 w 288"/>
                  <a:gd name="T75" fmla="*/ 71 h 246"/>
                  <a:gd name="T76" fmla="*/ 11 w 288"/>
                  <a:gd name="T77" fmla="*/ 58 h 246"/>
                  <a:gd name="T78" fmla="*/ 16 w 288"/>
                  <a:gd name="T79" fmla="*/ 47 h 246"/>
                  <a:gd name="T80" fmla="*/ 3 w 288"/>
                  <a:gd name="T81" fmla="*/ 24 h 246"/>
                  <a:gd name="T82" fmla="*/ 0 w 288"/>
                  <a:gd name="T83" fmla="*/ 0 h 246"/>
                  <a:gd name="T84" fmla="*/ 73 w 288"/>
                  <a:gd name="T85" fmla="*/ 0 h 246"/>
                  <a:gd name="T86" fmla="*/ 73 w 288"/>
                  <a:gd name="T87" fmla="*/ 9 h 246"/>
                  <a:gd name="T88" fmla="*/ 75 w 288"/>
                  <a:gd name="T89" fmla="*/ 6 h 246"/>
                  <a:gd name="T90" fmla="*/ 73 w 288"/>
                  <a:gd name="T91" fmla="*/ 12 h 246"/>
                  <a:gd name="T92" fmla="*/ 78 w 288"/>
                  <a:gd name="T93" fmla="*/ 14 h 246"/>
                  <a:gd name="T94" fmla="*/ 73 w 288"/>
                  <a:gd name="T95" fmla="*/ 18 h 246"/>
                  <a:gd name="T96" fmla="*/ 75 w 288"/>
                  <a:gd name="T97" fmla="*/ 18 h 246"/>
                  <a:gd name="T98" fmla="*/ 64 w 288"/>
                  <a:gd name="T99" fmla="*/ 31 h 246"/>
                  <a:gd name="T100" fmla="*/ 61 w 288"/>
                  <a:gd name="T101" fmla="*/ 47 h 246"/>
                  <a:gd name="T102" fmla="*/ 107 w 288"/>
                  <a:gd name="T103" fmla="*/ 45 h 246"/>
                  <a:gd name="T104" fmla="*/ 107 w 288"/>
                  <a:gd name="T105" fmla="*/ 54 h 246"/>
                  <a:gd name="T106" fmla="*/ 112 w 288"/>
                  <a:gd name="T107" fmla="*/ 63 h 246"/>
                  <a:gd name="T108" fmla="*/ 115 w 288"/>
                  <a:gd name="T109" fmla="*/ 65 h 24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88"/>
                  <a:gd name="T166" fmla="*/ 0 h 246"/>
                  <a:gd name="T167" fmla="*/ 288 w 288"/>
                  <a:gd name="T168" fmla="*/ 246 h 24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88" h="246">
                    <a:moveTo>
                      <a:pt x="258" y="174"/>
                    </a:moveTo>
                    <a:lnTo>
                      <a:pt x="216" y="162"/>
                    </a:lnTo>
                    <a:lnTo>
                      <a:pt x="204" y="174"/>
                    </a:lnTo>
                    <a:lnTo>
                      <a:pt x="228" y="180"/>
                    </a:lnTo>
                    <a:lnTo>
                      <a:pt x="246" y="174"/>
                    </a:lnTo>
                    <a:lnTo>
                      <a:pt x="240" y="186"/>
                    </a:lnTo>
                    <a:lnTo>
                      <a:pt x="252" y="192"/>
                    </a:lnTo>
                    <a:lnTo>
                      <a:pt x="258" y="180"/>
                    </a:lnTo>
                    <a:lnTo>
                      <a:pt x="276" y="174"/>
                    </a:lnTo>
                    <a:lnTo>
                      <a:pt x="276" y="186"/>
                    </a:lnTo>
                    <a:lnTo>
                      <a:pt x="252" y="210"/>
                    </a:lnTo>
                    <a:lnTo>
                      <a:pt x="258" y="222"/>
                    </a:lnTo>
                    <a:lnTo>
                      <a:pt x="288" y="234"/>
                    </a:lnTo>
                    <a:lnTo>
                      <a:pt x="282" y="246"/>
                    </a:lnTo>
                    <a:lnTo>
                      <a:pt x="276" y="240"/>
                    </a:lnTo>
                    <a:lnTo>
                      <a:pt x="270" y="246"/>
                    </a:lnTo>
                    <a:lnTo>
                      <a:pt x="264" y="228"/>
                    </a:lnTo>
                    <a:lnTo>
                      <a:pt x="228" y="216"/>
                    </a:lnTo>
                    <a:lnTo>
                      <a:pt x="234" y="234"/>
                    </a:lnTo>
                    <a:lnTo>
                      <a:pt x="222" y="240"/>
                    </a:lnTo>
                    <a:lnTo>
                      <a:pt x="216" y="228"/>
                    </a:lnTo>
                    <a:lnTo>
                      <a:pt x="210" y="234"/>
                    </a:lnTo>
                    <a:lnTo>
                      <a:pt x="204" y="228"/>
                    </a:lnTo>
                    <a:lnTo>
                      <a:pt x="198" y="240"/>
                    </a:lnTo>
                    <a:lnTo>
                      <a:pt x="186" y="246"/>
                    </a:lnTo>
                    <a:lnTo>
                      <a:pt x="174" y="240"/>
                    </a:lnTo>
                    <a:lnTo>
                      <a:pt x="162" y="222"/>
                    </a:lnTo>
                    <a:lnTo>
                      <a:pt x="144" y="216"/>
                    </a:lnTo>
                    <a:lnTo>
                      <a:pt x="144" y="204"/>
                    </a:lnTo>
                    <a:lnTo>
                      <a:pt x="126" y="204"/>
                    </a:lnTo>
                    <a:lnTo>
                      <a:pt x="126" y="198"/>
                    </a:lnTo>
                    <a:lnTo>
                      <a:pt x="108" y="204"/>
                    </a:lnTo>
                    <a:lnTo>
                      <a:pt x="120" y="216"/>
                    </a:lnTo>
                    <a:lnTo>
                      <a:pt x="102" y="222"/>
                    </a:lnTo>
                    <a:lnTo>
                      <a:pt x="54" y="204"/>
                    </a:lnTo>
                    <a:lnTo>
                      <a:pt x="18" y="210"/>
                    </a:lnTo>
                    <a:lnTo>
                      <a:pt x="12" y="204"/>
                    </a:lnTo>
                    <a:lnTo>
                      <a:pt x="24" y="192"/>
                    </a:lnTo>
                    <a:lnTo>
                      <a:pt x="24" y="156"/>
                    </a:lnTo>
                    <a:lnTo>
                      <a:pt x="36" y="126"/>
                    </a:lnTo>
                    <a:lnTo>
                      <a:pt x="6" y="66"/>
                    </a:lnTo>
                    <a:lnTo>
                      <a:pt x="0" y="0"/>
                    </a:lnTo>
                    <a:lnTo>
                      <a:pt x="162" y="0"/>
                    </a:lnTo>
                    <a:lnTo>
                      <a:pt x="162" y="24"/>
                    </a:lnTo>
                    <a:lnTo>
                      <a:pt x="168" y="18"/>
                    </a:lnTo>
                    <a:lnTo>
                      <a:pt x="162" y="30"/>
                    </a:lnTo>
                    <a:lnTo>
                      <a:pt x="174" y="36"/>
                    </a:lnTo>
                    <a:lnTo>
                      <a:pt x="162" y="48"/>
                    </a:lnTo>
                    <a:lnTo>
                      <a:pt x="168" y="48"/>
                    </a:lnTo>
                    <a:lnTo>
                      <a:pt x="144" y="84"/>
                    </a:lnTo>
                    <a:lnTo>
                      <a:pt x="138" y="126"/>
                    </a:lnTo>
                    <a:lnTo>
                      <a:pt x="240" y="120"/>
                    </a:lnTo>
                    <a:lnTo>
                      <a:pt x="240" y="144"/>
                    </a:lnTo>
                    <a:lnTo>
                      <a:pt x="252" y="168"/>
                    </a:lnTo>
                    <a:lnTo>
                      <a:pt x="258" y="17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78" name="Freeform 57"/>
              <p:cNvSpPr>
                <a:spLocks noChangeAspect="1"/>
              </p:cNvSpPr>
              <p:nvPr/>
            </p:nvSpPr>
            <p:spPr bwMode="auto">
              <a:xfrm>
                <a:off x="1608" y="1794"/>
                <a:ext cx="220" cy="177"/>
              </a:xfrm>
              <a:custGeom>
                <a:avLst/>
                <a:gdLst>
                  <a:gd name="T0" fmla="*/ 115 w 288"/>
                  <a:gd name="T1" fmla="*/ 65 h 246"/>
                  <a:gd name="T2" fmla="*/ 96 w 288"/>
                  <a:gd name="T3" fmla="*/ 60 h 246"/>
                  <a:gd name="T4" fmla="*/ 91 w 288"/>
                  <a:gd name="T5" fmla="*/ 65 h 246"/>
                  <a:gd name="T6" fmla="*/ 102 w 288"/>
                  <a:gd name="T7" fmla="*/ 68 h 246"/>
                  <a:gd name="T8" fmla="*/ 110 w 288"/>
                  <a:gd name="T9" fmla="*/ 65 h 246"/>
                  <a:gd name="T10" fmla="*/ 107 w 288"/>
                  <a:gd name="T11" fmla="*/ 69 h 246"/>
                  <a:gd name="T12" fmla="*/ 112 w 288"/>
                  <a:gd name="T13" fmla="*/ 71 h 246"/>
                  <a:gd name="T14" fmla="*/ 115 w 288"/>
                  <a:gd name="T15" fmla="*/ 68 h 246"/>
                  <a:gd name="T16" fmla="*/ 123 w 288"/>
                  <a:gd name="T17" fmla="*/ 65 h 246"/>
                  <a:gd name="T18" fmla="*/ 123 w 288"/>
                  <a:gd name="T19" fmla="*/ 69 h 246"/>
                  <a:gd name="T20" fmla="*/ 112 w 288"/>
                  <a:gd name="T21" fmla="*/ 78 h 246"/>
                  <a:gd name="T22" fmla="*/ 115 w 288"/>
                  <a:gd name="T23" fmla="*/ 83 h 246"/>
                  <a:gd name="T24" fmla="*/ 128 w 288"/>
                  <a:gd name="T25" fmla="*/ 87 h 246"/>
                  <a:gd name="T26" fmla="*/ 125 w 288"/>
                  <a:gd name="T27" fmla="*/ 91 h 246"/>
                  <a:gd name="T28" fmla="*/ 123 w 288"/>
                  <a:gd name="T29" fmla="*/ 89 h 246"/>
                  <a:gd name="T30" fmla="*/ 120 w 288"/>
                  <a:gd name="T31" fmla="*/ 91 h 246"/>
                  <a:gd name="T32" fmla="*/ 118 w 288"/>
                  <a:gd name="T33" fmla="*/ 85 h 246"/>
                  <a:gd name="T34" fmla="*/ 102 w 288"/>
                  <a:gd name="T35" fmla="*/ 81 h 246"/>
                  <a:gd name="T36" fmla="*/ 105 w 288"/>
                  <a:gd name="T37" fmla="*/ 87 h 246"/>
                  <a:gd name="T38" fmla="*/ 99 w 288"/>
                  <a:gd name="T39" fmla="*/ 89 h 246"/>
                  <a:gd name="T40" fmla="*/ 96 w 288"/>
                  <a:gd name="T41" fmla="*/ 85 h 246"/>
                  <a:gd name="T42" fmla="*/ 93 w 288"/>
                  <a:gd name="T43" fmla="*/ 87 h 246"/>
                  <a:gd name="T44" fmla="*/ 91 w 288"/>
                  <a:gd name="T45" fmla="*/ 85 h 246"/>
                  <a:gd name="T46" fmla="*/ 88 w 288"/>
                  <a:gd name="T47" fmla="*/ 89 h 246"/>
                  <a:gd name="T48" fmla="*/ 82 w 288"/>
                  <a:gd name="T49" fmla="*/ 91 h 246"/>
                  <a:gd name="T50" fmla="*/ 78 w 288"/>
                  <a:gd name="T51" fmla="*/ 89 h 246"/>
                  <a:gd name="T52" fmla="*/ 73 w 288"/>
                  <a:gd name="T53" fmla="*/ 83 h 246"/>
                  <a:gd name="T54" fmla="*/ 64 w 288"/>
                  <a:gd name="T55" fmla="*/ 81 h 246"/>
                  <a:gd name="T56" fmla="*/ 64 w 288"/>
                  <a:gd name="T57" fmla="*/ 76 h 246"/>
                  <a:gd name="T58" fmla="*/ 56 w 288"/>
                  <a:gd name="T59" fmla="*/ 76 h 246"/>
                  <a:gd name="T60" fmla="*/ 56 w 288"/>
                  <a:gd name="T61" fmla="*/ 73 h 246"/>
                  <a:gd name="T62" fmla="*/ 48 w 288"/>
                  <a:gd name="T63" fmla="*/ 76 h 246"/>
                  <a:gd name="T64" fmla="*/ 53 w 288"/>
                  <a:gd name="T65" fmla="*/ 81 h 246"/>
                  <a:gd name="T66" fmla="*/ 46 w 288"/>
                  <a:gd name="T67" fmla="*/ 83 h 246"/>
                  <a:gd name="T68" fmla="*/ 24 w 288"/>
                  <a:gd name="T69" fmla="*/ 76 h 246"/>
                  <a:gd name="T70" fmla="*/ 8 w 288"/>
                  <a:gd name="T71" fmla="*/ 78 h 246"/>
                  <a:gd name="T72" fmla="*/ 5 w 288"/>
                  <a:gd name="T73" fmla="*/ 76 h 246"/>
                  <a:gd name="T74" fmla="*/ 11 w 288"/>
                  <a:gd name="T75" fmla="*/ 71 h 246"/>
                  <a:gd name="T76" fmla="*/ 11 w 288"/>
                  <a:gd name="T77" fmla="*/ 58 h 246"/>
                  <a:gd name="T78" fmla="*/ 16 w 288"/>
                  <a:gd name="T79" fmla="*/ 47 h 246"/>
                  <a:gd name="T80" fmla="*/ 3 w 288"/>
                  <a:gd name="T81" fmla="*/ 24 h 246"/>
                  <a:gd name="T82" fmla="*/ 0 w 288"/>
                  <a:gd name="T83" fmla="*/ 0 h 246"/>
                  <a:gd name="T84" fmla="*/ 73 w 288"/>
                  <a:gd name="T85" fmla="*/ 0 h 246"/>
                  <a:gd name="T86" fmla="*/ 73 w 288"/>
                  <a:gd name="T87" fmla="*/ 9 h 246"/>
                  <a:gd name="T88" fmla="*/ 75 w 288"/>
                  <a:gd name="T89" fmla="*/ 6 h 246"/>
                  <a:gd name="T90" fmla="*/ 73 w 288"/>
                  <a:gd name="T91" fmla="*/ 12 h 246"/>
                  <a:gd name="T92" fmla="*/ 78 w 288"/>
                  <a:gd name="T93" fmla="*/ 14 h 246"/>
                  <a:gd name="T94" fmla="*/ 73 w 288"/>
                  <a:gd name="T95" fmla="*/ 18 h 246"/>
                  <a:gd name="T96" fmla="*/ 75 w 288"/>
                  <a:gd name="T97" fmla="*/ 18 h 246"/>
                  <a:gd name="T98" fmla="*/ 64 w 288"/>
                  <a:gd name="T99" fmla="*/ 31 h 246"/>
                  <a:gd name="T100" fmla="*/ 61 w 288"/>
                  <a:gd name="T101" fmla="*/ 47 h 246"/>
                  <a:gd name="T102" fmla="*/ 107 w 288"/>
                  <a:gd name="T103" fmla="*/ 45 h 246"/>
                  <a:gd name="T104" fmla="*/ 107 w 288"/>
                  <a:gd name="T105" fmla="*/ 54 h 246"/>
                  <a:gd name="T106" fmla="*/ 112 w 288"/>
                  <a:gd name="T107" fmla="*/ 63 h 246"/>
                  <a:gd name="T108" fmla="*/ 115 w 288"/>
                  <a:gd name="T109" fmla="*/ 65 h 246"/>
                  <a:gd name="T110" fmla="*/ 115 w 288"/>
                  <a:gd name="T111" fmla="*/ 68 h 24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88"/>
                  <a:gd name="T169" fmla="*/ 0 h 246"/>
                  <a:gd name="T170" fmla="*/ 288 w 288"/>
                  <a:gd name="T171" fmla="*/ 246 h 24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88" h="246">
                    <a:moveTo>
                      <a:pt x="258" y="174"/>
                    </a:moveTo>
                    <a:lnTo>
                      <a:pt x="216" y="162"/>
                    </a:lnTo>
                    <a:lnTo>
                      <a:pt x="204" y="174"/>
                    </a:lnTo>
                    <a:lnTo>
                      <a:pt x="228" y="180"/>
                    </a:lnTo>
                    <a:lnTo>
                      <a:pt x="246" y="174"/>
                    </a:lnTo>
                    <a:lnTo>
                      <a:pt x="240" y="186"/>
                    </a:lnTo>
                    <a:lnTo>
                      <a:pt x="252" y="192"/>
                    </a:lnTo>
                    <a:lnTo>
                      <a:pt x="258" y="180"/>
                    </a:lnTo>
                    <a:lnTo>
                      <a:pt x="276" y="174"/>
                    </a:lnTo>
                    <a:lnTo>
                      <a:pt x="276" y="186"/>
                    </a:lnTo>
                    <a:lnTo>
                      <a:pt x="252" y="210"/>
                    </a:lnTo>
                    <a:lnTo>
                      <a:pt x="258" y="222"/>
                    </a:lnTo>
                    <a:lnTo>
                      <a:pt x="288" y="234"/>
                    </a:lnTo>
                    <a:lnTo>
                      <a:pt x="282" y="246"/>
                    </a:lnTo>
                    <a:lnTo>
                      <a:pt x="276" y="240"/>
                    </a:lnTo>
                    <a:lnTo>
                      <a:pt x="270" y="246"/>
                    </a:lnTo>
                    <a:lnTo>
                      <a:pt x="264" y="228"/>
                    </a:lnTo>
                    <a:lnTo>
                      <a:pt x="228" y="216"/>
                    </a:lnTo>
                    <a:lnTo>
                      <a:pt x="234" y="234"/>
                    </a:lnTo>
                    <a:lnTo>
                      <a:pt x="222" y="240"/>
                    </a:lnTo>
                    <a:lnTo>
                      <a:pt x="216" y="228"/>
                    </a:lnTo>
                    <a:lnTo>
                      <a:pt x="210" y="234"/>
                    </a:lnTo>
                    <a:lnTo>
                      <a:pt x="204" y="228"/>
                    </a:lnTo>
                    <a:lnTo>
                      <a:pt x="198" y="240"/>
                    </a:lnTo>
                    <a:lnTo>
                      <a:pt x="186" y="246"/>
                    </a:lnTo>
                    <a:lnTo>
                      <a:pt x="174" y="240"/>
                    </a:lnTo>
                    <a:lnTo>
                      <a:pt x="162" y="222"/>
                    </a:lnTo>
                    <a:lnTo>
                      <a:pt x="144" y="216"/>
                    </a:lnTo>
                    <a:lnTo>
                      <a:pt x="144" y="204"/>
                    </a:lnTo>
                    <a:lnTo>
                      <a:pt x="126" y="204"/>
                    </a:lnTo>
                    <a:lnTo>
                      <a:pt x="126" y="198"/>
                    </a:lnTo>
                    <a:lnTo>
                      <a:pt x="108" y="204"/>
                    </a:lnTo>
                    <a:lnTo>
                      <a:pt x="120" y="216"/>
                    </a:lnTo>
                    <a:lnTo>
                      <a:pt x="102" y="222"/>
                    </a:lnTo>
                    <a:lnTo>
                      <a:pt x="54" y="204"/>
                    </a:lnTo>
                    <a:lnTo>
                      <a:pt x="18" y="210"/>
                    </a:lnTo>
                    <a:lnTo>
                      <a:pt x="12" y="204"/>
                    </a:lnTo>
                    <a:lnTo>
                      <a:pt x="24" y="192"/>
                    </a:lnTo>
                    <a:lnTo>
                      <a:pt x="24" y="156"/>
                    </a:lnTo>
                    <a:lnTo>
                      <a:pt x="36" y="126"/>
                    </a:lnTo>
                    <a:lnTo>
                      <a:pt x="6" y="66"/>
                    </a:lnTo>
                    <a:lnTo>
                      <a:pt x="0" y="0"/>
                    </a:lnTo>
                    <a:lnTo>
                      <a:pt x="162" y="0"/>
                    </a:lnTo>
                    <a:lnTo>
                      <a:pt x="162" y="24"/>
                    </a:lnTo>
                    <a:lnTo>
                      <a:pt x="168" y="18"/>
                    </a:lnTo>
                    <a:lnTo>
                      <a:pt x="162" y="30"/>
                    </a:lnTo>
                    <a:lnTo>
                      <a:pt x="174" y="36"/>
                    </a:lnTo>
                    <a:lnTo>
                      <a:pt x="162" y="48"/>
                    </a:lnTo>
                    <a:lnTo>
                      <a:pt x="168" y="48"/>
                    </a:lnTo>
                    <a:lnTo>
                      <a:pt x="144" y="84"/>
                    </a:lnTo>
                    <a:lnTo>
                      <a:pt x="138" y="126"/>
                    </a:lnTo>
                    <a:lnTo>
                      <a:pt x="240" y="120"/>
                    </a:lnTo>
                    <a:lnTo>
                      <a:pt x="240" y="144"/>
                    </a:lnTo>
                    <a:lnTo>
                      <a:pt x="252" y="168"/>
                    </a:lnTo>
                    <a:lnTo>
                      <a:pt x="258" y="174"/>
                    </a:lnTo>
                    <a:lnTo>
                      <a:pt x="258" y="18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79" name="Freeform 58"/>
              <p:cNvSpPr>
                <a:spLocks noChangeAspect="1"/>
              </p:cNvSpPr>
              <p:nvPr/>
            </p:nvSpPr>
            <p:spPr bwMode="auto">
              <a:xfrm>
                <a:off x="2381" y="1006"/>
                <a:ext cx="142" cy="212"/>
              </a:xfrm>
              <a:custGeom>
                <a:avLst/>
                <a:gdLst>
                  <a:gd name="T0" fmla="*/ 24 w 186"/>
                  <a:gd name="T1" fmla="*/ 110 h 294"/>
                  <a:gd name="T2" fmla="*/ 21 w 186"/>
                  <a:gd name="T3" fmla="*/ 110 h 294"/>
                  <a:gd name="T4" fmla="*/ 16 w 186"/>
                  <a:gd name="T5" fmla="*/ 103 h 294"/>
                  <a:gd name="T6" fmla="*/ 0 w 186"/>
                  <a:gd name="T7" fmla="*/ 61 h 294"/>
                  <a:gd name="T8" fmla="*/ 5 w 186"/>
                  <a:gd name="T9" fmla="*/ 61 h 294"/>
                  <a:gd name="T10" fmla="*/ 5 w 186"/>
                  <a:gd name="T11" fmla="*/ 56 h 294"/>
                  <a:gd name="T12" fmla="*/ 8 w 186"/>
                  <a:gd name="T13" fmla="*/ 56 h 294"/>
                  <a:gd name="T14" fmla="*/ 5 w 186"/>
                  <a:gd name="T15" fmla="*/ 54 h 294"/>
                  <a:gd name="T16" fmla="*/ 11 w 186"/>
                  <a:gd name="T17" fmla="*/ 43 h 294"/>
                  <a:gd name="T18" fmla="*/ 11 w 186"/>
                  <a:gd name="T19" fmla="*/ 22 h 294"/>
                  <a:gd name="T20" fmla="*/ 18 w 186"/>
                  <a:gd name="T21" fmla="*/ 2 h 294"/>
                  <a:gd name="T22" fmla="*/ 21 w 186"/>
                  <a:gd name="T23" fmla="*/ 2 h 294"/>
                  <a:gd name="T24" fmla="*/ 27 w 186"/>
                  <a:gd name="T25" fmla="*/ 6 h 294"/>
                  <a:gd name="T26" fmla="*/ 40 w 186"/>
                  <a:gd name="T27" fmla="*/ 0 h 294"/>
                  <a:gd name="T28" fmla="*/ 50 w 186"/>
                  <a:gd name="T29" fmla="*/ 6 h 294"/>
                  <a:gd name="T30" fmla="*/ 61 w 186"/>
                  <a:gd name="T31" fmla="*/ 36 h 294"/>
                  <a:gd name="T32" fmla="*/ 67 w 186"/>
                  <a:gd name="T33" fmla="*/ 36 h 294"/>
                  <a:gd name="T34" fmla="*/ 69 w 186"/>
                  <a:gd name="T35" fmla="*/ 45 h 294"/>
                  <a:gd name="T36" fmla="*/ 78 w 186"/>
                  <a:gd name="T37" fmla="*/ 45 h 294"/>
                  <a:gd name="T38" fmla="*/ 80 w 186"/>
                  <a:gd name="T39" fmla="*/ 52 h 294"/>
                  <a:gd name="T40" fmla="*/ 82 w 186"/>
                  <a:gd name="T41" fmla="*/ 52 h 294"/>
                  <a:gd name="T42" fmla="*/ 80 w 186"/>
                  <a:gd name="T43" fmla="*/ 58 h 294"/>
                  <a:gd name="T44" fmla="*/ 69 w 186"/>
                  <a:gd name="T45" fmla="*/ 63 h 294"/>
                  <a:gd name="T46" fmla="*/ 67 w 186"/>
                  <a:gd name="T47" fmla="*/ 70 h 294"/>
                  <a:gd name="T48" fmla="*/ 61 w 186"/>
                  <a:gd name="T49" fmla="*/ 65 h 294"/>
                  <a:gd name="T50" fmla="*/ 59 w 186"/>
                  <a:gd name="T51" fmla="*/ 70 h 294"/>
                  <a:gd name="T52" fmla="*/ 56 w 186"/>
                  <a:gd name="T53" fmla="*/ 68 h 294"/>
                  <a:gd name="T54" fmla="*/ 56 w 186"/>
                  <a:gd name="T55" fmla="*/ 72 h 294"/>
                  <a:gd name="T56" fmla="*/ 50 w 186"/>
                  <a:gd name="T57" fmla="*/ 72 h 294"/>
                  <a:gd name="T58" fmla="*/ 53 w 186"/>
                  <a:gd name="T59" fmla="*/ 70 h 294"/>
                  <a:gd name="T60" fmla="*/ 50 w 186"/>
                  <a:gd name="T61" fmla="*/ 68 h 294"/>
                  <a:gd name="T62" fmla="*/ 46 w 186"/>
                  <a:gd name="T63" fmla="*/ 83 h 294"/>
                  <a:gd name="T64" fmla="*/ 43 w 186"/>
                  <a:gd name="T65" fmla="*/ 81 h 294"/>
                  <a:gd name="T66" fmla="*/ 43 w 186"/>
                  <a:gd name="T67" fmla="*/ 88 h 294"/>
                  <a:gd name="T68" fmla="*/ 35 w 186"/>
                  <a:gd name="T69" fmla="*/ 88 h 294"/>
                  <a:gd name="T70" fmla="*/ 37 w 186"/>
                  <a:gd name="T71" fmla="*/ 92 h 294"/>
                  <a:gd name="T72" fmla="*/ 35 w 186"/>
                  <a:gd name="T73" fmla="*/ 88 h 294"/>
                  <a:gd name="T74" fmla="*/ 29 w 186"/>
                  <a:gd name="T75" fmla="*/ 90 h 294"/>
                  <a:gd name="T76" fmla="*/ 24 w 186"/>
                  <a:gd name="T77" fmla="*/ 110 h 29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86"/>
                  <a:gd name="T118" fmla="*/ 0 h 294"/>
                  <a:gd name="T119" fmla="*/ 186 w 186"/>
                  <a:gd name="T120" fmla="*/ 294 h 29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86" h="294">
                    <a:moveTo>
                      <a:pt x="54" y="294"/>
                    </a:moveTo>
                    <a:lnTo>
                      <a:pt x="48" y="294"/>
                    </a:lnTo>
                    <a:lnTo>
                      <a:pt x="36" y="276"/>
                    </a:lnTo>
                    <a:lnTo>
                      <a:pt x="0" y="162"/>
                    </a:lnTo>
                    <a:lnTo>
                      <a:pt x="12" y="162"/>
                    </a:lnTo>
                    <a:lnTo>
                      <a:pt x="12" y="150"/>
                    </a:lnTo>
                    <a:lnTo>
                      <a:pt x="18" y="150"/>
                    </a:lnTo>
                    <a:lnTo>
                      <a:pt x="12" y="144"/>
                    </a:lnTo>
                    <a:lnTo>
                      <a:pt x="24" y="114"/>
                    </a:lnTo>
                    <a:lnTo>
                      <a:pt x="24" y="60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60" y="18"/>
                    </a:lnTo>
                    <a:lnTo>
                      <a:pt x="90" y="0"/>
                    </a:lnTo>
                    <a:lnTo>
                      <a:pt x="114" y="18"/>
                    </a:lnTo>
                    <a:lnTo>
                      <a:pt x="138" y="96"/>
                    </a:lnTo>
                    <a:lnTo>
                      <a:pt x="150" y="96"/>
                    </a:lnTo>
                    <a:lnTo>
                      <a:pt x="156" y="120"/>
                    </a:lnTo>
                    <a:lnTo>
                      <a:pt x="174" y="120"/>
                    </a:lnTo>
                    <a:lnTo>
                      <a:pt x="180" y="138"/>
                    </a:lnTo>
                    <a:lnTo>
                      <a:pt x="186" y="138"/>
                    </a:lnTo>
                    <a:lnTo>
                      <a:pt x="180" y="156"/>
                    </a:lnTo>
                    <a:lnTo>
                      <a:pt x="156" y="168"/>
                    </a:lnTo>
                    <a:lnTo>
                      <a:pt x="150" y="186"/>
                    </a:lnTo>
                    <a:lnTo>
                      <a:pt x="138" y="174"/>
                    </a:lnTo>
                    <a:lnTo>
                      <a:pt x="132" y="186"/>
                    </a:lnTo>
                    <a:lnTo>
                      <a:pt x="126" y="180"/>
                    </a:lnTo>
                    <a:lnTo>
                      <a:pt x="126" y="192"/>
                    </a:lnTo>
                    <a:lnTo>
                      <a:pt x="114" y="192"/>
                    </a:lnTo>
                    <a:lnTo>
                      <a:pt x="120" y="186"/>
                    </a:lnTo>
                    <a:lnTo>
                      <a:pt x="114" y="180"/>
                    </a:lnTo>
                    <a:lnTo>
                      <a:pt x="102" y="222"/>
                    </a:lnTo>
                    <a:lnTo>
                      <a:pt x="96" y="216"/>
                    </a:lnTo>
                    <a:lnTo>
                      <a:pt x="96" y="234"/>
                    </a:lnTo>
                    <a:lnTo>
                      <a:pt x="78" y="234"/>
                    </a:lnTo>
                    <a:lnTo>
                      <a:pt x="84" y="246"/>
                    </a:lnTo>
                    <a:lnTo>
                      <a:pt x="78" y="234"/>
                    </a:lnTo>
                    <a:lnTo>
                      <a:pt x="66" y="240"/>
                    </a:lnTo>
                    <a:lnTo>
                      <a:pt x="54" y="29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80" name="Freeform 59"/>
              <p:cNvSpPr>
                <a:spLocks noChangeAspect="1"/>
              </p:cNvSpPr>
              <p:nvPr/>
            </p:nvSpPr>
            <p:spPr bwMode="auto">
              <a:xfrm>
                <a:off x="2381" y="1006"/>
                <a:ext cx="142" cy="216"/>
              </a:xfrm>
              <a:custGeom>
                <a:avLst/>
                <a:gdLst>
                  <a:gd name="T0" fmla="*/ 24 w 186"/>
                  <a:gd name="T1" fmla="*/ 110 h 300"/>
                  <a:gd name="T2" fmla="*/ 21 w 186"/>
                  <a:gd name="T3" fmla="*/ 110 h 300"/>
                  <a:gd name="T4" fmla="*/ 16 w 186"/>
                  <a:gd name="T5" fmla="*/ 103 h 300"/>
                  <a:gd name="T6" fmla="*/ 0 w 186"/>
                  <a:gd name="T7" fmla="*/ 60 h 300"/>
                  <a:gd name="T8" fmla="*/ 5 w 186"/>
                  <a:gd name="T9" fmla="*/ 60 h 300"/>
                  <a:gd name="T10" fmla="*/ 5 w 186"/>
                  <a:gd name="T11" fmla="*/ 56 h 300"/>
                  <a:gd name="T12" fmla="*/ 8 w 186"/>
                  <a:gd name="T13" fmla="*/ 56 h 300"/>
                  <a:gd name="T14" fmla="*/ 5 w 186"/>
                  <a:gd name="T15" fmla="*/ 54 h 300"/>
                  <a:gd name="T16" fmla="*/ 11 w 186"/>
                  <a:gd name="T17" fmla="*/ 42 h 300"/>
                  <a:gd name="T18" fmla="*/ 11 w 186"/>
                  <a:gd name="T19" fmla="*/ 22 h 300"/>
                  <a:gd name="T20" fmla="*/ 18 w 186"/>
                  <a:gd name="T21" fmla="*/ 2 h 300"/>
                  <a:gd name="T22" fmla="*/ 21 w 186"/>
                  <a:gd name="T23" fmla="*/ 2 h 300"/>
                  <a:gd name="T24" fmla="*/ 27 w 186"/>
                  <a:gd name="T25" fmla="*/ 6 h 300"/>
                  <a:gd name="T26" fmla="*/ 40 w 186"/>
                  <a:gd name="T27" fmla="*/ 0 h 300"/>
                  <a:gd name="T28" fmla="*/ 50 w 186"/>
                  <a:gd name="T29" fmla="*/ 6 h 300"/>
                  <a:gd name="T30" fmla="*/ 61 w 186"/>
                  <a:gd name="T31" fmla="*/ 36 h 300"/>
                  <a:gd name="T32" fmla="*/ 67 w 186"/>
                  <a:gd name="T33" fmla="*/ 36 h 300"/>
                  <a:gd name="T34" fmla="*/ 69 w 186"/>
                  <a:gd name="T35" fmla="*/ 45 h 300"/>
                  <a:gd name="T36" fmla="*/ 78 w 186"/>
                  <a:gd name="T37" fmla="*/ 45 h 300"/>
                  <a:gd name="T38" fmla="*/ 80 w 186"/>
                  <a:gd name="T39" fmla="*/ 51 h 300"/>
                  <a:gd name="T40" fmla="*/ 82 w 186"/>
                  <a:gd name="T41" fmla="*/ 51 h 300"/>
                  <a:gd name="T42" fmla="*/ 80 w 186"/>
                  <a:gd name="T43" fmla="*/ 58 h 300"/>
                  <a:gd name="T44" fmla="*/ 69 w 186"/>
                  <a:gd name="T45" fmla="*/ 63 h 300"/>
                  <a:gd name="T46" fmla="*/ 67 w 186"/>
                  <a:gd name="T47" fmla="*/ 69 h 300"/>
                  <a:gd name="T48" fmla="*/ 61 w 186"/>
                  <a:gd name="T49" fmla="*/ 65 h 300"/>
                  <a:gd name="T50" fmla="*/ 59 w 186"/>
                  <a:gd name="T51" fmla="*/ 69 h 300"/>
                  <a:gd name="T52" fmla="*/ 56 w 186"/>
                  <a:gd name="T53" fmla="*/ 68 h 300"/>
                  <a:gd name="T54" fmla="*/ 56 w 186"/>
                  <a:gd name="T55" fmla="*/ 71 h 300"/>
                  <a:gd name="T56" fmla="*/ 50 w 186"/>
                  <a:gd name="T57" fmla="*/ 71 h 300"/>
                  <a:gd name="T58" fmla="*/ 53 w 186"/>
                  <a:gd name="T59" fmla="*/ 69 h 300"/>
                  <a:gd name="T60" fmla="*/ 50 w 186"/>
                  <a:gd name="T61" fmla="*/ 68 h 300"/>
                  <a:gd name="T62" fmla="*/ 46 w 186"/>
                  <a:gd name="T63" fmla="*/ 83 h 300"/>
                  <a:gd name="T64" fmla="*/ 43 w 186"/>
                  <a:gd name="T65" fmla="*/ 81 h 300"/>
                  <a:gd name="T66" fmla="*/ 43 w 186"/>
                  <a:gd name="T67" fmla="*/ 87 h 300"/>
                  <a:gd name="T68" fmla="*/ 35 w 186"/>
                  <a:gd name="T69" fmla="*/ 87 h 300"/>
                  <a:gd name="T70" fmla="*/ 37 w 186"/>
                  <a:gd name="T71" fmla="*/ 91 h 300"/>
                  <a:gd name="T72" fmla="*/ 35 w 186"/>
                  <a:gd name="T73" fmla="*/ 87 h 300"/>
                  <a:gd name="T74" fmla="*/ 29 w 186"/>
                  <a:gd name="T75" fmla="*/ 90 h 300"/>
                  <a:gd name="T76" fmla="*/ 24 w 186"/>
                  <a:gd name="T77" fmla="*/ 110 h 300"/>
                  <a:gd name="T78" fmla="*/ 24 w 186"/>
                  <a:gd name="T79" fmla="*/ 112 h 30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86"/>
                  <a:gd name="T121" fmla="*/ 0 h 300"/>
                  <a:gd name="T122" fmla="*/ 186 w 186"/>
                  <a:gd name="T123" fmla="*/ 300 h 30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86" h="300">
                    <a:moveTo>
                      <a:pt x="54" y="294"/>
                    </a:moveTo>
                    <a:lnTo>
                      <a:pt x="48" y="294"/>
                    </a:lnTo>
                    <a:lnTo>
                      <a:pt x="36" y="276"/>
                    </a:lnTo>
                    <a:lnTo>
                      <a:pt x="0" y="162"/>
                    </a:lnTo>
                    <a:lnTo>
                      <a:pt x="12" y="162"/>
                    </a:lnTo>
                    <a:lnTo>
                      <a:pt x="12" y="150"/>
                    </a:lnTo>
                    <a:lnTo>
                      <a:pt x="18" y="150"/>
                    </a:lnTo>
                    <a:lnTo>
                      <a:pt x="12" y="144"/>
                    </a:lnTo>
                    <a:lnTo>
                      <a:pt x="24" y="114"/>
                    </a:lnTo>
                    <a:lnTo>
                      <a:pt x="24" y="60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60" y="18"/>
                    </a:lnTo>
                    <a:lnTo>
                      <a:pt x="90" y="0"/>
                    </a:lnTo>
                    <a:lnTo>
                      <a:pt x="114" y="18"/>
                    </a:lnTo>
                    <a:lnTo>
                      <a:pt x="138" y="96"/>
                    </a:lnTo>
                    <a:lnTo>
                      <a:pt x="150" y="96"/>
                    </a:lnTo>
                    <a:lnTo>
                      <a:pt x="156" y="120"/>
                    </a:lnTo>
                    <a:lnTo>
                      <a:pt x="174" y="120"/>
                    </a:lnTo>
                    <a:lnTo>
                      <a:pt x="180" y="138"/>
                    </a:lnTo>
                    <a:lnTo>
                      <a:pt x="186" y="138"/>
                    </a:lnTo>
                    <a:lnTo>
                      <a:pt x="180" y="156"/>
                    </a:lnTo>
                    <a:lnTo>
                      <a:pt x="156" y="168"/>
                    </a:lnTo>
                    <a:lnTo>
                      <a:pt x="150" y="186"/>
                    </a:lnTo>
                    <a:lnTo>
                      <a:pt x="138" y="174"/>
                    </a:lnTo>
                    <a:lnTo>
                      <a:pt x="132" y="186"/>
                    </a:lnTo>
                    <a:lnTo>
                      <a:pt x="126" y="180"/>
                    </a:lnTo>
                    <a:lnTo>
                      <a:pt x="126" y="192"/>
                    </a:lnTo>
                    <a:lnTo>
                      <a:pt x="114" y="192"/>
                    </a:lnTo>
                    <a:lnTo>
                      <a:pt x="120" y="186"/>
                    </a:lnTo>
                    <a:lnTo>
                      <a:pt x="114" y="180"/>
                    </a:lnTo>
                    <a:lnTo>
                      <a:pt x="102" y="222"/>
                    </a:lnTo>
                    <a:lnTo>
                      <a:pt x="96" y="216"/>
                    </a:lnTo>
                    <a:lnTo>
                      <a:pt x="96" y="234"/>
                    </a:lnTo>
                    <a:lnTo>
                      <a:pt x="78" y="234"/>
                    </a:lnTo>
                    <a:lnTo>
                      <a:pt x="84" y="246"/>
                    </a:lnTo>
                    <a:lnTo>
                      <a:pt x="78" y="234"/>
                    </a:lnTo>
                    <a:lnTo>
                      <a:pt x="66" y="240"/>
                    </a:lnTo>
                    <a:lnTo>
                      <a:pt x="54" y="294"/>
                    </a:lnTo>
                    <a:lnTo>
                      <a:pt x="54" y="30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81" name="Freeform 60"/>
              <p:cNvSpPr>
                <a:spLocks noChangeAspect="1"/>
              </p:cNvSpPr>
              <p:nvPr/>
            </p:nvSpPr>
            <p:spPr bwMode="auto">
              <a:xfrm>
                <a:off x="2144" y="1408"/>
                <a:ext cx="178" cy="83"/>
              </a:xfrm>
              <a:custGeom>
                <a:avLst/>
                <a:gdLst>
                  <a:gd name="T0" fmla="*/ 79 w 234"/>
                  <a:gd name="T1" fmla="*/ 0 h 114"/>
                  <a:gd name="T2" fmla="*/ 90 w 234"/>
                  <a:gd name="T3" fmla="*/ 31 h 114"/>
                  <a:gd name="T4" fmla="*/ 103 w 234"/>
                  <a:gd name="T5" fmla="*/ 28 h 114"/>
                  <a:gd name="T6" fmla="*/ 100 w 234"/>
                  <a:gd name="T7" fmla="*/ 39 h 114"/>
                  <a:gd name="T8" fmla="*/ 100 w 234"/>
                  <a:gd name="T9" fmla="*/ 35 h 114"/>
                  <a:gd name="T10" fmla="*/ 98 w 234"/>
                  <a:gd name="T11" fmla="*/ 39 h 114"/>
                  <a:gd name="T12" fmla="*/ 93 w 234"/>
                  <a:gd name="T13" fmla="*/ 42 h 114"/>
                  <a:gd name="T14" fmla="*/ 87 w 234"/>
                  <a:gd name="T15" fmla="*/ 44 h 114"/>
                  <a:gd name="T16" fmla="*/ 84 w 234"/>
                  <a:gd name="T17" fmla="*/ 35 h 114"/>
                  <a:gd name="T18" fmla="*/ 81 w 234"/>
                  <a:gd name="T19" fmla="*/ 37 h 114"/>
                  <a:gd name="T20" fmla="*/ 76 w 234"/>
                  <a:gd name="T21" fmla="*/ 35 h 114"/>
                  <a:gd name="T22" fmla="*/ 76 w 234"/>
                  <a:gd name="T23" fmla="*/ 31 h 114"/>
                  <a:gd name="T24" fmla="*/ 79 w 234"/>
                  <a:gd name="T25" fmla="*/ 31 h 114"/>
                  <a:gd name="T26" fmla="*/ 76 w 234"/>
                  <a:gd name="T27" fmla="*/ 25 h 114"/>
                  <a:gd name="T28" fmla="*/ 76 w 234"/>
                  <a:gd name="T29" fmla="*/ 25 h 114"/>
                  <a:gd name="T30" fmla="*/ 76 w 234"/>
                  <a:gd name="T31" fmla="*/ 17 h 114"/>
                  <a:gd name="T32" fmla="*/ 72 w 234"/>
                  <a:gd name="T33" fmla="*/ 17 h 114"/>
                  <a:gd name="T34" fmla="*/ 79 w 234"/>
                  <a:gd name="T35" fmla="*/ 7 h 114"/>
                  <a:gd name="T36" fmla="*/ 76 w 234"/>
                  <a:gd name="T37" fmla="*/ 5 h 114"/>
                  <a:gd name="T38" fmla="*/ 69 w 234"/>
                  <a:gd name="T39" fmla="*/ 17 h 114"/>
                  <a:gd name="T40" fmla="*/ 64 w 234"/>
                  <a:gd name="T41" fmla="*/ 17 h 114"/>
                  <a:gd name="T42" fmla="*/ 69 w 234"/>
                  <a:gd name="T43" fmla="*/ 18 h 114"/>
                  <a:gd name="T44" fmla="*/ 69 w 234"/>
                  <a:gd name="T45" fmla="*/ 28 h 114"/>
                  <a:gd name="T46" fmla="*/ 74 w 234"/>
                  <a:gd name="T47" fmla="*/ 37 h 114"/>
                  <a:gd name="T48" fmla="*/ 69 w 234"/>
                  <a:gd name="T49" fmla="*/ 35 h 114"/>
                  <a:gd name="T50" fmla="*/ 74 w 234"/>
                  <a:gd name="T51" fmla="*/ 37 h 114"/>
                  <a:gd name="T52" fmla="*/ 76 w 234"/>
                  <a:gd name="T53" fmla="*/ 44 h 114"/>
                  <a:gd name="T54" fmla="*/ 58 w 234"/>
                  <a:gd name="T55" fmla="*/ 39 h 114"/>
                  <a:gd name="T56" fmla="*/ 56 w 234"/>
                  <a:gd name="T57" fmla="*/ 39 h 114"/>
                  <a:gd name="T58" fmla="*/ 52 w 234"/>
                  <a:gd name="T59" fmla="*/ 37 h 114"/>
                  <a:gd name="T60" fmla="*/ 58 w 234"/>
                  <a:gd name="T61" fmla="*/ 28 h 114"/>
                  <a:gd name="T62" fmla="*/ 61 w 234"/>
                  <a:gd name="T63" fmla="*/ 25 h 114"/>
                  <a:gd name="T64" fmla="*/ 56 w 234"/>
                  <a:gd name="T65" fmla="*/ 25 h 114"/>
                  <a:gd name="T66" fmla="*/ 40 w 234"/>
                  <a:gd name="T67" fmla="*/ 18 h 114"/>
                  <a:gd name="T68" fmla="*/ 37 w 234"/>
                  <a:gd name="T69" fmla="*/ 12 h 114"/>
                  <a:gd name="T70" fmla="*/ 29 w 234"/>
                  <a:gd name="T71" fmla="*/ 12 h 114"/>
                  <a:gd name="T72" fmla="*/ 24 w 234"/>
                  <a:gd name="T73" fmla="*/ 17 h 114"/>
                  <a:gd name="T74" fmla="*/ 16 w 234"/>
                  <a:gd name="T75" fmla="*/ 14 h 114"/>
                  <a:gd name="T76" fmla="*/ 3 w 234"/>
                  <a:gd name="T77" fmla="*/ 25 h 114"/>
                  <a:gd name="T78" fmla="*/ 0 w 234"/>
                  <a:gd name="T79" fmla="*/ 14 h 114"/>
                  <a:gd name="T80" fmla="*/ 72 w 234"/>
                  <a:gd name="T81" fmla="*/ 2 h 114"/>
                  <a:gd name="T82" fmla="*/ 79 w 234"/>
                  <a:gd name="T83" fmla="*/ 0 h 11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34"/>
                  <a:gd name="T127" fmla="*/ 0 h 114"/>
                  <a:gd name="T128" fmla="*/ 234 w 234"/>
                  <a:gd name="T129" fmla="*/ 114 h 11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34" h="114">
                    <a:moveTo>
                      <a:pt x="180" y="0"/>
                    </a:moveTo>
                    <a:lnTo>
                      <a:pt x="204" y="78"/>
                    </a:lnTo>
                    <a:lnTo>
                      <a:pt x="234" y="72"/>
                    </a:lnTo>
                    <a:lnTo>
                      <a:pt x="228" y="102"/>
                    </a:lnTo>
                    <a:lnTo>
                      <a:pt x="228" y="90"/>
                    </a:lnTo>
                    <a:lnTo>
                      <a:pt x="222" y="102"/>
                    </a:lnTo>
                    <a:lnTo>
                      <a:pt x="210" y="108"/>
                    </a:lnTo>
                    <a:lnTo>
                      <a:pt x="198" y="114"/>
                    </a:lnTo>
                    <a:lnTo>
                      <a:pt x="192" y="90"/>
                    </a:lnTo>
                    <a:lnTo>
                      <a:pt x="186" y="96"/>
                    </a:lnTo>
                    <a:lnTo>
                      <a:pt x="174" y="90"/>
                    </a:lnTo>
                    <a:lnTo>
                      <a:pt x="174" y="78"/>
                    </a:lnTo>
                    <a:lnTo>
                      <a:pt x="180" y="78"/>
                    </a:lnTo>
                    <a:lnTo>
                      <a:pt x="174" y="66"/>
                    </a:lnTo>
                    <a:lnTo>
                      <a:pt x="174" y="42"/>
                    </a:lnTo>
                    <a:lnTo>
                      <a:pt x="162" y="42"/>
                    </a:lnTo>
                    <a:lnTo>
                      <a:pt x="180" y="18"/>
                    </a:lnTo>
                    <a:lnTo>
                      <a:pt x="174" y="12"/>
                    </a:lnTo>
                    <a:lnTo>
                      <a:pt x="156" y="42"/>
                    </a:lnTo>
                    <a:lnTo>
                      <a:pt x="144" y="42"/>
                    </a:lnTo>
                    <a:lnTo>
                      <a:pt x="156" y="48"/>
                    </a:lnTo>
                    <a:lnTo>
                      <a:pt x="156" y="72"/>
                    </a:lnTo>
                    <a:lnTo>
                      <a:pt x="168" y="96"/>
                    </a:lnTo>
                    <a:lnTo>
                      <a:pt x="156" y="90"/>
                    </a:lnTo>
                    <a:lnTo>
                      <a:pt x="168" y="96"/>
                    </a:lnTo>
                    <a:lnTo>
                      <a:pt x="174" y="114"/>
                    </a:lnTo>
                    <a:lnTo>
                      <a:pt x="132" y="102"/>
                    </a:lnTo>
                    <a:lnTo>
                      <a:pt x="126" y="102"/>
                    </a:lnTo>
                    <a:lnTo>
                      <a:pt x="120" y="96"/>
                    </a:lnTo>
                    <a:lnTo>
                      <a:pt x="132" y="72"/>
                    </a:lnTo>
                    <a:lnTo>
                      <a:pt x="138" y="66"/>
                    </a:lnTo>
                    <a:lnTo>
                      <a:pt x="126" y="66"/>
                    </a:lnTo>
                    <a:lnTo>
                      <a:pt x="90" y="48"/>
                    </a:lnTo>
                    <a:lnTo>
                      <a:pt x="84" y="30"/>
                    </a:lnTo>
                    <a:lnTo>
                      <a:pt x="66" y="30"/>
                    </a:lnTo>
                    <a:lnTo>
                      <a:pt x="54" y="42"/>
                    </a:lnTo>
                    <a:lnTo>
                      <a:pt x="36" y="36"/>
                    </a:lnTo>
                    <a:lnTo>
                      <a:pt x="6" y="66"/>
                    </a:lnTo>
                    <a:lnTo>
                      <a:pt x="0" y="36"/>
                    </a:lnTo>
                    <a:lnTo>
                      <a:pt x="162" y="6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82" name="Freeform 61"/>
              <p:cNvSpPr>
                <a:spLocks noChangeAspect="1"/>
              </p:cNvSpPr>
              <p:nvPr/>
            </p:nvSpPr>
            <p:spPr bwMode="auto">
              <a:xfrm>
                <a:off x="2144" y="1408"/>
                <a:ext cx="178" cy="83"/>
              </a:xfrm>
              <a:custGeom>
                <a:avLst/>
                <a:gdLst>
                  <a:gd name="T0" fmla="*/ 79 w 234"/>
                  <a:gd name="T1" fmla="*/ 0 h 114"/>
                  <a:gd name="T2" fmla="*/ 90 w 234"/>
                  <a:gd name="T3" fmla="*/ 31 h 114"/>
                  <a:gd name="T4" fmla="*/ 103 w 234"/>
                  <a:gd name="T5" fmla="*/ 28 h 114"/>
                  <a:gd name="T6" fmla="*/ 100 w 234"/>
                  <a:gd name="T7" fmla="*/ 39 h 114"/>
                  <a:gd name="T8" fmla="*/ 100 w 234"/>
                  <a:gd name="T9" fmla="*/ 35 h 114"/>
                  <a:gd name="T10" fmla="*/ 98 w 234"/>
                  <a:gd name="T11" fmla="*/ 39 h 114"/>
                  <a:gd name="T12" fmla="*/ 93 w 234"/>
                  <a:gd name="T13" fmla="*/ 42 h 114"/>
                  <a:gd name="T14" fmla="*/ 87 w 234"/>
                  <a:gd name="T15" fmla="*/ 44 h 114"/>
                  <a:gd name="T16" fmla="*/ 84 w 234"/>
                  <a:gd name="T17" fmla="*/ 35 h 114"/>
                  <a:gd name="T18" fmla="*/ 81 w 234"/>
                  <a:gd name="T19" fmla="*/ 37 h 114"/>
                  <a:gd name="T20" fmla="*/ 76 w 234"/>
                  <a:gd name="T21" fmla="*/ 35 h 114"/>
                  <a:gd name="T22" fmla="*/ 76 w 234"/>
                  <a:gd name="T23" fmla="*/ 31 h 114"/>
                  <a:gd name="T24" fmla="*/ 79 w 234"/>
                  <a:gd name="T25" fmla="*/ 31 h 114"/>
                  <a:gd name="T26" fmla="*/ 76 w 234"/>
                  <a:gd name="T27" fmla="*/ 25 h 114"/>
                  <a:gd name="T28" fmla="*/ 74 w 234"/>
                  <a:gd name="T29" fmla="*/ 25 h 114"/>
                  <a:gd name="T30" fmla="*/ 76 w 234"/>
                  <a:gd name="T31" fmla="*/ 25 h 114"/>
                  <a:gd name="T32" fmla="*/ 76 w 234"/>
                  <a:gd name="T33" fmla="*/ 17 h 114"/>
                  <a:gd name="T34" fmla="*/ 72 w 234"/>
                  <a:gd name="T35" fmla="*/ 17 h 114"/>
                  <a:gd name="T36" fmla="*/ 79 w 234"/>
                  <a:gd name="T37" fmla="*/ 7 h 114"/>
                  <a:gd name="T38" fmla="*/ 76 w 234"/>
                  <a:gd name="T39" fmla="*/ 5 h 114"/>
                  <a:gd name="T40" fmla="*/ 69 w 234"/>
                  <a:gd name="T41" fmla="*/ 17 h 114"/>
                  <a:gd name="T42" fmla="*/ 64 w 234"/>
                  <a:gd name="T43" fmla="*/ 17 h 114"/>
                  <a:gd name="T44" fmla="*/ 69 w 234"/>
                  <a:gd name="T45" fmla="*/ 18 h 114"/>
                  <a:gd name="T46" fmla="*/ 69 w 234"/>
                  <a:gd name="T47" fmla="*/ 28 h 114"/>
                  <a:gd name="T48" fmla="*/ 74 w 234"/>
                  <a:gd name="T49" fmla="*/ 37 h 114"/>
                  <a:gd name="T50" fmla="*/ 69 w 234"/>
                  <a:gd name="T51" fmla="*/ 35 h 114"/>
                  <a:gd name="T52" fmla="*/ 74 w 234"/>
                  <a:gd name="T53" fmla="*/ 37 h 114"/>
                  <a:gd name="T54" fmla="*/ 76 w 234"/>
                  <a:gd name="T55" fmla="*/ 44 h 114"/>
                  <a:gd name="T56" fmla="*/ 58 w 234"/>
                  <a:gd name="T57" fmla="*/ 39 h 114"/>
                  <a:gd name="T58" fmla="*/ 56 w 234"/>
                  <a:gd name="T59" fmla="*/ 39 h 114"/>
                  <a:gd name="T60" fmla="*/ 52 w 234"/>
                  <a:gd name="T61" fmla="*/ 37 h 114"/>
                  <a:gd name="T62" fmla="*/ 58 w 234"/>
                  <a:gd name="T63" fmla="*/ 28 h 114"/>
                  <a:gd name="T64" fmla="*/ 61 w 234"/>
                  <a:gd name="T65" fmla="*/ 25 h 114"/>
                  <a:gd name="T66" fmla="*/ 56 w 234"/>
                  <a:gd name="T67" fmla="*/ 25 h 114"/>
                  <a:gd name="T68" fmla="*/ 40 w 234"/>
                  <a:gd name="T69" fmla="*/ 18 h 114"/>
                  <a:gd name="T70" fmla="*/ 37 w 234"/>
                  <a:gd name="T71" fmla="*/ 12 h 114"/>
                  <a:gd name="T72" fmla="*/ 29 w 234"/>
                  <a:gd name="T73" fmla="*/ 12 h 114"/>
                  <a:gd name="T74" fmla="*/ 24 w 234"/>
                  <a:gd name="T75" fmla="*/ 17 h 114"/>
                  <a:gd name="T76" fmla="*/ 16 w 234"/>
                  <a:gd name="T77" fmla="*/ 14 h 114"/>
                  <a:gd name="T78" fmla="*/ 3 w 234"/>
                  <a:gd name="T79" fmla="*/ 25 h 114"/>
                  <a:gd name="T80" fmla="*/ 0 w 234"/>
                  <a:gd name="T81" fmla="*/ 14 h 114"/>
                  <a:gd name="T82" fmla="*/ 72 w 234"/>
                  <a:gd name="T83" fmla="*/ 2 h 114"/>
                  <a:gd name="T84" fmla="*/ 79 w 234"/>
                  <a:gd name="T85" fmla="*/ 0 h 114"/>
                  <a:gd name="T86" fmla="*/ 79 w 234"/>
                  <a:gd name="T87" fmla="*/ 2 h 11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34"/>
                  <a:gd name="T133" fmla="*/ 0 h 114"/>
                  <a:gd name="T134" fmla="*/ 234 w 234"/>
                  <a:gd name="T135" fmla="*/ 114 h 11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34" h="114">
                    <a:moveTo>
                      <a:pt x="180" y="0"/>
                    </a:moveTo>
                    <a:lnTo>
                      <a:pt x="204" y="78"/>
                    </a:lnTo>
                    <a:lnTo>
                      <a:pt x="234" y="72"/>
                    </a:lnTo>
                    <a:lnTo>
                      <a:pt x="228" y="102"/>
                    </a:lnTo>
                    <a:lnTo>
                      <a:pt x="228" y="90"/>
                    </a:lnTo>
                    <a:lnTo>
                      <a:pt x="222" y="102"/>
                    </a:lnTo>
                    <a:lnTo>
                      <a:pt x="210" y="108"/>
                    </a:lnTo>
                    <a:lnTo>
                      <a:pt x="198" y="114"/>
                    </a:lnTo>
                    <a:lnTo>
                      <a:pt x="192" y="90"/>
                    </a:lnTo>
                    <a:lnTo>
                      <a:pt x="186" y="96"/>
                    </a:lnTo>
                    <a:lnTo>
                      <a:pt x="174" y="90"/>
                    </a:lnTo>
                    <a:lnTo>
                      <a:pt x="174" y="78"/>
                    </a:lnTo>
                    <a:lnTo>
                      <a:pt x="180" y="78"/>
                    </a:lnTo>
                    <a:lnTo>
                      <a:pt x="174" y="66"/>
                    </a:lnTo>
                    <a:lnTo>
                      <a:pt x="168" y="66"/>
                    </a:lnTo>
                    <a:lnTo>
                      <a:pt x="174" y="66"/>
                    </a:lnTo>
                    <a:lnTo>
                      <a:pt x="174" y="42"/>
                    </a:lnTo>
                    <a:lnTo>
                      <a:pt x="162" y="42"/>
                    </a:lnTo>
                    <a:lnTo>
                      <a:pt x="180" y="18"/>
                    </a:lnTo>
                    <a:lnTo>
                      <a:pt x="174" y="12"/>
                    </a:lnTo>
                    <a:lnTo>
                      <a:pt x="156" y="42"/>
                    </a:lnTo>
                    <a:lnTo>
                      <a:pt x="144" y="42"/>
                    </a:lnTo>
                    <a:lnTo>
                      <a:pt x="156" y="48"/>
                    </a:lnTo>
                    <a:lnTo>
                      <a:pt x="156" y="72"/>
                    </a:lnTo>
                    <a:lnTo>
                      <a:pt x="168" y="96"/>
                    </a:lnTo>
                    <a:lnTo>
                      <a:pt x="156" y="90"/>
                    </a:lnTo>
                    <a:lnTo>
                      <a:pt x="168" y="96"/>
                    </a:lnTo>
                    <a:lnTo>
                      <a:pt x="174" y="114"/>
                    </a:lnTo>
                    <a:lnTo>
                      <a:pt x="132" y="102"/>
                    </a:lnTo>
                    <a:lnTo>
                      <a:pt x="126" y="102"/>
                    </a:lnTo>
                    <a:lnTo>
                      <a:pt x="120" y="96"/>
                    </a:lnTo>
                    <a:lnTo>
                      <a:pt x="132" y="72"/>
                    </a:lnTo>
                    <a:lnTo>
                      <a:pt x="138" y="66"/>
                    </a:lnTo>
                    <a:lnTo>
                      <a:pt x="126" y="66"/>
                    </a:lnTo>
                    <a:lnTo>
                      <a:pt x="90" y="48"/>
                    </a:lnTo>
                    <a:lnTo>
                      <a:pt x="84" y="30"/>
                    </a:lnTo>
                    <a:lnTo>
                      <a:pt x="66" y="30"/>
                    </a:lnTo>
                    <a:lnTo>
                      <a:pt x="54" y="42"/>
                    </a:lnTo>
                    <a:lnTo>
                      <a:pt x="36" y="36"/>
                    </a:lnTo>
                    <a:lnTo>
                      <a:pt x="6" y="66"/>
                    </a:lnTo>
                    <a:lnTo>
                      <a:pt x="0" y="36"/>
                    </a:lnTo>
                    <a:lnTo>
                      <a:pt x="162" y="6"/>
                    </a:lnTo>
                    <a:lnTo>
                      <a:pt x="180" y="0"/>
                    </a:lnTo>
                    <a:lnTo>
                      <a:pt x="18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83" name="Freeform 62"/>
              <p:cNvSpPr>
                <a:spLocks noChangeAspect="1"/>
              </p:cNvSpPr>
              <p:nvPr/>
            </p:nvSpPr>
            <p:spPr bwMode="auto">
              <a:xfrm>
                <a:off x="2336" y="1226"/>
                <a:ext cx="132" cy="65"/>
              </a:xfrm>
              <a:custGeom>
                <a:avLst/>
                <a:gdLst>
                  <a:gd name="T0" fmla="*/ 15 w 174"/>
                  <a:gd name="T1" fmla="*/ 12 h 90"/>
                  <a:gd name="T2" fmla="*/ 39 w 174"/>
                  <a:gd name="T3" fmla="*/ 7 h 90"/>
                  <a:gd name="T4" fmla="*/ 47 w 174"/>
                  <a:gd name="T5" fmla="*/ 0 h 90"/>
                  <a:gd name="T6" fmla="*/ 52 w 174"/>
                  <a:gd name="T7" fmla="*/ 7 h 90"/>
                  <a:gd name="T8" fmla="*/ 49 w 174"/>
                  <a:gd name="T9" fmla="*/ 16 h 90"/>
                  <a:gd name="T10" fmla="*/ 55 w 174"/>
                  <a:gd name="T11" fmla="*/ 16 h 90"/>
                  <a:gd name="T12" fmla="*/ 65 w 174"/>
                  <a:gd name="T13" fmla="*/ 25 h 90"/>
                  <a:gd name="T14" fmla="*/ 73 w 174"/>
                  <a:gd name="T15" fmla="*/ 22 h 90"/>
                  <a:gd name="T16" fmla="*/ 65 w 174"/>
                  <a:gd name="T17" fmla="*/ 18 h 90"/>
                  <a:gd name="T18" fmla="*/ 71 w 174"/>
                  <a:gd name="T19" fmla="*/ 16 h 90"/>
                  <a:gd name="T20" fmla="*/ 76 w 174"/>
                  <a:gd name="T21" fmla="*/ 25 h 90"/>
                  <a:gd name="T22" fmla="*/ 61 w 174"/>
                  <a:gd name="T23" fmla="*/ 32 h 90"/>
                  <a:gd name="T24" fmla="*/ 61 w 174"/>
                  <a:gd name="T25" fmla="*/ 27 h 90"/>
                  <a:gd name="T26" fmla="*/ 52 w 174"/>
                  <a:gd name="T27" fmla="*/ 34 h 90"/>
                  <a:gd name="T28" fmla="*/ 52 w 174"/>
                  <a:gd name="T29" fmla="*/ 32 h 90"/>
                  <a:gd name="T30" fmla="*/ 44 w 174"/>
                  <a:gd name="T31" fmla="*/ 22 h 90"/>
                  <a:gd name="T32" fmla="*/ 37 w 174"/>
                  <a:gd name="T33" fmla="*/ 25 h 90"/>
                  <a:gd name="T34" fmla="*/ 34 w 174"/>
                  <a:gd name="T35" fmla="*/ 25 h 90"/>
                  <a:gd name="T36" fmla="*/ 0 w 174"/>
                  <a:gd name="T37" fmla="*/ 32 h 90"/>
                  <a:gd name="T38" fmla="*/ 0 w 174"/>
                  <a:gd name="T39" fmla="*/ 14 h 90"/>
                  <a:gd name="T40" fmla="*/ 8 w 174"/>
                  <a:gd name="T41" fmla="*/ 14 h 90"/>
                  <a:gd name="T42" fmla="*/ 15 w 174"/>
                  <a:gd name="T43" fmla="*/ 12 h 9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4"/>
                  <a:gd name="T67" fmla="*/ 0 h 90"/>
                  <a:gd name="T68" fmla="*/ 174 w 174"/>
                  <a:gd name="T69" fmla="*/ 90 h 9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4" h="90">
                    <a:moveTo>
                      <a:pt x="36" y="30"/>
                    </a:moveTo>
                    <a:lnTo>
                      <a:pt x="90" y="18"/>
                    </a:lnTo>
                    <a:lnTo>
                      <a:pt x="108" y="0"/>
                    </a:lnTo>
                    <a:lnTo>
                      <a:pt x="120" y="18"/>
                    </a:lnTo>
                    <a:lnTo>
                      <a:pt x="114" y="42"/>
                    </a:lnTo>
                    <a:lnTo>
                      <a:pt x="126" y="42"/>
                    </a:lnTo>
                    <a:lnTo>
                      <a:pt x="150" y="66"/>
                    </a:lnTo>
                    <a:lnTo>
                      <a:pt x="168" y="60"/>
                    </a:lnTo>
                    <a:lnTo>
                      <a:pt x="150" y="48"/>
                    </a:lnTo>
                    <a:lnTo>
                      <a:pt x="162" y="42"/>
                    </a:lnTo>
                    <a:lnTo>
                      <a:pt x="174" y="66"/>
                    </a:lnTo>
                    <a:lnTo>
                      <a:pt x="138" y="84"/>
                    </a:lnTo>
                    <a:lnTo>
                      <a:pt x="138" y="72"/>
                    </a:lnTo>
                    <a:lnTo>
                      <a:pt x="120" y="90"/>
                    </a:lnTo>
                    <a:lnTo>
                      <a:pt x="120" y="84"/>
                    </a:lnTo>
                    <a:lnTo>
                      <a:pt x="102" y="60"/>
                    </a:lnTo>
                    <a:lnTo>
                      <a:pt x="84" y="66"/>
                    </a:lnTo>
                    <a:lnTo>
                      <a:pt x="78" y="66"/>
                    </a:lnTo>
                    <a:lnTo>
                      <a:pt x="0" y="84"/>
                    </a:lnTo>
                    <a:lnTo>
                      <a:pt x="0" y="36"/>
                    </a:lnTo>
                    <a:lnTo>
                      <a:pt x="18" y="36"/>
                    </a:lnTo>
                    <a:lnTo>
                      <a:pt x="36" y="30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84" name="Freeform 63"/>
              <p:cNvSpPr>
                <a:spLocks noChangeAspect="1"/>
              </p:cNvSpPr>
              <p:nvPr/>
            </p:nvSpPr>
            <p:spPr bwMode="auto">
              <a:xfrm>
                <a:off x="2336" y="1226"/>
                <a:ext cx="132" cy="65"/>
              </a:xfrm>
              <a:custGeom>
                <a:avLst/>
                <a:gdLst>
                  <a:gd name="T0" fmla="*/ 15 w 174"/>
                  <a:gd name="T1" fmla="*/ 12 h 90"/>
                  <a:gd name="T2" fmla="*/ 39 w 174"/>
                  <a:gd name="T3" fmla="*/ 7 h 90"/>
                  <a:gd name="T4" fmla="*/ 47 w 174"/>
                  <a:gd name="T5" fmla="*/ 0 h 90"/>
                  <a:gd name="T6" fmla="*/ 52 w 174"/>
                  <a:gd name="T7" fmla="*/ 7 h 90"/>
                  <a:gd name="T8" fmla="*/ 49 w 174"/>
                  <a:gd name="T9" fmla="*/ 16 h 90"/>
                  <a:gd name="T10" fmla="*/ 55 w 174"/>
                  <a:gd name="T11" fmla="*/ 16 h 90"/>
                  <a:gd name="T12" fmla="*/ 65 w 174"/>
                  <a:gd name="T13" fmla="*/ 25 h 90"/>
                  <a:gd name="T14" fmla="*/ 73 w 174"/>
                  <a:gd name="T15" fmla="*/ 22 h 90"/>
                  <a:gd name="T16" fmla="*/ 65 w 174"/>
                  <a:gd name="T17" fmla="*/ 18 h 90"/>
                  <a:gd name="T18" fmla="*/ 71 w 174"/>
                  <a:gd name="T19" fmla="*/ 16 h 90"/>
                  <a:gd name="T20" fmla="*/ 76 w 174"/>
                  <a:gd name="T21" fmla="*/ 25 h 90"/>
                  <a:gd name="T22" fmla="*/ 61 w 174"/>
                  <a:gd name="T23" fmla="*/ 32 h 90"/>
                  <a:gd name="T24" fmla="*/ 61 w 174"/>
                  <a:gd name="T25" fmla="*/ 27 h 90"/>
                  <a:gd name="T26" fmla="*/ 52 w 174"/>
                  <a:gd name="T27" fmla="*/ 34 h 90"/>
                  <a:gd name="T28" fmla="*/ 52 w 174"/>
                  <a:gd name="T29" fmla="*/ 32 h 90"/>
                  <a:gd name="T30" fmla="*/ 44 w 174"/>
                  <a:gd name="T31" fmla="*/ 22 h 90"/>
                  <a:gd name="T32" fmla="*/ 37 w 174"/>
                  <a:gd name="T33" fmla="*/ 25 h 90"/>
                  <a:gd name="T34" fmla="*/ 34 w 174"/>
                  <a:gd name="T35" fmla="*/ 25 h 90"/>
                  <a:gd name="T36" fmla="*/ 0 w 174"/>
                  <a:gd name="T37" fmla="*/ 32 h 90"/>
                  <a:gd name="T38" fmla="*/ 0 w 174"/>
                  <a:gd name="T39" fmla="*/ 14 h 90"/>
                  <a:gd name="T40" fmla="*/ 8 w 174"/>
                  <a:gd name="T41" fmla="*/ 14 h 90"/>
                  <a:gd name="T42" fmla="*/ 15 w 174"/>
                  <a:gd name="T43" fmla="*/ 12 h 90"/>
                  <a:gd name="T44" fmla="*/ 15 w 174"/>
                  <a:gd name="T45" fmla="*/ 14 h 9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4"/>
                  <a:gd name="T70" fmla="*/ 0 h 90"/>
                  <a:gd name="T71" fmla="*/ 174 w 174"/>
                  <a:gd name="T72" fmla="*/ 90 h 9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4" h="90">
                    <a:moveTo>
                      <a:pt x="36" y="30"/>
                    </a:moveTo>
                    <a:lnTo>
                      <a:pt x="90" y="18"/>
                    </a:lnTo>
                    <a:lnTo>
                      <a:pt x="108" y="0"/>
                    </a:lnTo>
                    <a:lnTo>
                      <a:pt x="120" y="18"/>
                    </a:lnTo>
                    <a:lnTo>
                      <a:pt x="114" y="42"/>
                    </a:lnTo>
                    <a:lnTo>
                      <a:pt x="126" y="42"/>
                    </a:lnTo>
                    <a:lnTo>
                      <a:pt x="150" y="66"/>
                    </a:lnTo>
                    <a:lnTo>
                      <a:pt x="168" y="60"/>
                    </a:lnTo>
                    <a:lnTo>
                      <a:pt x="150" y="48"/>
                    </a:lnTo>
                    <a:lnTo>
                      <a:pt x="162" y="42"/>
                    </a:lnTo>
                    <a:lnTo>
                      <a:pt x="174" y="66"/>
                    </a:lnTo>
                    <a:lnTo>
                      <a:pt x="138" y="84"/>
                    </a:lnTo>
                    <a:lnTo>
                      <a:pt x="138" y="72"/>
                    </a:lnTo>
                    <a:lnTo>
                      <a:pt x="120" y="90"/>
                    </a:lnTo>
                    <a:lnTo>
                      <a:pt x="120" y="84"/>
                    </a:lnTo>
                    <a:lnTo>
                      <a:pt x="102" y="60"/>
                    </a:lnTo>
                    <a:lnTo>
                      <a:pt x="84" y="66"/>
                    </a:lnTo>
                    <a:lnTo>
                      <a:pt x="78" y="66"/>
                    </a:lnTo>
                    <a:lnTo>
                      <a:pt x="0" y="84"/>
                    </a:lnTo>
                    <a:lnTo>
                      <a:pt x="0" y="36"/>
                    </a:lnTo>
                    <a:lnTo>
                      <a:pt x="18" y="36"/>
                    </a:lnTo>
                    <a:lnTo>
                      <a:pt x="36" y="30"/>
                    </a:lnTo>
                    <a:lnTo>
                      <a:pt x="36" y="3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85" name="Freeform 64"/>
              <p:cNvSpPr>
                <a:spLocks noChangeAspect="1"/>
              </p:cNvSpPr>
              <p:nvPr/>
            </p:nvSpPr>
            <p:spPr bwMode="auto">
              <a:xfrm>
                <a:off x="1864" y="1183"/>
                <a:ext cx="151" cy="191"/>
              </a:xfrm>
              <a:custGeom>
                <a:avLst/>
                <a:gdLst>
                  <a:gd name="T0" fmla="*/ 43 w 198"/>
                  <a:gd name="T1" fmla="*/ 98 h 264"/>
                  <a:gd name="T2" fmla="*/ 0 w 198"/>
                  <a:gd name="T3" fmla="*/ 100 h 264"/>
                  <a:gd name="T4" fmla="*/ 11 w 198"/>
                  <a:gd name="T5" fmla="*/ 77 h 264"/>
                  <a:gd name="T6" fmla="*/ 0 w 198"/>
                  <a:gd name="T7" fmla="*/ 54 h 264"/>
                  <a:gd name="T8" fmla="*/ 3 w 198"/>
                  <a:gd name="T9" fmla="*/ 30 h 264"/>
                  <a:gd name="T10" fmla="*/ 16 w 198"/>
                  <a:gd name="T11" fmla="*/ 16 h 264"/>
                  <a:gd name="T12" fmla="*/ 16 w 198"/>
                  <a:gd name="T13" fmla="*/ 25 h 264"/>
                  <a:gd name="T14" fmla="*/ 18 w 198"/>
                  <a:gd name="T15" fmla="*/ 20 h 264"/>
                  <a:gd name="T16" fmla="*/ 18 w 198"/>
                  <a:gd name="T17" fmla="*/ 14 h 264"/>
                  <a:gd name="T18" fmla="*/ 27 w 198"/>
                  <a:gd name="T19" fmla="*/ 9 h 264"/>
                  <a:gd name="T20" fmla="*/ 24 w 198"/>
                  <a:gd name="T21" fmla="*/ 5 h 264"/>
                  <a:gd name="T22" fmla="*/ 29 w 198"/>
                  <a:gd name="T23" fmla="*/ 0 h 264"/>
                  <a:gd name="T24" fmla="*/ 56 w 198"/>
                  <a:gd name="T25" fmla="*/ 7 h 264"/>
                  <a:gd name="T26" fmla="*/ 61 w 198"/>
                  <a:gd name="T27" fmla="*/ 14 h 264"/>
                  <a:gd name="T28" fmla="*/ 59 w 198"/>
                  <a:gd name="T29" fmla="*/ 16 h 264"/>
                  <a:gd name="T30" fmla="*/ 64 w 198"/>
                  <a:gd name="T31" fmla="*/ 22 h 264"/>
                  <a:gd name="T32" fmla="*/ 64 w 198"/>
                  <a:gd name="T33" fmla="*/ 32 h 264"/>
                  <a:gd name="T34" fmla="*/ 53 w 198"/>
                  <a:gd name="T35" fmla="*/ 41 h 264"/>
                  <a:gd name="T36" fmla="*/ 53 w 198"/>
                  <a:gd name="T37" fmla="*/ 48 h 264"/>
                  <a:gd name="T38" fmla="*/ 59 w 198"/>
                  <a:gd name="T39" fmla="*/ 50 h 264"/>
                  <a:gd name="T40" fmla="*/ 72 w 198"/>
                  <a:gd name="T41" fmla="*/ 36 h 264"/>
                  <a:gd name="T42" fmla="*/ 79 w 198"/>
                  <a:gd name="T43" fmla="*/ 43 h 264"/>
                  <a:gd name="T44" fmla="*/ 88 w 198"/>
                  <a:gd name="T45" fmla="*/ 61 h 264"/>
                  <a:gd name="T46" fmla="*/ 85 w 198"/>
                  <a:gd name="T47" fmla="*/ 71 h 264"/>
                  <a:gd name="T48" fmla="*/ 85 w 198"/>
                  <a:gd name="T49" fmla="*/ 73 h 264"/>
                  <a:gd name="T50" fmla="*/ 82 w 198"/>
                  <a:gd name="T51" fmla="*/ 71 h 264"/>
                  <a:gd name="T52" fmla="*/ 79 w 198"/>
                  <a:gd name="T53" fmla="*/ 71 h 264"/>
                  <a:gd name="T54" fmla="*/ 69 w 198"/>
                  <a:gd name="T55" fmla="*/ 93 h 264"/>
                  <a:gd name="T56" fmla="*/ 50 w 198"/>
                  <a:gd name="T57" fmla="*/ 98 h 264"/>
                  <a:gd name="T58" fmla="*/ 43 w 198"/>
                  <a:gd name="T59" fmla="*/ 98 h 26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98"/>
                  <a:gd name="T91" fmla="*/ 0 h 264"/>
                  <a:gd name="T92" fmla="*/ 198 w 198"/>
                  <a:gd name="T93" fmla="*/ 264 h 26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98" h="264">
                    <a:moveTo>
                      <a:pt x="96" y="258"/>
                    </a:moveTo>
                    <a:lnTo>
                      <a:pt x="0" y="264"/>
                    </a:lnTo>
                    <a:lnTo>
                      <a:pt x="24" y="204"/>
                    </a:lnTo>
                    <a:lnTo>
                      <a:pt x="0" y="144"/>
                    </a:lnTo>
                    <a:lnTo>
                      <a:pt x="6" y="78"/>
                    </a:lnTo>
                    <a:lnTo>
                      <a:pt x="36" y="42"/>
                    </a:lnTo>
                    <a:lnTo>
                      <a:pt x="36" y="66"/>
                    </a:lnTo>
                    <a:lnTo>
                      <a:pt x="42" y="54"/>
                    </a:lnTo>
                    <a:lnTo>
                      <a:pt x="42" y="36"/>
                    </a:lnTo>
                    <a:lnTo>
                      <a:pt x="60" y="24"/>
                    </a:lnTo>
                    <a:lnTo>
                      <a:pt x="54" y="12"/>
                    </a:lnTo>
                    <a:lnTo>
                      <a:pt x="66" y="0"/>
                    </a:lnTo>
                    <a:lnTo>
                      <a:pt x="126" y="18"/>
                    </a:lnTo>
                    <a:lnTo>
                      <a:pt x="138" y="36"/>
                    </a:lnTo>
                    <a:lnTo>
                      <a:pt x="132" y="42"/>
                    </a:lnTo>
                    <a:lnTo>
                      <a:pt x="144" y="60"/>
                    </a:lnTo>
                    <a:lnTo>
                      <a:pt x="144" y="84"/>
                    </a:lnTo>
                    <a:lnTo>
                      <a:pt x="120" y="108"/>
                    </a:lnTo>
                    <a:lnTo>
                      <a:pt x="120" y="126"/>
                    </a:lnTo>
                    <a:lnTo>
                      <a:pt x="132" y="132"/>
                    </a:lnTo>
                    <a:lnTo>
                      <a:pt x="162" y="96"/>
                    </a:lnTo>
                    <a:lnTo>
                      <a:pt x="180" y="114"/>
                    </a:lnTo>
                    <a:lnTo>
                      <a:pt x="198" y="162"/>
                    </a:lnTo>
                    <a:lnTo>
                      <a:pt x="192" y="186"/>
                    </a:lnTo>
                    <a:lnTo>
                      <a:pt x="192" y="192"/>
                    </a:lnTo>
                    <a:lnTo>
                      <a:pt x="186" y="186"/>
                    </a:lnTo>
                    <a:lnTo>
                      <a:pt x="180" y="186"/>
                    </a:lnTo>
                    <a:lnTo>
                      <a:pt x="156" y="246"/>
                    </a:lnTo>
                    <a:lnTo>
                      <a:pt x="114" y="258"/>
                    </a:lnTo>
                    <a:lnTo>
                      <a:pt x="96" y="258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86" name="Freeform 65"/>
              <p:cNvSpPr>
                <a:spLocks noChangeAspect="1"/>
              </p:cNvSpPr>
              <p:nvPr/>
            </p:nvSpPr>
            <p:spPr bwMode="auto">
              <a:xfrm>
                <a:off x="1864" y="1183"/>
                <a:ext cx="151" cy="191"/>
              </a:xfrm>
              <a:custGeom>
                <a:avLst/>
                <a:gdLst>
                  <a:gd name="T0" fmla="*/ 43 w 198"/>
                  <a:gd name="T1" fmla="*/ 98 h 264"/>
                  <a:gd name="T2" fmla="*/ 0 w 198"/>
                  <a:gd name="T3" fmla="*/ 100 h 264"/>
                  <a:gd name="T4" fmla="*/ 11 w 198"/>
                  <a:gd name="T5" fmla="*/ 77 h 264"/>
                  <a:gd name="T6" fmla="*/ 0 w 198"/>
                  <a:gd name="T7" fmla="*/ 54 h 264"/>
                  <a:gd name="T8" fmla="*/ 3 w 198"/>
                  <a:gd name="T9" fmla="*/ 30 h 264"/>
                  <a:gd name="T10" fmla="*/ 16 w 198"/>
                  <a:gd name="T11" fmla="*/ 16 h 264"/>
                  <a:gd name="T12" fmla="*/ 16 w 198"/>
                  <a:gd name="T13" fmla="*/ 25 h 264"/>
                  <a:gd name="T14" fmla="*/ 18 w 198"/>
                  <a:gd name="T15" fmla="*/ 20 h 264"/>
                  <a:gd name="T16" fmla="*/ 18 w 198"/>
                  <a:gd name="T17" fmla="*/ 25 h 264"/>
                  <a:gd name="T18" fmla="*/ 18 w 198"/>
                  <a:gd name="T19" fmla="*/ 14 h 264"/>
                  <a:gd name="T20" fmla="*/ 27 w 198"/>
                  <a:gd name="T21" fmla="*/ 9 h 264"/>
                  <a:gd name="T22" fmla="*/ 24 w 198"/>
                  <a:gd name="T23" fmla="*/ 5 h 264"/>
                  <a:gd name="T24" fmla="*/ 29 w 198"/>
                  <a:gd name="T25" fmla="*/ 0 h 264"/>
                  <a:gd name="T26" fmla="*/ 56 w 198"/>
                  <a:gd name="T27" fmla="*/ 7 h 264"/>
                  <a:gd name="T28" fmla="*/ 61 w 198"/>
                  <a:gd name="T29" fmla="*/ 14 h 264"/>
                  <a:gd name="T30" fmla="*/ 59 w 198"/>
                  <a:gd name="T31" fmla="*/ 16 h 264"/>
                  <a:gd name="T32" fmla="*/ 64 w 198"/>
                  <a:gd name="T33" fmla="*/ 22 h 264"/>
                  <a:gd name="T34" fmla="*/ 64 w 198"/>
                  <a:gd name="T35" fmla="*/ 32 h 264"/>
                  <a:gd name="T36" fmla="*/ 53 w 198"/>
                  <a:gd name="T37" fmla="*/ 41 h 264"/>
                  <a:gd name="T38" fmla="*/ 53 w 198"/>
                  <a:gd name="T39" fmla="*/ 48 h 264"/>
                  <a:gd name="T40" fmla="*/ 59 w 198"/>
                  <a:gd name="T41" fmla="*/ 50 h 264"/>
                  <a:gd name="T42" fmla="*/ 72 w 198"/>
                  <a:gd name="T43" fmla="*/ 36 h 264"/>
                  <a:gd name="T44" fmla="*/ 79 w 198"/>
                  <a:gd name="T45" fmla="*/ 43 h 264"/>
                  <a:gd name="T46" fmla="*/ 88 w 198"/>
                  <a:gd name="T47" fmla="*/ 61 h 264"/>
                  <a:gd name="T48" fmla="*/ 85 w 198"/>
                  <a:gd name="T49" fmla="*/ 71 h 264"/>
                  <a:gd name="T50" fmla="*/ 85 w 198"/>
                  <a:gd name="T51" fmla="*/ 73 h 264"/>
                  <a:gd name="T52" fmla="*/ 82 w 198"/>
                  <a:gd name="T53" fmla="*/ 71 h 264"/>
                  <a:gd name="T54" fmla="*/ 79 w 198"/>
                  <a:gd name="T55" fmla="*/ 71 h 264"/>
                  <a:gd name="T56" fmla="*/ 69 w 198"/>
                  <a:gd name="T57" fmla="*/ 93 h 264"/>
                  <a:gd name="T58" fmla="*/ 50 w 198"/>
                  <a:gd name="T59" fmla="*/ 98 h 264"/>
                  <a:gd name="T60" fmla="*/ 43 w 198"/>
                  <a:gd name="T61" fmla="*/ 98 h 264"/>
                  <a:gd name="T62" fmla="*/ 43 w 198"/>
                  <a:gd name="T63" fmla="*/ 100 h 26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8"/>
                  <a:gd name="T97" fmla="*/ 0 h 264"/>
                  <a:gd name="T98" fmla="*/ 198 w 198"/>
                  <a:gd name="T99" fmla="*/ 264 h 26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8" h="264">
                    <a:moveTo>
                      <a:pt x="96" y="258"/>
                    </a:moveTo>
                    <a:lnTo>
                      <a:pt x="0" y="264"/>
                    </a:lnTo>
                    <a:lnTo>
                      <a:pt x="24" y="204"/>
                    </a:lnTo>
                    <a:lnTo>
                      <a:pt x="0" y="144"/>
                    </a:lnTo>
                    <a:lnTo>
                      <a:pt x="6" y="78"/>
                    </a:lnTo>
                    <a:lnTo>
                      <a:pt x="36" y="42"/>
                    </a:lnTo>
                    <a:lnTo>
                      <a:pt x="36" y="66"/>
                    </a:lnTo>
                    <a:lnTo>
                      <a:pt x="42" y="54"/>
                    </a:lnTo>
                    <a:lnTo>
                      <a:pt x="42" y="66"/>
                    </a:lnTo>
                    <a:lnTo>
                      <a:pt x="42" y="36"/>
                    </a:lnTo>
                    <a:lnTo>
                      <a:pt x="60" y="24"/>
                    </a:lnTo>
                    <a:lnTo>
                      <a:pt x="54" y="12"/>
                    </a:lnTo>
                    <a:lnTo>
                      <a:pt x="66" y="0"/>
                    </a:lnTo>
                    <a:lnTo>
                      <a:pt x="126" y="18"/>
                    </a:lnTo>
                    <a:lnTo>
                      <a:pt x="138" y="36"/>
                    </a:lnTo>
                    <a:lnTo>
                      <a:pt x="132" y="42"/>
                    </a:lnTo>
                    <a:lnTo>
                      <a:pt x="144" y="60"/>
                    </a:lnTo>
                    <a:lnTo>
                      <a:pt x="144" y="84"/>
                    </a:lnTo>
                    <a:lnTo>
                      <a:pt x="120" y="108"/>
                    </a:lnTo>
                    <a:lnTo>
                      <a:pt x="120" y="126"/>
                    </a:lnTo>
                    <a:lnTo>
                      <a:pt x="132" y="132"/>
                    </a:lnTo>
                    <a:lnTo>
                      <a:pt x="162" y="96"/>
                    </a:lnTo>
                    <a:lnTo>
                      <a:pt x="180" y="114"/>
                    </a:lnTo>
                    <a:lnTo>
                      <a:pt x="198" y="162"/>
                    </a:lnTo>
                    <a:lnTo>
                      <a:pt x="192" y="186"/>
                    </a:lnTo>
                    <a:lnTo>
                      <a:pt x="192" y="192"/>
                    </a:lnTo>
                    <a:lnTo>
                      <a:pt x="186" y="186"/>
                    </a:lnTo>
                    <a:lnTo>
                      <a:pt x="180" y="186"/>
                    </a:lnTo>
                    <a:lnTo>
                      <a:pt x="156" y="246"/>
                    </a:lnTo>
                    <a:lnTo>
                      <a:pt x="114" y="258"/>
                    </a:lnTo>
                    <a:lnTo>
                      <a:pt x="96" y="258"/>
                    </a:lnTo>
                    <a:lnTo>
                      <a:pt x="96" y="26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87" name="Freeform 66"/>
              <p:cNvSpPr>
                <a:spLocks noChangeAspect="1"/>
              </p:cNvSpPr>
              <p:nvPr/>
            </p:nvSpPr>
            <p:spPr bwMode="auto">
              <a:xfrm>
                <a:off x="1723" y="1118"/>
                <a:ext cx="219" cy="104"/>
              </a:xfrm>
              <a:custGeom>
                <a:avLst/>
                <a:gdLst>
                  <a:gd name="T0" fmla="*/ 127 w 288"/>
                  <a:gd name="T1" fmla="*/ 27 h 144"/>
                  <a:gd name="T2" fmla="*/ 113 w 288"/>
                  <a:gd name="T3" fmla="*/ 27 h 144"/>
                  <a:gd name="T4" fmla="*/ 111 w 288"/>
                  <a:gd name="T5" fmla="*/ 32 h 144"/>
                  <a:gd name="T6" fmla="*/ 95 w 288"/>
                  <a:gd name="T7" fmla="*/ 27 h 144"/>
                  <a:gd name="T8" fmla="*/ 81 w 288"/>
                  <a:gd name="T9" fmla="*/ 34 h 144"/>
                  <a:gd name="T10" fmla="*/ 76 w 288"/>
                  <a:gd name="T11" fmla="*/ 40 h 144"/>
                  <a:gd name="T12" fmla="*/ 76 w 288"/>
                  <a:gd name="T13" fmla="*/ 34 h 144"/>
                  <a:gd name="T14" fmla="*/ 68 w 288"/>
                  <a:gd name="T15" fmla="*/ 40 h 144"/>
                  <a:gd name="T16" fmla="*/ 68 w 288"/>
                  <a:gd name="T17" fmla="*/ 34 h 144"/>
                  <a:gd name="T18" fmla="*/ 58 w 288"/>
                  <a:gd name="T19" fmla="*/ 54 h 144"/>
                  <a:gd name="T20" fmla="*/ 52 w 288"/>
                  <a:gd name="T21" fmla="*/ 54 h 144"/>
                  <a:gd name="T22" fmla="*/ 56 w 288"/>
                  <a:gd name="T23" fmla="*/ 50 h 144"/>
                  <a:gd name="T24" fmla="*/ 50 w 288"/>
                  <a:gd name="T25" fmla="*/ 50 h 144"/>
                  <a:gd name="T26" fmla="*/ 52 w 288"/>
                  <a:gd name="T27" fmla="*/ 40 h 144"/>
                  <a:gd name="T28" fmla="*/ 45 w 288"/>
                  <a:gd name="T29" fmla="*/ 36 h 144"/>
                  <a:gd name="T30" fmla="*/ 5 w 288"/>
                  <a:gd name="T31" fmla="*/ 29 h 144"/>
                  <a:gd name="T32" fmla="*/ 0 w 288"/>
                  <a:gd name="T33" fmla="*/ 25 h 144"/>
                  <a:gd name="T34" fmla="*/ 47 w 288"/>
                  <a:gd name="T35" fmla="*/ 0 h 144"/>
                  <a:gd name="T36" fmla="*/ 50 w 288"/>
                  <a:gd name="T37" fmla="*/ 0 h 144"/>
                  <a:gd name="T38" fmla="*/ 37 w 288"/>
                  <a:gd name="T39" fmla="*/ 12 h 144"/>
                  <a:gd name="T40" fmla="*/ 37 w 288"/>
                  <a:gd name="T41" fmla="*/ 16 h 144"/>
                  <a:gd name="T42" fmla="*/ 43 w 288"/>
                  <a:gd name="T43" fmla="*/ 12 h 144"/>
                  <a:gd name="T44" fmla="*/ 40 w 288"/>
                  <a:gd name="T45" fmla="*/ 16 h 144"/>
                  <a:gd name="T46" fmla="*/ 47 w 288"/>
                  <a:gd name="T47" fmla="*/ 14 h 144"/>
                  <a:gd name="T48" fmla="*/ 58 w 288"/>
                  <a:gd name="T49" fmla="*/ 20 h 144"/>
                  <a:gd name="T50" fmla="*/ 71 w 288"/>
                  <a:gd name="T51" fmla="*/ 22 h 144"/>
                  <a:gd name="T52" fmla="*/ 81 w 288"/>
                  <a:gd name="T53" fmla="*/ 16 h 144"/>
                  <a:gd name="T54" fmla="*/ 103 w 288"/>
                  <a:gd name="T55" fmla="*/ 12 h 144"/>
                  <a:gd name="T56" fmla="*/ 105 w 288"/>
                  <a:gd name="T57" fmla="*/ 18 h 144"/>
                  <a:gd name="T58" fmla="*/ 119 w 288"/>
                  <a:gd name="T59" fmla="*/ 18 h 144"/>
                  <a:gd name="T60" fmla="*/ 119 w 288"/>
                  <a:gd name="T61" fmla="*/ 22 h 144"/>
                  <a:gd name="T62" fmla="*/ 127 w 288"/>
                  <a:gd name="T63" fmla="*/ 27 h 14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88"/>
                  <a:gd name="T97" fmla="*/ 0 h 144"/>
                  <a:gd name="T98" fmla="*/ 288 w 288"/>
                  <a:gd name="T99" fmla="*/ 144 h 14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88" h="144">
                    <a:moveTo>
                      <a:pt x="288" y="72"/>
                    </a:moveTo>
                    <a:lnTo>
                      <a:pt x="258" y="72"/>
                    </a:lnTo>
                    <a:lnTo>
                      <a:pt x="252" y="84"/>
                    </a:lnTo>
                    <a:lnTo>
                      <a:pt x="216" y="72"/>
                    </a:lnTo>
                    <a:lnTo>
                      <a:pt x="186" y="90"/>
                    </a:lnTo>
                    <a:lnTo>
                      <a:pt x="174" y="108"/>
                    </a:lnTo>
                    <a:lnTo>
                      <a:pt x="174" y="90"/>
                    </a:lnTo>
                    <a:lnTo>
                      <a:pt x="156" y="108"/>
                    </a:lnTo>
                    <a:lnTo>
                      <a:pt x="156" y="90"/>
                    </a:lnTo>
                    <a:lnTo>
                      <a:pt x="132" y="144"/>
                    </a:lnTo>
                    <a:lnTo>
                      <a:pt x="120" y="144"/>
                    </a:lnTo>
                    <a:lnTo>
                      <a:pt x="126" y="132"/>
                    </a:lnTo>
                    <a:lnTo>
                      <a:pt x="114" y="132"/>
                    </a:lnTo>
                    <a:lnTo>
                      <a:pt x="120" y="108"/>
                    </a:lnTo>
                    <a:lnTo>
                      <a:pt x="102" y="96"/>
                    </a:lnTo>
                    <a:lnTo>
                      <a:pt x="12" y="78"/>
                    </a:lnTo>
                    <a:lnTo>
                      <a:pt x="0" y="66"/>
                    </a:lnTo>
                    <a:lnTo>
                      <a:pt x="108" y="0"/>
                    </a:lnTo>
                    <a:lnTo>
                      <a:pt x="114" y="0"/>
                    </a:lnTo>
                    <a:lnTo>
                      <a:pt x="84" y="30"/>
                    </a:lnTo>
                    <a:lnTo>
                      <a:pt x="84" y="42"/>
                    </a:lnTo>
                    <a:lnTo>
                      <a:pt x="96" y="30"/>
                    </a:lnTo>
                    <a:lnTo>
                      <a:pt x="90" y="42"/>
                    </a:lnTo>
                    <a:lnTo>
                      <a:pt x="108" y="36"/>
                    </a:lnTo>
                    <a:lnTo>
                      <a:pt x="132" y="54"/>
                    </a:lnTo>
                    <a:lnTo>
                      <a:pt x="162" y="60"/>
                    </a:lnTo>
                    <a:lnTo>
                      <a:pt x="186" y="42"/>
                    </a:lnTo>
                    <a:lnTo>
                      <a:pt x="234" y="30"/>
                    </a:lnTo>
                    <a:lnTo>
                      <a:pt x="240" y="48"/>
                    </a:lnTo>
                    <a:lnTo>
                      <a:pt x="270" y="48"/>
                    </a:lnTo>
                    <a:lnTo>
                      <a:pt x="270" y="60"/>
                    </a:lnTo>
                    <a:lnTo>
                      <a:pt x="288" y="7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88" name="Freeform 67"/>
              <p:cNvSpPr>
                <a:spLocks noChangeAspect="1"/>
              </p:cNvSpPr>
              <p:nvPr/>
            </p:nvSpPr>
            <p:spPr bwMode="auto">
              <a:xfrm>
                <a:off x="1723" y="1118"/>
                <a:ext cx="219" cy="104"/>
              </a:xfrm>
              <a:custGeom>
                <a:avLst/>
                <a:gdLst>
                  <a:gd name="T0" fmla="*/ 127 w 288"/>
                  <a:gd name="T1" fmla="*/ 27 h 144"/>
                  <a:gd name="T2" fmla="*/ 113 w 288"/>
                  <a:gd name="T3" fmla="*/ 27 h 144"/>
                  <a:gd name="T4" fmla="*/ 111 w 288"/>
                  <a:gd name="T5" fmla="*/ 32 h 144"/>
                  <a:gd name="T6" fmla="*/ 95 w 288"/>
                  <a:gd name="T7" fmla="*/ 27 h 144"/>
                  <a:gd name="T8" fmla="*/ 81 w 288"/>
                  <a:gd name="T9" fmla="*/ 34 h 144"/>
                  <a:gd name="T10" fmla="*/ 76 w 288"/>
                  <a:gd name="T11" fmla="*/ 40 h 144"/>
                  <a:gd name="T12" fmla="*/ 76 w 288"/>
                  <a:gd name="T13" fmla="*/ 34 h 144"/>
                  <a:gd name="T14" fmla="*/ 68 w 288"/>
                  <a:gd name="T15" fmla="*/ 40 h 144"/>
                  <a:gd name="T16" fmla="*/ 68 w 288"/>
                  <a:gd name="T17" fmla="*/ 34 h 144"/>
                  <a:gd name="T18" fmla="*/ 58 w 288"/>
                  <a:gd name="T19" fmla="*/ 54 h 144"/>
                  <a:gd name="T20" fmla="*/ 52 w 288"/>
                  <a:gd name="T21" fmla="*/ 54 h 144"/>
                  <a:gd name="T22" fmla="*/ 56 w 288"/>
                  <a:gd name="T23" fmla="*/ 50 h 144"/>
                  <a:gd name="T24" fmla="*/ 50 w 288"/>
                  <a:gd name="T25" fmla="*/ 50 h 144"/>
                  <a:gd name="T26" fmla="*/ 52 w 288"/>
                  <a:gd name="T27" fmla="*/ 40 h 144"/>
                  <a:gd name="T28" fmla="*/ 45 w 288"/>
                  <a:gd name="T29" fmla="*/ 36 h 144"/>
                  <a:gd name="T30" fmla="*/ 5 w 288"/>
                  <a:gd name="T31" fmla="*/ 29 h 144"/>
                  <a:gd name="T32" fmla="*/ 0 w 288"/>
                  <a:gd name="T33" fmla="*/ 25 h 144"/>
                  <a:gd name="T34" fmla="*/ 47 w 288"/>
                  <a:gd name="T35" fmla="*/ 0 h 144"/>
                  <a:gd name="T36" fmla="*/ 50 w 288"/>
                  <a:gd name="T37" fmla="*/ 0 h 144"/>
                  <a:gd name="T38" fmla="*/ 37 w 288"/>
                  <a:gd name="T39" fmla="*/ 12 h 144"/>
                  <a:gd name="T40" fmla="*/ 37 w 288"/>
                  <a:gd name="T41" fmla="*/ 16 h 144"/>
                  <a:gd name="T42" fmla="*/ 43 w 288"/>
                  <a:gd name="T43" fmla="*/ 12 h 144"/>
                  <a:gd name="T44" fmla="*/ 40 w 288"/>
                  <a:gd name="T45" fmla="*/ 16 h 144"/>
                  <a:gd name="T46" fmla="*/ 47 w 288"/>
                  <a:gd name="T47" fmla="*/ 14 h 144"/>
                  <a:gd name="T48" fmla="*/ 58 w 288"/>
                  <a:gd name="T49" fmla="*/ 20 h 144"/>
                  <a:gd name="T50" fmla="*/ 71 w 288"/>
                  <a:gd name="T51" fmla="*/ 22 h 144"/>
                  <a:gd name="T52" fmla="*/ 81 w 288"/>
                  <a:gd name="T53" fmla="*/ 16 h 144"/>
                  <a:gd name="T54" fmla="*/ 103 w 288"/>
                  <a:gd name="T55" fmla="*/ 12 h 144"/>
                  <a:gd name="T56" fmla="*/ 105 w 288"/>
                  <a:gd name="T57" fmla="*/ 18 h 144"/>
                  <a:gd name="T58" fmla="*/ 119 w 288"/>
                  <a:gd name="T59" fmla="*/ 18 h 144"/>
                  <a:gd name="T60" fmla="*/ 119 w 288"/>
                  <a:gd name="T61" fmla="*/ 22 h 144"/>
                  <a:gd name="T62" fmla="*/ 127 w 288"/>
                  <a:gd name="T63" fmla="*/ 27 h 144"/>
                  <a:gd name="T64" fmla="*/ 127 w 288"/>
                  <a:gd name="T65" fmla="*/ 29 h 14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88"/>
                  <a:gd name="T100" fmla="*/ 0 h 144"/>
                  <a:gd name="T101" fmla="*/ 288 w 288"/>
                  <a:gd name="T102" fmla="*/ 144 h 14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88" h="144">
                    <a:moveTo>
                      <a:pt x="288" y="72"/>
                    </a:moveTo>
                    <a:lnTo>
                      <a:pt x="258" y="72"/>
                    </a:lnTo>
                    <a:lnTo>
                      <a:pt x="252" y="84"/>
                    </a:lnTo>
                    <a:lnTo>
                      <a:pt x="216" y="72"/>
                    </a:lnTo>
                    <a:lnTo>
                      <a:pt x="186" y="90"/>
                    </a:lnTo>
                    <a:lnTo>
                      <a:pt x="174" y="108"/>
                    </a:lnTo>
                    <a:lnTo>
                      <a:pt x="174" y="90"/>
                    </a:lnTo>
                    <a:lnTo>
                      <a:pt x="156" y="108"/>
                    </a:lnTo>
                    <a:lnTo>
                      <a:pt x="156" y="90"/>
                    </a:lnTo>
                    <a:lnTo>
                      <a:pt x="132" y="144"/>
                    </a:lnTo>
                    <a:lnTo>
                      <a:pt x="120" y="144"/>
                    </a:lnTo>
                    <a:lnTo>
                      <a:pt x="126" y="132"/>
                    </a:lnTo>
                    <a:lnTo>
                      <a:pt x="114" y="132"/>
                    </a:lnTo>
                    <a:lnTo>
                      <a:pt x="120" y="108"/>
                    </a:lnTo>
                    <a:lnTo>
                      <a:pt x="102" y="96"/>
                    </a:lnTo>
                    <a:lnTo>
                      <a:pt x="12" y="78"/>
                    </a:lnTo>
                    <a:lnTo>
                      <a:pt x="0" y="66"/>
                    </a:lnTo>
                    <a:lnTo>
                      <a:pt x="108" y="0"/>
                    </a:lnTo>
                    <a:lnTo>
                      <a:pt x="114" y="0"/>
                    </a:lnTo>
                    <a:lnTo>
                      <a:pt x="84" y="30"/>
                    </a:lnTo>
                    <a:lnTo>
                      <a:pt x="84" y="42"/>
                    </a:lnTo>
                    <a:lnTo>
                      <a:pt x="96" y="30"/>
                    </a:lnTo>
                    <a:lnTo>
                      <a:pt x="90" y="42"/>
                    </a:lnTo>
                    <a:lnTo>
                      <a:pt x="108" y="36"/>
                    </a:lnTo>
                    <a:lnTo>
                      <a:pt x="132" y="54"/>
                    </a:lnTo>
                    <a:lnTo>
                      <a:pt x="162" y="60"/>
                    </a:lnTo>
                    <a:lnTo>
                      <a:pt x="186" y="42"/>
                    </a:lnTo>
                    <a:lnTo>
                      <a:pt x="234" y="30"/>
                    </a:lnTo>
                    <a:lnTo>
                      <a:pt x="240" y="48"/>
                    </a:lnTo>
                    <a:lnTo>
                      <a:pt x="270" y="48"/>
                    </a:lnTo>
                    <a:lnTo>
                      <a:pt x="270" y="60"/>
                    </a:lnTo>
                    <a:lnTo>
                      <a:pt x="288" y="72"/>
                    </a:lnTo>
                    <a:lnTo>
                      <a:pt x="288" y="7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89" name="Freeform 68"/>
              <p:cNvSpPr>
                <a:spLocks noChangeAspect="1"/>
              </p:cNvSpPr>
              <p:nvPr/>
            </p:nvSpPr>
            <p:spPr bwMode="auto">
              <a:xfrm>
                <a:off x="1494" y="1040"/>
                <a:ext cx="251" cy="269"/>
              </a:xfrm>
              <a:custGeom>
                <a:avLst/>
                <a:gdLst>
                  <a:gd name="T0" fmla="*/ 119 w 330"/>
                  <a:gd name="T1" fmla="*/ 139 h 372"/>
                  <a:gd name="T2" fmla="*/ 13 w 330"/>
                  <a:gd name="T3" fmla="*/ 141 h 372"/>
                  <a:gd name="T4" fmla="*/ 13 w 330"/>
                  <a:gd name="T5" fmla="*/ 98 h 372"/>
                  <a:gd name="T6" fmla="*/ 5 w 330"/>
                  <a:gd name="T7" fmla="*/ 88 h 372"/>
                  <a:gd name="T8" fmla="*/ 11 w 330"/>
                  <a:gd name="T9" fmla="*/ 82 h 372"/>
                  <a:gd name="T10" fmla="*/ 0 w 330"/>
                  <a:gd name="T11" fmla="*/ 9 h 372"/>
                  <a:gd name="T12" fmla="*/ 37 w 330"/>
                  <a:gd name="T13" fmla="*/ 9 h 372"/>
                  <a:gd name="T14" fmla="*/ 37 w 330"/>
                  <a:gd name="T15" fmla="*/ 0 h 372"/>
                  <a:gd name="T16" fmla="*/ 43 w 330"/>
                  <a:gd name="T17" fmla="*/ 0 h 372"/>
                  <a:gd name="T18" fmla="*/ 47 w 330"/>
                  <a:gd name="T19" fmla="*/ 14 h 372"/>
                  <a:gd name="T20" fmla="*/ 64 w 330"/>
                  <a:gd name="T21" fmla="*/ 18 h 372"/>
                  <a:gd name="T22" fmla="*/ 64 w 330"/>
                  <a:gd name="T23" fmla="*/ 20 h 372"/>
                  <a:gd name="T24" fmla="*/ 79 w 330"/>
                  <a:gd name="T25" fmla="*/ 18 h 372"/>
                  <a:gd name="T26" fmla="*/ 87 w 330"/>
                  <a:gd name="T27" fmla="*/ 18 h 372"/>
                  <a:gd name="T28" fmla="*/ 84 w 330"/>
                  <a:gd name="T29" fmla="*/ 20 h 372"/>
                  <a:gd name="T30" fmla="*/ 87 w 330"/>
                  <a:gd name="T31" fmla="*/ 20 h 372"/>
                  <a:gd name="T32" fmla="*/ 90 w 330"/>
                  <a:gd name="T33" fmla="*/ 27 h 372"/>
                  <a:gd name="T34" fmla="*/ 98 w 330"/>
                  <a:gd name="T35" fmla="*/ 22 h 372"/>
                  <a:gd name="T36" fmla="*/ 106 w 330"/>
                  <a:gd name="T37" fmla="*/ 29 h 372"/>
                  <a:gd name="T38" fmla="*/ 119 w 330"/>
                  <a:gd name="T39" fmla="*/ 25 h 372"/>
                  <a:gd name="T40" fmla="*/ 122 w 330"/>
                  <a:gd name="T41" fmla="*/ 27 h 372"/>
                  <a:gd name="T42" fmla="*/ 145 w 330"/>
                  <a:gd name="T43" fmla="*/ 29 h 372"/>
                  <a:gd name="T44" fmla="*/ 122 w 330"/>
                  <a:gd name="T45" fmla="*/ 40 h 372"/>
                  <a:gd name="T46" fmla="*/ 98 w 330"/>
                  <a:gd name="T47" fmla="*/ 61 h 372"/>
                  <a:gd name="T48" fmla="*/ 95 w 330"/>
                  <a:gd name="T49" fmla="*/ 63 h 372"/>
                  <a:gd name="T50" fmla="*/ 95 w 330"/>
                  <a:gd name="T51" fmla="*/ 77 h 372"/>
                  <a:gd name="T52" fmla="*/ 87 w 330"/>
                  <a:gd name="T53" fmla="*/ 82 h 372"/>
                  <a:gd name="T54" fmla="*/ 81 w 330"/>
                  <a:gd name="T55" fmla="*/ 88 h 372"/>
                  <a:gd name="T56" fmla="*/ 87 w 330"/>
                  <a:gd name="T57" fmla="*/ 93 h 372"/>
                  <a:gd name="T58" fmla="*/ 87 w 330"/>
                  <a:gd name="T59" fmla="*/ 108 h 372"/>
                  <a:gd name="T60" fmla="*/ 116 w 330"/>
                  <a:gd name="T61" fmla="*/ 127 h 372"/>
                  <a:gd name="T62" fmla="*/ 119 w 330"/>
                  <a:gd name="T63" fmla="*/ 139 h 37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30"/>
                  <a:gd name="T97" fmla="*/ 0 h 372"/>
                  <a:gd name="T98" fmla="*/ 330 w 330"/>
                  <a:gd name="T99" fmla="*/ 372 h 37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30" h="372">
                    <a:moveTo>
                      <a:pt x="270" y="366"/>
                    </a:moveTo>
                    <a:lnTo>
                      <a:pt x="30" y="372"/>
                    </a:lnTo>
                    <a:lnTo>
                      <a:pt x="30" y="258"/>
                    </a:lnTo>
                    <a:lnTo>
                      <a:pt x="12" y="234"/>
                    </a:lnTo>
                    <a:lnTo>
                      <a:pt x="24" y="216"/>
                    </a:lnTo>
                    <a:lnTo>
                      <a:pt x="0" y="24"/>
                    </a:lnTo>
                    <a:lnTo>
                      <a:pt x="84" y="24"/>
                    </a:lnTo>
                    <a:lnTo>
                      <a:pt x="84" y="0"/>
                    </a:lnTo>
                    <a:lnTo>
                      <a:pt x="96" y="0"/>
                    </a:lnTo>
                    <a:lnTo>
                      <a:pt x="108" y="36"/>
                    </a:lnTo>
                    <a:lnTo>
                      <a:pt x="144" y="48"/>
                    </a:lnTo>
                    <a:lnTo>
                      <a:pt x="144" y="54"/>
                    </a:lnTo>
                    <a:lnTo>
                      <a:pt x="180" y="48"/>
                    </a:lnTo>
                    <a:lnTo>
                      <a:pt x="198" y="48"/>
                    </a:lnTo>
                    <a:lnTo>
                      <a:pt x="192" y="54"/>
                    </a:lnTo>
                    <a:lnTo>
                      <a:pt x="198" y="54"/>
                    </a:lnTo>
                    <a:lnTo>
                      <a:pt x="204" y="72"/>
                    </a:lnTo>
                    <a:lnTo>
                      <a:pt x="222" y="60"/>
                    </a:lnTo>
                    <a:lnTo>
                      <a:pt x="240" y="78"/>
                    </a:lnTo>
                    <a:lnTo>
                      <a:pt x="270" y="66"/>
                    </a:lnTo>
                    <a:lnTo>
                      <a:pt x="276" y="72"/>
                    </a:lnTo>
                    <a:lnTo>
                      <a:pt x="330" y="78"/>
                    </a:lnTo>
                    <a:lnTo>
                      <a:pt x="276" y="108"/>
                    </a:lnTo>
                    <a:lnTo>
                      <a:pt x="222" y="162"/>
                    </a:lnTo>
                    <a:lnTo>
                      <a:pt x="216" y="168"/>
                    </a:lnTo>
                    <a:lnTo>
                      <a:pt x="216" y="204"/>
                    </a:lnTo>
                    <a:lnTo>
                      <a:pt x="198" y="216"/>
                    </a:lnTo>
                    <a:lnTo>
                      <a:pt x="186" y="234"/>
                    </a:lnTo>
                    <a:lnTo>
                      <a:pt x="198" y="246"/>
                    </a:lnTo>
                    <a:lnTo>
                      <a:pt x="198" y="288"/>
                    </a:lnTo>
                    <a:lnTo>
                      <a:pt x="264" y="336"/>
                    </a:lnTo>
                    <a:lnTo>
                      <a:pt x="270" y="36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90" name="Freeform 69"/>
              <p:cNvSpPr>
                <a:spLocks noChangeAspect="1"/>
              </p:cNvSpPr>
              <p:nvPr/>
            </p:nvSpPr>
            <p:spPr bwMode="auto">
              <a:xfrm>
                <a:off x="1494" y="1040"/>
                <a:ext cx="251" cy="269"/>
              </a:xfrm>
              <a:custGeom>
                <a:avLst/>
                <a:gdLst>
                  <a:gd name="T0" fmla="*/ 119 w 330"/>
                  <a:gd name="T1" fmla="*/ 139 h 372"/>
                  <a:gd name="T2" fmla="*/ 13 w 330"/>
                  <a:gd name="T3" fmla="*/ 141 h 372"/>
                  <a:gd name="T4" fmla="*/ 13 w 330"/>
                  <a:gd name="T5" fmla="*/ 98 h 372"/>
                  <a:gd name="T6" fmla="*/ 5 w 330"/>
                  <a:gd name="T7" fmla="*/ 88 h 372"/>
                  <a:gd name="T8" fmla="*/ 11 w 330"/>
                  <a:gd name="T9" fmla="*/ 82 h 372"/>
                  <a:gd name="T10" fmla="*/ 0 w 330"/>
                  <a:gd name="T11" fmla="*/ 9 h 372"/>
                  <a:gd name="T12" fmla="*/ 37 w 330"/>
                  <a:gd name="T13" fmla="*/ 9 h 372"/>
                  <a:gd name="T14" fmla="*/ 37 w 330"/>
                  <a:gd name="T15" fmla="*/ 0 h 372"/>
                  <a:gd name="T16" fmla="*/ 43 w 330"/>
                  <a:gd name="T17" fmla="*/ 0 h 372"/>
                  <a:gd name="T18" fmla="*/ 47 w 330"/>
                  <a:gd name="T19" fmla="*/ 14 h 372"/>
                  <a:gd name="T20" fmla="*/ 64 w 330"/>
                  <a:gd name="T21" fmla="*/ 18 h 372"/>
                  <a:gd name="T22" fmla="*/ 64 w 330"/>
                  <a:gd name="T23" fmla="*/ 20 h 372"/>
                  <a:gd name="T24" fmla="*/ 79 w 330"/>
                  <a:gd name="T25" fmla="*/ 18 h 372"/>
                  <a:gd name="T26" fmla="*/ 87 w 330"/>
                  <a:gd name="T27" fmla="*/ 18 h 372"/>
                  <a:gd name="T28" fmla="*/ 84 w 330"/>
                  <a:gd name="T29" fmla="*/ 20 h 372"/>
                  <a:gd name="T30" fmla="*/ 87 w 330"/>
                  <a:gd name="T31" fmla="*/ 20 h 372"/>
                  <a:gd name="T32" fmla="*/ 90 w 330"/>
                  <a:gd name="T33" fmla="*/ 27 h 372"/>
                  <a:gd name="T34" fmla="*/ 98 w 330"/>
                  <a:gd name="T35" fmla="*/ 22 h 372"/>
                  <a:gd name="T36" fmla="*/ 106 w 330"/>
                  <a:gd name="T37" fmla="*/ 29 h 372"/>
                  <a:gd name="T38" fmla="*/ 119 w 330"/>
                  <a:gd name="T39" fmla="*/ 25 h 372"/>
                  <a:gd name="T40" fmla="*/ 122 w 330"/>
                  <a:gd name="T41" fmla="*/ 27 h 372"/>
                  <a:gd name="T42" fmla="*/ 145 w 330"/>
                  <a:gd name="T43" fmla="*/ 29 h 372"/>
                  <a:gd name="T44" fmla="*/ 122 w 330"/>
                  <a:gd name="T45" fmla="*/ 40 h 372"/>
                  <a:gd name="T46" fmla="*/ 98 w 330"/>
                  <a:gd name="T47" fmla="*/ 61 h 372"/>
                  <a:gd name="T48" fmla="*/ 95 w 330"/>
                  <a:gd name="T49" fmla="*/ 63 h 372"/>
                  <a:gd name="T50" fmla="*/ 95 w 330"/>
                  <a:gd name="T51" fmla="*/ 77 h 372"/>
                  <a:gd name="T52" fmla="*/ 87 w 330"/>
                  <a:gd name="T53" fmla="*/ 82 h 372"/>
                  <a:gd name="T54" fmla="*/ 81 w 330"/>
                  <a:gd name="T55" fmla="*/ 88 h 372"/>
                  <a:gd name="T56" fmla="*/ 87 w 330"/>
                  <a:gd name="T57" fmla="*/ 93 h 372"/>
                  <a:gd name="T58" fmla="*/ 87 w 330"/>
                  <a:gd name="T59" fmla="*/ 108 h 372"/>
                  <a:gd name="T60" fmla="*/ 116 w 330"/>
                  <a:gd name="T61" fmla="*/ 127 h 372"/>
                  <a:gd name="T62" fmla="*/ 119 w 330"/>
                  <a:gd name="T63" fmla="*/ 139 h 372"/>
                  <a:gd name="T64" fmla="*/ 119 w 330"/>
                  <a:gd name="T65" fmla="*/ 141 h 37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30"/>
                  <a:gd name="T100" fmla="*/ 0 h 372"/>
                  <a:gd name="T101" fmla="*/ 330 w 330"/>
                  <a:gd name="T102" fmla="*/ 372 h 37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30" h="372">
                    <a:moveTo>
                      <a:pt x="270" y="366"/>
                    </a:moveTo>
                    <a:lnTo>
                      <a:pt x="30" y="372"/>
                    </a:lnTo>
                    <a:lnTo>
                      <a:pt x="30" y="258"/>
                    </a:lnTo>
                    <a:lnTo>
                      <a:pt x="12" y="234"/>
                    </a:lnTo>
                    <a:lnTo>
                      <a:pt x="24" y="216"/>
                    </a:lnTo>
                    <a:lnTo>
                      <a:pt x="0" y="24"/>
                    </a:lnTo>
                    <a:lnTo>
                      <a:pt x="84" y="24"/>
                    </a:lnTo>
                    <a:lnTo>
                      <a:pt x="84" y="0"/>
                    </a:lnTo>
                    <a:lnTo>
                      <a:pt x="96" y="0"/>
                    </a:lnTo>
                    <a:lnTo>
                      <a:pt x="108" y="36"/>
                    </a:lnTo>
                    <a:lnTo>
                      <a:pt x="144" y="48"/>
                    </a:lnTo>
                    <a:lnTo>
                      <a:pt x="144" y="54"/>
                    </a:lnTo>
                    <a:lnTo>
                      <a:pt x="180" y="48"/>
                    </a:lnTo>
                    <a:lnTo>
                      <a:pt x="198" y="48"/>
                    </a:lnTo>
                    <a:lnTo>
                      <a:pt x="192" y="54"/>
                    </a:lnTo>
                    <a:lnTo>
                      <a:pt x="198" y="54"/>
                    </a:lnTo>
                    <a:lnTo>
                      <a:pt x="204" y="72"/>
                    </a:lnTo>
                    <a:lnTo>
                      <a:pt x="222" y="60"/>
                    </a:lnTo>
                    <a:lnTo>
                      <a:pt x="240" y="78"/>
                    </a:lnTo>
                    <a:lnTo>
                      <a:pt x="270" y="66"/>
                    </a:lnTo>
                    <a:lnTo>
                      <a:pt x="276" y="72"/>
                    </a:lnTo>
                    <a:lnTo>
                      <a:pt x="330" y="78"/>
                    </a:lnTo>
                    <a:lnTo>
                      <a:pt x="276" y="108"/>
                    </a:lnTo>
                    <a:lnTo>
                      <a:pt x="222" y="162"/>
                    </a:lnTo>
                    <a:lnTo>
                      <a:pt x="216" y="168"/>
                    </a:lnTo>
                    <a:lnTo>
                      <a:pt x="216" y="204"/>
                    </a:lnTo>
                    <a:lnTo>
                      <a:pt x="198" y="216"/>
                    </a:lnTo>
                    <a:lnTo>
                      <a:pt x="186" y="234"/>
                    </a:lnTo>
                    <a:lnTo>
                      <a:pt x="198" y="246"/>
                    </a:lnTo>
                    <a:lnTo>
                      <a:pt x="198" y="288"/>
                    </a:lnTo>
                    <a:lnTo>
                      <a:pt x="264" y="336"/>
                    </a:lnTo>
                    <a:lnTo>
                      <a:pt x="270" y="366"/>
                    </a:lnTo>
                    <a:lnTo>
                      <a:pt x="270" y="37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91" name="Freeform 70"/>
              <p:cNvSpPr>
                <a:spLocks noChangeAspect="1"/>
              </p:cNvSpPr>
              <p:nvPr/>
            </p:nvSpPr>
            <p:spPr bwMode="auto">
              <a:xfrm>
                <a:off x="1713" y="1690"/>
                <a:ext cx="138" cy="229"/>
              </a:xfrm>
              <a:custGeom>
                <a:avLst/>
                <a:gdLst>
                  <a:gd name="T0" fmla="*/ 81 w 180"/>
                  <a:gd name="T1" fmla="*/ 110 h 318"/>
                  <a:gd name="T2" fmla="*/ 57 w 180"/>
                  <a:gd name="T3" fmla="*/ 112 h 318"/>
                  <a:gd name="T4" fmla="*/ 54 w 180"/>
                  <a:gd name="T5" fmla="*/ 119 h 318"/>
                  <a:gd name="T6" fmla="*/ 51 w 180"/>
                  <a:gd name="T7" fmla="*/ 117 h 318"/>
                  <a:gd name="T8" fmla="*/ 46 w 180"/>
                  <a:gd name="T9" fmla="*/ 107 h 318"/>
                  <a:gd name="T10" fmla="*/ 46 w 180"/>
                  <a:gd name="T11" fmla="*/ 99 h 318"/>
                  <a:gd name="T12" fmla="*/ 0 w 180"/>
                  <a:gd name="T13" fmla="*/ 101 h 318"/>
                  <a:gd name="T14" fmla="*/ 3 w 180"/>
                  <a:gd name="T15" fmla="*/ 85 h 318"/>
                  <a:gd name="T16" fmla="*/ 14 w 180"/>
                  <a:gd name="T17" fmla="*/ 71 h 318"/>
                  <a:gd name="T18" fmla="*/ 11 w 180"/>
                  <a:gd name="T19" fmla="*/ 71 h 318"/>
                  <a:gd name="T20" fmla="*/ 16 w 180"/>
                  <a:gd name="T21" fmla="*/ 68 h 318"/>
                  <a:gd name="T22" fmla="*/ 11 w 180"/>
                  <a:gd name="T23" fmla="*/ 65 h 318"/>
                  <a:gd name="T24" fmla="*/ 14 w 180"/>
                  <a:gd name="T25" fmla="*/ 60 h 318"/>
                  <a:gd name="T26" fmla="*/ 11 w 180"/>
                  <a:gd name="T27" fmla="*/ 63 h 318"/>
                  <a:gd name="T28" fmla="*/ 11 w 180"/>
                  <a:gd name="T29" fmla="*/ 54 h 318"/>
                  <a:gd name="T30" fmla="*/ 8 w 180"/>
                  <a:gd name="T31" fmla="*/ 54 h 318"/>
                  <a:gd name="T32" fmla="*/ 8 w 180"/>
                  <a:gd name="T33" fmla="*/ 51 h 318"/>
                  <a:gd name="T34" fmla="*/ 11 w 180"/>
                  <a:gd name="T35" fmla="*/ 48 h 318"/>
                  <a:gd name="T36" fmla="*/ 8 w 180"/>
                  <a:gd name="T37" fmla="*/ 45 h 318"/>
                  <a:gd name="T38" fmla="*/ 11 w 180"/>
                  <a:gd name="T39" fmla="*/ 42 h 318"/>
                  <a:gd name="T40" fmla="*/ 5 w 180"/>
                  <a:gd name="T41" fmla="*/ 42 h 318"/>
                  <a:gd name="T42" fmla="*/ 5 w 180"/>
                  <a:gd name="T43" fmla="*/ 36 h 318"/>
                  <a:gd name="T44" fmla="*/ 11 w 180"/>
                  <a:gd name="T45" fmla="*/ 36 h 318"/>
                  <a:gd name="T46" fmla="*/ 8 w 180"/>
                  <a:gd name="T47" fmla="*/ 29 h 318"/>
                  <a:gd name="T48" fmla="*/ 21 w 180"/>
                  <a:gd name="T49" fmla="*/ 18 h 318"/>
                  <a:gd name="T50" fmla="*/ 21 w 180"/>
                  <a:gd name="T51" fmla="*/ 9 h 318"/>
                  <a:gd name="T52" fmla="*/ 27 w 180"/>
                  <a:gd name="T53" fmla="*/ 4 h 318"/>
                  <a:gd name="T54" fmla="*/ 76 w 180"/>
                  <a:gd name="T55" fmla="*/ 0 h 318"/>
                  <a:gd name="T56" fmla="*/ 76 w 180"/>
                  <a:gd name="T57" fmla="*/ 76 h 318"/>
                  <a:gd name="T58" fmla="*/ 81 w 180"/>
                  <a:gd name="T59" fmla="*/ 103 h 318"/>
                  <a:gd name="T60" fmla="*/ 81 w 180"/>
                  <a:gd name="T61" fmla="*/ 110 h 318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0"/>
                  <a:gd name="T94" fmla="*/ 0 h 318"/>
                  <a:gd name="T95" fmla="*/ 180 w 180"/>
                  <a:gd name="T96" fmla="*/ 318 h 318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0" h="318">
                    <a:moveTo>
                      <a:pt x="180" y="294"/>
                    </a:moveTo>
                    <a:lnTo>
                      <a:pt x="126" y="300"/>
                    </a:lnTo>
                    <a:lnTo>
                      <a:pt x="120" y="318"/>
                    </a:lnTo>
                    <a:lnTo>
                      <a:pt x="114" y="312"/>
                    </a:lnTo>
                    <a:lnTo>
                      <a:pt x="102" y="288"/>
                    </a:lnTo>
                    <a:lnTo>
                      <a:pt x="102" y="264"/>
                    </a:lnTo>
                    <a:lnTo>
                      <a:pt x="0" y="270"/>
                    </a:lnTo>
                    <a:lnTo>
                      <a:pt x="6" y="228"/>
                    </a:lnTo>
                    <a:lnTo>
                      <a:pt x="30" y="192"/>
                    </a:lnTo>
                    <a:lnTo>
                      <a:pt x="24" y="192"/>
                    </a:lnTo>
                    <a:lnTo>
                      <a:pt x="36" y="180"/>
                    </a:lnTo>
                    <a:lnTo>
                      <a:pt x="24" y="174"/>
                    </a:lnTo>
                    <a:lnTo>
                      <a:pt x="30" y="162"/>
                    </a:lnTo>
                    <a:lnTo>
                      <a:pt x="24" y="168"/>
                    </a:lnTo>
                    <a:lnTo>
                      <a:pt x="24" y="144"/>
                    </a:lnTo>
                    <a:lnTo>
                      <a:pt x="18" y="144"/>
                    </a:lnTo>
                    <a:lnTo>
                      <a:pt x="18" y="138"/>
                    </a:lnTo>
                    <a:lnTo>
                      <a:pt x="24" y="126"/>
                    </a:lnTo>
                    <a:lnTo>
                      <a:pt x="18" y="120"/>
                    </a:lnTo>
                    <a:lnTo>
                      <a:pt x="24" y="114"/>
                    </a:lnTo>
                    <a:lnTo>
                      <a:pt x="12" y="114"/>
                    </a:lnTo>
                    <a:lnTo>
                      <a:pt x="12" y="96"/>
                    </a:lnTo>
                    <a:lnTo>
                      <a:pt x="24" y="96"/>
                    </a:lnTo>
                    <a:lnTo>
                      <a:pt x="18" y="78"/>
                    </a:lnTo>
                    <a:lnTo>
                      <a:pt x="48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168" y="0"/>
                    </a:lnTo>
                    <a:lnTo>
                      <a:pt x="168" y="204"/>
                    </a:lnTo>
                    <a:lnTo>
                      <a:pt x="180" y="276"/>
                    </a:lnTo>
                    <a:lnTo>
                      <a:pt x="180" y="294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92" name="Freeform 71"/>
              <p:cNvSpPr>
                <a:spLocks noChangeAspect="1"/>
              </p:cNvSpPr>
              <p:nvPr/>
            </p:nvSpPr>
            <p:spPr bwMode="auto">
              <a:xfrm>
                <a:off x="1713" y="1690"/>
                <a:ext cx="138" cy="229"/>
              </a:xfrm>
              <a:custGeom>
                <a:avLst/>
                <a:gdLst>
                  <a:gd name="T0" fmla="*/ 81 w 180"/>
                  <a:gd name="T1" fmla="*/ 110 h 318"/>
                  <a:gd name="T2" fmla="*/ 57 w 180"/>
                  <a:gd name="T3" fmla="*/ 112 h 318"/>
                  <a:gd name="T4" fmla="*/ 54 w 180"/>
                  <a:gd name="T5" fmla="*/ 119 h 318"/>
                  <a:gd name="T6" fmla="*/ 51 w 180"/>
                  <a:gd name="T7" fmla="*/ 117 h 318"/>
                  <a:gd name="T8" fmla="*/ 46 w 180"/>
                  <a:gd name="T9" fmla="*/ 107 h 318"/>
                  <a:gd name="T10" fmla="*/ 46 w 180"/>
                  <a:gd name="T11" fmla="*/ 99 h 318"/>
                  <a:gd name="T12" fmla="*/ 0 w 180"/>
                  <a:gd name="T13" fmla="*/ 101 h 318"/>
                  <a:gd name="T14" fmla="*/ 3 w 180"/>
                  <a:gd name="T15" fmla="*/ 85 h 318"/>
                  <a:gd name="T16" fmla="*/ 14 w 180"/>
                  <a:gd name="T17" fmla="*/ 71 h 318"/>
                  <a:gd name="T18" fmla="*/ 11 w 180"/>
                  <a:gd name="T19" fmla="*/ 71 h 318"/>
                  <a:gd name="T20" fmla="*/ 16 w 180"/>
                  <a:gd name="T21" fmla="*/ 68 h 318"/>
                  <a:gd name="T22" fmla="*/ 11 w 180"/>
                  <a:gd name="T23" fmla="*/ 65 h 318"/>
                  <a:gd name="T24" fmla="*/ 14 w 180"/>
                  <a:gd name="T25" fmla="*/ 60 h 318"/>
                  <a:gd name="T26" fmla="*/ 11 w 180"/>
                  <a:gd name="T27" fmla="*/ 63 h 318"/>
                  <a:gd name="T28" fmla="*/ 11 w 180"/>
                  <a:gd name="T29" fmla="*/ 54 h 318"/>
                  <a:gd name="T30" fmla="*/ 8 w 180"/>
                  <a:gd name="T31" fmla="*/ 54 h 318"/>
                  <a:gd name="T32" fmla="*/ 8 w 180"/>
                  <a:gd name="T33" fmla="*/ 51 h 318"/>
                  <a:gd name="T34" fmla="*/ 11 w 180"/>
                  <a:gd name="T35" fmla="*/ 48 h 318"/>
                  <a:gd name="T36" fmla="*/ 8 w 180"/>
                  <a:gd name="T37" fmla="*/ 45 h 318"/>
                  <a:gd name="T38" fmla="*/ 11 w 180"/>
                  <a:gd name="T39" fmla="*/ 42 h 318"/>
                  <a:gd name="T40" fmla="*/ 5 w 180"/>
                  <a:gd name="T41" fmla="*/ 42 h 318"/>
                  <a:gd name="T42" fmla="*/ 5 w 180"/>
                  <a:gd name="T43" fmla="*/ 36 h 318"/>
                  <a:gd name="T44" fmla="*/ 11 w 180"/>
                  <a:gd name="T45" fmla="*/ 36 h 318"/>
                  <a:gd name="T46" fmla="*/ 8 w 180"/>
                  <a:gd name="T47" fmla="*/ 29 h 318"/>
                  <a:gd name="T48" fmla="*/ 21 w 180"/>
                  <a:gd name="T49" fmla="*/ 18 h 318"/>
                  <a:gd name="T50" fmla="*/ 21 w 180"/>
                  <a:gd name="T51" fmla="*/ 9 h 318"/>
                  <a:gd name="T52" fmla="*/ 27 w 180"/>
                  <a:gd name="T53" fmla="*/ 4 h 318"/>
                  <a:gd name="T54" fmla="*/ 76 w 180"/>
                  <a:gd name="T55" fmla="*/ 0 h 318"/>
                  <a:gd name="T56" fmla="*/ 76 w 180"/>
                  <a:gd name="T57" fmla="*/ 76 h 318"/>
                  <a:gd name="T58" fmla="*/ 81 w 180"/>
                  <a:gd name="T59" fmla="*/ 103 h 318"/>
                  <a:gd name="T60" fmla="*/ 81 w 180"/>
                  <a:gd name="T61" fmla="*/ 110 h 318"/>
                  <a:gd name="T62" fmla="*/ 81 w 180"/>
                  <a:gd name="T63" fmla="*/ 112 h 31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80"/>
                  <a:gd name="T97" fmla="*/ 0 h 318"/>
                  <a:gd name="T98" fmla="*/ 180 w 180"/>
                  <a:gd name="T99" fmla="*/ 318 h 31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80" h="318">
                    <a:moveTo>
                      <a:pt x="180" y="294"/>
                    </a:moveTo>
                    <a:lnTo>
                      <a:pt x="126" y="300"/>
                    </a:lnTo>
                    <a:lnTo>
                      <a:pt x="120" y="318"/>
                    </a:lnTo>
                    <a:lnTo>
                      <a:pt x="114" y="312"/>
                    </a:lnTo>
                    <a:lnTo>
                      <a:pt x="102" y="288"/>
                    </a:lnTo>
                    <a:lnTo>
                      <a:pt x="102" y="264"/>
                    </a:lnTo>
                    <a:lnTo>
                      <a:pt x="0" y="270"/>
                    </a:lnTo>
                    <a:lnTo>
                      <a:pt x="6" y="228"/>
                    </a:lnTo>
                    <a:lnTo>
                      <a:pt x="30" y="192"/>
                    </a:lnTo>
                    <a:lnTo>
                      <a:pt x="24" y="192"/>
                    </a:lnTo>
                    <a:lnTo>
                      <a:pt x="36" y="180"/>
                    </a:lnTo>
                    <a:lnTo>
                      <a:pt x="24" y="174"/>
                    </a:lnTo>
                    <a:lnTo>
                      <a:pt x="30" y="162"/>
                    </a:lnTo>
                    <a:lnTo>
                      <a:pt x="24" y="168"/>
                    </a:lnTo>
                    <a:lnTo>
                      <a:pt x="24" y="144"/>
                    </a:lnTo>
                    <a:lnTo>
                      <a:pt x="18" y="144"/>
                    </a:lnTo>
                    <a:lnTo>
                      <a:pt x="18" y="138"/>
                    </a:lnTo>
                    <a:lnTo>
                      <a:pt x="24" y="126"/>
                    </a:lnTo>
                    <a:lnTo>
                      <a:pt x="18" y="120"/>
                    </a:lnTo>
                    <a:lnTo>
                      <a:pt x="24" y="114"/>
                    </a:lnTo>
                    <a:lnTo>
                      <a:pt x="12" y="114"/>
                    </a:lnTo>
                    <a:lnTo>
                      <a:pt x="12" y="96"/>
                    </a:lnTo>
                    <a:lnTo>
                      <a:pt x="24" y="96"/>
                    </a:lnTo>
                    <a:lnTo>
                      <a:pt x="18" y="78"/>
                    </a:lnTo>
                    <a:lnTo>
                      <a:pt x="48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168" y="0"/>
                    </a:lnTo>
                    <a:lnTo>
                      <a:pt x="168" y="204"/>
                    </a:lnTo>
                    <a:lnTo>
                      <a:pt x="180" y="276"/>
                    </a:lnTo>
                    <a:lnTo>
                      <a:pt x="180" y="294"/>
                    </a:lnTo>
                    <a:lnTo>
                      <a:pt x="180" y="30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93" name="Freeform 72"/>
              <p:cNvSpPr>
                <a:spLocks noChangeAspect="1"/>
              </p:cNvSpPr>
              <p:nvPr/>
            </p:nvSpPr>
            <p:spPr bwMode="auto">
              <a:xfrm>
                <a:off x="1539" y="1439"/>
                <a:ext cx="257" cy="212"/>
              </a:xfrm>
              <a:custGeom>
                <a:avLst/>
                <a:gdLst>
                  <a:gd name="T0" fmla="*/ 140 w 336"/>
                  <a:gd name="T1" fmla="*/ 110 h 294"/>
                  <a:gd name="T2" fmla="*/ 123 w 336"/>
                  <a:gd name="T3" fmla="*/ 110 h 294"/>
                  <a:gd name="T4" fmla="*/ 132 w 336"/>
                  <a:gd name="T5" fmla="*/ 103 h 294"/>
                  <a:gd name="T6" fmla="*/ 129 w 336"/>
                  <a:gd name="T7" fmla="*/ 99 h 294"/>
                  <a:gd name="T8" fmla="*/ 27 w 336"/>
                  <a:gd name="T9" fmla="*/ 102 h 294"/>
                  <a:gd name="T10" fmla="*/ 27 w 336"/>
                  <a:gd name="T11" fmla="*/ 36 h 294"/>
                  <a:gd name="T12" fmla="*/ 14 w 336"/>
                  <a:gd name="T13" fmla="*/ 27 h 294"/>
                  <a:gd name="T14" fmla="*/ 18 w 336"/>
                  <a:gd name="T15" fmla="*/ 20 h 294"/>
                  <a:gd name="T16" fmla="*/ 11 w 336"/>
                  <a:gd name="T17" fmla="*/ 16 h 294"/>
                  <a:gd name="T18" fmla="*/ 0 w 336"/>
                  <a:gd name="T19" fmla="*/ 2 h 294"/>
                  <a:gd name="T20" fmla="*/ 88 w 336"/>
                  <a:gd name="T21" fmla="*/ 0 h 294"/>
                  <a:gd name="T22" fmla="*/ 94 w 336"/>
                  <a:gd name="T23" fmla="*/ 6 h 294"/>
                  <a:gd name="T24" fmla="*/ 94 w 336"/>
                  <a:gd name="T25" fmla="*/ 18 h 294"/>
                  <a:gd name="T26" fmla="*/ 99 w 336"/>
                  <a:gd name="T27" fmla="*/ 25 h 294"/>
                  <a:gd name="T28" fmla="*/ 110 w 336"/>
                  <a:gd name="T29" fmla="*/ 32 h 294"/>
                  <a:gd name="T30" fmla="*/ 113 w 336"/>
                  <a:gd name="T31" fmla="*/ 40 h 294"/>
                  <a:gd name="T32" fmla="*/ 119 w 336"/>
                  <a:gd name="T33" fmla="*/ 38 h 294"/>
                  <a:gd name="T34" fmla="*/ 126 w 336"/>
                  <a:gd name="T35" fmla="*/ 43 h 294"/>
                  <a:gd name="T36" fmla="*/ 121 w 336"/>
                  <a:gd name="T37" fmla="*/ 56 h 294"/>
                  <a:gd name="T38" fmla="*/ 142 w 336"/>
                  <a:gd name="T39" fmla="*/ 70 h 294"/>
                  <a:gd name="T40" fmla="*/ 142 w 336"/>
                  <a:gd name="T41" fmla="*/ 79 h 294"/>
                  <a:gd name="T42" fmla="*/ 151 w 336"/>
                  <a:gd name="T43" fmla="*/ 85 h 294"/>
                  <a:gd name="T44" fmla="*/ 151 w 336"/>
                  <a:gd name="T45" fmla="*/ 94 h 294"/>
                  <a:gd name="T46" fmla="*/ 148 w 336"/>
                  <a:gd name="T47" fmla="*/ 94 h 294"/>
                  <a:gd name="T48" fmla="*/ 145 w 336"/>
                  <a:gd name="T49" fmla="*/ 97 h 294"/>
                  <a:gd name="T50" fmla="*/ 142 w 336"/>
                  <a:gd name="T51" fmla="*/ 94 h 294"/>
                  <a:gd name="T52" fmla="*/ 140 w 336"/>
                  <a:gd name="T53" fmla="*/ 108 h 294"/>
                  <a:gd name="T54" fmla="*/ 140 w 336"/>
                  <a:gd name="T55" fmla="*/ 110 h 29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36"/>
                  <a:gd name="T85" fmla="*/ 0 h 294"/>
                  <a:gd name="T86" fmla="*/ 336 w 336"/>
                  <a:gd name="T87" fmla="*/ 294 h 29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36" h="294">
                    <a:moveTo>
                      <a:pt x="312" y="294"/>
                    </a:moveTo>
                    <a:lnTo>
                      <a:pt x="276" y="294"/>
                    </a:lnTo>
                    <a:lnTo>
                      <a:pt x="294" y="276"/>
                    </a:lnTo>
                    <a:lnTo>
                      <a:pt x="288" y="264"/>
                    </a:lnTo>
                    <a:lnTo>
                      <a:pt x="60" y="270"/>
                    </a:lnTo>
                    <a:lnTo>
                      <a:pt x="60" y="96"/>
                    </a:lnTo>
                    <a:lnTo>
                      <a:pt x="30" y="72"/>
                    </a:lnTo>
                    <a:lnTo>
                      <a:pt x="42" y="54"/>
                    </a:lnTo>
                    <a:lnTo>
                      <a:pt x="24" y="42"/>
                    </a:lnTo>
                    <a:lnTo>
                      <a:pt x="0" y="6"/>
                    </a:lnTo>
                    <a:lnTo>
                      <a:pt x="198" y="0"/>
                    </a:lnTo>
                    <a:lnTo>
                      <a:pt x="210" y="18"/>
                    </a:lnTo>
                    <a:lnTo>
                      <a:pt x="210" y="48"/>
                    </a:lnTo>
                    <a:lnTo>
                      <a:pt x="222" y="66"/>
                    </a:lnTo>
                    <a:lnTo>
                      <a:pt x="246" y="84"/>
                    </a:lnTo>
                    <a:lnTo>
                      <a:pt x="252" y="108"/>
                    </a:lnTo>
                    <a:lnTo>
                      <a:pt x="264" y="102"/>
                    </a:lnTo>
                    <a:lnTo>
                      <a:pt x="282" y="114"/>
                    </a:lnTo>
                    <a:lnTo>
                      <a:pt x="270" y="150"/>
                    </a:lnTo>
                    <a:lnTo>
                      <a:pt x="318" y="186"/>
                    </a:lnTo>
                    <a:lnTo>
                      <a:pt x="318" y="210"/>
                    </a:lnTo>
                    <a:lnTo>
                      <a:pt x="336" y="228"/>
                    </a:lnTo>
                    <a:lnTo>
                      <a:pt x="336" y="252"/>
                    </a:lnTo>
                    <a:lnTo>
                      <a:pt x="330" y="252"/>
                    </a:lnTo>
                    <a:lnTo>
                      <a:pt x="324" y="258"/>
                    </a:lnTo>
                    <a:lnTo>
                      <a:pt x="318" y="252"/>
                    </a:lnTo>
                    <a:lnTo>
                      <a:pt x="312" y="288"/>
                    </a:lnTo>
                    <a:lnTo>
                      <a:pt x="312" y="29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94" name="Freeform 73"/>
              <p:cNvSpPr>
                <a:spLocks noChangeAspect="1"/>
              </p:cNvSpPr>
              <p:nvPr/>
            </p:nvSpPr>
            <p:spPr bwMode="auto">
              <a:xfrm>
                <a:off x="1539" y="1439"/>
                <a:ext cx="257" cy="216"/>
              </a:xfrm>
              <a:custGeom>
                <a:avLst/>
                <a:gdLst>
                  <a:gd name="T0" fmla="*/ 140 w 336"/>
                  <a:gd name="T1" fmla="*/ 110 h 300"/>
                  <a:gd name="T2" fmla="*/ 123 w 336"/>
                  <a:gd name="T3" fmla="*/ 110 h 300"/>
                  <a:gd name="T4" fmla="*/ 132 w 336"/>
                  <a:gd name="T5" fmla="*/ 103 h 300"/>
                  <a:gd name="T6" fmla="*/ 129 w 336"/>
                  <a:gd name="T7" fmla="*/ 99 h 300"/>
                  <a:gd name="T8" fmla="*/ 27 w 336"/>
                  <a:gd name="T9" fmla="*/ 101 h 300"/>
                  <a:gd name="T10" fmla="*/ 27 w 336"/>
                  <a:gd name="T11" fmla="*/ 36 h 300"/>
                  <a:gd name="T12" fmla="*/ 14 w 336"/>
                  <a:gd name="T13" fmla="*/ 27 h 300"/>
                  <a:gd name="T14" fmla="*/ 18 w 336"/>
                  <a:gd name="T15" fmla="*/ 20 h 300"/>
                  <a:gd name="T16" fmla="*/ 11 w 336"/>
                  <a:gd name="T17" fmla="*/ 16 h 300"/>
                  <a:gd name="T18" fmla="*/ 0 w 336"/>
                  <a:gd name="T19" fmla="*/ 2 h 300"/>
                  <a:gd name="T20" fmla="*/ 88 w 336"/>
                  <a:gd name="T21" fmla="*/ 0 h 300"/>
                  <a:gd name="T22" fmla="*/ 94 w 336"/>
                  <a:gd name="T23" fmla="*/ 6 h 300"/>
                  <a:gd name="T24" fmla="*/ 94 w 336"/>
                  <a:gd name="T25" fmla="*/ 18 h 300"/>
                  <a:gd name="T26" fmla="*/ 99 w 336"/>
                  <a:gd name="T27" fmla="*/ 25 h 300"/>
                  <a:gd name="T28" fmla="*/ 110 w 336"/>
                  <a:gd name="T29" fmla="*/ 31 h 300"/>
                  <a:gd name="T30" fmla="*/ 113 w 336"/>
                  <a:gd name="T31" fmla="*/ 40 h 300"/>
                  <a:gd name="T32" fmla="*/ 119 w 336"/>
                  <a:gd name="T33" fmla="*/ 38 h 300"/>
                  <a:gd name="T34" fmla="*/ 126 w 336"/>
                  <a:gd name="T35" fmla="*/ 42 h 300"/>
                  <a:gd name="T36" fmla="*/ 121 w 336"/>
                  <a:gd name="T37" fmla="*/ 56 h 300"/>
                  <a:gd name="T38" fmla="*/ 142 w 336"/>
                  <a:gd name="T39" fmla="*/ 69 h 300"/>
                  <a:gd name="T40" fmla="*/ 142 w 336"/>
                  <a:gd name="T41" fmla="*/ 78 h 300"/>
                  <a:gd name="T42" fmla="*/ 151 w 336"/>
                  <a:gd name="T43" fmla="*/ 85 h 300"/>
                  <a:gd name="T44" fmla="*/ 151 w 336"/>
                  <a:gd name="T45" fmla="*/ 94 h 300"/>
                  <a:gd name="T46" fmla="*/ 148 w 336"/>
                  <a:gd name="T47" fmla="*/ 94 h 300"/>
                  <a:gd name="T48" fmla="*/ 145 w 336"/>
                  <a:gd name="T49" fmla="*/ 96 h 300"/>
                  <a:gd name="T50" fmla="*/ 142 w 336"/>
                  <a:gd name="T51" fmla="*/ 94 h 300"/>
                  <a:gd name="T52" fmla="*/ 140 w 336"/>
                  <a:gd name="T53" fmla="*/ 107 h 300"/>
                  <a:gd name="T54" fmla="*/ 140 w 336"/>
                  <a:gd name="T55" fmla="*/ 110 h 300"/>
                  <a:gd name="T56" fmla="*/ 140 w 336"/>
                  <a:gd name="T57" fmla="*/ 112 h 30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36"/>
                  <a:gd name="T88" fmla="*/ 0 h 300"/>
                  <a:gd name="T89" fmla="*/ 336 w 336"/>
                  <a:gd name="T90" fmla="*/ 300 h 30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36" h="300">
                    <a:moveTo>
                      <a:pt x="312" y="294"/>
                    </a:moveTo>
                    <a:lnTo>
                      <a:pt x="276" y="294"/>
                    </a:lnTo>
                    <a:lnTo>
                      <a:pt x="294" y="276"/>
                    </a:lnTo>
                    <a:lnTo>
                      <a:pt x="288" y="264"/>
                    </a:lnTo>
                    <a:lnTo>
                      <a:pt x="60" y="270"/>
                    </a:lnTo>
                    <a:lnTo>
                      <a:pt x="60" y="96"/>
                    </a:lnTo>
                    <a:lnTo>
                      <a:pt x="30" y="72"/>
                    </a:lnTo>
                    <a:lnTo>
                      <a:pt x="42" y="54"/>
                    </a:lnTo>
                    <a:lnTo>
                      <a:pt x="24" y="42"/>
                    </a:lnTo>
                    <a:lnTo>
                      <a:pt x="0" y="6"/>
                    </a:lnTo>
                    <a:lnTo>
                      <a:pt x="198" y="0"/>
                    </a:lnTo>
                    <a:lnTo>
                      <a:pt x="210" y="18"/>
                    </a:lnTo>
                    <a:lnTo>
                      <a:pt x="210" y="48"/>
                    </a:lnTo>
                    <a:lnTo>
                      <a:pt x="222" y="66"/>
                    </a:lnTo>
                    <a:lnTo>
                      <a:pt x="246" y="84"/>
                    </a:lnTo>
                    <a:lnTo>
                      <a:pt x="252" y="108"/>
                    </a:lnTo>
                    <a:lnTo>
                      <a:pt x="264" y="102"/>
                    </a:lnTo>
                    <a:lnTo>
                      <a:pt x="282" y="114"/>
                    </a:lnTo>
                    <a:lnTo>
                      <a:pt x="270" y="150"/>
                    </a:lnTo>
                    <a:lnTo>
                      <a:pt x="318" y="186"/>
                    </a:lnTo>
                    <a:lnTo>
                      <a:pt x="318" y="210"/>
                    </a:lnTo>
                    <a:lnTo>
                      <a:pt x="336" y="228"/>
                    </a:lnTo>
                    <a:lnTo>
                      <a:pt x="336" y="252"/>
                    </a:lnTo>
                    <a:lnTo>
                      <a:pt x="330" y="252"/>
                    </a:lnTo>
                    <a:lnTo>
                      <a:pt x="324" y="258"/>
                    </a:lnTo>
                    <a:lnTo>
                      <a:pt x="318" y="252"/>
                    </a:lnTo>
                    <a:lnTo>
                      <a:pt x="312" y="288"/>
                    </a:lnTo>
                    <a:lnTo>
                      <a:pt x="312" y="294"/>
                    </a:lnTo>
                    <a:lnTo>
                      <a:pt x="312" y="30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95" name="Freeform 74"/>
              <p:cNvSpPr>
                <a:spLocks noChangeAspect="1"/>
              </p:cNvSpPr>
              <p:nvPr/>
            </p:nvSpPr>
            <p:spPr bwMode="auto">
              <a:xfrm>
                <a:off x="871" y="993"/>
                <a:ext cx="398" cy="233"/>
              </a:xfrm>
              <a:custGeom>
                <a:avLst/>
                <a:gdLst>
                  <a:gd name="T0" fmla="*/ 223 w 522"/>
                  <a:gd name="T1" fmla="*/ 101 h 324"/>
                  <a:gd name="T2" fmla="*/ 221 w 522"/>
                  <a:gd name="T3" fmla="*/ 121 h 324"/>
                  <a:gd name="T4" fmla="*/ 82 w 522"/>
                  <a:gd name="T5" fmla="*/ 107 h 324"/>
                  <a:gd name="T6" fmla="*/ 79 w 522"/>
                  <a:gd name="T7" fmla="*/ 119 h 324"/>
                  <a:gd name="T8" fmla="*/ 75 w 522"/>
                  <a:gd name="T9" fmla="*/ 111 h 324"/>
                  <a:gd name="T10" fmla="*/ 72 w 522"/>
                  <a:gd name="T11" fmla="*/ 116 h 324"/>
                  <a:gd name="T12" fmla="*/ 56 w 522"/>
                  <a:gd name="T13" fmla="*/ 114 h 324"/>
                  <a:gd name="T14" fmla="*/ 53 w 522"/>
                  <a:gd name="T15" fmla="*/ 116 h 324"/>
                  <a:gd name="T16" fmla="*/ 45 w 522"/>
                  <a:gd name="T17" fmla="*/ 114 h 324"/>
                  <a:gd name="T18" fmla="*/ 43 w 522"/>
                  <a:gd name="T19" fmla="*/ 116 h 324"/>
                  <a:gd name="T20" fmla="*/ 40 w 522"/>
                  <a:gd name="T21" fmla="*/ 107 h 324"/>
                  <a:gd name="T22" fmla="*/ 34 w 522"/>
                  <a:gd name="T23" fmla="*/ 102 h 324"/>
                  <a:gd name="T24" fmla="*/ 29 w 522"/>
                  <a:gd name="T25" fmla="*/ 85 h 324"/>
                  <a:gd name="T26" fmla="*/ 27 w 522"/>
                  <a:gd name="T27" fmla="*/ 83 h 324"/>
                  <a:gd name="T28" fmla="*/ 18 w 522"/>
                  <a:gd name="T29" fmla="*/ 87 h 324"/>
                  <a:gd name="T30" fmla="*/ 16 w 522"/>
                  <a:gd name="T31" fmla="*/ 83 h 324"/>
                  <a:gd name="T32" fmla="*/ 27 w 522"/>
                  <a:gd name="T33" fmla="*/ 60 h 324"/>
                  <a:gd name="T34" fmla="*/ 16 w 522"/>
                  <a:gd name="T35" fmla="*/ 56 h 324"/>
                  <a:gd name="T36" fmla="*/ 11 w 522"/>
                  <a:gd name="T37" fmla="*/ 42 h 324"/>
                  <a:gd name="T38" fmla="*/ 3 w 522"/>
                  <a:gd name="T39" fmla="*/ 36 h 324"/>
                  <a:gd name="T40" fmla="*/ 5 w 522"/>
                  <a:gd name="T41" fmla="*/ 34 h 324"/>
                  <a:gd name="T42" fmla="*/ 0 w 522"/>
                  <a:gd name="T43" fmla="*/ 22 h 324"/>
                  <a:gd name="T44" fmla="*/ 5 w 522"/>
                  <a:gd name="T45" fmla="*/ 0 h 324"/>
                  <a:gd name="T46" fmla="*/ 125 w 522"/>
                  <a:gd name="T47" fmla="*/ 18 h 324"/>
                  <a:gd name="T48" fmla="*/ 231 w 522"/>
                  <a:gd name="T49" fmla="*/ 27 h 324"/>
                  <a:gd name="T50" fmla="*/ 226 w 522"/>
                  <a:gd name="T51" fmla="*/ 91 h 324"/>
                  <a:gd name="T52" fmla="*/ 223 w 522"/>
                  <a:gd name="T53" fmla="*/ 101 h 32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22"/>
                  <a:gd name="T82" fmla="*/ 0 h 324"/>
                  <a:gd name="T83" fmla="*/ 522 w 522"/>
                  <a:gd name="T84" fmla="*/ 324 h 32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22" h="324">
                    <a:moveTo>
                      <a:pt x="504" y="270"/>
                    </a:moveTo>
                    <a:lnTo>
                      <a:pt x="498" y="324"/>
                    </a:lnTo>
                    <a:lnTo>
                      <a:pt x="186" y="288"/>
                    </a:lnTo>
                    <a:lnTo>
                      <a:pt x="180" y="318"/>
                    </a:lnTo>
                    <a:lnTo>
                      <a:pt x="168" y="300"/>
                    </a:lnTo>
                    <a:lnTo>
                      <a:pt x="162" y="312"/>
                    </a:lnTo>
                    <a:lnTo>
                      <a:pt x="126" y="306"/>
                    </a:lnTo>
                    <a:lnTo>
                      <a:pt x="120" y="312"/>
                    </a:lnTo>
                    <a:lnTo>
                      <a:pt x="102" y="306"/>
                    </a:lnTo>
                    <a:lnTo>
                      <a:pt x="96" y="312"/>
                    </a:lnTo>
                    <a:lnTo>
                      <a:pt x="90" y="288"/>
                    </a:lnTo>
                    <a:lnTo>
                      <a:pt x="78" y="276"/>
                    </a:lnTo>
                    <a:lnTo>
                      <a:pt x="66" y="228"/>
                    </a:lnTo>
                    <a:lnTo>
                      <a:pt x="60" y="222"/>
                    </a:lnTo>
                    <a:lnTo>
                      <a:pt x="42" y="234"/>
                    </a:lnTo>
                    <a:lnTo>
                      <a:pt x="36" y="222"/>
                    </a:lnTo>
                    <a:lnTo>
                      <a:pt x="60" y="162"/>
                    </a:lnTo>
                    <a:lnTo>
                      <a:pt x="36" y="150"/>
                    </a:lnTo>
                    <a:lnTo>
                      <a:pt x="24" y="114"/>
                    </a:lnTo>
                    <a:lnTo>
                      <a:pt x="6" y="96"/>
                    </a:lnTo>
                    <a:lnTo>
                      <a:pt x="12" y="90"/>
                    </a:lnTo>
                    <a:lnTo>
                      <a:pt x="0" y="60"/>
                    </a:lnTo>
                    <a:lnTo>
                      <a:pt x="12" y="0"/>
                    </a:lnTo>
                    <a:lnTo>
                      <a:pt x="282" y="48"/>
                    </a:lnTo>
                    <a:lnTo>
                      <a:pt x="522" y="72"/>
                    </a:lnTo>
                    <a:lnTo>
                      <a:pt x="510" y="246"/>
                    </a:lnTo>
                    <a:lnTo>
                      <a:pt x="504" y="270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96" name="Freeform 75"/>
              <p:cNvSpPr>
                <a:spLocks noChangeAspect="1"/>
              </p:cNvSpPr>
              <p:nvPr/>
            </p:nvSpPr>
            <p:spPr bwMode="auto">
              <a:xfrm>
                <a:off x="871" y="993"/>
                <a:ext cx="398" cy="233"/>
              </a:xfrm>
              <a:custGeom>
                <a:avLst/>
                <a:gdLst>
                  <a:gd name="T0" fmla="*/ 223 w 522"/>
                  <a:gd name="T1" fmla="*/ 101 h 324"/>
                  <a:gd name="T2" fmla="*/ 221 w 522"/>
                  <a:gd name="T3" fmla="*/ 121 h 324"/>
                  <a:gd name="T4" fmla="*/ 82 w 522"/>
                  <a:gd name="T5" fmla="*/ 107 h 324"/>
                  <a:gd name="T6" fmla="*/ 79 w 522"/>
                  <a:gd name="T7" fmla="*/ 119 h 324"/>
                  <a:gd name="T8" fmla="*/ 75 w 522"/>
                  <a:gd name="T9" fmla="*/ 111 h 324"/>
                  <a:gd name="T10" fmla="*/ 72 w 522"/>
                  <a:gd name="T11" fmla="*/ 116 h 324"/>
                  <a:gd name="T12" fmla="*/ 56 w 522"/>
                  <a:gd name="T13" fmla="*/ 114 h 324"/>
                  <a:gd name="T14" fmla="*/ 53 w 522"/>
                  <a:gd name="T15" fmla="*/ 116 h 324"/>
                  <a:gd name="T16" fmla="*/ 45 w 522"/>
                  <a:gd name="T17" fmla="*/ 114 h 324"/>
                  <a:gd name="T18" fmla="*/ 43 w 522"/>
                  <a:gd name="T19" fmla="*/ 116 h 324"/>
                  <a:gd name="T20" fmla="*/ 40 w 522"/>
                  <a:gd name="T21" fmla="*/ 107 h 324"/>
                  <a:gd name="T22" fmla="*/ 34 w 522"/>
                  <a:gd name="T23" fmla="*/ 102 h 324"/>
                  <a:gd name="T24" fmla="*/ 29 w 522"/>
                  <a:gd name="T25" fmla="*/ 85 h 324"/>
                  <a:gd name="T26" fmla="*/ 27 w 522"/>
                  <a:gd name="T27" fmla="*/ 83 h 324"/>
                  <a:gd name="T28" fmla="*/ 18 w 522"/>
                  <a:gd name="T29" fmla="*/ 87 h 324"/>
                  <a:gd name="T30" fmla="*/ 16 w 522"/>
                  <a:gd name="T31" fmla="*/ 83 h 324"/>
                  <a:gd name="T32" fmla="*/ 27 w 522"/>
                  <a:gd name="T33" fmla="*/ 60 h 324"/>
                  <a:gd name="T34" fmla="*/ 16 w 522"/>
                  <a:gd name="T35" fmla="*/ 56 h 324"/>
                  <a:gd name="T36" fmla="*/ 11 w 522"/>
                  <a:gd name="T37" fmla="*/ 42 h 324"/>
                  <a:gd name="T38" fmla="*/ 3 w 522"/>
                  <a:gd name="T39" fmla="*/ 36 h 324"/>
                  <a:gd name="T40" fmla="*/ 5 w 522"/>
                  <a:gd name="T41" fmla="*/ 34 h 324"/>
                  <a:gd name="T42" fmla="*/ 0 w 522"/>
                  <a:gd name="T43" fmla="*/ 22 h 324"/>
                  <a:gd name="T44" fmla="*/ 5 w 522"/>
                  <a:gd name="T45" fmla="*/ 0 h 324"/>
                  <a:gd name="T46" fmla="*/ 125 w 522"/>
                  <a:gd name="T47" fmla="*/ 18 h 324"/>
                  <a:gd name="T48" fmla="*/ 231 w 522"/>
                  <a:gd name="T49" fmla="*/ 27 h 324"/>
                  <a:gd name="T50" fmla="*/ 226 w 522"/>
                  <a:gd name="T51" fmla="*/ 91 h 324"/>
                  <a:gd name="T52" fmla="*/ 223 w 522"/>
                  <a:gd name="T53" fmla="*/ 101 h 324"/>
                  <a:gd name="T54" fmla="*/ 223 w 522"/>
                  <a:gd name="T55" fmla="*/ 102 h 32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522"/>
                  <a:gd name="T85" fmla="*/ 0 h 324"/>
                  <a:gd name="T86" fmla="*/ 522 w 522"/>
                  <a:gd name="T87" fmla="*/ 324 h 32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522" h="324">
                    <a:moveTo>
                      <a:pt x="504" y="270"/>
                    </a:moveTo>
                    <a:lnTo>
                      <a:pt x="498" y="324"/>
                    </a:lnTo>
                    <a:lnTo>
                      <a:pt x="186" y="288"/>
                    </a:lnTo>
                    <a:lnTo>
                      <a:pt x="180" y="318"/>
                    </a:lnTo>
                    <a:lnTo>
                      <a:pt x="168" y="300"/>
                    </a:lnTo>
                    <a:lnTo>
                      <a:pt x="162" y="312"/>
                    </a:lnTo>
                    <a:lnTo>
                      <a:pt x="126" y="306"/>
                    </a:lnTo>
                    <a:lnTo>
                      <a:pt x="120" y="312"/>
                    </a:lnTo>
                    <a:lnTo>
                      <a:pt x="102" y="306"/>
                    </a:lnTo>
                    <a:lnTo>
                      <a:pt x="96" y="312"/>
                    </a:lnTo>
                    <a:lnTo>
                      <a:pt x="90" y="288"/>
                    </a:lnTo>
                    <a:lnTo>
                      <a:pt x="78" y="276"/>
                    </a:lnTo>
                    <a:lnTo>
                      <a:pt x="66" y="228"/>
                    </a:lnTo>
                    <a:lnTo>
                      <a:pt x="60" y="222"/>
                    </a:lnTo>
                    <a:lnTo>
                      <a:pt x="42" y="234"/>
                    </a:lnTo>
                    <a:lnTo>
                      <a:pt x="36" y="222"/>
                    </a:lnTo>
                    <a:lnTo>
                      <a:pt x="60" y="162"/>
                    </a:lnTo>
                    <a:lnTo>
                      <a:pt x="36" y="150"/>
                    </a:lnTo>
                    <a:lnTo>
                      <a:pt x="24" y="114"/>
                    </a:lnTo>
                    <a:lnTo>
                      <a:pt x="6" y="96"/>
                    </a:lnTo>
                    <a:lnTo>
                      <a:pt x="12" y="90"/>
                    </a:lnTo>
                    <a:lnTo>
                      <a:pt x="0" y="60"/>
                    </a:lnTo>
                    <a:lnTo>
                      <a:pt x="12" y="0"/>
                    </a:lnTo>
                    <a:lnTo>
                      <a:pt x="282" y="48"/>
                    </a:lnTo>
                    <a:lnTo>
                      <a:pt x="522" y="72"/>
                    </a:lnTo>
                    <a:lnTo>
                      <a:pt x="510" y="246"/>
                    </a:lnTo>
                    <a:lnTo>
                      <a:pt x="504" y="270"/>
                    </a:lnTo>
                    <a:lnTo>
                      <a:pt x="504" y="27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97" name="Freeform 76"/>
              <p:cNvSpPr>
                <a:spLocks noChangeAspect="1"/>
              </p:cNvSpPr>
              <p:nvPr/>
            </p:nvSpPr>
            <p:spPr bwMode="auto">
              <a:xfrm>
                <a:off x="1237" y="1322"/>
                <a:ext cx="321" cy="147"/>
              </a:xfrm>
              <a:custGeom>
                <a:avLst/>
                <a:gdLst>
                  <a:gd name="T0" fmla="*/ 164 w 420"/>
                  <a:gd name="T1" fmla="*/ 18 h 204"/>
                  <a:gd name="T2" fmla="*/ 174 w 420"/>
                  <a:gd name="T3" fmla="*/ 48 h 204"/>
                  <a:gd name="T4" fmla="*/ 177 w 420"/>
                  <a:gd name="T5" fmla="*/ 63 h 204"/>
                  <a:gd name="T6" fmla="*/ 187 w 420"/>
                  <a:gd name="T7" fmla="*/ 76 h 204"/>
                  <a:gd name="T8" fmla="*/ 185 w 420"/>
                  <a:gd name="T9" fmla="*/ 76 h 204"/>
                  <a:gd name="T10" fmla="*/ 41 w 420"/>
                  <a:gd name="T11" fmla="*/ 74 h 204"/>
                  <a:gd name="T12" fmla="*/ 41 w 420"/>
                  <a:gd name="T13" fmla="*/ 65 h 204"/>
                  <a:gd name="T14" fmla="*/ 43 w 420"/>
                  <a:gd name="T15" fmla="*/ 49 h 204"/>
                  <a:gd name="T16" fmla="*/ 0 w 420"/>
                  <a:gd name="T17" fmla="*/ 48 h 204"/>
                  <a:gd name="T18" fmla="*/ 3 w 420"/>
                  <a:gd name="T19" fmla="*/ 0 h 204"/>
                  <a:gd name="T20" fmla="*/ 120 w 420"/>
                  <a:gd name="T21" fmla="*/ 4 h 204"/>
                  <a:gd name="T22" fmla="*/ 131 w 420"/>
                  <a:gd name="T23" fmla="*/ 12 h 204"/>
                  <a:gd name="T24" fmla="*/ 148 w 420"/>
                  <a:gd name="T25" fmla="*/ 9 h 204"/>
                  <a:gd name="T26" fmla="*/ 161 w 420"/>
                  <a:gd name="T27" fmla="*/ 18 h 204"/>
                  <a:gd name="T28" fmla="*/ 164 w 420"/>
                  <a:gd name="T29" fmla="*/ 18 h 20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20"/>
                  <a:gd name="T46" fmla="*/ 0 h 204"/>
                  <a:gd name="T47" fmla="*/ 420 w 420"/>
                  <a:gd name="T48" fmla="*/ 204 h 20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20" h="204">
                    <a:moveTo>
                      <a:pt x="366" y="48"/>
                    </a:moveTo>
                    <a:lnTo>
                      <a:pt x="390" y="126"/>
                    </a:lnTo>
                    <a:lnTo>
                      <a:pt x="396" y="168"/>
                    </a:lnTo>
                    <a:lnTo>
                      <a:pt x="420" y="204"/>
                    </a:lnTo>
                    <a:lnTo>
                      <a:pt x="414" y="204"/>
                    </a:lnTo>
                    <a:lnTo>
                      <a:pt x="90" y="198"/>
                    </a:lnTo>
                    <a:lnTo>
                      <a:pt x="90" y="174"/>
                    </a:lnTo>
                    <a:lnTo>
                      <a:pt x="96" y="132"/>
                    </a:lnTo>
                    <a:lnTo>
                      <a:pt x="0" y="126"/>
                    </a:lnTo>
                    <a:lnTo>
                      <a:pt x="6" y="0"/>
                    </a:lnTo>
                    <a:lnTo>
                      <a:pt x="270" y="12"/>
                    </a:lnTo>
                    <a:lnTo>
                      <a:pt x="294" y="30"/>
                    </a:lnTo>
                    <a:lnTo>
                      <a:pt x="330" y="24"/>
                    </a:lnTo>
                    <a:lnTo>
                      <a:pt x="360" y="48"/>
                    </a:lnTo>
                    <a:lnTo>
                      <a:pt x="366" y="48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98" name="Freeform 77"/>
              <p:cNvSpPr>
                <a:spLocks noChangeAspect="1"/>
              </p:cNvSpPr>
              <p:nvPr/>
            </p:nvSpPr>
            <p:spPr bwMode="auto">
              <a:xfrm>
                <a:off x="1237" y="1322"/>
                <a:ext cx="321" cy="147"/>
              </a:xfrm>
              <a:custGeom>
                <a:avLst/>
                <a:gdLst>
                  <a:gd name="T0" fmla="*/ 164 w 420"/>
                  <a:gd name="T1" fmla="*/ 18 h 204"/>
                  <a:gd name="T2" fmla="*/ 174 w 420"/>
                  <a:gd name="T3" fmla="*/ 48 h 204"/>
                  <a:gd name="T4" fmla="*/ 177 w 420"/>
                  <a:gd name="T5" fmla="*/ 63 h 204"/>
                  <a:gd name="T6" fmla="*/ 187 w 420"/>
                  <a:gd name="T7" fmla="*/ 76 h 204"/>
                  <a:gd name="T8" fmla="*/ 185 w 420"/>
                  <a:gd name="T9" fmla="*/ 76 h 204"/>
                  <a:gd name="T10" fmla="*/ 41 w 420"/>
                  <a:gd name="T11" fmla="*/ 74 h 204"/>
                  <a:gd name="T12" fmla="*/ 41 w 420"/>
                  <a:gd name="T13" fmla="*/ 65 h 204"/>
                  <a:gd name="T14" fmla="*/ 43 w 420"/>
                  <a:gd name="T15" fmla="*/ 49 h 204"/>
                  <a:gd name="T16" fmla="*/ 0 w 420"/>
                  <a:gd name="T17" fmla="*/ 48 h 204"/>
                  <a:gd name="T18" fmla="*/ 3 w 420"/>
                  <a:gd name="T19" fmla="*/ 0 h 204"/>
                  <a:gd name="T20" fmla="*/ 120 w 420"/>
                  <a:gd name="T21" fmla="*/ 4 h 204"/>
                  <a:gd name="T22" fmla="*/ 131 w 420"/>
                  <a:gd name="T23" fmla="*/ 12 h 204"/>
                  <a:gd name="T24" fmla="*/ 148 w 420"/>
                  <a:gd name="T25" fmla="*/ 9 h 204"/>
                  <a:gd name="T26" fmla="*/ 161 w 420"/>
                  <a:gd name="T27" fmla="*/ 18 h 204"/>
                  <a:gd name="T28" fmla="*/ 164 w 420"/>
                  <a:gd name="T29" fmla="*/ 18 h 204"/>
                  <a:gd name="T30" fmla="*/ 164 w 420"/>
                  <a:gd name="T31" fmla="*/ 20 h 20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20"/>
                  <a:gd name="T49" fmla="*/ 0 h 204"/>
                  <a:gd name="T50" fmla="*/ 420 w 420"/>
                  <a:gd name="T51" fmla="*/ 204 h 20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20" h="204">
                    <a:moveTo>
                      <a:pt x="366" y="48"/>
                    </a:moveTo>
                    <a:lnTo>
                      <a:pt x="390" y="126"/>
                    </a:lnTo>
                    <a:lnTo>
                      <a:pt x="396" y="168"/>
                    </a:lnTo>
                    <a:lnTo>
                      <a:pt x="420" y="204"/>
                    </a:lnTo>
                    <a:lnTo>
                      <a:pt x="414" y="204"/>
                    </a:lnTo>
                    <a:lnTo>
                      <a:pt x="90" y="198"/>
                    </a:lnTo>
                    <a:lnTo>
                      <a:pt x="90" y="174"/>
                    </a:lnTo>
                    <a:lnTo>
                      <a:pt x="96" y="132"/>
                    </a:lnTo>
                    <a:lnTo>
                      <a:pt x="0" y="126"/>
                    </a:lnTo>
                    <a:lnTo>
                      <a:pt x="6" y="0"/>
                    </a:lnTo>
                    <a:lnTo>
                      <a:pt x="270" y="12"/>
                    </a:lnTo>
                    <a:lnTo>
                      <a:pt x="294" y="30"/>
                    </a:lnTo>
                    <a:lnTo>
                      <a:pt x="330" y="24"/>
                    </a:lnTo>
                    <a:lnTo>
                      <a:pt x="360" y="48"/>
                    </a:lnTo>
                    <a:lnTo>
                      <a:pt x="366" y="48"/>
                    </a:lnTo>
                    <a:lnTo>
                      <a:pt x="366" y="5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99" name="Freeform 78"/>
              <p:cNvSpPr>
                <a:spLocks noChangeAspect="1"/>
              </p:cNvSpPr>
              <p:nvPr/>
            </p:nvSpPr>
            <p:spPr bwMode="auto">
              <a:xfrm>
                <a:off x="633" y="1274"/>
                <a:ext cx="247" cy="359"/>
              </a:xfrm>
              <a:custGeom>
                <a:avLst/>
                <a:gdLst>
                  <a:gd name="T0" fmla="*/ 93 w 324"/>
                  <a:gd name="T1" fmla="*/ 187 h 498"/>
                  <a:gd name="T2" fmla="*/ 0 w 324"/>
                  <a:gd name="T3" fmla="*/ 70 h 498"/>
                  <a:gd name="T4" fmla="*/ 21 w 324"/>
                  <a:gd name="T5" fmla="*/ 0 h 498"/>
                  <a:gd name="T6" fmla="*/ 34 w 324"/>
                  <a:gd name="T7" fmla="*/ 2 h 498"/>
                  <a:gd name="T8" fmla="*/ 82 w 324"/>
                  <a:gd name="T9" fmla="*/ 14 h 498"/>
                  <a:gd name="T10" fmla="*/ 143 w 324"/>
                  <a:gd name="T11" fmla="*/ 22 h 498"/>
                  <a:gd name="T12" fmla="*/ 117 w 324"/>
                  <a:gd name="T13" fmla="*/ 141 h 498"/>
                  <a:gd name="T14" fmla="*/ 109 w 324"/>
                  <a:gd name="T15" fmla="*/ 164 h 498"/>
                  <a:gd name="T16" fmla="*/ 101 w 324"/>
                  <a:gd name="T17" fmla="*/ 159 h 498"/>
                  <a:gd name="T18" fmla="*/ 96 w 324"/>
                  <a:gd name="T19" fmla="*/ 161 h 498"/>
                  <a:gd name="T20" fmla="*/ 93 w 324"/>
                  <a:gd name="T21" fmla="*/ 185 h 498"/>
                  <a:gd name="T22" fmla="*/ 93 w 324"/>
                  <a:gd name="T23" fmla="*/ 187 h 49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4"/>
                  <a:gd name="T37" fmla="*/ 0 h 498"/>
                  <a:gd name="T38" fmla="*/ 324 w 324"/>
                  <a:gd name="T39" fmla="*/ 498 h 49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4" h="498">
                    <a:moveTo>
                      <a:pt x="210" y="498"/>
                    </a:moveTo>
                    <a:lnTo>
                      <a:pt x="0" y="186"/>
                    </a:lnTo>
                    <a:lnTo>
                      <a:pt x="48" y="0"/>
                    </a:lnTo>
                    <a:lnTo>
                      <a:pt x="78" y="6"/>
                    </a:lnTo>
                    <a:lnTo>
                      <a:pt x="186" y="36"/>
                    </a:lnTo>
                    <a:lnTo>
                      <a:pt x="324" y="60"/>
                    </a:lnTo>
                    <a:lnTo>
                      <a:pt x="264" y="378"/>
                    </a:lnTo>
                    <a:lnTo>
                      <a:pt x="246" y="438"/>
                    </a:lnTo>
                    <a:lnTo>
                      <a:pt x="228" y="426"/>
                    </a:lnTo>
                    <a:lnTo>
                      <a:pt x="216" y="432"/>
                    </a:lnTo>
                    <a:lnTo>
                      <a:pt x="210" y="492"/>
                    </a:lnTo>
                    <a:lnTo>
                      <a:pt x="210" y="498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00" name="Freeform 79"/>
              <p:cNvSpPr>
                <a:spLocks noChangeAspect="1"/>
              </p:cNvSpPr>
              <p:nvPr/>
            </p:nvSpPr>
            <p:spPr bwMode="auto">
              <a:xfrm>
                <a:off x="633" y="1274"/>
                <a:ext cx="247" cy="364"/>
              </a:xfrm>
              <a:custGeom>
                <a:avLst/>
                <a:gdLst>
                  <a:gd name="T0" fmla="*/ 93 w 324"/>
                  <a:gd name="T1" fmla="*/ 188 h 504"/>
                  <a:gd name="T2" fmla="*/ 0 w 324"/>
                  <a:gd name="T3" fmla="*/ 70 h 504"/>
                  <a:gd name="T4" fmla="*/ 21 w 324"/>
                  <a:gd name="T5" fmla="*/ 0 h 504"/>
                  <a:gd name="T6" fmla="*/ 34 w 324"/>
                  <a:gd name="T7" fmla="*/ 2 h 504"/>
                  <a:gd name="T8" fmla="*/ 82 w 324"/>
                  <a:gd name="T9" fmla="*/ 14 h 504"/>
                  <a:gd name="T10" fmla="*/ 143 w 324"/>
                  <a:gd name="T11" fmla="*/ 22 h 504"/>
                  <a:gd name="T12" fmla="*/ 117 w 324"/>
                  <a:gd name="T13" fmla="*/ 142 h 504"/>
                  <a:gd name="T14" fmla="*/ 109 w 324"/>
                  <a:gd name="T15" fmla="*/ 165 h 504"/>
                  <a:gd name="T16" fmla="*/ 101 w 324"/>
                  <a:gd name="T17" fmla="*/ 160 h 504"/>
                  <a:gd name="T18" fmla="*/ 96 w 324"/>
                  <a:gd name="T19" fmla="*/ 163 h 504"/>
                  <a:gd name="T20" fmla="*/ 93 w 324"/>
                  <a:gd name="T21" fmla="*/ 185 h 504"/>
                  <a:gd name="T22" fmla="*/ 93 w 324"/>
                  <a:gd name="T23" fmla="*/ 188 h 504"/>
                  <a:gd name="T24" fmla="*/ 93 w 324"/>
                  <a:gd name="T25" fmla="*/ 190 h 50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4"/>
                  <a:gd name="T40" fmla="*/ 0 h 504"/>
                  <a:gd name="T41" fmla="*/ 324 w 324"/>
                  <a:gd name="T42" fmla="*/ 504 h 50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4" h="504">
                    <a:moveTo>
                      <a:pt x="210" y="498"/>
                    </a:moveTo>
                    <a:lnTo>
                      <a:pt x="0" y="186"/>
                    </a:lnTo>
                    <a:lnTo>
                      <a:pt x="48" y="0"/>
                    </a:lnTo>
                    <a:lnTo>
                      <a:pt x="78" y="6"/>
                    </a:lnTo>
                    <a:lnTo>
                      <a:pt x="186" y="36"/>
                    </a:lnTo>
                    <a:lnTo>
                      <a:pt x="324" y="60"/>
                    </a:lnTo>
                    <a:lnTo>
                      <a:pt x="264" y="378"/>
                    </a:lnTo>
                    <a:lnTo>
                      <a:pt x="246" y="438"/>
                    </a:lnTo>
                    <a:lnTo>
                      <a:pt x="228" y="426"/>
                    </a:lnTo>
                    <a:lnTo>
                      <a:pt x="216" y="432"/>
                    </a:lnTo>
                    <a:lnTo>
                      <a:pt x="210" y="492"/>
                    </a:lnTo>
                    <a:lnTo>
                      <a:pt x="210" y="498"/>
                    </a:lnTo>
                    <a:lnTo>
                      <a:pt x="210" y="50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01" name="Freeform 80"/>
              <p:cNvSpPr>
                <a:spLocks noChangeAspect="1"/>
              </p:cNvSpPr>
              <p:nvPr/>
            </p:nvSpPr>
            <p:spPr bwMode="auto">
              <a:xfrm>
                <a:off x="2359" y="1123"/>
                <a:ext cx="64" cy="125"/>
              </a:xfrm>
              <a:custGeom>
                <a:avLst/>
                <a:gdLst>
                  <a:gd name="T0" fmla="*/ 37 w 84"/>
                  <a:gd name="T1" fmla="*/ 49 h 174"/>
                  <a:gd name="T2" fmla="*/ 34 w 84"/>
                  <a:gd name="T3" fmla="*/ 53 h 174"/>
                  <a:gd name="T4" fmla="*/ 27 w 84"/>
                  <a:gd name="T5" fmla="*/ 60 h 174"/>
                  <a:gd name="T6" fmla="*/ 3 w 84"/>
                  <a:gd name="T7" fmla="*/ 65 h 174"/>
                  <a:gd name="T8" fmla="*/ 0 w 84"/>
                  <a:gd name="T9" fmla="*/ 45 h 174"/>
                  <a:gd name="T10" fmla="*/ 3 w 84"/>
                  <a:gd name="T11" fmla="*/ 27 h 174"/>
                  <a:gd name="T12" fmla="*/ 8 w 84"/>
                  <a:gd name="T13" fmla="*/ 20 h 174"/>
                  <a:gd name="T14" fmla="*/ 8 w 84"/>
                  <a:gd name="T15" fmla="*/ 2 h 174"/>
                  <a:gd name="T16" fmla="*/ 14 w 84"/>
                  <a:gd name="T17" fmla="*/ 0 h 174"/>
                  <a:gd name="T18" fmla="*/ 29 w 84"/>
                  <a:gd name="T19" fmla="*/ 42 h 174"/>
                  <a:gd name="T20" fmla="*/ 34 w 84"/>
                  <a:gd name="T21" fmla="*/ 49 h 174"/>
                  <a:gd name="T22" fmla="*/ 37 w 84"/>
                  <a:gd name="T23" fmla="*/ 49 h 1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4"/>
                  <a:gd name="T37" fmla="*/ 0 h 174"/>
                  <a:gd name="T38" fmla="*/ 84 w 84"/>
                  <a:gd name="T39" fmla="*/ 174 h 1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4" h="174">
                    <a:moveTo>
                      <a:pt x="84" y="132"/>
                    </a:moveTo>
                    <a:lnTo>
                      <a:pt x="78" y="144"/>
                    </a:lnTo>
                    <a:lnTo>
                      <a:pt x="60" y="162"/>
                    </a:lnTo>
                    <a:lnTo>
                      <a:pt x="6" y="174"/>
                    </a:lnTo>
                    <a:lnTo>
                      <a:pt x="0" y="120"/>
                    </a:lnTo>
                    <a:lnTo>
                      <a:pt x="6" y="72"/>
                    </a:lnTo>
                    <a:lnTo>
                      <a:pt x="18" y="54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66" y="114"/>
                    </a:lnTo>
                    <a:lnTo>
                      <a:pt x="78" y="132"/>
                    </a:lnTo>
                    <a:lnTo>
                      <a:pt x="84" y="132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02" name="Freeform 81"/>
              <p:cNvSpPr>
                <a:spLocks noChangeAspect="1"/>
              </p:cNvSpPr>
              <p:nvPr/>
            </p:nvSpPr>
            <p:spPr bwMode="auto">
              <a:xfrm>
                <a:off x="2359" y="1123"/>
                <a:ext cx="64" cy="125"/>
              </a:xfrm>
              <a:custGeom>
                <a:avLst/>
                <a:gdLst>
                  <a:gd name="T0" fmla="*/ 37 w 84"/>
                  <a:gd name="T1" fmla="*/ 49 h 174"/>
                  <a:gd name="T2" fmla="*/ 34 w 84"/>
                  <a:gd name="T3" fmla="*/ 53 h 174"/>
                  <a:gd name="T4" fmla="*/ 27 w 84"/>
                  <a:gd name="T5" fmla="*/ 60 h 174"/>
                  <a:gd name="T6" fmla="*/ 3 w 84"/>
                  <a:gd name="T7" fmla="*/ 65 h 174"/>
                  <a:gd name="T8" fmla="*/ 0 w 84"/>
                  <a:gd name="T9" fmla="*/ 45 h 174"/>
                  <a:gd name="T10" fmla="*/ 3 w 84"/>
                  <a:gd name="T11" fmla="*/ 27 h 174"/>
                  <a:gd name="T12" fmla="*/ 8 w 84"/>
                  <a:gd name="T13" fmla="*/ 20 h 174"/>
                  <a:gd name="T14" fmla="*/ 8 w 84"/>
                  <a:gd name="T15" fmla="*/ 2 h 174"/>
                  <a:gd name="T16" fmla="*/ 14 w 84"/>
                  <a:gd name="T17" fmla="*/ 0 h 174"/>
                  <a:gd name="T18" fmla="*/ 29 w 84"/>
                  <a:gd name="T19" fmla="*/ 42 h 174"/>
                  <a:gd name="T20" fmla="*/ 34 w 84"/>
                  <a:gd name="T21" fmla="*/ 49 h 174"/>
                  <a:gd name="T22" fmla="*/ 37 w 84"/>
                  <a:gd name="T23" fmla="*/ 49 h 174"/>
                  <a:gd name="T24" fmla="*/ 37 w 84"/>
                  <a:gd name="T25" fmla="*/ 51 h 17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4"/>
                  <a:gd name="T40" fmla="*/ 0 h 174"/>
                  <a:gd name="T41" fmla="*/ 84 w 84"/>
                  <a:gd name="T42" fmla="*/ 174 h 17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4" h="174">
                    <a:moveTo>
                      <a:pt x="84" y="132"/>
                    </a:moveTo>
                    <a:lnTo>
                      <a:pt x="78" y="144"/>
                    </a:lnTo>
                    <a:lnTo>
                      <a:pt x="60" y="162"/>
                    </a:lnTo>
                    <a:lnTo>
                      <a:pt x="6" y="174"/>
                    </a:lnTo>
                    <a:lnTo>
                      <a:pt x="0" y="120"/>
                    </a:lnTo>
                    <a:lnTo>
                      <a:pt x="6" y="72"/>
                    </a:lnTo>
                    <a:lnTo>
                      <a:pt x="18" y="54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66" y="114"/>
                    </a:lnTo>
                    <a:lnTo>
                      <a:pt x="78" y="132"/>
                    </a:lnTo>
                    <a:lnTo>
                      <a:pt x="84" y="132"/>
                    </a:lnTo>
                    <a:lnTo>
                      <a:pt x="84" y="13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03" name="Freeform 82"/>
              <p:cNvSpPr>
                <a:spLocks noChangeAspect="1"/>
              </p:cNvSpPr>
              <p:nvPr/>
            </p:nvSpPr>
            <p:spPr bwMode="auto">
              <a:xfrm>
                <a:off x="2290" y="1326"/>
                <a:ext cx="50" cy="113"/>
              </a:xfrm>
              <a:custGeom>
                <a:avLst/>
                <a:gdLst>
                  <a:gd name="T0" fmla="*/ 26 w 66"/>
                  <a:gd name="T1" fmla="*/ 9 h 156"/>
                  <a:gd name="T2" fmla="*/ 20 w 66"/>
                  <a:gd name="T3" fmla="*/ 18 h 156"/>
                  <a:gd name="T4" fmla="*/ 29 w 66"/>
                  <a:gd name="T5" fmla="*/ 20 h 156"/>
                  <a:gd name="T6" fmla="*/ 29 w 66"/>
                  <a:gd name="T7" fmla="*/ 39 h 156"/>
                  <a:gd name="T8" fmla="*/ 18 w 66"/>
                  <a:gd name="T9" fmla="*/ 59 h 156"/>
                  <a:gd name="T10" fmla="*/ 15 w 66"/>
                  <a:gd name="T11" fmla="*/ 59 h 156"/>
                  <a:gd name="T12" fmla="*/ 18 w 66"/>
                  <a:gd name="T13" fmla="*/ 54 h 156"/>
                  <a:gd name="T14" fmla="*/ 3 w 66"/>
                  <a:gd name="T15" fmla="*/ 51 h 156"/>
                  <a:gd name="T16" fmla="*/ 0 w 66"/>
                  <a:gd name="T17" fmla="*/ 43 h 156"/>
                  <a:gd name="T18" fmla="*/ 3 w 66"/>
                  <a:gd name="T19" fmla="*/ 41 h 156"/>
                  <a:gd name="T20" fmla="*/ 13 w 66"/>
                  <a:gd name="T21" fmla="*/ 30 h 156"/>
                  <a:gd name="T22" fmla="*/ 3 w 66"/>
                  <a:gd name="T23" fmla="*/ 20 h 156"/>
                  <a:gd name="T24" fmla="*/ 0 w 66"/>
                  <a:gd name="T25" fmla="*/ 12 h 156"/>
                  <a:gd name="T26" fmla="*/ 8 w 66"/>
                  <a:gd name="T27" fmla="*/ 0 h 156"/>
                  <a:gd name="T28" fmla="*/ 26 w 66"/>
                  <a:gd name="T29" fmla="*/ 9 h 15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6"/>
                  <a:gd name="T46" fmla="*/ 0 h 156"/>
                  <a:gd name="T47" fmla="*/ 66 w 66"/>
                  <a:gd name="T48" fmla="*/ 156 h 15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6" h="156">
                    <a:moveTo>
                      <a:pt x="60" y="24"/>
                    </a:moveTo>
                    <a:lnTo>
                      <a:pt x="48" y="48"/>
                    </a:lnTo>
                    <a:lnTo>
                      <a:pt x="66" y="54"/>
                    </a:lnTo>
                    <a:lnTo>
                      <a:pt x="66" y="102"/>
                    </a:lnTo>
                    <a:lnTo>
                      <a:pt x="42" y="156"/>
                    </a:lnTo>
                    <a:lnTo>
                      <a:pt x="36" y="156"/>
                    </a:lnTo>
                    <a:lnTo>
                      <a:pt x="42" y="144"/>
                    </a:lnTo>
                    <a:lnTo>
                      <a:pt x="6" y="132"/>
                    </a:lnTo>
                    <a:lnTo>
                      <a:pt x="0" y="114"/>
                    </a:lnTo>
                    <a:lnTo>
                      <a:pt x="6" y="108"/>
                    </a:lnTo>
                    <a:lnTo>
                      <a:pt x="30" y="78"/>
                    </a:lnTo>
                    <a:lnTo>
                      <a:pt x="6" y="54"/>
                    </a:lnTo>
                    <a:lnTo>
                      <a:pt x="0" y="30"/>
                    </a:lnTo>
                    <a:lnTo>
                      <a:pt x="18" y="0"/>
                    </a:lnTo>
                    <a:lnTo>
                      <a:pt x="60" y="24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04" name="Freeform 83"/>
              <p:cNvSpPr>
                <a:spLocks noChangeAspect="1"/>
              </p:cNvSpPr>
              <p:nvPr/>
            </p:nvSpPr>
            <p:spPr bwMode="auto">
              <a:xfrm>
                <a:off x="2290" y="1326"/>
                <a:ext cx="50" cy="113"/>
              </a:xfrm>
              <a:custGeom>
                <a:avLst/>
                <a:gdLst>
                  <a:gd name="T0" fmla="*/ 26 w 66"/>
                  <a:gd name="T1" fmla="*/ 9 h 156"/>
                  <a:gd name="T2" fmla="*/ 20 w 66"/>
                  <a:gd name="T3" fmla="*/ 18 h 156"/>
                  <a:gd name="T4" fmla="*/ 29 w 66"/>
                  <a:gd name="T5" fmla="*/ 20 h 156"/>
                  <a:gd name="T6" fmla="*/ 29 w 66"/>
                  <a:gd name="T7" fmla="*/ 37 h 156"/>
                  <a:gd name="T8" fmla="*/ 29 w 66"/>
                  <a:gd name="T9" fmla="*/ 30 h 156"/>
                  <a:gd name="T10" fmla="*/ 29 w 66"/>
                  <a:gd name="T11" fmla="*/ 39 h 156"/>
                  <a:gd name="T12" fmla="*/ 18 w 66"/>
                  <a:gd name="T13" fmla="*/ 59 h 156"/>
                  <a:gd name="T14" fmla="*/ 15 w 66"/>
                  <a:gd name="T15" fmla="*/ 59 h 156"/>
                  <a:gd name="T16" fmla="*/ 18 w 66"/>
                  <a:gd name="T17" fmla="*/ 54 h 156"/>
                  <a:gd name="T18" fmla="*/ 3 w 66"/>
                  <a:gd name="T19" fmla="*/ 51 h 156"/>
                  <a:gd name="T20" fmla="*/ 0 w 66"/>
                  <a:gd name="T21" fmla="*/ 43 h 156"/>
                  <a:gd name="T22" fmla="*/ 3 w 66"/>
                  <a:gd name="T23" fmla="*/ 41 h 156"/>
                  <a:gd name="T24" fmla="*/ 13 w 66"/>
                  <a:gd name="T25" fmla="*/ 30 h 156"/>
                  <a:gd name="T26" fmla="*/ 3 w 66"/>
                  <a:gd name="T27" fmla="*/ 20 h 156"/>
                  <a:gd name="T28" fmla="*/ 0 w 66"/>
                  <a:gd name="T29" fmla="*/ 12 h 156"/>
                  <a:gd name="T30" fmla="*/ 8 w 66"/>
                  <a:gd name="T31" fmla="*/ 0 h 156"/>
                  <a:gd name="T32" fmla="*/ 26 w 66"/>
                  <a:gd name="T33" fmla="*/ 9 h 156"/>
                  <a:gd name="T34" fmla="*/ 26 w 66"/>
                  <a:gd name="T35" fmla="*/ 12 h 15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6"/>
                  <a:gd name="T55" fmla="*/ 0 h 156"/>
                  <a:gd name="T56" fmla="*/ 66 w 66"/>
                  <a:gd name="T57" fmla="*/ 156 h 15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6" h="156">
                    <a:moveTo>
                      <a:pt x="60" y="24"/>
                    </a:moveTo>
                    <a:lnTo>
                      <a:pt x="48" y="48"/>
                    </a:lnTo>
                    <a:lnTo>
                      <a:pt x="66" y="54"/>
                    </a:lnTo>
                    <a:lnTo>
                      <a:pt x="66" y="96"/>
                    </a:lnTo>
                    <a:lnTo>
                      <a:pt x="66" y="78"/>
                    </a:lnTo>
                    <a:lnTo>
                      <a:pt x="66" y="102"/>
                    </a:lnTo>
                    <a:lnTo>
                      <a:pt x="42" y="156"/>
                    </a:lnTo>
                    <a:lnTo>
                      <a:pt x="36" y="156"/>
                    </a:lnTo>
                    <a:lnTo>
                      <a:pt x="42" y="144"/>
                    </a:lnTo>
                    <a:lnTo>
                      <a:pt x="6" y="132"/>
                    </a:lnTo>
                    <a:lnTo>
                      <a:pt x="0" y="114"/>
                    </a:lnTo>
                    <a:lnTo>
                      <a:pt x="6" y="108"/>
                    </a:lnTo>
                    <a:lnTo>
                      <a:pt x="30" y="78"/>
                    </a:lnTo>
                    <a:lnTo>
                      <a:pt x="6" y="54"/>
                    </a:lnTo>
                    <a:lnTo>
                      <a:pt x="0" y="30"/>
                    </a:lnTo>
                    <a:lnTo>
                      <a:pt x="18" y="0"/>
                    </a:lnTo>
                    <a:lnTo>
                      <a:pt x="60" y="24"/>
                    </a:lnTo>
                    <a:lnTo>
                      <a:pt x="60" y="3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05" name="Freeform 84"/>
              <p:cNvSpPr>
                <a:spLocks noChangeAspect="1"/>
              </p:cNvSpPr>
              <p:nvPr/>
            </p:nvSpPr>
            <p:spPr bwMode="auto">
              <a:xfrm>
                <a:off x="986" y="1577"/>
                <a:ext cx="274" cy="264"/>
              </a:xfrm>
              <a:custGeom>
                <a:avLst/>
                <a:gdLst>
                  <a:gd name="T0" fmla="*/ 156 w 360"/>
                  <a:gd name="T1" fmla="*/ 25 h 366"/>
                  <a:gd name="T2" fmla="*/ 145 w 360"/>
                  <a:gd name="T3" fmla="*/ 133 h 366"/>
                  <a:gd name="T4" fmla="*/ 61 w 360"/>
                  <a:gd name="T5" fmla="*/ 126 h 366"/>
                  <a:gd name="T6" fmla="*/ 64 w 360"/>
                  <a:gd name="T7" fmla="*/ 131 h 366"/>
                  <a:gd name="T8" fmla="*/ 24 w 360"/>
                  <a:gd name="T9" fmla="*/ 126 h 366"/>
                  <a:gd name="T10" fmla="*/ 21 w 360"/>
                  <a:gd name="T11" fmla="*/ 137 h 366"/>
                  <a:gd name="T12" fmla="*/ 0 w 360"/>
                  <a:gd name="T13" fmla="*/ 136 h 366"/>
                  <a:gd name="T14" fmla="*/ 5 w 360"/>
                  <a:gd name="T15" fmla="*/ 108 h 366"/>
                  <a:gd name="T16" fmla="*/ 24 w 360"/>
                  <a:gd name="T17" fmla="*/ 0 h 366"/>
                  <a:gd name="T18" fmla="*/ 159 w 360"/>
                  <a:gd name="T19" fmla="*/ 12 h 366"/>
                  <a:gd name="T20" fmla="*/ 156 w 360"/>
                  <a:gd name="T21" fmla="*/ 25 h 36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0"/>
                  <a:gd name="T34" fmla="*/ 0 h 366"/>
                  <a:gd name="T35" fmla="*/ 360 w 360"/>
                  <a:gd name="T36" fmla="*/ 366 h 36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0" h="366">
                    <a:moveTo>
                      <a:pt x="354" y="66"/>
                    </a:moveTo>
                    <a:lnTo>
                      <a:pt x="330" y="354"/>
                    </a:lnTo>
                    <a:lnTo>
                      <a:pt x="138" y="336"/>
                    </a:lnTo>
                    <a:lnTo>
                      <a:pt x="144" y="348"/>
                    </a:lnTo>
                    <a:lnTo>
                      <a:pt x="54" y="336"/>
                    </a:lnTo>
                    <a:lnTo>
                      <a:pt x="48" y="366"/>
                    </a:lnTo>
                    <a:lnTo>
                      <a:pt x="0" y="360"/>
                    </a:lnTo>
                    <a:lnTo>
                      <a:pt x="12" y="288"/>
                    </a:lnTo>
                    <a:lnTo>
                      <a:pt x="54" y="0"/>
                    </a:lnTo>
                    <a:lnTo>
                      <a:pt x="360" y="30"/>
                    </a:lnTo>
                    <a:lnTo>
                      <a:pt x="354" y="6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06" name="Freeform 85"/>
              <p:cNvSpPr>
                <a:spLocks noChangeAspect="1"/>
              </p:cNvSpPr>
              <p:nvPr/>
            </p:nvSpPr>
            <p:spPr bwMode="auto">
              <a:xfrm>
                <a:off x="986" y="1577"/>
                <a:ext cx="274" cy="264"/>
              </a:xfrm>
              <a:custGeom>
                <a:avLst/>
                <a:gdLst>
                  <a:gd name="T0" fmla="*/ 156 w 360"/>
                  <a:gd name="T1" fmla="*/ 25 h 366"/>
                  <a:gd name="T2" fmla="*/ 145 w 360"/>
                  <a:gd name="T3" fmla="*/ 133 h 366"/>
                  <a:gd name="T4" fmla="*/ 61 w 360"/>
                  <a:gd name="T5" fmla="*/ 126 h 366"/>
                  <a:gd name="T6" fmla="*/ 64 w 360"/>
                  <a:gd name="T7" fmla="*/ 131 h 366"/>
                  <a:gd name="T8" fmla="*/ 24 w 360"/>
                  <a:gd name="T9" fmla="*/ 126 h 366"/>
                  <a:gd name="T10" fmla="*/ 21 w 360"/>
                  <a:gd name="T11" fmla="*/ 137 h 366"/>
                  <a:gd name="T12" fmla="*/ 0 w 360"/>
                  <a:gd name="T13" fmla="*/ 136 h 366"/>
                  <a:gd name="T14" fmla="*/ 5 w 360"/>
                  <a:gd name="T15" fmla="*/ 108 h 366"/>
                  <a:gd name="T16" fmla="*/ 24 w 360"/>
                  <a:gd name="T17" fmla="*/ 0 h 366"/>
                  <a:gd name="T18" fmla="*/ 159 w 360"/>
                  <a:gd name="T19" fmla="*/ 12 h 366"/>
                  <a:gd name="T20" fmla="*/ 156 w 360"/>
                  <a:gd name="T21" fmla="*/ 25 h 366"/>
                  <a:gd name="T22" fmla="*/ 156 w 360"/>
                  <a:gd name="T23" fmla="*/ 27 h 36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60"/>
                  <a:gd name="T37" fmla="*/ 0 h 366"/>
                  <a:gd name="T38" fmla="*/ 360 w 360"/>
                  <a:gd name="T39" fmla="*/ 366 h 36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60" h="366">
                    <a:moveTo>
                      <a:pt x="354" y="66"/>
                    </a:moveTo>
                    <a:lnTo>
                      <a:pt x="330" y="354"/>
                    </a:lnTo>
                    <a:lnTo>
                      <a:pt x="138" y="336"/>
                    </a:lnTo>
                    <a:lnTo>
                      <a:pt x="144" y="348"/>
                    </a:lnTo>
                    <a:lnTo>
                      <a:pt x="54" y="336"/>
                    </a:lnTo>
                    <a:lnTo>
                      <a:pt x="48" y="366"/>
                    </a:lnTo>
                    <a:lnTo>
                      <a:pt x="0" y="360"/>
                    </a:lnTo>
                    <a:lnTo>
                      <a:pt x="12" y="288"/>
                    </a:lnTo>
                    <a:lnTo>
                      <a:pt x="54" y="0"/>
                    </a:lnTo>
                    <a:lnTo>
                      <a:pt x="360" y="30"/>
                    </a:lnTo>
                    <a:lnTo>
                      <a:pt x="354" y="66"/>
                    </a:lnTo>
                    <a:lnTo>
                      <a:pt x="354" y="7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07" name="Freeform 86"/>
              <p:cNvSpPr>
                <a:spLocks noChangeAspect="1"/>
              </p:cNvSpPr>
              <p:nvPr/>
            </p:nvSpPr>
            <p:spPr bwMode="auto">
              <a:xfrm>
                <a:off x="2111" y="1153"/>
                <a:ext cx="234" cy="190"/>
              </a:xfrm>
              <a:custGeom>
                <a:avLst/>
                <a:gdLst>
                  <a:gd name="T0" fmla="*/ 132 w 306"/>
                  <a:gd name="T1" fmla="*/ 51 h 264"/>
                  <a:gd name="T2" fmla="*/ 132 w 306"/>
                  <a:gd name="T3" fmla="*/ 69 h 264"/>
                  <a:gd name="T4" fmla="*/ 137 w 306"/>
                  <a:gd name="T5" fmla="*/ 90 h 264"/>
                  <a:gd name="T6" fmla="*/ 137 w 306"/>
                  <a:gd name="T7" fmla="*/ 94 h 264"/>
                  <a:gd name="T8" fmla="*/ 134 w 306"/>
                  <a:gd name="T9" fmla="*/ 99 h 264"/>
                  <a:gd name="T10" fmla="*/ 132 w 306"/>
                  <a:gd name="T11" fmla="*/ 99 h 264"/>
                  <a:gd name="T12" fmla="*/ 113 w 306"/>
                  <a:gd name="T13" fmla="*/ 90 h 264"/>
                  <a:gd name="T14" fmla="*/ 105 w 306"/>
                  <a:gd name="T15" fmla="*/ 87 h 264"/>
                  <a:gd name="T16" fmla="*/ 94 w 306"/>
                  <a:gd name="T17" fmla="*/ 78 h 264"/>
                  <a:gd name="T18" fmla="*/ 3 w 306"/>
                  <a:gd name="T19" fmla="*/ 91 h 264"/>
                  <a:gd name="T20" fmla="*/ 0 w 306"/>
                  <a:gd name="T21" fmla="*/ 87 h 264"/>
                  <a:gd name="T22" fmla="*/ 16 w 306"/>
                  <a:gd name="T23" fmla="*/ 71 h 264"/>
                  <a:gd name="T24" fmla="*/ 11 w 306"/>
                  <a:gd name="T25" fmla="*/ 60 h 264"/>
                  <a:gd name="T26" fmla="*/ 29 w 306"/>
                  <a:gd name="T27" fmla="*/ 56 h 264"/>
                  <a:gd name="T28" fmla="*/ 43 w 306"/>
                  <a:gd name="T29" fmla="*/ 56 h 264"/>
                  <a:gd name="T30" fmla="*/ 59 w 306"/>
                  <a:gd name="T31" fmla="*/ 51 h 264"/>
                  <a:gd name="T32" fmla="*/ 67 w 306"/>
                  <a:gd name="T33" fmla="*/ 45 h 264"/>
                  <a:gd name="T34" fmla="*/ 64 w 306"/>
                  <a:gd name="T35" fmla="*/ 38 h 264"/>
                  <a:gd name="T36" fmla="*/ 67 w 306"/>
                  <a:gd name="T37" fmla="*/ 34 h 264"/>
                  <a:gd name="T38" fmla="*/ 64 w 306"/>
                  <a:gd name="T39" fmla="*/ 36 h 264"/>
                  <a:gd name="T40" fmla="*/ 62 w 306"/>
                  <a:gd name="T41" fmla="*/ 31 h 264"/>
                  <a:gd name="T42" fmla="*/ 78 w 306"/>
                  <a:gd name="T43" fmla="*/ 12 h 264"/>
                  <a:gd name="T44" fmla="*/ 86 w 306"/>
                  <a:gd name="T45" fmla="*/ 4 h 264"/>
                  <a:gd name="T46" fmla="*/ 115 w 306"/>
                  <a:gd name="T47" fmla="*/ 0 h 264"/>
                  <a:gd name="T48" fmla="*/ 121 w 306"/>
                  <a:gd name="T49" fmla="*/ 22 h 264"/>
                  <a:gd name="T50" fmla="*/ 123 w 306"/>
                  <a:gd name="T51" fmla="*/ 34 h 264"/>
                  <a:gd name="T52" fmla="*/ 126 w 306"/>
                  <a:gd name="T53" fmla="*/ 34 h 264"/>
                  <a:gd name="T54" fmla="*/ 132 w 306"/>
                  <a:gd name="T55" fmla="*/ 51 h 26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06"/>
                  <a:gd name="T85" fmla="*/ 0 h 264"/>
                  <a:gd name="T86" fmla="*/ 306 w 306"/>
                  <a:gd name="T87" fmla="*/ 264 h 26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06" h="264">
                    <a:moveTo>
                      <a:pt x="294" y="138"/>
                    </a:moveTo>
                    <a:lnTo>
                      <a:pt x="294" y="186"/>
                    </a:lnTo>
                    <a:lnTo>
                      <a:pt x="306" y="240"/>
                    </a:lnTo>
                    <a:lnTo>
                      <a:pt x="306" y="252"/>
                    </a:lnTo>
                    <a:lnTo>
                      <a:pt x="300" y="264"/>
                    </a:lnTo>
                    <a:lnTo>
                      <a:pt x="294" y="264"/>
                    </a:lnTo>
                    <a:lnTo>
                      <a:pt x="252" y="240"/>
                    </a:lnTo>
                    <a:lnTo>
                      <a:pt x="234" y="234"/>
                    </a:lnTo>
                    <a:lnTo>
                      <a:pt x="210" y="210"/>
                    </a:lnTo>
                    <a:lnTo>
                      <a:pt x="6" y="246"/>
                    </a:lnTo>
                    <a:lnTo>
                      <a:pt x="0" y="234"/>
                    </a:lnTo>
                    <a:lnTo>
                      <a:pt x="36" y="192"/>
                    </a:lnTo>
                    <a:lnTo>
                      <a:pt x="24" y="162"/>
                    </a:lnTo>
                    <a:lnTo>
                      <a:pt x="66" y="150"/>
                    </a:lnTo>
                    <a:lnTo>
                      <a:pt x="96" y="150"/>
                    </a:lnTo>
                    <a:lnTo>
                      <a:pt x="132" y="138"/>
                    </a:lnTo>
                    <a:lnTo>
                      <a:pt x="150" y="120"/>
                    </a:lnTo>
                    <a:lnTo>
                      <a:pt x="144" y="102"/>
                    </a:lnTo>
                    <a:lnTo>
                      <a:pt x="150" y="90"/>
                    </a:lnTo>
                    <a:lnTo>
                      <a:pt x="144" y="96"/>
                    </a:lnTo>
                    <a:lnTo>
                      <a:pt x="138" y="84"/>
                    </a:lnTo>
                    <a:lnTo>
                      <a:pt x="174" y="30"/>
                    </a:lnTo>
                    <a:lnTo>
                      <a:pt x="192" y="12"/>
                    </a:lnTo>
                    <a:lnTo>
                      <a:pt x="258" y="0"/>
                    </a:lnTo>
                    <a:lnTo>
                      <a:pt x="270" y="60"/>
                    </a:lnTo>
                    <a:lnTo>
                      <a:pt x="276" y="90"/>
                    </a:lnTo>
                    <a:lnTo>
                      <a:pt x="282" y="90"/>
                    </a:lnTo>
                    <a:lnTo>
                      <a:pt x="294" y="138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08" name="Freeform 87"/>
              <p:cNvSpPr>
                <a:spLocks noChangeAspect="1"/>
              </p:cNvSpPr>
              <p:nvPr/>
            </p:nvSpPr>
            <p:spPr bwMode="auto">
              <a:xfrm>
                <a:off x="2111" y="1153"/>
                <a:ext cx="234" cy="190"/>
              </a:xfrm>
              <a:custGeom>
                <a:avLst/>
                <a:gdLst>
                  <a:gd name="T0" fmla="*/ 132 w 306"/>
                  <a:gd name="T1" fmla="*/ 51 h 264"/>
                  <a:gd name="T2" fmla="*/ 132 w 306"/>
                  <a:gd name="T3" fmla="*/ 69 h 264"/>
                  <a:gd name="T4" fmla="*/ 137 w 306"/>
                  <a:gd name="T5" fmla="*/ 90 h 264"/>
                  <a:gd name="T6" fmla="*/ 137 w 306"/>
                  <a:gd name="T7" fmla="*/ 94 h 264"/>
                  <a:gd name="T8" fmla="*/ 134 w 306"/>
                  <a:gd name="T9" fmla="*/ 99 h 264"/>
                  <a:gd name="T10" fmla="*/ 132 w 306"/>
                  <a:gd name="T11" fmla="*/ 99 h 264"/>
                  <a:gd name="T12" fmla="*/ 113 w 306"/>
                  <a:gd name="T13" fmla="*/ 90 h 264"/>
                  <a:gd name="T14" fmla="*/ 105 w 306"/>
                  <a:gd name="T15" fmla="*/ 87 h 264"/>
                  <a:gd name="T16" fmla="*/ 94 w 306"/>
                  <a:gd name="T17" fmla="*/ 78 h 264"/>
                  <a:gd name="T18" fmla="*/ 3 w 306"/>
                  <a:gd name="T19" fmla="*/ 91 h 264"/>
                  <a:gd name="T20" fmla="*/ 0 w 306"/>
                  <a:gd name="T21" fmla="*/ 87 h 264"/>
                  <a:gd name="T22" fmla="*/ 16 w 306"/>
                  <a:gd name="T23" fmla="*/ 71 h 264"/>
                  <a:gd name="T24" fmla="*/ 11 w 306"/>
                  <a:gd name="T25" fmla="*/ 60 h 264"/>
                  <a:gd name="T26" fmla="*/ 29 w 306"/>
                  <a:gd name="T27" fmla="*/ 56 h 264"/>
                  <a:gd name="T28" fmla="*/ 43 w 306"/>
                  <a:gd name="T29" fmla="*/ 56 h 264"/>
                  <a:gd name="T30" fmla="*/ 59 w 306"/>
                  <a:gd name="T31" fmla="*/ 51 h 264"/>
                  <a:gd name="T32" fmla="*/ 67 w 306"/>
                  <a:gd name="T33" fmla="*/ 45 h 264"/>
                  <a:gd name="T34" fmla="*/ 64 w 306"/>
                  <a:gd name="T35" fmla="*/ 38 h 264"/>
                  <a:gd name="T36" fmla="*/ 67 w 306"/>
                  <a:gd name="T37" fmla="*/ 34 h 264"/>
                  <a:gd name="T38" fmla="*/ 64 w 306"/>
                  <a:gd name="T39" fmla="*/ 36 h 264"/>
                  <a:gd name="T40" fmla="*/ 62 w 306"/>
                  <a:gd name="T41" fmla="*/ 31 h 264"/>
                  <a:gd name="T42" fmla="*/ 78 w 306"/>
                  <a:gd name="T43" fmla="*/ 12 h 264"/>
                  <a:gd name="T44" fmla="*/ 86 w 306"/>
                  <a:gd name="T45" fmla="*/ 4 h 264"/>
                  <a:gd name="T46" fmla="*/ 115 w 306"/>
                  <a:gd name="T47" fmla="*/ 0 h 264"/>
                  <a:gd name="T48" fmla="*/ 121 w 306"/>
                  <a:gd name="T49" fmla="*/ 22 h 264"/>
                  <a:gd name="T50" fmla="*/ 123 w 306"/>
                  <a:gd name="T51" fmla="*/ 34 h 264"/>
                  <a:gd name="T52" fmla="*/ 126 w 306"/>
                  <a:gd name="T53" fmla="*/ 34 h 264"/>
                  <a:gd name="T54" fmla="*/ 132 w 306"/>
                  <a:gd name="T55" fmla="*/ 51 h 264"/>
                  <a:gd name="T56" fmla="*/ 132 w 306"/>
                  <a:gd name="T57" fmla="*/ 54 h 26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06"/>
                  <a:gd name="T88" fmla="*/ 0 h 264"/>
                  <a:gd name="T89" fmla="*/ 306 w 306"/>
                  <a:gd name="T90" fmla="*/ 264 h 26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06" h="264">
                    <a:moveTo>
                      <a:pt x="294" y="138"/>
                    </a:moveTo>
                    <a:lnTo>
                      <a:pt x="294" y="186"/>
                    </a:lnTo>
                    <a:lnTo>
                      <a:pt x="306" y="240"/>
                    </a:lnTo>
                    <a:lnTo>
                      <a:pt x="306" y="252"/>
                    </a:lnTo>
                    <a:lnTo>
                      <a:pt x="300" y="264"/>
                    </a:lnTo>
                    <a:lnTo>
                      <a:pt x="294" y="264"/>
                    </a:lnTo>
                    <a:lnTo>
                      <a:pt x="252" y="240"/>
                    </a:lnTo>
                    <a:lnTo>
                      <a:pt x="234" y="234"/>
                    </a:lnTo>
                    <a:lnTo>
                      <a:pt x="210" y="210"/>
                    </a:lnTo>
                    <a:lnTo>
                      <a:pt x="6" y="246"/>
                    </a:lnTo>
                    <a:lnTo>
                      <a:pt x="0" y="234"/>
                    </a:lnTo>
                    <a:lnTo>
                      <a:pt x="36" y="192"/>
                    </a:lnTo>
                    <a:lnTo>
                      <a:pt x="24" y="162"/>
                    </a:lnTo>
                    <a:lnTo>
                      <a:pt x="66" y="150"/>
                    </a:lnTo>
                    <a:lnTo>
                      <a:pt x="96" y="150"/>
                    </a:lnTo>
                    <a:lnTo>
                      <a:pt x="132" y="138"/>
                    </a:lnTo>
                    <a:lnTo>
                      <a:pt x="150" y="120"/>
                    </a:lnTo>
                    <a:lnTo>
                      <a:pt x="144" y="102"/>
                    </a:lnTo>
                    <a:lnTo>
                      <a:pt x="150" y="90"/>
                    </a:lnTo>
                    <a:lnTo>
                      <a:pt x="144" y="96"/>
                    </a:lnTo>
                    <a:lnTo>
                      <a:pt x="138" y="84"/>
                    </a:lnTo>
                    <a:lnTo>
                      <a:pt x="174" y="30"/>
                    </a:lnTo>
                    <a:lnTo>
                      <a:pt x="192" y="12"/>
                    </a:lnTo>
                    <a:lnTo>
                      <a:pt x="258" y="0"/>
                    </a:lnTo>
                    <a:lnTo>
                      <a:pt x="270" y="60"/>
                    </a:lnTo>
                    <a:lnTo>
                      <a:pt x="276" y="90"/>
                    </a:lnTo>
                    <a:lnTo>
                      <a:pt x="282" y="90"/>
                    </a:lnTo>
                    <a:lnTo>
                      <a:pt x="294" y="138"/>
                    </a:lnTo>
                    <a:lnTo>
                      <a:pt x="294" y="14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09" name="Freeform 88"/>
              <p:cNvSpPr>
                <a:spLocks noChangeAspect="1"/>
              </p:cNvSpPr>
              <p:nvPr/>
            </p:nvSpPr>
            <p:spPr bwMode="auto">
              <a:xfrm>
                <a:off x="2308" y="1555"/>
                <a:ext cx="23" cy="31"/>
              </a:xfrm>
              <a:custGeom>
                <a:avLst/>
                <a:gdLst>
                  <a:gd name="T0" fmla="*/ 0 w 30"/>
                  <a:gd name="T1" fmla="*/ 0 h 42"/>
                  <a:gd name="T2" fmla="*/ 14 w 30"/>
                  <a:gd name="T3" fmla="*/ 17 h 42"/>
                  <a:gd name="T4" fmla="*/ 0 w 30"/>
                  <a:gd name="T5" fmla="*/ 0 h 42"/>
                  <a:gd name="T6" fmla="*/ 0 w 30"/>
                  <a:gd name="T7" fmla="*/ 2 h 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42"/>
                  <a:gd name="T14" fmla="*/ 30 w 30"/>
                  <a:gd name="T15" fmla="*/ 42 h 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42">
                    <a:moveTo>
                      <a:pt x="0" y="0"/>
                    </a:moveTo>
                    <a:lnTo>
                      <a:pt x="30" y="42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10" name="Freeform 89"/>
              <p:cNvSpPr>
                <a:spLocks noChangeAspect="1"/>
              </p:cNvSpPr>
              <p:nvPr/>
            </p:nvSpPr>
            <p:spPr bwMode="auto">
              <a:xfrm>
                <a:off x="1993" y="1555"/>
                <a:ext cx="334" cy="139"/>
              </a:xfrm>
              <a:custGeom>
                <a:avLst/>
                <a:gdLst>
                  <a:gd name="T0" fmla="*/ 194 w 438"/>
                  <a:gd name="T1" fmla="*/ 20 h 192"/>
                  <a:gd name="T2" fmla="*/ 186 w 438"/>
                  <a:gd name="T3" fmla="*/ 30 h 192"/>
                  <a:gd name="T4" fmla="*/ 178 w 438"/>
                  <a:gd name="T5" fmla="*/ 30 h 192"/>
                  <a:gd name="T6" fmla="*/ 175 w 438"/>
                  <a:gd name="T7" fmla="*/ 25 h 192"/>
                  <a:gd name="T8" fmla="*/ 172 w 438"/>
                  <a:gd name="T9" fmla="*/ 28 h 192"/>
                  <a:gd name="T10" fmla="*/ 175 w 438"/>
                  <a:gd name="T11" fmla="*/ 30 h 192"/>
                  <a:gd name="T12" fmla="*/ 165 w 438"/>
                  <a:gd name="T13" fmla="*/ 30 h 192"/>
                  <a:gd name="T14" fmla="*/ 178 w 438"/>
                  <a:gd name="T15" fmla="*/ 32 h 192"/>
                  <a:gd name="T16" fmla="*/ 172 w 438"/>
                  <a:gd name="T17" fmla="*/ 41 h 192"/>
                  <a:gd name="T18" fmla="*/ 165 w 438"/>
                  <a:gd name="T19" fmla="*/ 39 h 192"/>
                  <a:gd name="T20" fmla="*/ 172 w 438"/>
                  <a:gd name="T21" fmla="*/ 41 h 192"/>
                  <a:gd name="T22" fmla="*/ 181 w 438"/>
                  <a:gd name="T23" fmla="*/ 37 h 192"/>
                  <a:gd name="T24" fmla="*/ 184 w 438"/>
                  <a:gd name="T25" fmla="*/ 41 h 192"/>
                  <a:gd name="T26" fmla="*/ 181 w 438"/>
                  <a:gd name="T27" fmla="*/ 46 h 192"/>
                  <a:gd name="T28" fmla="*/ 175 w 438"/>
                  <a:gd name="T29" fmla="*/ 43 h 192"/>
                  <a:gd name="T30" fmla="*/ 168 w 438"/>
                  <a:gd name="T31" fmla="*/ 48 h 192"/>
                  <a:gd name="T32" fmla="*/ 165 w 438"/>
                  <a:gd name="T33" fmla="*/ 48 h 192"/>
                  <a:gd name="T34" fmla="*/ 165 w 438"/>
                  <a:gd name="T35" fmla="*/ 52 h 192"/>
                  <a:gd name="T36" fmla="*/ 160 w 438"/>
                  <a:gd name="T37" fmla="*/ 48 h 192"/>
                  <a:gd name="T38" fmla="*/ 162 w 438"/>
                  <a:gd name="T39" fmla="*/ 54 h 192"/>
                  <a:gd name="T40" fmla="*/ 154 w 438"/>
                  <a:gd name="T41" fmla="*/ 62 h 192"/>
                  <a:gd name="T42" fmla="*/ 154 w 438"/>
                  <a:gd name="T43" fmla="*/ 68 h 192"/>
                  <a:gd name="T44" fmla="*/ 152 w 438"/>
                  <a:gd name="T45" fmla="*/ 66 h 192"/>
                  <a:gd name="T46" fmla="*/ 149 w 438"/>
                  <a:gd name="T47" fmla="*/ 71 h 192"/>
                  <a:gd name="T48" fmla="*/ 138 w 438"/>
                  <a:gd name="T49" fmla="*/ 73 h 192"/>
                  <a:gd name="T50" fmla="*/ 136 w 438"/>
                  <a:gd name="T51" fmla="*/ 73 h 192"/>
                  <a:gd name="T52" fmla="*/ 109 w 438"/>
                  <a:gd name="T53" fmla="*/ 54 h 192"/>
                  <a:gd name="T54" fmla="*/ 82 w 438"/>
                  <a:gd name="T55" fmla="*/ 59 h 192"/>
                  <a:gd name="T56" fmla="*/ 75 w 438"/>
                  <a:gd name="T57" fmla="*/ 51 h 192"/>
                  <a:gd name="T58" fmla="*/ 45 w 438"/>
                  <a:gd name="T59" fmla="*/ 54 h 192"/>
                  <a:gd name="T60" fmla="*/ 29 w 438"/>
                  <a:gd name="T61" fmla="*/ 62 h 192"/>
                  <a:gd name="T62" fmla="*/ 0 w 438"/>
                  <a:gd name="T63" fmla="*/ 64 h 192"/>
                  <a:gd name="T64" fmla="*/ 0 w 438"/>
                  <a:gd name="T65" fmla="*/ 57 h 192"/>
                  <a:gd name="T66" fmla="*/ 8 w 438"/>
                  <a:gd name="T67" fmla="*/ 57 h 192"/>
                  <a:gd name="T68" fmla="*/ 11 w 438"/>
                  <a:gd name="T69" fmla="*/ 51 h 192"/>
                  <a:gd name="T70" fmla="*/ 29 w 438"/>
                  <a:gd name="T71" fmla="*/ 41 h 192"/>
                  <a:gd name="T72" fmla="*/ 34 w 438"/>
                  <a:gd name="T73" fmla="*/ 34 h 192"/>
                  <a:gd name="T74" fmla="*/ 37 w 438"/>
                  <a:gd name="T75" fmla="*/ 37 h 192"/>
                  <a:gd name="T76" fmla="*/ 50 w 438"/>
                  <a:gd name="T77" fmla="*/ 30 h 192"/>
                  <a:gd name="T78" fmla="*/ 56 w 438"/>
                  <a:gd name="T79" fmla="*/ 25 h 192"/>
                  <a:gd name="T80" fmla="*/ 56 w 438"/>
                  <a:gd name="T81" fmla="*/ 18 h 192"/>
                  <a:gd name="T82" fmla="*/ 181 w 438"/>
                  <a:gd name="T83" fmla="*/ 0 h 192"/>
                  <a:gd name="T84" fmla="*/ 189 w 438"/>
                  <a:gd name="T85" fmla="*/ 9 h 192"/>
                  <a:gd name="T86" fmla="*/ 184 w 438"/>
                  <a:gd name="T87" fmla="*/ 5 h 192"/>
                  <a:gd name="T88" fmla="*/ 186 w 438"/>
                  <a:gd name="T89" fmla="*/ 9 h 192"/>
                  <a:gd name="T90" fmla="*/ 181 w 438"/>
                  <a:gd name="T91" fmla="*/ 7 h 192"/>
                  <a:gd name="T92" fmla="*/ 184 w 438"/>
                  <a:gd name="T93" fmla="*/ 9 h 192"/>
                  <a:gd name="T94" fmla="*/ 178 w 438"/>
                  <a:gd name="T95" fmla="*/ 9 h 192"/>
                  <a:gd name="T96" fmla="*/ 178 w 438"/>
                  <a:gd name="T97" fmla="*/ 12 h 192"/>
                  <a:gd name="T98" fmla="*/ 175 w 438"/>
                  <a:gd name="T99" fmla="*/ 12 h 192"/>
                  <a:gd name="T100" fmla="*/ 175 w 438"/>
                  <a:gd name="T101" fmla="*/ 14 h 192"/>
                  <a:gd name="T102" fmla="*/ 170 w 438"/>
                  <a:gd name="T103" fmla="*/ 14 h 192"/>
                  <a:gd name="T104" fmla="*/ 165 w 438"/>
                  <a:gd name="T105" fmla="*/ 7 h 192"/>
                  <a:gd name="T106" fmla="*/ 170 w 438"/>
                  <a:gd name="T107" fmla="*/ 18 h 192"/>
                  <a:gd name="T108" fmla="*/ 184 w 438"/>
                  <a:gd name="T109" fmla="*/ 14 h 192"/>
                  <a:gd name="T110" fmla="*/ 184 w 438"/>
                  <a:gd name="T111" fmla="*/ 20 h 192"/>
                  <a:gd name="T112" fmla="*/ 186 w 438"/>
                  <a:gd name="T113" fmla="*/ 20 h 192"/>
                  <a:gd name="T114" fmla="*/ 189 w 438"/>
                  <a:gd name="T115" fmla="*/ 14 h 192"/>
                  <a:gd name="T116" fmla="*/ 194 w 438"/>
                  <a:gd name="T117" fmla="*/ 20 h 19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38"/>
                  <a:gd name="T178" fmla="*/ 0 h 192"/>
                  <a:gd name="T179" fmla="*/ 438 w 438"/>
                  <a:gd name="T180" fmla="*/ 192 h 19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38" h="192">
                    <a:moveTo>
                      <a:pt x="438" y="54"/>
                    </a:moveTo>
                    <a:lnTo>
                      <a:pt x="420" y="78"/>
                    </a:lnTo>
                    <a:lnTo>
                      <a:pt x="402" y="78"/>
                    </a:lnTo>
                    <a:lnTo>
                      <a:pt x="396" y="66"/>
                    </a:lnTo>
                    <a:lnTo>
                      <a:pt x="390" y="72"/>
                    </a:lnTo>
                    <a:lnTo>
                      <a:pt x="396" y="78"/>
                    </a:lnTo>
                    <a:lnTo>
                      <a:pt x="372" y="78"/>
                    </a:lnTo>
                    <a:lnTo>
                      <a:pt x="402" y="84"/>
                    </a:lnTo>
                    <a:lnTo>
                      <a:pt x="390" y="108"/>
                    </a:lnTo>
                    <a:lnTo>
                      <a:pt x="372" y="102"/>
                    </a:lnTo>
                    <a:lnTo>
                      <a:pt x="390" y="108"/>
                    </a:lnTo>
                    <a:lnTo>
                      <a:pt x="408" y="96"/>
                    </a:lnTo>
                    <a:lnTo>
                      <a:pt x="414" y="108"/>
                    </a:lnTo>
                    <a:lnTo>
                      <a:pt x="408" y="120"/>
                    </a:lnTo>
                    <a:lnTo>
                      <a:pt x="396" y="114"/>
                    </a:lnTo>
                    <a:lnTo>
                      <a:pt x="378" y="126"/>
                    </a:lnTo>
                    <a:lnTo>
                      <a:pt x="372" y="126"/>
                    </a:lnTo>
                    <a:lnTo>
                      <a:pt x="372" y="138"/>
                    </a:lnTo>
                    <a:lnTo>
                      <a:pt x="360" y="126"/>
                    </a:lnTo>
                    <a:lnTo>
                      <a:pt x="366" y="144"/>
                    </a:lnTo>
                    <a:lnTo>
                      <a:pt x="348" y="162"/>
                    </a:lnTo>
                    <a:lnTo>
                      <a:pt x="348" y="180"/>
                    </a:lnTo>
                    <a:lnTo>
                      <a:pt x="342" y="174"/>
                    </a:lnTo>
                    <a:lnTo>
                      <a:pt x="336" y="186"/>
                    </a:lnTo>
                    <a:lnTo>
                      <a:pt x="312" y="192"/>
                    </a:lnTo>
                    <a:lnTo>
                      <a:pt x="306" y="192"/>
                    </a:lnTo>
                    <a:lnTo>
                      <a:pt x="246" y="144"/>
                    </a:lnTo>
                    <a:lnTo>
                      <a:pt x="186" y="156"/>
                    </a:lnTo>
                    <a:lnTo>
                      <a:pt x="168" y="132"/>
                    </a:lnTo>
                    <a:lnTo>
                      <a:pt x="102" y="144"/>
                    </a:lnTo>
                    <a:lnTo>
                      <a:pt x="66" y="162"/>
                    </a:lnTo>
                    <a:lnTo>
                      <a:pt x="0" y="168"/>
                    </a:lnTo>
                    <a:lnTo>
                      <a:pt x="0" y="150"/>
                    </a:lnTo>
                    <a:lnTo>
                      <a:pt x="18" y="150"/>
                    </a:lnTo>
                    <a:lnTo>
                      <a:pt x="24" y="132"/>
                    </a:lnTo>
                    <a:lnTo>
                      <a:pt x="66" y="108"/>
                    </a:lnTo>
                    <a:lnTo>
                      <a:pt x="78" y="90"/>
                    </a:lnTo>
                    <a:lnTo>
                      <a:pt x="84" y="96"/>
                    </a:lnTo>
                    <a:lnTo>
                      <a:pt x="114" y="78"/>
                    </a:lnTo>
                    <a:lnTo>
                      <a:pt x="126" y="66"/>
                    </a:lnTo>
                    <a:lnTo>
                      <a:pt x="126" y="48"/>
                    </a:lnTo>
                    <a:lnTo>
                      <a:pt x="408" y="0"/>
                    </a:lnTo>
                    <a:lnTo>
                      <a:pt x="426" y="24"/>
                    </a:lnTo>
                    <a:lnTo>
                      <a:pt x="414" y="12"/>
                    </a:lnTo>
                    <a:lnTo>
                      <a:pt x="420" y="24"/>
                    </a:lnTo>
                    <a:lnTo>
                      <a:pt x="408" y="18"/>
                    </a:lnTo>
                    <a:lnTo>
                      <a:pt x="414" y="24"/>
                    </a:lnTo>
                    <a:lnTo>
                      <a:pt x="402" y="24"/>
                    </a:lnTo>
                    <a:lnTo>
                      <a:pt x="402" y="30"/>
                    </a:lnTo>
                    <a:lnTo>
                      <a:pt x="396" y="30"/>
                    </a:lnTo>
                    <a:lnTo>
                      <a:pt x="396" y="36"/>
                    </a:lnTo>
                    <a:lnTo>
                      <a:pt x="384" y="36"/>
                    </a:lnTo>
                    <a:lnTo>
                      <a:pt x="372" y="18"/>
                    </a:lnTo>
                    <a:lnTo>
                      <a:pt x="384" y="48"/>
                    </a:lnTo>
                    <a:lnTo>
                      <a:pt x="414" y="36"/>
                    </a:lnTo>
                    <a:lnTo>
                      <a:pt x="414" y="54"/>
                    </a:lnTo>
                    <a:lnTo>
                      <a:pt x="420" y="54"/>
                    </a:lnTo>
                    <a:lnTo>
                      <a:pt x="426" y="36"/>
                    </a:lnTo>
                    <a:lnTo>
                      <a:pt x="438" y="5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11" name="Freeform 90"/>
              <p:cNvSpPr>
                <a:spLocks noChangeAspect="1"/>
              </p:cNvSpPr>
              <p:nvPr/>
            </p:nvSpPr>
            <p:spPr bwMode="auto">
              <a:xfrm>
                <a:off x="1993" y="1555"/>
                <a:ext cx="334" cy="139"/>
              </a:xfrm>
              <a:custGeom>
                <a:avLst/>
                <a:gdLst>
                  <a:gd name="T0" fmla="*/ 194 w 438"/>
                  <a:gd name="T1" fmla="*/ 20 h 192"/>
                  <a:gd name="T2" fmla="*/ 186 w 438"/>
                  <a:gd name="T3" fmla="*/ 30 h 192"/>
                  <a:gd name="T4" fmla="*/ 178 w 438"/>
                  <a:gd name="T5" fmla="*/ 30 h 192"/>
                  <a:gd name="T6" fmla="*/ 175 w 438"/>
                  <a:gd name="T7" fmla="*/ 25 h 192"/>
                  <a:gd name="T8" fmla="*/ 172 w 438"/>
                  <a:gd name="T9" fmla="*/ 28 h 192"/>
                  <a:gd name="T10" fmla="*/ 175 w 438"/>
                  <a:gd name="T11" fmla="*/ 30 h 192"/>
                  <a:gd name="T12" fmla="*/ 165 w 438"/>
                  <a:gd name="T13" fmla="*/ 30 h 192"/>
                  <a:gd name="T14" fmla="*/ 178 w 438"/>
                  <a:gd name="T15" fmla="*/ 32 h 192"/>
                  <a:gd name="T16" fmla="*/ 172 w 438"/>
                  <a:gd name="T17" fmla="*/ 41 h 192"/>
                  <a:gd name="T18" fmla="*/ 165 w 438"/>
                  <a:gd name="T19" fmla="*/ 39 h 192"/>
                  <a:gd name="T20" fmla="*/ 172 w 438"/>
                  <a:gd name="T21" fmla="*/ 41 h 192"/>
                  <a:gd name="T22" fmla="*/ 181 w 438"/>
                  <a:gd name="T23" fmla="*/ 37 h 192"/>
                  <a:gd name="T24" fmla="*/ 184 w 438"/>
                  <a:gd name="T25" fmla="*/ 41 h 192"/>
                  <a:gd name="T26" fmla="*/ 181 w 438"/>
                  <a:gd name="T27" fmla="*/ 46 h 192"/>
                  <a:gd name="T28" fmla="*/ 175 w 438"/>
                  <a:gd name="T29" fmla="*/ 43 h 192"/>
                  <a:gd name="T30" fmla="*/ 168 w 438"/>
                  <a:gd name="T31" fmla="*/ 48 h 192"/>
                  <a:gd name="T32" fmla="*/ 165 w 438"/>
                  <a:gd name="T33" fmla="*/ 48 h 192"/>
                  <a:gd name="T34" fmla="*/ 165 w 438"/>
                  <a:gd name="T35" fmla="*/ 52 h 192"/>
                  <a:gd name="T36" fmla="*/ 160 w 438"/>
                  <a:gd name="T37" fmla="*/ 48 h 192"/>
                  <a:gd name="T38" fmla="*/ 162 w 438"/>
                  <a:gd name="T39" fmla="*/ 54 h 192"/>
                  <a:gd name="T40" fmla="*/ 154 w 438"/>
                  <a:gd name="T41" fmla="*/ 62 h 192"/>
                  <a:gd name="T42" fmla="*/ 154 w 438"/>
                  <a:gd name="T43" fmla="*/ 68 h 192"/>
                  <a:gd name="T44" fmla="*/ 152 w 438"/>
                  <a:gd name="T45" fmla="*/ 66 h 192"/>
                  <a:gd name="T46" fmla="*/ 149 w 438"/>
                  <a:gd name="T47" fmla="*/ 71 h 192"/>
                  <a:gd name="T48" fmla="*/ 138 w 438"/>
                  <a:gd name="T49" fmla="*/ 73 h 192"/>
                  <a:gd name="T50" fmla="*/ 136 w 438"/>
                  <a:gd name="T51" fmla="*/ 73 h 192"/>
                  <a:gd name="T52" fmla="*/ 109 w 438"/>
                  <a:gd name="T53" fmla="*/ 54 h 192"/>
                  <a:gd name="T54" fmla="*/ 82 w 438"/>
                  <a:gd name="T55" fmla="*/ 59 h 192"/>
                  <a:gd name="T56" fmla="*/ 75 w 438"/>
                  <a:gd name="T57" fmla="*/ 51 h 192"/>
                  <a:gd name="T58" fmla="*/ 45 w 438"/>
                  <a:gd name="T59" fmla="*/ 54 h 192"/>
                  <a:gd name="T60" fmla="*/ 29 w 438"/>
                  <a:gd name="T61" fmla="*/ 62 h 192"/>
                  <a:gd name="T62" fmla="*/ 0 w 438"/>
                  <a:gd name="T63" fmla="*/ 64 h 192"/>
                  <a:gd name="T64" fmla="*/ 0 w 438"/>
                  <a:gd name="T65" fmla="*/ 57 h 192"/>
                  <a:gd name="T66" fmla="*/ 8 w 438"/>
                  <a:gd name="T67" fmla="*/ 57 h 192"/>
                  <a:gd name="T68" fmla="*/ 11 w 438"/>
                  <a:gd name="T69" fmla="*/ 51 h 192"/>
                  <a:gd name="T70" fmla="*/ 29 w 438"/>
                  <a:gd name="T71" fmla="*/ 41 h 192"/>
                  <a:gd name="T72" fmla="*/ 34 w 438"/>
                  <a:gd name="T73" fmla="*/ 34 h 192"/>
                  <a:gd name="T74" fmla="*/ 37 w 438"/>
                  <a:gd name="T75" fmla="*/ 37 h 192"/>
                  <a:gd name="T76" fmla="*/ 50 w 438"/>
                  <a:gd name="T77" fmla="*/ 30 h 192"/>
                  <a:gd name="T78" fmla="*/ 56 w 438"/>
                  <a:gd name="T79" fmla="*/ 25 h 192"/>
                  <a:gd name="T80" fmla="*/ 56 w 438"/>
                  <a:gd name="T81" fmla="*/ 18 h 192"/>
                  <a:gd name="T82" fmla="*/ 181 w 438"/>
                  <a:gd name="T83" fmla="*/ 0 h 192"/>
                  <a:gd name="T84" fmla="*/ 189 w 438"/>
                  <a:gd name="T85" fmla="*/ 9 h 192"/>
                  <a:gd name="T86" fmla="*/ 184 w 438"/>
                  <a:gd name="T87" fmla="*/ 5 h 192"/>
                  <a:gd name="T88" fmla="*/ 186 w 438"/>
                  <a:gd name="T89" fmla="*/ 9 h 192"/>
                  <a:gd name="T90" fmla="*/ 181 w 438"/>
                  <a:gd name="T91" fmla="*/ 7 h 192"/>
                  <a:gd name="T92" fmla="*/ 184 w 438"/>
                  <a:gd name="T93" fmla="*/ 9 h 192"/>
                  <a:gd name="T94" fmla="*/ 178 w 438"/>
                  <a:gd name="T95" fmla="*/ 9 h 192"/>
                  <a:gd name="T96" fmla="*/ 178 w 438"/>
                  <a:gd name="T97" fmla="*/ 12 h 192"/>
                  <a:gd name="T98" fmla="*/ 175 w 438"/>
                  <a:gd name="T99" fmla="*/ 12 h 192"/>
                  <a:gd name="T100" fmla="*/ 175 w 438"/>
                  <a:gd name="T101" fmla="*/ 14 h 192"/>
                  <a:gd name="T102" fmla="*/ 170 w 438"/>
                  <a:gd name="T103" fmla="*/ 14 h 192"/>
                  <a:gd name="T104" fmla="*/ 165 w 438"/>
                  <a:gd name="T105" fmla="*/ 7 h 192"/>
                  <a:gd name="T106" fmla="*/ 170 w 438"/>
                  <a:gd name="T107" fmla="*/ 18 h 192"/>
                  <a:gd name="T108" fmla="*/ 184 w 438"/>
                  <a:gd name="T109" fmla="*/ 14 h 192"/>
                  <a:gd name="T110" fmla="*/ 184 w 438"/>
                  <a:gd name="T111" fmla="*/ 20 h 192"/>
                  <a:gd name="T112" fmla="*/ 186 w 438"/>
                  <a:gd name="T113" fmla="*/ 20 h 192"/>
                  <a:gd name="T114" fmla="*/ 189 w 438"/>
                  <a:gd name="T115" fmla="*/ 14 h 192"/>
                  <a:gd name="T116" fmla="*/ 194 w 438"/>
                  <a:gd name="T117" fmla="*/ 20 h 192"/>
                  <a:gd name="T118" fmla="*/ 194 w 438"/>
                  <a:gd name="T119" fmla="*/ 22 h 19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38"/>
                  <a:gd name="T181" fmla="*/ 0 h 192"/>
                  <a:gd name="T182" fmla="*/ 438 w 438"/>
                  <a:gd name="T183" fmla="*/ 192 h 19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38" h="192">
                    <a:moveTo>
                      <a:pt x="438" y="54"/>
                    </a:moveTo>
                    <a:lnTo>
                      <a:pt x="420" y="78"/>
                    </a:lnTo>
                    <a:lnTo>
                      <a:pt x="402" y="78"/>
                    </a:lnTo>
                    <a:lnTo>
                      <a:pt x="396" y="66"/>
                    </a:lnTo>
                    <a:lnTo>
                      <a:pt x="390" y="72"/>
                    </a:lnTo>
                    <a:lnTo>
                      <a:pt x="396" y="78"/>
                    </a:lnTo>
                    <a:lnTo>
                      <a:pt x="372" y="78"/>
                    </a:lnTo>
                    <a:lnTo>
                      <a:pt x="402" y="84"/>
                    </a:lnTo>
                    <a:lnTo>
                      <a:pt x="390" y="108"/>
                    </a:lnTo>
                    <a:lnTo>
                      <a:pt x="372" y="102"/>
                    </a:lnTo>
                    <a:lnTo>
                      <a:pt x="390" y="108"/>
                    </a:lnTo>
                    <a:lnTo>
                      <a:pt x="408" y="96"/>
                    </a:lnTo>
                    <a:lnTo>
                      <a:pt x="414" y="108"/>
                    </a:lnTo>
                    <a:lnTo>
                      <a:pt x="408" y="120"/>
                    </a:lnTo>
                    <a:lnTo>
                      <a:pt x="396" y="114"/>
                    </a:lnTo>
                    <a:lnTo>
                      <a:pt x="378" y="126"/>
                    </a:lnTo>
                    <a:lnTo>
                      <a:pt x="372" y="126"/>
                    </a:lnTo>
                    <a:lnTo>
                      <a:pt x="372" y="138"/>
                    </a:lnTo>
                    <a:lnTo>
                      <a:pt x="360" y="126"/>
                    </a:lnTo>
                    <a:lnTo>
                      <a:pt x="366" y="144"/>
                    </a:lnTo>
                    <a:lnTo>
                      <a:pt x="348" y="162"/>
                    </a:lnTo>
                    <a:lnTo>
                      <a:pt x="348" y="180"/>
                    </a:lnTo>
                    <a:lnTo>
                      <a:pt x="342" y="174"/>
                    </a:lnTo>
                    <a:lnTo>
                      <a:pt x="336" y="186"/>
                    </a:lnTo>
                    <a:lnTo>
                      <a:pt x="312" y="192"/>
                    </a:lnTo>
                    <a:lnTo>
                      <a:pt x="306" y="192"/>
                    </a:lnTo>
                    <a:lnTo>
                      <a:pt x="246" y="144"/>
                    </a:lnTo>
                    <a:lnTo>
                      <a:pt x="186" y="156"/>
                    </a:lnTo>
                    <a:lnTo>
                      <a:pt x="168" y="132"/>
                    </a:lnTo>
                    <a:lnTo>
                      <a:pt x="102" y="144"/>
                    </a:lnTo>
                    <a:lnTo>
                      <a:pt x="66" y="162"/>
                    </a:lnTo>
                    <a:lnTo>
                      <a:pt x="0" y="168"/>
                    </a:lnTo>
                    <a:lnTo>
                      <a:pt x="0" y="150"/>
                    </a:lnTo>
                    <a:lnTo>
                      <a:pt x="18" y="150"/>
                    </a:lnTo>
                    <a:lnTo>
                      <a:pt x="24" y="132"/>
                    </a:lnTo>
                    <a:lnTo>
                      <a:pt x="66" y="108"/>
                    </a:lnTo>
                    <a:lnTo>
                      <a:pt x="78" y="90"/>
                    </a:lnTo>
                    <a:lnTo>
                      <a:pt x="84" y="96"/>
                    </a:lnTo>
                    <a:lnTo>
                      <a:pt x="114" y="78"/>
                    </a:lnTo>
                    <a:lnTo>
                      <a:pt x="126" y="66"/>
                    </a:lnTo>
                    <a:lnTo>
                      <a:pt x="126" y="48"/>
                    </a:lnTo>
                    <a:lnTo>
                      <a:pt x="408" y="0"/>
                    </a:lnTo>
                    <a:lnTo>
                      <a:pt x="426" y="24"/>
                    </a:lnTo>
                    <a:lnTo>
                      <a:pt x="414" y="12"/>
                    </a:lnTo>
                    <a:lnTo>
                      <a:pt x="420" y="24"/>
                    </a:lnTo>
                    <a:lnTo>
                      <a:pt x="408" y="18"/>
                    </a:lnTo>
                    <a:lnTo>
                      <a:pt x="414" y="24"/>
                    </a:lnTo>
                    <a:lnTo>
                      <a:pt x="402" y="24"/>
                    </a:lnTo>
                    <a:lnTo>
                      <a:pt x="402" y="30"/>
                    </a:lnTo>
                    <a:lnTo>
                      <a:pt x="396" y="30"/>
                    </a:lnTo>
                    <a:lnTo>
                      <a:pt x="396" y="36"/>
                    </a:lnTo>
                    <a:lnTo>
                      <a:pt x="384" y="36"/>
                    </a:lnTo>
                    <a:lnTo>
                      <a:pt x="372" y="18"/>
                    </a:lnTo>
                    <a:lnTo>
                      <a:pt x="384" y="48"/>
                    </a:lnTo>
                    <a:lnTo>
                      <a:pt x="414" y="36"/>
                    </a:lnTo>
                    <a:lnTo>
                      <a:pt x="414" y="54"/>
                    </a:lnTo>
                    <a:lnTo>
                      <a:pt x="420" y="54"/>
                    </a:lnTo>
                    <a:lnTo>
                      <a:pt x="426" y="36"/>
                    </a:lnTo>
                    <a:lnTo>
                      <a:pt x="438" y="54"/>
                    </a:lnTo>
                    <a:lnTo>
                      <a:pt x="438" y="6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12" name="Freeform 91"/>
              <p:cNvSpPr>
                <a:spLocks noChangeAspect="1"/>
              </p:cNvSpPr>
              <p:nvPr/>
            </p:nvSpPr>
            <p:spPr bwMode="auto">
              <a:xfrm>
                <a:off x="2304" y="1555"/>
                <a:ext cx="4" cy="5"/>
              </a:xfrm>
              <a:custGeom>
                <a:avLst/>
                <a:gdLst>
                  <a:gd name="T0" fmla="*/ 2 w 6"/>
                  <a:gd name="T1" fmla="*/ 0 h 6"/>
                  <a:gd name="T2" fmla="*/ 0 w 6"/>
                  <a:gd name="T3" fmla="*/ 0 h 6"/>
                  <a:gd name="T4" fmla="*/ 2 w 6"/>
                  <a:gd name="T5" fmla="*/ 0 h 6"/>
                  <a:gd name="T6" fmla="*/ 2 w 6"/>
                  <a:gd name="T7" fmla="*/ 3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6"/>
                  <a:gd name="T14" fmla="*/ 6 w 6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13" name="Freeform 92"/>
              <p:cNvSpPr>
                <a:spLocks noChangeAspect="1"/>
              </p:cNvSpPr>
              <p:nvPr/>
            </p:nvSpPr>
            <p:spPr bwMode="auto">
              <a:xfrm>
                <a:off x="1256" y="1045"/>
                <a:ext cx="256" cy="151"/>
              </a:xfrm>
              <a:custGeom>
                <a:avLst/>
                <a:gdLst>
                  <a:gd name="T0" fmla="*/ 149 w 336"/>
                  <a:gd name="T1" fmla="*/ 78 h 210"/>
                  <a:gd name="T2" fmla="*/ 0 w 336"/>
                  <a:gd name="T3" fmla="*/ 73 h 210"/>
                  <a:gd name="T4" fmla="*/ 3 w 336"/>
                  <a:gd name="T5" fmla="*/ 65 h 210"/>
                  <a:gd name="T6" fmla="*/ 8 w 336"/>
                  <a:gd name="T7" fmla="*/ 0 h 210"/>
                  <a:gd name="T8" fmla="*/ 138 w 336"/>
                  <a:gd name="T9" fmla="*/ 6 h 210"/>
                  <a:gd name="T10" fmla="*/ 149 w 336"/>
                  <a:gd name="T11" fmla="*/ 78 h 2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6"/>
                  <a:gd name="T19" fmla="*/ 0 h 210"/>
                  <a:gd name="T20" fmla="*/ 336 w 336"/>
                  <a:gd name="T21" fmla="*/ 210 h 2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6" h="210">
                    <a:moveTo>
                      <a:pt x="336" y="210"/>
                    </a:moveTo>
                    <a:lnTo>
                      <a:pt x="0" y="198"/>
                    </a:lnTo>
                    <a:lnTo>
                      <a:pt x="6" y="174"/>
                    </a:lnTo>
                    <a:lnTo>
                      <a:pt x="18" y="0"/>
                    </a:lnTo>
                    <a:lnTo>
                      <a:pt x="312" y="18"/>
                    </a:lnTo>
                    <a:lnTo>
                      <a:pt x="336" y="21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14" name="Freeform 93"/>
              <p:cNvSpPr>
                <a:spLocks noChangeAspect="1"/>
              </p:cNvSpPr>
              <p:nvPr/>
            </p:nvSpPr>
            <p:spPr bwMode="auto">
              <a:xfrm>
                <a:off x="1256" y="1045"/>
                <a:ext cx="256" cy="156"/>
              </a:xfrm>
              <a:custGeom>
                <a:avLst/>
                <a:gdLst>
                  <a:gd name="T0" fmla="*/ 149 w 336"/>
                  <a:gd name="T1" fmla="*/ 79 h 216"/>
                  <a:gd name="T2" fmla="*/ 0 w 336"/>
                  <a:gd name="T3" fmla="*/ 74 h 216"/>
                  <a:gd name="T4" fmla="*/ 3 w 336"/>
                  <a:gd name="T5" fmla="*/ 66 h 216"/>
                  <a:gd name="T6" fmla="*/ 8 w 336"/>
                  <a:gd name="T7" fmla="*/ 0 h 216"/>
                  <a:gd name="T8" fmla="*/ 138 w 336"/>
                  <a:gd name="T9" fmla="*/ 7 h 216"/>
                  <a:gd name="T10" fmla="*/ 149 w 336"/>
                  <a:gd name="T11" fmla="*/ 79 h 216"/>
                  <a:gd name="T12" fmla="*/ 149 w 336"/>
                  <a:gd name="T13" fmla="*/ 82 h 2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6"/>
                  <a:gd name="T22" fmla="*/ 0 h 216"/>
                  <a:gd name="T23" fmla="*/ 336 w 336"/>
                  <a:gd name="T24" fmla="*/ 216 h 2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6" h="216">
                    <a:moveTo>
                      <a:pt x="336" y="210"/>
                    </a:moveTo>
                    <a:lnTo>
                      <a:pt x="0" y="198"/>
                    </a:lnTo>
                    <a:lnTo>
                      <a:pt x="6" y="174"/>
                    </a:lnTo>
                    <a:lnTo>
                      <a:pt x="18" y="0"/>
                    </a:lnTo>
                    <a:lnTo>
                      <a:pt x="312" y="18"/>
                    </a:lnTo>
                    <a:lnTo>
                      <a:pt x="336" y="210"/>
                    </a:lnTo>
                    <a:lnTo>
                      <a:pt x="336" y="21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15" name="Freeform 94"/>
              <p:cNvSpPr>
                <a:spLocks noChangeAspect="1"/>
              </p:cNvSpPr>
              <p:nvPr/>
            </p:nvSpPr>
            <p:spPr bwMode="auto">
              <a:xfrm>
                <a:off x="1938" y="1339"/>
                <a:ext cx="160" cy="173"/>
              </a:xfrm>
              <a:custGeom>
                <a:avLst/>
                <a:gdLst>
                  <a:gd name="T0" fmla="*/ 93 w 210"/>
                  <a:gd name="T1" fmla="*/ 32 h 240"/>
                  <a:gd name="T2" fmla="*/ 90 w 210"/>
                  <a:gd name="T3" fmla="*/ 34 h 240"/>
                  <a:gd name="T4" fmla="*/ 93 w 210"/>
                  <a:gd name="T5" fmla="*/ 38 h 240"/>
                  <a:gd name="T6" fmla="*/ 90 w 210"/>
                  <a:gd name="T7" fmla="*/ 56 h 240"/>
                  <a:gd name="T8" fmla="*/ 75 w 210"/>
                  <a:gd name="T9" fmla="*/ 68 h 240"/>
                  <a:gd name="T10" fmla="*/ 75 w 210"/>
                  <a:gd name="T11" fmla="*/ 74 h 240"/>
                  <a:gd name="T12" fmla="*/ 69 w 210"/>
                  <a:gd name="T13" fmla="*/ 74 h 240"/>
                  <a:gd name="T14" fmla="*/ 66 w 210"/>
                  <a:gd name="T15" fmla="*/ 83 h 240"/>
                  <a:gd name="T16" fmla="*/ 59 w 210"/>
                  <a:gd name="T17" fmla="*/ 90 h 240"/>
                  <a:gd name="T18" fmla="*/ 50 w 210"/>
                  <a:gd name="T19" fmla="*/ 83 h 240"/>
                  <a:gd name="T20" fmla="*/ 34 w 210"/>
                  <a:gd name="T21" fmla="*/ 88 h 240"/>
                  <a:gd name="T22" fmla="*/ 21 w 210"/>
                  <a:gd name="T23" fmla="*/ 83 h 240"/>
                  <a:gd name="T24" fmla="*/ 16 w 210"/>
                  <a:gd name="T25" fmla="*/ 76 h 240"/>
                  <a:gd name="T26" fmla="*/ 8 w 210"/>
                  <a:gd name="T27" fmla="*/ 79 h 240"/>
                  <a:gd name="T28" fmla="*/ 0 w 210"/>
                  <a:gd name="T29" fmla="*/ 16 h 240"/>
                  <a:gd name="T30" fmla="*/ 8 w 210"/>
                  <a:gd name="T31" fmla="*/ 16 h 240"/>
                  <a:gd name="T32" fmla="*/ 27 w 210"/>
                  <a:gd name="T33" fmla="*/ 12 h 240"/>
                  <a:gd name="T34" fmla="*/ 27 w 210"/>
                  <a:gd name="T35" fmla="*/ 14 h 240"/>
                  <a:gd name="T36" fmla="*/ 43 w 210"/>
                  <a:gd name="T37" fmla="*/ 16 h 240"/>
                  <a:gd name="T38" fmla="*/ 40 w 210"/>
                  <a:gd name="T39" fmla="*/ 18 h 240"/>
                  <a:gd name="T40" fmla="*/ 50 w 210"/>
                  <a:gd name="T41" fmla="*/ 18 h 240"/>
                  <a:gd name="T42" fmla="*/ 66 w 210"/>
                  <a:gd name="T43" fmla="*/ 14 h 240"/>
                  <a:gd name="T44" fmla="*/ 72 w 210"/>
                  <a:gd name="T45" fmla="*/ 6 h 240"/>
                  <a:gd name="T46" fmla="*/ 88 w 210"/>
                  <a:gd name="T47" fmla="*/ 0 h 240"/>
                  <a:gd name="T48" fmla="*/ 93 w 210"/>
                  <a:gd name="T49" fmla="*/ 25 h 240"/>
                  <a:gd name="T50" fmla="*/ 93 w 210"/>
                  <a:gd name="T51" fmla="*/ 32 h 24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0"/>
                  <a:gd name="T79" fmla="*/ 0 h 240"/>
                  <a:gd name="T80" fmla="*/ 210 w 210"/>
                  <a:gd name="T81" fmla="*/ 240 h 24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0" h="240">
                    <a:moveTo>
                      <a:pt x="210" y="84"/>
                    </a:moveTo>
                    <a:lnTo>
                      <a:pt x="204" y="90"/>
                    </a:lnTo>
                    <a:lnTo>
                      <a:pt x="210" y="102"/>
                    </a:lnTo>
                    <a:lnTo>
                      <a:pt x="204" y="150"/>
                    </a:lnTo>
                    <a:lnTo>
                      <a:pt x="168" y="180"/>
                    </a:lnTo>
                    <a:lnTo>
                      <a:pt x="168" y="198"/>
                    </a:lnTo>
                    <a:lnTo>
                      <a:pt x="156" y="198"/>
                    </a:lnTo>
                    <a:lnTo>
                      <a:pt x="150" y="222"/>
                    </a:lnTo>
                    <a:lnTo>
                      <a:pt x="132" y="240"/>
                    </a:lnTo>
                    <a:lnTo>
                      <a:pt x="114" y="222"/>
                    </a:lnTo>
                    <a:lnTo>
                      <a:pt x="78" y="234"/>
                    </a:lnTo>
                    <a:lnTo>
                      <a:pt x="48" y="222"/>
                    </a:lnTo>
                    <a:lnTo>
                      <a:pt x="36" y="204"/>
                    </a:lnTo>
                    <a:lnTo>
                      <a:pt x="18" y="210"/>
                    </a:lnTo>
                    <a:lnTo>
                      <a:pt x="0" y="42"/>
                    </a:lnTo>
                    <a:lnTo>
                      <a:pt x="18" y="42"/>
                    </a:lnTo>
                    <a:lnTo>
                      <a:pt x="60" y="30"/>
                    </a:lnTo>
                    <a:lnTo>
                      <a:pt x="60" y="36"/>
                    </a:lnTo>
                    <a:lnTo>
                      <a:pt x="96" y="42"/>
                    </a:lnTo>
                    <a:lnTo>
                      <a:pt x="90" y="48"/>
                    </a:lnTo>
                    <a:lnTo>
                      <a:pt x="114" y="48"/>
                    </a:lnTo>
                    <a:lnTo>
                      <a:pt x="150" y="36"/>
                    </a:lnTo>
                    <a:lnTo>
                      <a:pt x="162" y="18"/>
                    </a:lnTo>
                    <a:lnTo>
                      <a:pt x="198" y="0"/>
                    </a:lnTo>
                    <a:lnTo>
                      <a:pt x="210" y="66"/>
                    </a:lnTo>
                    <a:lnTo>
                      <a:pt x="210" y="8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16" name="Freeform 95"/>
              <p:cNvSpPr>
                <a:spLocks noChangeAspect="1"/>
              </p:cNvSpPr>
              <p:nvPr/>
            </p:nvSpPr>
            <p:spPr bwMode="auto">
              <a:xfrm>
                <a:off x="1938" y="1339"/>
                <a:ext cx="160" cy="173"/>
              </a:xfrm>
              <a:custGeom>
                <a:avLst/>
                <a:gdLst>
                  <a:gd name="T0" fmla="*/ 93 w 210"/>
                  <a:gd name="T1" fmla="*/ 32 h 240"/>
                  <a:gd name="T2" fmla="*/ 90 w 210"/>
                  <a:gd name="T3" fmla="*/ 34 h 240"/>
                  <a:gd name="T4" fmla="*/ 93 w 210"/>
                  <a:gd name="T5" fmla="*/ 38 h 240"/>
                  <a:gd name="T6" fmla="*/ 90 w 210"/>
                  <a:gd name="T7" fmla="*/ 56 h 240"/>
                  <a:gd name="T8" fmla="*/ 75 w 210"/>
                  <a:gd name="T9" fmla="*/ 68 h 240"/>
                  <a:gd name="T10" fmla="*/ 75 w 210"/>
                  <a:gd name="T11" fmla="*/ 74 h 240"/>
                  <a:gd name="T12" fmla="*/ 69 w 210"/>
                  <a:gd name="T13" fmla="*/ 74 h 240"/>
                  <a:gd name="T14" fmla="*/ 66 w 210"/>
                  <a:gd name="T15" fmla="*/ 83 h 240"/>
                  <a:gd name="T16" fmla="*/ 59 w 210"/>
                  <a:gd name="T17" fmla="*/ 90 h 240"/>
                  <a:gd name="T18" fmla="*/ 50 w 210"/>
                  <a:gd name="T19" fmla="*/ 83 h 240"/>
                  <a:gd name="T20" fmla="*/ 34 w 210"/>
                  <a:gd name="T21" fmla="*/ 88 h 240"/>
                  <a:gd name="T22" fmla="*/ 21 w 210"/>
                  <a:gd name="T23" fmla="*/ 83 h 240"/>
                  <a:gd name="T24" fmla="*/ 16 w 210"/>
                  <a:gd name="T25" fmla="*/ 76 h 240"/>
                  <a:gd name="T26" fmla="*/ 8 w 210"/>
                  <a:gd name="T27" fmla="*/ 79 h 240"/>
                  <a:gd name="T28" fmla="*/ 0 w 210"/>
                  <a:gd name="T29" fmla="*/ 16 h 240"/>
                  <a:gd name="T30" fmla="*/ 8 w 210"/>
                  <a:gd name="T31" fmla="*/ 16 h 240"/>
                  <a:gd name="T32" fmla="*/ 27 w 210"/>
                  <a:gd name="T33" fmla="*/ 12 h 240"/>
                  <a:gd name="T34" fmla="*/ 27 w 210"/>
                  <a:gd name="T35" fmla="*/ 14 h 240"/>
                  <a:gd name="T36" fmla="*/ 43 w 210"/>
                  <a:gd name="T37" fmla="*/ 16 h 240"/>
                  <a:gd name="T38" fmla="*/ 40 w 210"/>
                  <a:gd name="T39" fmla="*/ 18 h 240"/>
                  <a:gd name="T40" fmla="*/ 50 w 210"/>
                  <a:gd name="T41" fmla="*/ 18 h 240"/>
                  <a:gd name="T42" fmla="*/ 66 w 210"/>
                  <a:gd name="T43" fmla="*/ 14 h 240"/>
                  <a:gd name="T44" fmla="*/ 72 w 210"/>
                  <a:gd name="T45" fmla="*/ 6 h 240"/>
                  <a:gd name="T46" fmla="*/ 88 w 210"/>
                  <a:gd name="T47" fmla="*/ 0 h 240"/>
                  <a:gd name="T48" fmla="*/ 93 w 210"/>
                  <a:gd name="T49" fmla="*/ 25 h 240"/>
                  <a:gd name="T50" fmla="*/ 93 w 210"/>
                  <a:gd name="T51" fmla="*/ 32 h 240"/>
                  <a:gd name="T52" fmla="*/ 93 w 210"/>
                  <a:gd name="T53" fmla="*/ 34 h 24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10"/>
                  <a:gd name="T82" fmla="*/ 0 h 240"/>
                  <a:gd name="T83" fmla="*/ 210 w 210"/>
                  <a:gd name="T84" fmla="*/ 240 h 24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10" h="240">
                    <a:moveTo>
                      <a:pt x="210" y="84"/>
                    </a:moveTo>
                    <a:lnTo>
                      <a:pt x="204" y="90"/>
                    </a:lnTo>
                    <a:lnTo>
                      <a:pt x="210" y="102"/>
                    </a:lnTo>
                    <a:lnTo>
                      <a:pt x="204" y="150"/>
                    </a:lnTo>
                    <a:lnTo>
                      <a:pt x="168" y="180"/>
                    </a:lnTo>
                    <a:lnTo>
                      <a:pt x="168" y="198"/>
                    </a:lnTo>
                    <a:lnTo>
                      <a:pt x="156" y="198"/>
                    </a:lnTo>
                    <a:lnTo>
                      <a:pt x="150" y="222"/>
                    </a:lnTo>
                    <a:lnTo>
                      <a:pt x="132" y="240"/>
                    </a:lnTo>
                    <a:lnTo>
                      <a:pt x="114" y="222"/>
                    </a:lnTo>
                    <a:lnTo>
                      <a:pt x="78" y="234"/>
                    </a:lnTo>
                    <a:lnTo>
                      <a:pt x="48" y="222"/>
                    </a:lnTo>
                    <a:lnTo>
                      <a:pt x="36" y="204"/>
                    </a:lnTo>
                    <a:lnTo>
                      <a:pt x="18" y="210"/>
                    </a:lnTo>
                    <a:lnTo>
                      <a:pt x="0" y="42"/>
                    </a:lnTo>
                    <a:lnTo>
                      <a:pt x="18" y="42"/>
                    </a:lnTo>
                    <a:lnTo>
                      <a:pt x="60" y="30"/>
                    </a:lnTo>
                    <a:lnTo>
                      <a:pt x="60" y="36"/>
                    </a:lnTo>
                    <a:lnTo>
                      <a:pt x="96" y="42"/>
                    </a:lnTo>
                    <a:lnTo>
                      <a:pt x="90" y="48"/>
                    </a:lnTo>
                    <a:lnTo>
                      <a:pt x="114" y="48"/>
                    </a:lnTo>
                    <a:lnTo>
                      <a:pt x="150" y="36"/>
                    </a:lnTo>
                    <a:lnTo>
                      <a:pt x="162" y="18"/>
                    </a:lnTo>
                    <a:lnTo>
                      <a:pt x="198" y="0"/>
                    </a:lnTo>
                    <a:lnTo>
                      <a:pt x="210" y="66"/>
                    </a:lnTo>
                    <a:lnTo>
                      <a:pt x="210" y="84"/>
                    </a:lnTo>
                    <a:lnTo>
                      <a:pt x="210" y="9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17" name="Freeform 96"/>
              <p:cNvSpPr>
                <a:spLocks noChangeAspect="1"/>
              </p:cNvSpPr>
              <p:nvPr/>
            </p:nvSpPr>
            <p:spPr bwMode="auto">
              <a:xfrm>
                <a:off x="1256" y="1599"/>
                <a:ext cx="338" cy="164"/>
              </a:xfrm>
              <a:custGeom>
                <a:avLst/>
                <a:gdLst>
                  <a:gd name="T0" fmla="*/ 190 w 444"/>
                  <a:gd name="T1" fmla="*/ 18 h 228"/>
                  <a:gd name="T2" fmla="*/ 196 w 444"/>
                  <a:gd name="T3" fmla="*/ 45 h 228"/>
                  <a:gd name="T4" fmla="*/ 193 w 444"/>
                  <a:gd name="T5" fmla="*/ 85 h 228"/>
                  <a:gd name="T6" fmla="*/ 177 w 444"/>
                  <a:gd name="T7" fmla="*/ 78 h 228"/>
                  <a:gd name="T8" fmla="*/ 151 w 444"/>
                  <a:gd name="T9" fmla="*/ 85 h 228"/>
                  <a:gd name="T10" fmla="*/ 143 w 444"/>
                  <a:gd name="T11" fmla="*/ 80 h 228"/>
                  <a:gd name="T12" fmla="*/ 138 w 444"/>
                  <a:gd name="T13" fmla="*/ 80 h 228"/>
                  <a:gd name="T14" fmla="*/ 138 w 444"/>
                  <a:gd name="T15" fmla="*/ 78 h 228"/>
                  <a:gd name="T16" fmla="*/ 132 w 444"/>
                  <a:gd name="T17" fmla="*/ 85 h 228"/>
                  <a:gd name="T18" fmla="*/ 130 w 444"/>
                  <a:gd name="T19" fmla="*/ 80 h 228"/>
                  <a:gd name="T20" fmla="*/ 127 w 444"/>
                  <a:gd name="T21" fmla="*/ 83 h 228"/>
                  <a:gd name="T22" fmla="*/ 120 w 444"/>
                  <a:gd name="T23" fmla="*/ 78 h 228"/>
                  <a:gd name="T24" fmla="*/ 113 w 444"/>
                  <a:gd name="T25" fmla="*/ 80 h 228"/>
                  <a:gd name="T26" fmla="*/ 108 w 444"/>
                  <a:gd name="T27" fmla="*/ 73 h 228"/>
                  <a:gd name="T28" fmla="*/ 100 w 444"/>
                  <a:gd name="T29" fmla="*/ 76 h 228"/>
                  <a:gd name="T30" fmla="*/ 85 w 444"/>
                  <a:gd name="T31" fmla="*/ 71 h 228"/>
                  <a:gd name="T32" fmla="*/ 82 w 444"/>
                  <a:gd name="T33" fmla="*/ 65 h 228"/>
                  <a:gd name="T34" fmla="*/ 74 w 444"/>
                  <a:gd name="T35" fmla="*/ 67 h 228"/>
                  <a:gd name="T36" fmla="*/ 66 w 444"/>
                  <a:gd name="T37" fmla="*/ 63 h 228"/>
                  <a:gd name="T38" fmla="*/ 69 w 444"/>
                  <a:gd name="T39" fmla="*/ 16 h 228"/>
                  <a:gd name="T40" fmla="*/ 0 w 444"/>
                  <a:gd name="T41" fmla="*/ 14 h 228"/>
                  <a:gd name="T42" fmla="*/ 3 w 444"/>
                  <a:gd name="T43" fmla="*/ 0 h 228"/>
                  <a:gd name="T44" fmla="*/ 24 w 444"/>
                  <a:gd name="T45" fmla="*/ 2 h 228"/>
                  <a:gd name="T46" fmla="*/ 190 w 444"/>
                  <a:gd name="T47" fmla="*/ 4 h 228"/>
                  <a:gd name="T48" fmla="*/ 190 w 444"/>
                  <a:gd name="T49" fmla="*/ 14 h 228"/>
                  <a:gd name="T50" fmla="*/ 190 w 444"/>
                  <a:gd name="T51" fmla="*/ 18 h 2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44"/>
                  <a:gd name="T79" fmla="*/ 0 h 228"/>
                  <a:gd name="T80" fmla="*/ 444 w 444"/>
                  <a:gd name="T81" fmla="*/ 228 h 2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44" h="228">
                    <a:moveTo>
                      <a:pt x="432" y="48"/>
                    </a:moveTo>
                    <a:lnTo>
                      <a:pt x="444" y="120"/>
                    </a:lnTo>
                    <a:lnTo>
                      <a:pt x="438" y="228"/>
                    </a:lnTo>
                    <a:lnTo>
                      <a:pt x="402" y="210"/>
                    </a:lnTo>
                    <a:lnTo>
                      <a:pt x="342" y="228"/>
                    </a:lnTo>
                    <a:lnTo>
                      <a:pt x="324" y="216"/>
                    </a:lnTo>
                    <a:lnTo>
                      <a:pt x="312" y="216"/>
                    </a:lnTo>
                    <a:lnTo>
                      <a:pt x="312" y="210"/>
                    </a:lnTo>
                    <a:lnTo>
                      <a:pt x="300" y="228"/>
                    </a:lnTo>
                    <a:lnTo>
                      <a:pt x="294" y="216"/>
                    </a:lnTo>
                    <a:lnTo>
                      <a:pt x="288" y="222"/>
                    </a:lnTo>
                    <a:lnTo>
                      <a:pt x="270" y="210"/>
                    </a:lnTo>
                    <a:lnTo>
                      <a:pt x="258" y="216"/>
                    </a:lnTo>
                    <a:lnTo>
                      <a:pt x="246" y="198"/>
                    </a:lnTo>
                    <a:lnTo>
                      <a:pt x="228" y="204"/>
                    </a:lnTo>
                    <a:lnTo>
                      <a:pt x="192" y="192"/>
                    </a:lnTo>
                    <a:lnTo>
                      <a:pt x="186" y="174"/>
                    </a:lnTo>
                    <a:lnTo>
                      <a:pt x="168" y="180"/>
                    </a:lnTo>
                    <a:lnTo>
                      <a:pt x="150" y="168"/>
                    </a:lnTo>
                    <a:lnTo>
                      <a:pt x="156" y="42"/>
                    </a:lnTo>
                    <a:lnTo>
                      <a:pt x="0" y="36"/>
                    </a:lnTo>
                    <a:lnTo>
                      <a:pt x="6" y="0"/>
                    </a:lnTo>
                    <a:lnTo>
                      <a:pt x="54" y="6"/>
                    </a:lnTo>
                    <a:lnTo>
                      <a:pt x="432" y="12"/>
                    </a:lnTo>
                    <a:lnTo>
                      <a:pt x="432" y="36"/>
                    </a:lnTo>
                    <a:lnTo>
                      <a:pt x="432" y="48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18" name="Freeform 97"/>
              <p:cNvSpPr>
                <a:spLocks noChangeAspect="1"/>
              </p:cNvSpPr>
              <p:nvPr/>
            </p:nvSpPr>
            <p:spPr bwMode="auto">
              <a:xfrm>
                <a:off x="1256" y="1599"/>
                <a:ext cx="338" cy="164"/>
              </a:xfrm>
              <a:custGeom>
                <a:avLst/>
                <a:gdLst>
                  <a:gd name="T0" fmla="*/ 190 w 444"/>
                  <a:gd name="T1" fmla="*/ 18 h 228"/>
                  <a:gd name="T2" fmla="*/ 196 w 444"/>
                  <a:gd name="T3" fmla="*/ 45 h 228"/>
                  <a:gd name="T4" fmla="*/ 193 w 444"/>
                  <a:gd name="T5" fmla="*/ 85 h 228"/>
                  <a:gd name="T6" fmla="*/ 177 w 444"/>
                  <a:gd name="T7" fmla="*/ 78 h 228"/>
                  <a:gd name="T8" fmla="*/ 151 w 444"/>
                  <a:gd name="T9" fmla="*/ 85 h 228"/>
                  <a:gd name="T10" fmla="*/ 143 w 444"/>
                  <a:gd name="T11" fmla="*/ 80 h 228"/>
                  <a:gd name="T12" fmla="*/ 138 w 444"/>
                  <a:gd name="T13" fmla="*/ 80 h 228"/>
                  <a:gd name="T14" fmla="*/ 138 w 444"/>
                  <a:gd name="T15" fmla="*/ 78 h 228"/>
                  <a:gd name="T16" fmla="*/ 132 w 444"/>
                  <a:gd name="T17" fmla="*/ 85 h 228"/>
                  <a:gd name="T18" fmla="*/ 130 w 444"/>
                  <a:gd name="T19" fmla="*/ 80 h 228"/>
                  <a:gd name="T20" fmla="*/ 127 w 444"/>
                  <a:gd name="T21" fmla="*/ 83 h 228"/>
                  <a:gd name="T22" fmla="*/ 120 w 444"/>
                  <a:gd name="T23" fmla="*/ 78 h 228"/>
                  <a:gd name="T24" fmla="*/ 113 w 444"/>
                  <a:gd name="T25" fmla="*/ 80 h 228"/>
                  <a:gd name="T26" fmla="*/ 108 w 444"/>
                  <a:gd name="T27" fmla="*/ 73 h 228"/>
                  <a:gd name="T28" fmla="*/ 100 w 444"/>
                  <a:gd name="T29" fmla="*/ 76 h 228"/>
                  <a:gd name="T30" fmla="*/ 85 w 444"/>
                  <a:gd name="T31" fmla="*/ 71 h 228"/>
                  <a:gd name="T32" fmla="*/ 82 w 444"/>
                  <a:gd name="T33" fmla="*/ 65 h 228"/>
                  <a:gd name="T34" fmla="*/ 74 w 444"/>
                  <a:gd name="T35" fmla="*/ 67 h 228"/>
                  <a:gd name="T36" fmla="*/ 66 w 444"/>
                  <a:gd name="T37" fmla="*/ 63 h 228"/>
                  <a:gd name="T38" fmla="*/ 69 w 444"/>
                  <a:gd name="T39" fmla="*/ 16 h 228"/>
                  <a:gd name="T40" fmla="*/ 0 w 444"/>
                  <a:gd name="T41" fmla="*/ 14 h 228"/>
                  <a:gd name="T42" fmla="*/ 3 w 444"/>
                  <a:gd name="T43" fmla="*/ 0 h 228"/>
                  <a:gd name="T44" fmla="*/ 24 w 444"/>
                  <a:gd name="T45" fmla="*/ 2 h 228"/>
                  <a:gd name="T46" fmla="*/ 190 w 444"/>
                  <a:gd name="T47" fmla="*/ 4 h 228"/>
                  <a:gd name="T48" fmla="*/ 190 w 444"/>
                  <a:gd name="T49" fmla="*/ 14 h 228"/>
                  <a:gd name="T50" fmla="*/ 190 w 444"/>
                  <a:gd name="T51" fmla="*/ 18 h 228"/>
                  <a:gd name="T52" fmla="*/ 190 w 444"/>
                  <a:gd name="T53" fmla="*/ 20 h 22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44"/>
                  <a:gd name="T82" fmla="*/ 0 h 228"/>
                  <a:gd name="T83" fmla="*/ 444 w 444"/>
                  <a:gd name="T84" fmla="*/ 228 h 22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44" h="228">
                    <a:moveTo>
                      <a:pt x="432" y="48"/>
                    </a:moveTo>
                    <a:lnTo>
                      <a:pt x="444" y="120"/>
                    </a:lnTo>
                    <a:lnTo>
                      <a:pt x="438" y="228"/>
                    </a:lnTo>
                    <a:lnTo>
                      <a:pt x="402" y="210"/>
                    </a:lnTo>
                    <a:lnTo>
                      <a:pt x="342" y="228"/>
                    </a:lnTo>
                    <a:lnTo>
                      <a:pt x="324" y="216"/>
                    </a:lnTo>
                    <a:lnTo>
                      <a:pt x="312" y="216"/>
                    </a:lnTo>
                    <a:lnTo>
                      <a:pt x="312" y="210"/>
                    </a:lnTo>
                    <a:lnTo>
                      <a:pt x="300" y="228"/>
                    </a:lnTo>
                    <a:lnTo>
                      <a:pt x="294" y="216"/>
                    </a:lnTo>
                    <a:lnTo>
                      <a:pt x="288" y="222"/>
                    </a:lnTo>
                    <a:lnTo>
                      <a:pt x="270" y="210"/>
                    </a:lnTo>
                    <a:lnTo>
                      <a:pt x="258" y="216"/>
                    </a:lnTo>
                    <a:lnTo>
                      <a:pt x="246" y="198"/>
                    </a:lnTo>
                    <a:lnTo>
                      <a:pt x="228" y="204"/>
                    </a:lnTo>
                    <a:lnTo>
                      <a:pt x="192" y="192"/>
                    </a:lnTo>
                    <a:lnTo>
                      <a:pt x="186" y="174"/>
                    </a:lnTo>
                    <a:lnTo>
                      <a:pt x="168" y="180"/>
                    </a:lnTo>
                    <a:lnTo>
                      <a:pt x="150" y="168"/>
                    </a:lnTo>
                    <a:lnTo>
                      <a:pt x="156" y="42"/>
                    </a:lnTo>
                    <a:lnTo>
                      <a:pt x="0" y="36"/>
                    </a:lnTo>
                    <a:lnTo>
                      <a:pt x="6" y="0"/>
                    </a:lnTo>
                    <a:lnTo>
                      <a:pt x="54" y="6"/>
                    </a:lnTo>
                    <a:lnTo>
                      <a:pt x="432" y="12"/>
                    </a:lnTo>
                    <a:lnTo>
                      <a:pt x="432" y="36"/>
                    </a:lnTo>
                    <a:lnTo>
                      <a:pt x="432" y="48"/>
                    </a:lnTo>
                    <a:lnTo>
                      <a:pt x="432" y="5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19" name="Freeform 98"/>
              <p:cNvSpPr>
                <a:spLocks noChangeAspect="1"/>
              </p:cNvSpPr>
              <p:nvPr/>
            </p:nvSpPr>
            <p:spPr bwMode="auto">
              <a:xfrm>
                <a:off x="528" y="1053"/>
                <a:ext cx="307" cy="247"/>
              </a:xfrm>
              <a:custGeom>
                <a:avLst/>
                <a:gdLst>
                  <a:gd name="T0" fmla="*/ 82 w 402"/>
                  <a:gd name="T1" fmla="*/ 116 h 342"/>
                  <a:gd name="T2" fmla="*/ 0 w 402"/>
                  <a:gd name="T3" fmla="*/ 95 h 342"/>
                  <a:gd name="T4" fmla="*/ 0 w 402"/>
                  <a:gd name="T5" fmla="*/ 74 h 342"/>
                  <a:gd name="T6" fmla="*/ 14 w 402"/>
                  <a:gd name="T7" fmla="*/ 56 h 342"/>
                  <a:gd name="T8" fmla="*/ 35 w 402"/>
                  <a:gd name="T9" fmla="*/ 16 h 342"/>
                  <a:gd name="T10" fmla="*/ 37 w 402"/>
                  <a:gd name="T11" fmla="*/ 0 h 342"/>
                  <a:gd name="T12" fmla="*/ 48 w 402"/>
                  <a:gd name="T13" fmla="*/ 2 h 342"/>
                  <a:gd name="T14" fmla="*/ 56 w 402"/>
                  <a:gd name="T15" fmla="*/ 7 h 342"/>
                  <a:gd name="T16" fmla="*/ 56 w 402"/>
                  <a:gd name="T17" fmla="*/ 18 h 342"/>
                  <a:gd name="T18" fmla="*/ 64 w 402"/>
                  <a:gd name="T19" fmla="*/ 22 h 342"/>
                  <a:gd name="T20" fmla="*/ 75 w 402"/>
                  <a:gd name="T21" fmla="*/ 20 h 342"/>
                  <a:gd name="T22" fmla="*/ 88 w 402"/>
                  <a:gd name="T23" fmla="*/ 27 h 342"/>
                  <a:gd name="T24" fmla="*/ 134 w 402"/>
                  <a:gd name="T25" fmla="*/ 27 h 342"/>
                  <a:gd name="T26" fmla="*/ 171 w 402"/>
                  <a:gd name="T27" fmla="*/ 34 h 342"/>
                  <a:gd name="T28" fmla="*/ 179 w 402"/>
                  <a:gd name="T29" fmla="*/ 45 h 342"/>
                  <a:gd name="T30" fmla="*/ 155 w 402"/>
                  <a:gd name="T31" fmla="*/ 70 h 342"/>
                  <a:gd name="T32" fmla="*/ 160 w 402"/>
                  <a:gd name="T33" fmla="*/ 77 h 342"/>
                  <a:gd name="T34" fmla="*/ 144 w 402"/>
                  <a:gd name="T35" fmla="*/ 129 h 342"/>
                  <a:gd name="T36" fmla="*/ 96 w 402"/>
                  <a:gd name="T37" fmla="*/ 117 h 342"/>
                  <a:gd name="T38" fmla="*/ 82 w 402"/>
                  <a:gd name="T39" fmla="*/ 116 h 34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02"/>
                  <a:gd name="T61" fmla="*/ 0 h 342"/>
                  <a:gd name="T62" fmla="*/ 402 w 402"/>
                  <a:gd name="T63" fmla="*/ 342 h 34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02" h="342">
                    <a:moveTo>
                      <a:pt x="186" y="306"/>
                    </a:moveTo>
                    <a:lnTo>
                      <a:pt x="0" y="252"/>
                    </a:lnTo>
                    <a:lnTo>
                      <a:pt x="0" y="198"/>
                    </a:lnTo>
                    <a:lnTo>
                      <a:pt x="30" y="150"/>
                    </a:lnTo>
                    <a:lnTo>
                      <a:pt x="78" y="42"/>
                    </a:lnTo>
                    <a:lnTo>
                      <a:pt x="84" y="0"/>
                    </a:lnTo>
                    <a:lnTo>
                      <a:pt x="108" y="6"/>
                    </a:lnTo>
                    <a:lnTo>
                      <a:pt x="126" y="18"/>
                    </a:lnTo>
                    <a:lnTo>
                      <a:pt x="126" y="48"/>
                    </a:lnTo>
                    <a:lnTo>
                      <a:pt x="144" y="60"/>
                    </a:lnTo>
                    <a:lnTo>
                      <a:pt x="168" y="54"/>
                    </a:lnTo>
                    <a:lnTo>
                      <a:pt x="198" y="72"/>
                    </a:lnTo>
                    <a:lnTo>
                      <a:pt x="300" y="72"/>
                    </a:lnTo>
                    <a:lnTo>
                      <a:pt x="384" y="90"/>
                    </a:lnTo>
                    <a:lnTo>
                      <a:pt x="402" y="120"/>
                    </a:lnTo>
                    <a:lnTo>
                      <a:pt x="348" y="186"/>
                    </a:lnTo>
                    <a:lnTo>
                      <a:pt x="360" y="204"/>
                    </a:lnTo>
                    <a:lnTo>
                      <a:pt x="324" y="342"/>
                    </a:lnTo>
                    <a:lnTo>
                      <a:pt x="216" y="312"/>
                    </a:lnTo>
                    <a:lnTo>
                      <a:pt x="186" y="30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20" name="Freeform 99"/>
              <p:cNvSpPr>
                <a:spLocks noChangeAspect="1"/>
              </p:cNvSpPr>
              <p:nvPr/>
            </p:nvSpPr>
            <p:spPr bwMode="auto">
              <a:xfrm>
                <a:off x="528" y="1053"/>
                <a:ext cx="307" cy="247"/>
              </a:xfrm>
              <a:custGeom>
                <a:avLst/>
                <a:gdLst>
                  <a:gd name="T0" fmla="*/ 82 w 402"/>
                  <a:gd name="T1" fmla="*/ 116 h 342"/>
                  <a:gd name="T2" fmla="*/ 0 w 402"/>
                  <a:gd name="T3" fmla="*/ 95 h 342"/>
                  <a:gd name="T4" fmla="*/ 0 w 402"/>
                  <a:gd name="T5" fmla="*/ 74 h 342"/>
                  <a:gd name="T6" fmla="*/ 14 w 402"/>
                  <a:gd name="T7" fmla="*/ 56 h 342"/>
                  <a:gd name="T8" fmla="*/ 35 w 402"/>
                  <a:gd name="T9" fmla="*/ 16 h 342"/>
                  <a:gd name="T10" fmla="*/ 37 w 402"/>
                  <a:gd name="T11" fmla="*/ 0 h 342"/>
                  <a:gd name="T12" fmla="*/ 48 w 402"/>
                  <a:gd name="T13" fmla="*/ 2 h 342"/>
                  <a:gd name="T14" fmla="*/ 56 w 402"/>
                  <a:gd name="T15" fmla="*/ 7 h 342"/>
                  <a:gd name="T16" fmla="*/ 56 w 402"/>
                  <a:gd name="T17" fmla="*/ 18 h 342"/>
                  <a:gd name="T18" fmla="*/ 64 w 402"/>
                  <a:gd name="T19" fmla="*/ 22 h 342"/>
                  <a:gd name="T20" fmla="*/ 75 w 402"/>
                  <a:gd name="T21" fmla="*/ 20 h 342"/>
                  <a:gd name="T22" fmla="*/ 88 w 402"/>
                  <a:gd name="T23" fmla="*/ 27 h 342"/>
                  <a:gd name="T24" fmla="*/ 134 w 402"/>
                  <a:gd name="T25" fmla="*/ 27 h 342"/>
                  <a:gd name="T26" fmla="*/ 171 w 402"/>
                  <a:gd name="T27" fmla="*/ 34 h 342"/>
                  <a:gd name="T28" fmla="*/ 179 w 402"/>
                  <a:gd name="T29" fmla="*/ 45 h 342"/>
                  <a:gd name="T30" fmla="*/ 155 w 402"/>
                  <a:gd name="T31" fmla="*/ 70 h 342"/>
                  <a:gd name="T32" fmla="*/ 160 w 402"/>
                  <a:gd name="T33" fmla="*/ 77 h 342"/>
                  <a:gd name="T34" fmla="*/ 144 w 402"/>
                  <a:gd name="T35" fmla="*/ 129 h 342"/>
                  <a:gd name="T36" fmla="*/ 96 w 402"/>
                  <a:gd name="T37" fmla="*/ 117 h 342"/>
                  <a:gd name="T38" fmla="*/ 82 w 402"/>
                  <a:gd name="T39" fmla="*/ 116 h 342"/>
                  <a:gd name="T40" fmla="*/ 82 w 402"/>
                  <a:gd name="T41" fmla="*/ 117 h 34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02"/>
                  <a:gd name="T64" fmla="*/ 0 h 342"/>
                  <a:gd name="T65" fmla="*/ 402 w 402"/>
                  <a:gd name="T66" fmla="*/ 342 h 34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02" h="342">
                    <a:moveTo>
                      <a:pt x="186" y="306"/>
                    </a:moveTo>
                    <a:lnTo>
                      <a:pt x="0" y="252"/>
                    </a:lnTo>
                    <a:lnTo>
                      <a:pt x="0" y="198"/>
                    </a:lnTo>
                    <a:lnTo>
                      <a:pt x="30" y="150"/>
                    </a:lnTo>
                    <a:lnTo>
                      <a:pt x="78" y="42"/>
                    </a:lnTo>
                    <a:lnTo>
                      <a:pt x="84" y="0"/>
                    </a:lnTo>
                    <a:lnTo>
                      <a:pt x="108" y="6"/>
                    </a:lnTo>
                    <a:lnTo>
                      <a:pt x="126" y="18"/>
                    </a:lnTo>
                    <a:lnTo>
                      <a:pt x="126" y="48"/>
                    </a:lnTo>
                    <a:lnTo>
                      <a:pt x="144" y="60"/>
                    </a:lnTo>
                    <a:lnTo>
                      <a:pt x="168" y="54"/>
                    </a:lnTo>
                    <a:lnTo>
                      <a:pt x="198" y="72"/>
                    </a:lnTo>
                    <a:lnTo>
                      <a:pt x="300" y="72"/>
                    </a:lnTo>
                    <a:lnTo>
                      <a:pt x="384" y="90"/>
                    </a:lnTo>
                    <a:lnTo>
                      <a:pt x="402" y="120"/>
                    </a:lnTo>
                    <a:lnTo>
                      <a:pt x="348" y="186"/>
                    </a:lnTo>
                    <a:lnTo>
                      <a:pt x="360" y="204"/>
                    </a:lnTo>
                    <a:lnTo>
                      <a:pt x="324" y="342"/>
                    </a:lnTo>
                    <a:lnTo>
                      <a:pt x="216" y="312"/>
                    </a:lnTo>
                    <a:lnTo>
                      <a:pt x="186" y="306"/>
                    </a:lnTo>
                    <a:lnTo>
                      <a:pt x="186" y="3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21" name="Freeform 100"/>
              <p:cNvSpPr>
                <a:spLocks noChangeAspect="1"/>
              </p:cNvSpPr>
              <p:nvPr/>
            </p:nvSpPr>
            <p:spPr bwMode="auto">
              <a:xfrm>
                <a:off x="2089" y="1304"/>
                <a:ext cx="224" cy="135"/>
              </a:xfrm>
              <a:custGeom>
                <a:avLst/>
                <a:gdLst>
                  <a:gd name="T0" fmla="*/ 14 w 294"/>
                  <a:gd name="T1" fmla="*/ 9 h 186"/>
                  <a:gd name="T2" fmla="*/ 16 w 294"/>
                  <a:gd name="T3" fmla="*/ 14 h 186"/>
                  <a:gd name="T4" fmla="*/ 106 w 294"/>
                  <a:gd name="T5" fmla="*/ 0 h 186"/>
                  <a:gd name="T6" fmla="*/ 117 w 294"/>
                  <a:gd name="T7" fmla="*/ 9 h 186"/>
                  <a:gd name="T8" fmla="*/ 125 w 294"/>
                  <a:gd name="T9" fmla="*/ 12 h 186"/>
                  <a:gd name="T10" fmla="*/ 117 w 294"/>
                  <a:gd name="T11" fmla="*/ 23 h 186"/>
                  <a:gd name="T12" fmla="*/ 120 w 294"/>
                  <a:gd name="T13" fmla="*/ 32 h 186"/>
                  <a:gd name="T14" fmla="*/ 130 w 294"/>
                  <a:gd name="T15" fmla="*/ 41 h 186"/>
                  <a:gd name="T16" fmla="*/ 120 w 294"/>
                  <a:gd name="T17" fmla="*/ 53 h 186"/>
                  <a:gd name="T18" fmla="*/ 117 w 294"/>
                  <a:gd name="T19" fmla="*/ 53 h 186"/>
                  <a:gd name="T20" fmla="*/ 111 w 294"/>
                  <a:gd name="T21" fmla="*/ 55 h 186"/>
                  <a:gd name="T22" fmla="*/ 104 w 294"/>
                  <a:gd name="T23" fmla="*/ 57 h 186"/>
                  <a:gd name="T24" fmla="*/ 32 w 294"/>
                  <a:gd name="T25" fmla="*/ 69 h 186"/>
                  <a:gd name="T26" fmla="*/ 27 w 294"/>
                  <a:gd name="T27" fmla="*/ 69 h 186"/>
                  <a:gd name="T28" fmla="*/ 11 w 294"/>
                  <a:gd name="T29" fmla="*/ 71 h 186"/>
                  <a:gd name="T30" fmla="*/ 5 w 294"/>
                  <a:gd name="T31" fmla="*/ 51 h 186"/>
                  <a:gd name="T32" fmla="*/ 5 w 294"/>
                  <a:gd name="T33" fmla="*/ 44 h 186"/>
                  <a:gd name="T34" fmla="*/ 0 w 294"/>
                  <a:gd name="T35" fmla="*/ 18 h 186"/>
                  <a:gd name="T36" fmla="*/ 14 w 294"/>
                  <a:gd name="T37" fmla="*/ 9 h 18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94"/>
                  <a:gd name="T58" fmla="*/ 0 h 186"/>
                  <a:gd name="T59" fmla="*/ 294 w 294"/>
                  <a:gd name="T60" fmla="*/ 186 h 18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94" h="186">
                    <a:moveTo>
                      <a:pt x="30" y="24"/>
                    </a:moveTo>
                    <a:lnTo>
                      <a:pt x="36" y="36"/>
                    </a:lnTo>
                    <a:lnTo>
                      <a:pt x="240" y="0"/>
                    </a:lnTo>
                    <a:lnTo>
                      <a:pt x="264" y="24"/>
                    </a:lnTo>
                    <a:lnTo>
                      <a:pt x="282" y="30"/>
                    </a:lnTo>
                    <a:lnTo>
                      <a:pt x="264" y="60"/>
                    </a:lnTo>
                    <a:lnTo>
                      <a:pt x="270" y="84"/>
                    </a:lnTo>
                    <a:lnTo>
                      <a:pt x="294" y="108"/>
                    </a:lnTo>
                    <a:lnTo>
                      <a:pt x="270" y="138"/>
                    </a:lnTo>
                    <a:lnTo>
                      <a:pt x="264" y="138"/>
                    </a:lnTo>
                    <a:lnTo>
                      <a:pt x="252" y="144"/>
                    </a:lnTo>
                    <a:lnTo>
                      <a:pt x="234" y="150"/>
                    </a:lnTo>
                    <a:lnTo>
                      <a:pt x="72" y="180"/>
                    </a:lnTo>
                    <a:lnTo>
                      <a:pt x="60" y="180"/>
                    </a:lnTo>
                    <a:lnTo>
                      <a:pt x="24" y="186"/>
                    </a:lnTo>
                    <a:lnTo>
                      <a:pt x="12" y="132"/>
                    </a:lnTo>
                    <a:lnTo>
                      <a:pt x="12" y="114"/>
                    </a:lnTo>
                    <a:lnTo>
                      <a:pt x="0" y="48"/>
                    </a:lnTo>
                    <a:lnTo>
                      <a:pt x="30" y="2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22" name="Freeform 101"/>
              <p:cNvSpPr>
                <a:spLocks noChangeAspect="1"/>
              </p:cNvSpPr>
              <p:nvPr/>
            </p:nvSpPr>
            <p:spPr bwMode="auto">
              <a:xfrm>
                <a:off x="2089" y="1304"/>
                <a:ext cx="224" cy="135"/>
              </a:xfrm>
              <a:custGeom>
                <a:avLst/>
                <a:gdLst>
                  <a:gd name="T0" fmla="*/ 14 w 294"/>
                  <a:gd name="T1" fmla="*/ 9 h 186"/>
                  <a:gd name="T2" fmla="*/ 16 w 294"/>
                  <a:gd name="T3" fmla="*/ 14 h 186"/>
                  <a:gd name="T4" fmla="*/ 106 w 294"/>
                  <a:gd name="T5" fmla="*/ 0 h 186"/>
                  <a:gd name="T6" fmla="*/ 117 w 294"/>
                  <a:gd name="T7" fmla="*/ 9 h 186"/>
                  <a:gd name="T8" fmla="*/ 125 w 294"/>
                  <a:gd name="T9" fmla="*/ 12 h 186"/>
                  <a:gd name="T10" fmla="*/ 117 w 294"/>
                  <a:gd name="T11" fmla="*/ 23 h 186"/>
                  <a:gd name="T12" fmla="*/ 120 w 294"/>
                  <a:gd name="T13" fmla="*/ 32 h 186"/>
                  <a:gd name="T14" fmla="*/ 130 w 294"/>
                  <a:gd name="T15" fmla="*/ 41 h 186"/>
                  <a:gd name="T16" fmla="*/ 120 w 294"/>
                  <a:gd name="T17" fmla="*/ 53 h 186"/>
                  <a:gd name="T18" fmla="*/ 117 w 294"/>
                  <a:gd name="T19" fmla="*/ 53 h 186"/>
                  <a:gd name="T20" fmla="*/ 111 w 294"/>
                  <a:gd name="T21" fmla="*/ 55 h 186"/>
                  <a:gd name="T22" fmla="*/ 104 w 294"/>
                  <a:gd name="T23" fmla="*/ 57 h 186"/>
                  <a:gd name="T24" fmla="*/ 32 w 294"/>
                  <a:gd name="T25" fmla="*/ 69 h 186"/>
                  <a:gd name="T26" fmla="*/ 27 w 294"/>
                  <a:gd name="T27" fmla="*/ 69 h 186"/>
                  <a:gd name="T28" fmla="*/ 11 w 294"/>
                  <a:gd name="T29" fmla="*/ 71 h 186"/>
                  <a:gd name="T30" fmla="*/ 5 w 294"/>
                  <a:gd name="T31" fmla="*/ 51 h 186"/>
                  <a:gd name="T32" fmla="*/ 5 w 294"/>
                  <a:gd name="T33" fmla="*/ 44 h 186"/>
                  <a:gd name="T34" fmla="*/ 0 w 294"/>
                  <a:gd name="T35" fmla="*/ 18 h 186"/>
                  <a:gd name="T36" fmla="*/ 14 w 294"/>
                  <a:gd name="T37" fmla="*/ 9 h 186"/>
                  <a:gd name="T38" fmla="*/ 14 w 294"/>
                  <a:gd name="T39" fmla="*/ 12 h 18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94"/>
                  <a:gd name="T61" fmla="*/ 0 h 186"/>
                  <a:gd name="T62" fmla="*/ 294 w 294"/>
                  <a:gd name="T63" fmla="*/ 186 h 18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94" h="186">
                    <a:moveTo>
                      <a:pt x="30" y="24"/>
                    </a:moveTo>
                    <a:lnTo>
                      <a:pt x="36" y="36"/>
                    </a:lnTo>
                    <a:lnTo>
                      <a:pt x="240" y="0"/>
                    </a:lnTo>
                    <a:lnTo>
                      <a:pt x="264" y="24"/>
                    </a:lnTo>
                    <a:lnTo>
                      <a:pt x="282" y="30"/>
                    </a:lnTo>
                    <a:lnTo>
                      <a:pt x="264" y="60"/>
                    </a:lnTo>
                    <a:lnTo>
                      <a:pt x="270" y="84"/>
                    </a:lnTo>
                    <a:lnTo>
                      <a:pt x="294" y="108"/>
                    </a:lnTo>
                    <a:lnTo>
                      <a:pt x="270" y="138"/>
                    </a:lnTo>
                    <a:lnTo>
                      <a:pt x="264" y="138"/>
                    </a:lnTo>
                    <a:lnTo>
                      <a:pt x="252" y="144"/>
                    </a:lnTo>
                    <a:lnTo>
                      <a:pt x="234" y="150"/>
                    </a:lnTo>
                    <a:lnTo>
                      <a:pt x="72" y="180"/>
                    </a:lnTo>
                    <a:lnTo>
                      <a:pt x="60" y="180"/>
                    </a:lnTo>
                    <a:lnTo>
                      <a:pt x="24" y="186"/>
                    </a:lnTo>
                    <a:lnTo>
                      <a:pt x="12" y="132"/>
                    </a:lnTo>
                    <a:lnTo>
                      <a:pt x="12" y="114"/>
                    </a:lnTo>
                    <a:lnTo>
                      <a:pt x="0" y="48"/>
                    </a:lnTo>
                    <a:lnTo>
                      <a:pt x="30" y="24"/>
                    </a:lnTo>
                    <a:lnTo>
                      <a:pt x="30" y="3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23" name="Freeform 102"/>
              <p:cNvSpPr>
                <a:spLocks noChangeAspect="1"/>
              </p:cNvSpPr>
              <p:nvPr/>
            </p:nvSpPr>
            <p:spPr bwMode="auto">
              <a:xfrm>
                <a:off x="2400" y="1270"/>
                <a:ext cx="27" cy="34"/>
              </a:xfrm>
              <a:custGeom>
                <a:avLst/>
                <a:gdLst>
                  <a:gd name="T0" fmla="*/ 15 w 36"/>
                  <a:gd name="T1" fmla="*/ 11 h 48"/>
                  <a:gd name="T2" fmla="*/ 12 w 36"/>
                  <a:gd name="T3" fmla="*/ 13 h 48"/>
                  <a:gd name="T4" fmla="*/ 10 w 36"/>
                  <a:gd name="T5" fmla="*/ 9 h 48"/>
                  <a:gd name="T6" fmla="*/ 10 w 36"/>
                  <a:gd name="T7" fmla="*/ 15 h 48"/>
                  <a:gd name="T8" fmla="*/ 2 w 36"/>
                  <a:gd name="T9" fmla="*/ 17 h 48"/>
                  <a:gd name="T10" fmla="*/ 0 w 36"/>
                  <a:gd name="T11" fmla="*/ 2 h 48"/>
                  <a:gd name="T12" fmla="*/ 7 w 36"/>
                  <a:gd name="T13" fmla="*/ 0 h 48"/>
                  <a:gd name="T14" fmla="*/ 15 w 36"/>
                  <a:gd name="T15" fmla="*/ 9 h 48"/>
                  <a:gd name="T16" fmla="*/ 15 w 36"/>
                  <a:gd name="T17" fmla="*/ 11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"/>
                  <a:gd name="T28" fmla="*/ 0 h 48"/>
                  <a:gd name="T29" fmla="*/ 36 w 36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" h="48">
                    <a:moveTo>
                      <a:pt x="36" y="30"/>
                    </a:moveTo>
                    <a:lnTo>
                      <a:pt x="30" y="36"/>
                    </a:lnTo>
                    <a:lnTo>
                      <a:pt x="24" y="24"/>
                    </a:lnTo>
                    <a:lnTo>
                      <a:pt x="24" y="42"/>
                    </a:lnTo>
                    <a:lnTo>
                      <a:pt x="6" y="48"/>
                    </a:lnTo>
                    <a:lnTo>
                      <a:pt x="0" y="6"/>
                    </a:lnTo>
                    <a:lnTo>
                      <a:pt x="18" y="0"/>
                    </a:lnTo>
                    <a:lnTo>
                      <a:pt x="36" y="24"/>
                    </a:lnTo>
                    <a:lnTo>
                      <a:pt x="36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24" name="Freeform 103"/>
              <p:cNvSpPr>
                <a:spLocks noChangeAspect="1"/>
              </p:cNvSpPr>
              <p:nvPr/>
            </p:nvSpPr>
            <p:spPr bwMode="auto">
              <a:xfrm>
                <a:off x="2400" y="1270"/>
                <a:ext cx="27" cy="34"/>
              </a:xfrm>
              <a:custGeom>
                <a:avLst/>
                <a:gdLst>
                  <a:gd name="T0" fmla="*/ 15 w 36"/>
                  <a:gd name="T1" fmla="*/ 11 h 48"/>
                  <a:gd name="T2" fmla="*/ 12 w 36"/>
                  <a:gd name="T3" fmla="*/ 13 h 48"/>
                  <a:gd name="T4" fmla="*/ 10 w 36"/>
                  <a:gd name="T5" fmla="*/ 9 h 48"/>
                  <a:gd name="T6" fmla="*/ 10 w 36"/>
                  <a:gd name="T7" fmla="*/ 15 h 48"/>
                  <a:gd name="T8" fmla="*/ 2 w 36"/>
                  <a:gd name="T9" fmla="*/ 17 h 48"/>
                  <a:gd name="T10" fmla="*/ 0 w 36"/>
                  <a:gd name="T11" fmla="*/ 2 h 48"/>
                  <a:gd name="T12" fmla="*/ 7 w 36"/>
                  <a:gd name="T13" fmla="*/ 0 h 48"/>
                  <a:gd name="T14" fmla="*/ 15 w 36"/>
                  <a:gd name="T15" fmla="*/ 9 h 48"/>
                  <a:gd name="T16" fmla="*/ 15 w 36"/>
                  <a:gd name="T17" fmla="*/ 11 h 48"/>
                  <a:gd name="T18" fmla="*/ 15 w 36"/>
                  <a:gd name="T19" fmla="*/ 13 h 4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6"/>
                  <a:gd name="T31" fmla="*/ 0 h 48"/>
                  <a:gd name="T32" fmla="*/ 36 w 36"/>
                  <a:gd name="T33" fmla="*/ 48 h 4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6" h="48">
                    <a:moveTo>
                      <a:pt x="36" y="30"/>
                    </a:moveTo>
                    <a:lnTo>
                      <a:pt x="30" y="36"/>
                    </a:lnTo>
                    <a:lnTo>
                      <a:pt x="24" y="24"/>
                    </a:lnTo>
                    <a:lnTo>
                      <a:pt x="24" y="42"/>
                    </a:lnTo>
                    <a:lnTo>
                      <a:pt x="6" y="48"/>
                    </a:lnTo>
                    <a:lnTo>
                      <a:pt x="0" y="6"/>
                    </a:lnTo>
                    <a:lnTo>
                      <a:pt x="18" y="0"/>
                    </a:lnTo>
                    <a:lnTo>
                      <a:pt x="36" y="24"/>
                    </a:lnTo>
                    <a:lnTo>
                      <a:pt x="36" y="30"/>
                    </a:lnTo>
                    <a:lnTo>
                      <a:pt x="36" y="3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25" name="Freeform 104"/>
              <p:cNvSpPr>
                <a:spLocks noChangeAspect="1"/>
              </p:cNvSpPr>
              <p:nvPr/>
            </p:nvSpPr>
            <p:spPr bwMode="auto">
              <a:xfrm>
                <a:off x="2034" y="1651"/>
                <a:ext cx="196" cy="143"/>
              </a:xfrm>
              <a:custGeom>
                <a:avLst/>
                <a:gdLst>
                  <a:gd name="T0" fmla="*/ 113 w 258"/>
                  <a:gd name="T1" fmla="*/ 22 h 198"/>
                  <a:gd name="T2" fmla="*/ 100 w 258"/>
                  <a:gd name="T3" fmla="*/ 38 h 198"/>
                  <a:gd name="T4" fmla="*/ 103 w 258"/>
                  <a:gd name="T5" fmla="*/ 43 h 198"/>
                  <a:gd name="T6" fmla="*/ 90 w 258"/>
                  <a:gd name="T7" fmla="*/ 54 h 198"/>
                  <a:gd name="T8" fmla="*/ 87 w 258"/>
                  <a:gd name="T9" fmla="*/ 52 h 198"/>
                  <a:gd name="T10" fmla="*/ 87 w 258"/>
                  <a:gd name="T11" fmla="*/ 56 h 198"/>
                  <a:gd name="T12" fmla="*/ 74 w 258"/>
                  <a:gd name="T13" fmla="*/ 63 h 198"/>
                  <a:gd name="T14" fmla="*/ 74 w 258"/>
                  <a:gd name="T15" fmla="*/ 68 h 198"/>
                  <a:gd name="T16" fmla="*/ 68 w 258"/>
                  <a:gd name="T17" fmla="*/ 66 h 198"/>
                  <a:gd name="T18" fmla="*/ 71 w 258"/>
                  <a:gd name="T19" fmla="*/ 70 h 198"/>
                  <a:gd name="T20" fmla="*/ 68 w 258"/>
                  <a:gd name="T21" fmla="*/ 74 h 198"/>
                  <a:gd name="T22" fmla="*/ 61 w 258"/>
                  <a:gd name="T23" fmla="*/ 72 h 198"/>
                  <a:gd name="T24" fmla="*/ 50 w 258"/>
                  <a:gd name="T25" fmla="*/ 54 h 198"/>
                  <a:gd name="T26" fmla="*/ 21 w 258"/>
                  <a:gd name="T27" fmla="*/ 34 h 198"/>
                  <a:gd name="T28" fmla="*/ 13 w 258"/>
                  <a:gd name="T29" fmla="*/ 22 h 198"/>
                  <a:gd name="T30" fmla="*/ 0 w 258"/>
                  <a:gd name="T31" fmla="*/ 18 h 198"/>
                  <a:gd name="T32" fmla="*/ 5 w 258"/>
                  <a:gd name="T33" fmla="*/ 12 h 198"/>
                  <a:gd name="T34" fmla="*/ 21 w 258"/>
                  <a:gd name="T35" fmla="*/ 5 h 198"/>
                  <a:gd name="T36" fmla="*/ 50 w 258"/>
                  <a:gd name="T37" fmla="*/ 0 h 198"/>
                  <a:gd name="T38" fmla="*/ 58 w 258"/>
                  <a:gd name="T39" fmla="*/ 9 h 198"/>
                  <a:gd name="T40" fmla="*/ 84 w 258"/>
                  <a:gd name="T41" fmla="*/ 5 h 198"/>
                  <a:gd name="T42" fmla="*/ 110 w 258"/>
                  <a:gd name="T43" fmla="*/ 22 h 198"/>
                  <a:gd name="T44" fmla="*/ 113 w 258"/>
                  <a:gd name="T45" fmla="*/ 22 h 19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58"/>
                  <a:gd name="T70" fmla="*/ 0 h 198"/>
                  <a:gd name="T71" fmla="*/ 258 w 258"/>
                  <a:gd name="T72" fmla="*/ 198 h 19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58" h="198">
                    <a:moveTo>
                      <a:pt x="258" y="60"/>
                    </a:moveTo>
                    <a:lnTo>
                      <a:pt x="228" y="102"/>
                    </a:lnTo>
                    <a:lnTo>
                      <a:pt x="234" y="114"/>
                    </a:lnTo>
                    <a:lnTo>
                      <a:pt x="204" y="144"/>
                    </a:lnTo>
                    <a:lnTo>
                      <a:pt x="198" y="138"/>
                    </a:lnTo>
                    <a:lnTo>
                      <a:pt x="198" y="150"/>
                    </a:lnTo>
                    <a:lnTo>
                      <a:pt x="168" y="168"/>
                    </a:lnTo>
                    <a:lnTo>
                      <a:pt x="168" y="180"/>
                    </a:lnTo>
                    <a:lnTo>
                      <a:pt x="156" y="174"/>
                    </a:lnTo>
                    <a:lnTo>
                      <a:pt x="162" y="186"/>
                    </a:lnTo>
                    <a:lnTo>
                      <a:pt x="156" y="198"/>
                    </a:lnTo>
                    <a:lnTo>
                      <a:pt x="138" y="192"/>
                    </a:lnTo>
                    <a:lnTo>
                      <a:pt x="114" y="144"/>
                    </a:lnTo>
                    <a:lnTo>
                      <a:pt x="48" y="90"/>
                    </a:lnTo>
                    <a:lnTo>
                      <a:pt x="30" y="60"/>
                    </a:lnTo>
                    <a:lnTo>
                      <a:pt x="0" y="48"/>
                    </a:lnTo>
                    <a:lnTo>
                      <a:pt x="12" y="30"/>
                    </a:lnTo>
                    <a:lnTo>
                      <a:pt x="48" y="12"/>
                    </a:lnTo>
                    <a:lnTo>
                      <a:pt x="114" y="0"/>
                    </a:lnTo>
                    <a:lnTo>
                      <a:pt x="132" y="24"/>
                    </a:lnTo>
                    <a:lnTo>
                      <a:pt x="192" y="12"/>
                    </a:lnTo>
                    <a:lnTo>
                      <a:pt x="252" y="60"/>
                    </a:lnTo>
                    <a:lnTo>
                      <a:pt x="258" y="6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26" name="Freeform 105"/>
              <p:cNvSpPr>
                <a:spLocks noChangeAspect="1"/>
              </p:cNvSpPr>
              <p:nvPr/>
            </p:nvSpPr>
            <p:spPr bwMode="auto">
              <a:xfrm>
                <a:off x="2034" y="1651"/>
                <a:ext cx="196" cy="143"/>
              </a:xfrm>
              <a:custGeom>
                <a:avLst/>
                <a:gdLst>
                  <a:gd name="T0" fmla="*/ 113 w 258"/>
                  <a:gd name="T1" fmla="*/ 22 h 198"/>
                  <a:gd name="T2" fmla="*/ 100 w 258"/>
                  <a:gd name="T3" fmla="*/ 38 h 198"/>
                  <a:gd name="T4" fmla="*/ 103 w 258"/>
                  <a:gd name="T5" fmla="*/ 43 h 198"/>
                  <a:gd name="T6" fmla="*/ 90 w 258"/>
                  <a:gd name="T7" fmla="*/ 54 h 198"/>
                  <a:gd name="T8" fmla="*/ 87 w 258"/>
                  <a:gd name="T9" fmla="*/ 52 h 198"/>
                  <a:gd name="T10" fmla="*/ 87 w 258"/>
                  <a:gd name="T11" fmla="*/ 56 h 198"/>
                  <a:gd name="T12" fmla="*/ 74 w 258"/>
                  <a:gd name="T13" fmla="*/ 63 h 198"/>
                  <a:gd name="T14" fmla="*/ 74 w 258"/>
                  <a:gd name="T15" fmla="*/ 68 h 198"/>
                  <a:gd name="T16" fmla="*/ 68 w 258"/>
                  <a:gd name="T17" fmla="*/ 66 h 198"/>
                  <a:gd name="T18" fmla="*/ 71 w 258"/>
                  <a:gd name="T19" fmla="*/ 70 h 198"/>
                  <a:gd name="T20" fmla="*/ 68 w 258"/>
                  <a:gd name="T21" fmla="*/ 74 h 198"/>
                  <a:gd name="T22" fmla="*/ 61 w 258"/>
                  <a:gd name="T23" fmla="*/ 72 h 198"/>
                  <a:gd name="T24" fmla="*/ 50 w 258"/>
                  <a:gd name="T25" fmla="*/ 54 h 198"/>
                  <a:gd name="T26" fmla="*/ 21 w 258"/>
                  <a:gd name="T27" fmla="*/ 34 h 198"/>
                  <a:gd name="T28" fmla="*/ 13 w 258"/>
                  <a:gd name="T29" fmla="*/ 22 h 198"/>
                  <a:gd name="T30" fmla="*/ 0 w 258"/>
                  <a:gd name="T31" fmla="*/ 18 h 198"/>
                  <a:gd name="T32" fmla="*/ 5 w 258"/>
                  <a:gd name="T33" fmla="*/ 12 h 198"/>
                  <a:gd name="T34" fmla="*/ 21 w 258"/>
                  <a:gd name="T35" fmla="*/ 5 h 198"/>
                  <a:gd name="T36" fmla="*/ 50 w 258"/>
                  <a:gd name="T37" fmla="*/ 0 h 198"/>
                  <a:gd name="T38" fmla="*/ 58 w 258"/>
                  <a:gd name="T39" fmla="*/ 9 h 198"/>
                  <a:gd name="T40" fmla="*/ 84 w 258"/>
                  <a:gd name="T41" fmla="*/ 5 h 198"/>
                  <a:gd name="T42" fmla="*/ 110 w 258"/>
                  <a:gd name="T43" fmla="*/ 22 h 198"/>
                  <a:gd name="T44" fmla="*/ 113 w 258"/>
                  <a:gd name="T45" fmla="*/ 22 h 198"/>
                  <a:gd name="T46" fmla="*/ 113 w 258"/>
                  <a:gd name="T47" fmla="*/ 25 h 19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58"/>
                  <a:gd name="T73" fmla="*/ 0 h 198"/>
                  <a:gd name="T74" fmla="*/ 258 w 258"/>
                  <a:gd name="T75" fmla="*/ 198 h 19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58" h="198">
                    <a:moveTo>
                      <a:pt x="258" y="60"/>
                    </a:moveTo>
                    <a:lnTo>
                      <a:pt x="228" y="102"/>
                    </a:lnTo>
                    <a:lnTo>
                      <a:pt x="234" y="114"/>
                    </a:lnTo>
                    <a:lnTo>
                      <a:pt x="204" y="144"/>
                    </a:lnTo>
                    <a:lnTo>
                      <a:pt x="198" y="138"/>
                    </a:lnTo>
                    <a:lnTo>
                      <a:pt x="198" y="150"/>
                    </a:lnTo>
                    <a:lnTo>
                      <a:pt x="168" y="168"/>
                    </a:lnTo>
                    <a:lnTo>
                      <a:pt x="168" y="180"/>
                    </a:lnTo>
                    <a:lnTo>
                      <a:pt x="156" y="174"/>
                    </a:lnTo>
                    <a:lnTo>
                      <a:pt x="162" y="186"/>
                    </a:lnTo>
                    <a:lnTo>
                      <a:pt x="156" y="198"/>
                    </a:lnTo>
                    <a:lnTo>
                      <a:pt x="138" y="192"/>
                    </a:lnTo>
                    <a:lnTo>
                      <a:pt x="114" y="144"/>
                    </a:lnTo>
                    <a:lnTo>
                      <a:pt x="48" y="90"/>
                    </a:lnTo>
                    <a:lnTo>
                      <a:pt x="30" y="60"/>
                    </a:lnTo>
                    <a:lnTo>
                      <a:pt x="0" y="48"/>
                    </a:lnTo>
                    <a:lnTo>
                      <a:pt x="12" y="30"/>
                    </a:lnTo>
                    <a:lnTo>
                      <a:pt x="48" y="12"/>
                    </a:lnTo>
                    <a:lnTo>
                      <a:pt x="114" y="0"/>
                    </a:lnTo>
                    <a:lnTo>
                      <a:pt x="132" y="24"/>
                    </a:lnTo>
                    <a:lnTo>
                      <a:pt x="192" y="12"/>
                    </a:lnTo>
                    <a:lnTo>
                      <a:pt x="252" y="60"/>
                    </a:lnTo>
                    <a:lnTo>
                      <a:pt x="258" y="60"/>
                    </a:lnTo>
                    <a:lnTo>
                      <a:pt x="258" y="6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27" name="Freeform 106"/>
              <p:cNvSpPr>
                <a:spLocks noChangeAspect="1"/>
              </p:cNvSpPr>
              <p:nvPr/>
            </p:nvSpPr>
            <p:spPr bwMode="auto">
              <a:xfrm>
                <a:off x="1242" y="1188"/>
                <a:ext cx="275" cy="168"/>
              </a:xfrm>
              <a:custGeom>
                <a:avLst/>
                <a:gdLst>
                  <a:gd name="T0" fmla="*/ 160 w 360"/>
                  <a:gd name="T1" fmla="*/ 62 h 234"/>
                  <a:gd name="T2" fmla="*/ 157 w 360"/>
                  <a:gd name="T3" fmla="*/ 65 h 234"/>
                  <a:gd name="T4" fmla="*/ 160 w 360"/>
                  <a:gd name="T5" fmla="*/ 71 h 234"/>
                  <a:gd name="T6" fmla="*/ 155 w 360"/>
                  <a:gd name="T7" fmla="*/ 80 h 234"/>
                  <a:gd name="T8" fmla="*/ 160 w 360"/>
                  <a:gd name="T9" fmla="*/ 87 h 234"/>
                  <a:gd name="T10" fmla="*/ 157 w 360"/>
                  <a:gd name="T11" fmla="*/ 87 h 234"/>
                  <a:gd name="T12" fmla="*/ 144 w 360"/>
                  <a:gd name="T13" fmla="*/ 78 h 234"/>
                  <a:gd name="T14" fmla="*/ 128 w 360"/>
                  <a:gd name="T15" fmla="*/ 80 h 234"/>
                  <a:gd name="T16" fmla="*/ 118 w 360"/>
                  <a:gd name="T17" fmla="*/ 73 h 234"/>
                  <a:gd name="T18" fmla="*/ 0 w 360"/>
                  <a:gd name="T19" fmla="*/ 69 h 234"/>
                  <a:gd name="T20" fmla="*/ 3 w 360"/>
                  <a:gd name="T21" fmla="*/ 57 h 234"/>
                  <a:gd name="T22" fmla="*/ 5 w 360"/>
                  <a:gd name="T23" fmla="*/ 20 h 234"/>
                  <a:gd name="T24" fmla="*/ 8 w 360"/>
                  <a:gd name="T25" fmla="*/ 0 h 234"/>
                  <a:gd name="T26" fmla="*/ 157 w 360"/>
                  <a:gd name="T27" fmla="*/ 4 h 234"/>
                  <a:gd name="T28" fmla="*/ 152 w 360"/>
                  <a:gd name="T29" fmla="*/ 11 h 234"/>
                  <a:gd name="T30" fmla="*/ 160 w 360"/>
                  <a:gd name="T31" fmla="*/ 20 h 234"/>
                  <a:gd name="T32" fmla="*/ 160 w 360"/>
                  <a:gd name="T33" fmla="*/ 53 h 234"/>
                  <a:gd name="T34" fmla="*/ 160 w 360"/>
                  <a:gd name="T35" fmla="*/ 62 h 2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0"/>
                  <a:gd name="T55" fmla="*/ 0 h 234"/>
                  <a:gd name="T56" fmla="*/ 360 w 360"/>
                  <a:gd name="T57" fmla="*/ 234 h 2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0" h="234">
                    <a:moveTo>
                      <a:pt x="360" y="168"/>
                    </a:moveTo>
                    <a:lnTo>
                      <a:pt x="354" y="174"/>
                    </a:lnTo>
                    <a:lnTo>
                      <a:pt x="360" y="192"/>
                    </a:lnTo>
                    <a:lnTo>
                      <a:pt x="348" y="216"/>
                    </a:lnTo>
                    <a:lnTo>
                      <a:pt x="360" y="234"/>
                    </a:lnTo>
                    <a:lnTo>
                      <a:pt x="354" y="234"/>
                    </a:lnTo>
                    <a:lnTo>
                      <a:pt x="324" y="210"/>
                    </a:lnTo>
                    <a:lnTo>
                      <a:pt x="288" y="216"/>
                    </a:lnTo>
                    <a:lnTo>
                      <a:pt x="264" y="198"/>
                    </a:lnTo>
                    <a:lnTo>
                      <a:pt x="0" y="186"/>
                    </a:lnTo>
                    <a:lnTo>
                      <a:pt x="6" y="156"/>
                    </a:lnTo>
                    <a:lnTo>
                      <a:pt x="12" y="54"/>
                    </a:lnTo>
                    <a:lnTo>
                      <a:pt x="18" y="0"/>
                    </a:lnTo>
                    <a:lnTo>
                      <a:pt x="354" y="12"/>
                    </a:lnTo>
                    <a:lnTo>
                      <a:pt x="342" y="30"/>
                    </a:lnTo>
                    <a:lnTo>
                      <a:pt x="360" y="54"/>
                    </a:lnTo>
                    <a:lnTo>
                      <a:pt x="360" y="144"/>
                    </a:lnTo>
                    <a:lnTo>
                      <a:pt x="360" y="168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28" name="Freeform 107"/>
              <p:cNvSpPr>
                <a:spLocks noChangeAspect="1"/>
              </p:cNvSpPr>
              <p:nvPr/>
            </p:nvSpPr>
            <p:spPr bwMode="auto">
              <a:xfrm>
                <a:off x="1242" y="1188"/>
                <a:ext cx="275" cy="168"/>
              </a:xfrm>
              <a:custGeom>
                <a:avLst/>
                <a:gdLst>
                  <a:gd name="T0" fmla="*/ 160 w 360"/>
                  <a:gd name="T1" fmla="*/ 62 h 234"/>
                  <a:gd name="T2" fmla="*/ 157 w 360"/>
                  <a:gd name="T3" fmla="*/ 65 h 234"/>
                  <a:gd name="T4" fmla="*/ 160 w 360"/>
                  <a:gd name="T5" fmla="*/ 71 h 234"/>
                  <a:gd name="T6" fmla="*/ 155 w 360"/>
                  <a:gd name="T7" fmla="*/ 80 h 234"/>
                  <a:gd name="T8" fmla="*/ 160 w 360"/>
                  <a:gd name="T9" fmla="*/ 87 h 234"/>
                  <a:gd name="T10" fmla="*/ 157 w 360"/>
                  <a:gd name="T11" fmla="*/ 87 h 234"/>
                  <a:gd name="T12" fmla="*/ 144 w 360"/>
                  <a:gd name="T13" fmla="*/ 78 h 234"/>
                  <a:gd name="T14" fmla="*/ 128 w 360"/>
                  <a:gd name="T15" fmla="*/ 80 h 234"/>
                  <a:gd name="T16" fmla="*/ 118 w 360"/>
                  <a:gd name="T17" fmla="*/ 73 h 234"/>
                  <a:gd name="T18" fmla="*/ 0 w 360"/>
                  <a:gd name="T19" fmla="*/ 69 h 234"/>
                  <a:gd name="T20" fmla="*/ 3 w 360"/>
                  <a:gd name="T21" fmla="*/ 57 h 234"/>
                  <a:gd name="T22" fmla="*/ 5 w 360"/>
                  <a:gd name="T23" fmla="*/ 20 h 234"/>
                  <a:gd name="T24" fmla="*/ 8 w 360"/>
                  <a:gd name="T25" fmla="*/ 0 h 234"/>
                  <a:gd name="T26" fmla="*/ 157 w 360"/>
                  <a:gd name="T27" fmla="*/ 4 h 234"/>
                  <a:gd name="T28" fmla="*/ 152 w 360"/>
                  <a:gd name="T29" fmla="*/ 11 h 234"/>
                  <a:gd name="T30" fmla="*/ 160 w 360"/>
                  <a:gd name="T31" fmla="*/ 20 h 234"/>
                  <a:gd name="T32" fmla="*/ 160 w 360"/>
                  <a:gd name="T33" fmla="*/ 53 h 234"/>
                  <a:gd name="T34" fmla="*/ 160 w 360"/>
                  <a:gd name="T35" fmla="*/ 62 h 234"/>
                  <a:gd name="T36" fmla="*/ 160 w 360"/>
                  <a:gd name="T37" fmla="*/ 65 h 2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60"/>
                  <a:gd name="T58" fmla="*/ 0 h 234"/>
                  <a:gd name="T59" fmla="*/ 360 w 360"/>
                  <a:gd name="T60" fmla="*/ 234 h 2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60" h="234">
                    <a:moveTo>
                      <a:pt x="360" y="168"/>
                    </a:moveTo>
                    <a:lnTo>
                      <a:pt x="354" y="174"/>
                    </a:lnTo>
                    <a:lnTo>
                      <a:pt x="360" y="192"/>
                    </a:lnTo>
                    <a:lnTo>
                      <a:pt x="348" y="216"/>
                    </a:lnTo>
                    <a:lnTo>
                      <a:pt x="360" y="234"/>
                    </a:lnTo>
                    <a:lnTo>
                      <a:pt x="354" y="234"/>
                    </a:lnTo>
                    <a:lnTo>
                      <a:pt x="324" y="210"/>
                    </a:lnTo>
                    <a:lnTo>
                      <a:pt x="288" y="216"/>
                    </a:lnTo>
                    <a:lnTo>
                      <a:pt x="264" y="198"/>
                    </a:lnTo>
                    <a:lnTo>
                      <a:pt x="0" y="186"/>
                    </a:lnTo>
                    <a:lnTo>
                      <a:pt x="6" y="156"/>
                    </a:lnTo>
                    <a:lnTo>
                      <a:pt x="12" y="54"/>
                    </a:lnTo>
                    <a:lnTo>
                      <a:pt x="18" y="0"/>
                    </a:lnTo>
                    <a:lnTo>
                      <a:pt x="354" y="12"/>
                    </a:lnTo>
                    <a:lnTo>
                      <a:pt x="342" y="30"/>
                    </a:lnTo>
                    <a:lnTo>
                      <a:pt x="360" y="54"/>
                    </a:lnTo>
                    <a:lnTo>
                      <a:pt x="360" y="144"/>
                    </a:lnTo>
                    <a:lnTo>
                      <a:pt x="360" y="168"/>
                    </a:lnTo>
                    <a:lnTo>
                      <a:pt x="360" y="17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29" name="Freeform 108"/>
              <p:cNvSpPr>
                <a:spLocks noChangeAspect="1"/>
              </p:cNvSpPr>
              <p:nvPr/>
            </p:nvSpPr>
            <p:spPr bwMode="auto">
              <a:xfrm>
                <a:off x="1759" y="1590"/>
                <a:ext cx="330" cy="108"/>
              </a:xfrm>
              <a:custGeom>
                <a:avLst/>
                <a:gdLst>
                  <a:gd name="T0" fmla="*/ 192 w 432"/>
                  <a:gd name="T1" fmla="*/ 0 h 150"/>
                  <a:gd name="T2" fmla="*/ 192 w 432"/>
                  <a:gd name="T3" fmla="*/ 6 h 150"/>
                  <a:gd name="T4" fmla="*/ 187 w 432"/>
                  <a:gd name="T5" fmla="*/ 12 h 150"/>
                  <a:gd name="T6" fmla="*/ 174 w 432"/>
                  <a:gd name="T7" fmla="*/ 18 h 150"/>
                  <a:gd name="T8" fmla="*/ 171 w 432"/>
                  <a:gd name="T9" fmla="*/ 16 h 150"/>
                  <a:gd name="T10" fmla="*/ 166 w 432"/>
                  <a:gd name="T11" fmla="*/ 22 h 150"/>
                  <a:gd name="T12" fmla="*/ 147 w 432"/>
                  <a:gd name="T13" fmla="*/ 31 h 150"/>
                  <a:gd name="T14" fmla="*/ 144 w 432"/>
                  <a:gd name="T15" fmla="*/ 38 h 150"/>
                  <a:gd name="T16" fmla="*/ 137 w 432"/>
                  <a:gd name="T17" fmla="*/ 38 h 150"/>
                  <a:gd name="T18" fmla="*/ 137 w 432"/>
                  <a:gd name="T19" fmla="*/ 45 h 150"/>
                  <a:gd name="T20" fmla="*/ 107 w 432"/>
                  <a:gd name="T21" fmla="*/ 49 h 150"/>
                  <a:gd name="T22" fmla="*/ 48 w 432"/>
                  <a:gd name="T23" fmla="*/ 51 h 150"/>
                  <a:gd name="T24" fmla="*/ 0 w 432"/>
                  <a:gd name="T25" fmla="*/ 56 h 150"/>
                  <a:gd name="T26" fmla="*/ 5 w 432"/>
                  <a:gd name="T27" fmla="*/ 51 h 150"/>
                  <a:gd name="T28" fmla="*/ 0 w 432"/>
                  <a:gd name="T29" fmla="*/ 45 h 150"/>
                  <a:gd name="T30" fmla="*/ 8 w 432"/>
                  <a:gd name="T31" fmla="*/ 42 h 150"/>
                  <a:gd name="T32" fmla="*/ 5 w 432"/>
                  <a:gd name="T33" fmla="*/ 38 h 150"/>
                  <a:gd name="T34" fmla="*/ 14 w 432"/>
                  <a:gd name="T35" fmla="*/ 31 h 150"/>
                  <a:gd name="T36" fmla="*/ 11 w 432"/>
                  <a:gd name="T37" fmla="*/ 31 h 150"/>
                  <a:gd name="T38" fmla="*/ 11 w 432"/>
                  <a:gd name="T39" fmla="*/ 29 h 150"/>
                  <a:gd name="T40" fmla="*/ 14 w 432"/>
                  <a:gd name="T41" fmla="*/ 16 h 150"/>
                  <a:gd name="T42" fmla="*/ 16 w 432"/>
                  <a:gd name="T43" fmla="*/ 18 h 150"/>
                  <a:gd name="T44" fmla="*/ 48 w 432"/>
                  <a:gd name="T45" fmla="*/ 16 h 150"/>
                  <a:gd name="T46" fmla="*/ 48 w 432"/>
                  <a:gd name="T47" fmla="*/ 12 h 150"/>
                  <a:gd name="T48" fmla="*/ 147 w 432"/>
                  <a:gd name="T49" fmla="*/ 4 h 150"/>
                  <a:gd name="T50" fmla="*/ 192 w 432"/>
                  <a:gd name="T51" fmla="*/ 0 h 15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32"/>
                  <a:gd name="T79" fmla="*/ 0 h 150"/>
                  <a:gd name="T80" fmla="*/ 432 w 432"/>
                  <a:gd name="T81" fmla="*/ 150 h 15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32" h="150">
                    <a:moveTo>
                      <a:pt x="432" y="0"/>
                    </a:moveTo>
                    <a:lnTo>
                      <a:pt x="432" y="18"/>
                    </a:lnTo>
                    <a:lnTo>
                      <a:pt x="420" y="30"/>
                    </a:lnTo>
                    <a:lnTo>
                      <a:pt x="390" y="48"/>
                    </a:lnTo>
                    <a:lnTo>
                      <a:pt x="384" y="42"/>
                    </a:lnTo>
                    <a:lnTo>
                      <a:pt x="372" y="60"/>
                    </a:lnTo>
                    <a:lnTo>
                      <a:pt x="330" y="84"/>
                    </a:lnTo>
                    <a:lnTo>
                      <a:pt x="324" y="102"/>
                    </a:lnTo>
                    <a:lnTo>
                      <a:pt x="306" y="102"/>
                    </a:lnTo>
                    <a:lnTo>
                      <a:pt x="306" y="120"/>
                    </a:lnTo>
                    <a:lnTo>
                      <a:pt x="240" y="132"/>
                    </a:lnTo>
                    <a:lnTo>
                      <a:pt x="108" y="138"/>
                    </a:lnTo>
                    <a:lnTo>
                      <a:pt x="0" y="150"/>
                    </a:lnTo>
                    <a:lnTo>
                      <a:pt x="12" y="138"/>
                    </a:lnTo>
                    <a:lnTo>
                      <a:pt x="0" y="120"/>
                    </a:lnTo>
                    <a:lnTo>
                      <a:pt x="18" y="114"/>
                    </a:lnTo>
                    <a:lnTo>
                      <a:pt x="12" y="102"/>
                    </a:lnTo>
                    <a:lnTo>
                      <a:pt x="30" y="84"/>
                    </a:lnTo>
                    <a:lnTo>
                      <a:pt x="24" y="84"/>
                    </a:lnTo>
                    <a:lnTo>
                      <a:pt x="24" y="78"/>
                    </a:lnTo>
                    <a:lnTo>
                      <a:pt x="30" y="42"/>
                    </a:lnTo>
                    <a:lnTo>
                      <a:pt x="36" y="48"/>
                    </a:lnTo>
                    <a:lnTo>
                      <a:pt x="108" y="42"/>
                    </a:lnTo>
                    <a:lnTo>
                      <a:pt x="108" y="30"/>
                    </a:lnTo>
                    <a:lnTo>
                      <a:pt x="330" y="12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30" name="Freeform 109"/>
              <p:cNvSpPr>
                <a:spLocks noChangeAspect="1"/>
              </p:cNvSpPr>
              <p:nvPr/>
            </p:nvSpPr>
            <p:spPr bwMode="auto">
              <a:xfrm>
                <a:off x="1759" y="1590"/>
                <a:ext cx="330" cy="108"/>
              </a:xfrm>
              <a:custGeom>
                <a:avLst/>
                <a:gdLst>
                  <a:gd name="T0" fmla="*/ 192 w 432"/>
                  <a:gd name="T1" fmla="*/ 0 h 150"/>
                  <a:gd name="T2" fmla="*/ 192 w 432"/>
                  <a:gd name="T3" fmla="*/ 6 h 150"/>
                  <a:gd name="T4" fmla="*/ 187 w 432"/>
                  <a:gd name="T5" fmla="*/ 12 h 150"/>
                  <a:gd name="T6" fmla="*/ 174 w 432"/>
                  <a:gd name="T7" fmla="*/ 18 h 150"/>
                  <a:gd name="T8" fmla="*/ 171 w 432"/>
                  <a:gd name="T9" fmla="*/ 16 h 150"/>
                  <a:gd name="T10" fmla="*/ 166 w 432"/>
                  <a:gd name="T11" fmla="*/ 22 h 150"/>
                  <a:gd name="T12" fmla="*/ 147 w 432"/>
                  <a:gd name="T13" fmla="*/ 31 h 150"/>
                  <a:gd name="T14" fmla="*/ 144 w 432"/>
                  <a:gd name="T15" fmla="*/ 38 h 150"/>
                  <a:gd name="T16" fmla="*/ 137 w 432"/>
                  <a:gd name="T17" fmla="*/ 38 h 150"/>
                  <a:gd name="T18" fmla="*/ 137 w 432"/>
                  <a:gd name="T19" fmla="*/ 45 h 150"/>
                  <a:gd name="T20" fmla="*/ 107 w 432"/>
                  <a:gd name="T21" fmla="*/ 49 h 150"/>
                  <a:gd name="T22" fmla="*/ 48 w 432"/>
                  <a:gd name="T23" fmla="*/ 51 h 150"/>
                  <a:gd name="T24" fmla="*/ 0 w 432"/>
                  <a:gd name="T25" fmla="*/ 56 h 150"/>
                  <a:gd name="T26" fmla="*/ 5 w 432"/>
                  <a:gd name="T27" fmla="*/ 51 h 150"/>
                  <a:gd name="T28" fmla="*/ 0 w 432"/>
                  <a:gd name="T29" fmla="*/ 45 h 150"/>
                  <a:gd name="T30" fmla="*/ 8 w 432"/>
                  <a:gd name="T31" fmla="*/ 42 h 150"/>
                  <a:gd name="T32" fmla="*/ 5 w 432"/>
                  <a:gd name="T33" fmla="*/ 38 h 150"/>
                  <a:gd name="T34" fmla="*/ 14 w 432"/>
                  <a:gd name="T35" fmla="*/ 31 h 150"/>
                  <a:gd name="T36" fmla="*/ 11 w 432"/>
                  <a:gd name="T37" fmla="*/ 31 h 150"/>
                  <a:gd name="T38" fmla="*/ 11 w 432"/>
                  <a:gd name="T39" fmla="*/ 29 h 150"/>
                  <a:gd name="T40" fmla="*/ 14 w 432"/>
                  <a:gd name="T41" fmla="*/ 16 h 150"/>
                  <a:gd name="T42" fmla="*/ 16 w 432"/>
                  <a:gd name="T43" fmla="*/ 18 h 150"/>
                  <a:gd name="T44" fmla="*/ 48 w 432"/>
                  <a:gd name="T45" fmla="*/ 16 h 150"/>
                  <a:gd name="T46" fmla="*/ 48 w 432"/>
                  <a:gd name="T47" fmla="*/ 12 h 150"/>
                  <a:gd name="T48" fmla="*/ 147 w 432"/>
                  <a:gd name="T49" fmla="*/ 4 h 150"/>
                  <a:gd name="T50" fmla="*/ 192 w 432"/>
                  <a:gd name="T51" fmla="*/ 0 h 150"/>
                  <a:gd name="T52" fmla="*/ 192 w 432"/>
                  <a:gd name="T53" fmla="*/ 2 h 15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32"/>
                  <a:gd name="T82" fmla="*/ 0 h 150"/>
                  <a:gd name="T83" fmla="*/ 432 w 432"/>
                  <a:gd name="T84" fmla="*/ 150 h 15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32" h="150">
                    <a:moveTo>
                      <a:pt x="432" y="0"/>
                    </a:moveTo>
                    <a:lnTo>
                      <a:pt x="432" y="18"/>
                    </a:lnTo>
                    <a:lnTo>
                      <a:pt x="420" y="30"/>
                    </a:lnTo>
                    <a:lnTo>
                      <a:pt x="390" y="48"/>
                    </a:lnTo>
                    <a:lnTo>
                      <a:pt x="384" y="42"/>
                    </a:lnTo>
                    <a:lnTo>
                      <a:pt x="372" y="60"/>
                    </a:lnTo>
                    <a:lnTo>
                      <a:pt x="330" y="84"/>
                    </a:lnTo>
                    <a:lnTo>
                      <a:pt x="324" y="102"/>
                    </a:lnTo>
                    <a:lnTo>
                      <a:pt x="306" y="102"/>
                    </a:lnTo>
                    <a:lnTo>
                      <a:pt x="306" y="120"/>
                    </a:lnTo>
                    <a:lnTo>
                      <a:pt x="240" y="132"/>
                    </a:lnTo>
                    <a:lnTo>
                      <a:pt x="108" y="138"/>
                    </a:lnTo>
                    <a:lnTo>
                      <a:pt x="0" y="150"/>
                    </a:lnTo>
                    <a:lnTo>
                      <a:pt x="12" y="138"/>
                    </a:lnTo>
                    <a:lnTo>
                      <a:pt x="0" y="120"/>
                    </a:lnTo>
                    <a:lnTo>
                      <a:pt x="18" y="114"/>
                    </a:lnTo>
                    <a:lnTo>
                      <a:pt x="12" y="102"/>
                    </a:lnTo>
                    <a:lnTo>
                      <a:pt x="30" y="84"/>
                    </a:lnTo>
                    <a:lnTo>
                      <a:pt x="24" y="84"/>
                    </a:lnTo>
                    <a:lnTo>
                      <a:pt x="24" y="78"/>
                    </a:lnTo>
                    <a:lnTo>
                      <a:pt x="30" y="42"/>
                    </a:lnTo>
                    <a:lnTo>
                      <a:pt x="36" y="48"/>
                    </a:lnTo>
                    <a:lnTo>
                      <a:pt x="108" y="42"/>
                    </a:lnTo>
                    <a:lnTo>
                      <a:pt x="108" y="30"/>
                    </a:lnTo>
                    <a:lnTo>
                      <a:pt x="330" y="12"/>
                    </a:lnTo>
                    <a:lnTo>
                      <a:pt x="432" y="0"/>
                    </a:lnTo>
                    <a:lnTo>
                      <a:pt x="432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31" name="Freeform 110"/>
              <p:cNvSpPr>
                <a:spLocks noChangeAspect="1"/>
              </p:cNvSpPr>
              <p:nvPr/>
            </p:nvSpPr>
            <p:spPr bwMode="auto">
              <a:xfrm>
                <a:off x="1091" y="1625"/>
                <a:ext cx="545" cy="493"/>
              </a:xfrm>
              <a:custGeom>
                <a:avLst/>
                <a:gdLst>
                  <a:gd name="T0" fmla="*/ 302 w 714"/>
                  <a:gd name="T1" fmla="*/ 74 h 684"/>
                  <a:gd name="T2" fmla="*/ 304 w 714"/>
                  <a:gd name="T3" fmla="*/ 112 h 684"/>
                  <a:gd name="T4" fmla="*/ 312 w 714"/>
                  <a:gd name="T5" fmla="*/ 146 h 684"/>
                  <a:gd name="T6" fmla="*/ 307 w 714"/>
                  <a:gd name="T7" fmla="*/ 164 h 684"/>
                  <a:gd name="T8" fmla="*/ 285 w 714"/>
                  <a:gd name="T9" fmla="*/ 175 h 684"/>
                  <a:gd name="T10" fmla="*/ 285 w 714"/>
                  <a:gd name="T11" fmla="*/ 171 h 684"/>
                  <a:gd name="T12" fmla="*/ 282 w 714"/>
                  <a:gd name="T13" fmla="*/ 169 h 684"/>
                  <a:gd name="T14" fmla="*/ 282 w 714"/>
                  <a:gd name="T15" fmla="*/ 175 h 684"/>
                  <a:gd name="T16" fmla="*/ 275 w 714"/>
                  <a:gd name="T17" fmla="*/ 185 h 684"/>
                  <a:gd name="T18" fmla="*/ 262 w 714"/>
                  <a:gd name="T19" fmla="*/ 189 h 684"/>
                  <a:gd name="T20" fmla="*/ 251 w 714"/>
                  <a:gd name="T21" fmla="*/ 191 h 684"/>
                  <a:gd name="T22" fmla="*/ 245 w 714"/>
                  <a:gd name="T23" fmla="*/ 191 h 684"/>
                  <a:gd name="T24" fmla="*/ 240 w 714"/>
                  <a:gd name="T25" fmla="*/ 191 h 684"/>
                  <a:gd name="T26" fmla="*/ 245 w 714"/>
                  <a:gd name="T27" fmla="*/ 198 h 684"/>
                  <a:gd name="T28" fmla="*/ 235 w 714"/>
                  <a:gd name="T29" fmla="*/ 195 h 684"/>
                  <a:gd name="T30" fmla="*/ 232 w 714"/>
                  <a:gd name="T31" fmla="*/ 205 h 684"/>
                  <a:gd name="T32" fmla="*/ 224 w 714"/>
                  <a:gd name="T33" fmla="*/ 207 h 684"/>
                  <a:gd name="T34" fmla="*/ 221 w 714"/>
                  <a:gd name="T35" fmla="*/ 211 h 684"/>
                  <a:gd name="T36" fmla="*/ 224 w 714"/>
                  <a:gd name="T37" fmla="*/ 216 h 684"/>
                  <a:gd name="T38" fmla="*/ 216 w 714"/>
                  <a:gd name="T39" fmla="*/ 224 h 684"/>
                  <a:gd name="T40" fmla="*/ 213 w 714"/>
                  <a:gd name="T41" fmla="*/ 224 h 684"/>
                  <a:gd name="T42" fmla="*/ 211 w 714"/>
                  <a:gd name="T43" fmla="*/ 224 h 684"/>
                  <a:gd name="T44" fmla="*/ 216 w 714"/>
                  <a:gd name="T45" fmla="*/ 236 h 684"/>
                  <a:gd name="T46" fmla="*/ 200 w 714"/>
                  <a:gd name="T47" fmla="*/ 254 h 684"/>
                  <a:gd name="T48" fmla="*/ 169 w 714"/>
                  <a:gd name="T49" fmla="*/ 229 h 684"/>
                  <a:gd name="T50" fmla="*/ 149 w 714"/>
                  <a:gd name="T51" fmla="*/ 200 h 684"/>
                  <a:gd name="T52" fmla="*/ 123 w 714"/>
                  <a:gd name="T53" fmla="*/ 164 h 684"/>
                  <a:gd name="T54" fmla="*/ 91 w 714"/>
                  <a:gd name="T55" fmla="*/ 161 h 684"/>
                  <a:gd name="T56" fmla="*/ 78 w 714"/>
                  <a:gd name="T57" fmla="*/ 179 h 684"/>
                  <a:gd name="T58" fmla="*/ 46 w 714"/>
                  <a:gd name="T59" fmla="*/ 161 h 684"/>
                  <a:gd name="T60" fmla="*/ 3 w 714"/>
                  <a:gd name="T61" fmla="*/ 105 h 684"/>
                  <a:gd name="T62" fmla="*/ 85 w 714"/>
                  <a:gd name="T63" fmla="*/ 108 h 684"/>
                  <a:gd name="T64" fmla="*/ 166 w 714"/>
                  <a:gd name="T65" fmla="*/ 2 h 684"/>
                  <a:gd name="T66" fmla="*/ 171 w 714"/>
                  <a:gd name="T67" fmla="*/ 54 h 684"/>
                  <a:gd name="T68" fmla="*/ 181 w 714"/>
                  <a:gd name="T69" fmla="*/ 58 h 684"/>
                  <a:gd name="T70" fmla="*/ 205 w 714"/>
                  <a:gd name="T71" fmla="*/ 61 h 684"/>
                  <a:gd name="T72" fmla="*/ 216 w 714"/>
                  <a:gd name="T73" fmla="*/ 65 h 684"/>
                  <a:gd name="T74" fmla="*/ 227 w 714"/>
                  <a:gd name="T75" fmla="*/ 68 h 684"/>
                  <a:gd name="T76" fmla="*/ 235 w 714"/>
                  <a:gd name="T77" fmla="*/ 65 h 684"/>
                  <a:gd name="T78" fmla="*/ 240 w 714"/>
                  <a:gd name="T79" fmla="*/ 68 h 684"/>
                  <a:gd name="T80" fmla="*/ 275 w 714"/>
                  <a:gd name="T81" fmla="*/ 65 h 68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714"/>
                  <a:gd name="T124" fmla="*/ 0 h 684"/>
                  <a:gd name="T125" fmla="*/ 714 w 714"/>
                  <a:gd name="T126" fmla="*/ 684 h 68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714" h="684">
                    <a:moveTo>
                      <a:pt x="654" y="192"/>
                    </a:moveTo>
                    <a:lnTo>
                      <a:pt x="678" y="198"/>
                    </a:lnTo>
                    <a:lnTo>
                      <a:pt x="678" y="234"/>
                    </a:lnTo>
                    <a:lnTo>
                      <a:pt x="684" y="300"/>
                    </a:lnTo>
                    <a:lnTo>
                      <a:pt x="714" y="360"/>
                    </a:lnTo>
                    <a:lnTo>
                      <a:pt x="702" y="390"/>
                    </a:lnTo>
                    <a:lnTo>
                      <a:pt x="702" y="426"/>
                    </a:lnTo>
                    <a:lnTo>
                      <a:pt x="690" y="438"/>
                    </a:lnTo>
                    <a:lnTo>
                      <a:pt x="696" y="444"/>
                    </a:lnTo>
                    <a:lnTo>
                      <a:pt x="642" y="468"/>
                    </a:lnTo>
                    <a:lnTo>
                      <a:pt x="660" y="456"/>
                    </a:lnTo>
                    <a:lnTo>
                      <a:pt x="642" y="456"/>
                    </a:lnTo>
                    <a:lnTo>
                      <a:pt x="648" y="438"/>
                    </a:lnTo>
                    <a:lnTo>
                      <a:pt x="636" y="450"/>
                    </a:lnTo>
                    <a:lnTo>
                      <a:pt x="630" y="444"/>
                    </a:lnTo>
                    <a:lnTo>
                      <a:pt x="636" y="468"/>
                    </a:lnTo>
                    <a:lnTo>
                      <a:pt x="624" y="480"/>
                    </a:lnTo>
                    <a:lnTo>
                      <a:pt x="618" y="492"/>
                    </a:lnTo>
                    <a:lnTo>
                      <a:pt x="552" y="528"/>
                    </a:lnTo>
                    <a:lnTo>
                      <a:pt x="588" y="504"/>
                    </a:lnTo>
                    <a:lnTo>
                      <a:pt x="564" y="516"/>
                    </a:lnTo>
                    <a:lnTo>
                      <a:pt x="564" y="510"/>
                    </a:lnTo>
                    <a:lnTo>
                      <a:pt x="558" y="516"/>
                    </a:lnTo>
                    <a:lnTo>
                      <a:pt x="552" y="510"/>
                    </a:lnTo>
                    <a:lnTo>
                      <a:pt x="546" y="516"/>
                    </a:lnTo>
                    <a:lnTo>
                      <a:pt x="540" y="510"/>
                    </a:lnTo>
                    <a:lnTo>
                      <a:pt x="540" y="522"/>
                    </a:lnTo>
                    <a:lnTo>
                      <a:pt x="552" y="528"/>
                    </a:lnTo>
                    <a:lnTo>
                      <a:pt x="534" y="534"/>
                    </a:lnTo>
                    <a:lnTo>
                      <a:pt x="528" y="522"/>
                    </a:lnTo>
                    <a:lnTo>
                      <a:pt x="528" y="540"/>
                    </a:lnTo>
                    <a:lnTo>
                      <a:pt x="522" y="546"/>
                    </a:lnTo>
                    <a:lnTo>
                      <a:pt x="522" y="540"/>
                    </a:lnTo>
                    <a:lnTo>
                      <a:pt x="504" y="552"/>
                    </a:lnTo>
                    <a:lnTo>
                      <a:pt x="510" y="564"/>
                    </a:lnTo>
                    <a:lnTo>
                      <a:pt x="498" y="564"/>
                    </a:lnTo>
                    <a:lnTo>
                      <a:pt x="498" y="576"/>
                    </a:lnTo>
                    <a:lnTo>
                      <a:pt x="504" y="576"/>
                    </a:lnTo>
                    <a:lnTo>
                      <a:pt x="492" y="600"/>
                    </a:lnTo>
                    <a:lnTo>
                      <a:pt x="486" y="600"/>
                    </a:lnTo>
                    <a:lnTo>
                      <a:pt x="486" y="594"/>
                    </a:lnTo>
                    <a:lnTo>
                      <a:pt x="480" y="600"/>
                    </a:lnTo>
                    <a:lnTo>
                      <a:pt x="474" y="588"/>
                    </a:lnTo>
                    <a:lnTo>
                      <a:pt x="474" y="600"/>
                    </a:lnTo>
                    <a:lnTo>
                      <a:pt x="492" y="600"/>
                    </a:lnTo>
                    <a:lnTo>
                      <a:pt x="486" y="630"/>
                    </a:lnTo>
                    <a:lnTo>
                      <a:pt x="510" y="684"/>
                    </a:lnTo>
                    <a:lnTo>
                      <a:pt x="450" y="678"/>
                    </a:lnTo>
                    <a:lnTo>
                      <a:pt x="396" y="654"/>
                    </a:lnTo>
                    <a:lnTo>
                      <a:pt x="378" y="612"/>
                    </a:lnTo>
                    <a:lnTo>
                      <a:pt x="372" y="576"/>
                    </a:lnTo>
                    <a:lnTo>
                      <a:pt x="336" y="534"/>
                    </a:lnTo>
                    <a:lnTo>
                      <a:pt x="306" y="468"/>
                    </a:lnTo>
                    <a:lnTo>
                      <a:pt x="276" y="438"/>
                    </a:lnTo>
                    <a:lnTo>
                      <a:pt x="222" y="426"/>
                    </a:lnTo>
                    <a:lnTo>
                      <a:pt x="204" y="432"/>
                    </a:lnTo>
                    <a:lnTo>
                      <a:pt x="192" y="462"/>
                    </a:lnTo>
                    <a:lnTo>
                      <a:pt x="174" y="480"/>
                    </a:lnTo>
                    <a:lnTo>
                      <a:pt x="162" y="474"/>
                    </a:lnTo>
                    <a:lnTo>
                      <a:pt x="102" y="432"/>
                    </a:lnTo>
                    <a:lnTo>
                      <a:pt x="84" y="372"/>
                    </a:lnTo>
                    <a:lnTo>
                      <a:pt x="6" y="282"/>
                    </a:lnTo>
                    <a:lnTo>
                      <a:pt x="0" y="270"/>
                    </a:lnTo>
                    <a:lnTo>
                      <a:pt x="192" y="288"/>
                    </a:lnTo>
                    <a:lnTo>
                      <a:pt x="216" y="0"/>
                    </a:lnTo>
                    <a:lnTo>
                      <a:pt x="372" y="6"/>
                    </a:lnTo>
                    <a:lnTo>
                      <a:pt x="366" y="132"/>
                    </a:lnTo>
                    <a:lnTo>
                      <a:pt x="384" y="144"/>
                    </a:lnTo>
                    <a:lnTo>
                      <a:pt x="402" y="138"/>
                    </a:lnTo>
                    <a:lnTo>
                      <a:pt x="408" y="156"/>
                    </a:lnTo>
                    <a:lnTo>
                      <a:pt x="444" y="168"/>
                    </a:lnTo>
                    <a:lnTo>
                      <a:pt x="462" y="162"/>
                    </a:lnTo>
                    <a:lnTo>
                      <a:pt x="474" y="180"/>
                    </a:lnTo>
                    <a:lnTo>
                      <a:pt x="486" y="174"/>
                    </a:lnTo>
                    <a:lnTo>
                      <a:pt x="504" y="186"/>
                    </a:lnTo>
                    <a:lnTo>
                      <a:pt x="510" y="180"/>
                    </a:lnTo>
                    <a:lnTo>
                      <a:pt x="516" y="192"/>
                    </a:lnTo>
                    <a:lnTo>
                      <a:pt x="528" y="174"/>
                    </a:lnTo>
                    <a:lnTo>
                      <a:pt x="528" y="180"/>
                    </a:lnTo>
                    <a:lnTo>
                      <a:pt x="540" y="180"/>
                    </a:lnTo>
                    <a:lnTo>
                      <a:pt x="558" y="192"/>
                    </a:lnTo>
                    <a:lnTo>
                      <a:pt x="618" y="174"/>
                    </a:lnTo>
                    <a:lnTo>
                      <a:pt x="654" y="19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32" name="Freeform 111"/>
              <p:cNvSpPr>
                <a:spLocks noChangeAspect="1"/>
              </p:cNvSpPr>
              <p:nvPr/>
            </p:nvSpPr>
            <p:spPr bwMode="auto">
              <a:xfrm>
                <a:off x="1091" y="1625"/>
                <a:ext cx="545" cy="493"/>
              </a:xfrm>
              <a:custGeom>
                <a:avLst/>
                <a:gdLst>
                  <a:gd name="T0" fmla="*/ 302 w 714"/>
                  <a:gd name="T1" fmla="*/ 74 h 684"/>
                  <a:gd name="T2" fmla="*/ 304 w 714"/>
                  <a:gd name="T3" fmla="*/ 112 h 684"/>
                  <a:gd name="T4" fmla="*/ 312 w 714"/>
                  <a:gd name="T5" fmla="*/ 146 h 684"/>
                  <a:gd name="T6" fmla="*/ 307 w 714"/>
                  <a:gd name="T7" fmla="*/ 164 h 684"/>
                  <a:gd name="T8" fmla="*/ 285 w 714"/>
                  <a:gd name="T9" fmla="*/ 175 h 684"/>
                  <a:gd name="T10" fmla="*/ 285 w 714"/>
                  <a:gd name="T11" fmla="*/ 171 h 684"/>
                  <a:gd name="T12" fmla="*/ 282 w 714"/>
                  <a:gd name="T13" fmla="*/ 169 h 684"/>
                  <a:gd name="T14" fmla="*/ 282 w 714"/>
                  <a:gd name="T15" fmla="*/ 175 h 684"/>
                  <a:gd name="T16" fmla="*/ 275 w 714"/>
                  <a:gd name="T17" fmla="*/ 185 h 684"/>
                  <a:gd name="T18" fmla="*/ 262 w 714"/>
                  <a:gd name="T19" fmla="*/ 189 h 684"/>
                  <a:gd name="T20" fmla="*/ 251 w 714"/>
                  <a:gd name="T21" fmla="*/ 191 h 684"/>
                  <a:gd name="T22" fmla="*/ 245 w 714"/>
                  <a:gd name="T23" fmla="*/ 191 h 684"/>
                  <a:gd name="T24" fmla="*/ 240 w 714"/>
                  <a:gd name="T25" fmla="*/ 191 h 684"/>
                  <a:gd name="T26" fmla="*/ 245 w 714"/>
                  <a:gd name="T27" fmla="*/ 198 h 684"/>
                  <a:gd name="T28" fmla="*/ 235 w 714"/>
                  <a:gd name="T29" fmla="*/ 195 h 684"/>
                  <a:gd name="T30" fmla="*/ 232 w 714"/>
                  <a:gd name="T31" fmla="*/ 205 h 684"/>
                  <a:gd name="T32" fmla="*/ 224 w 714"/>
                  <a:gd name="T33" fmla="*/ 207 h 684"/>
                  <a:gd name="T34" fmla="*/ 216 w 714"/>
                  <a:gd name="T35" fmla="*/ 211 h 684"/>
                  <a:gd name="T36" fmla="*/ 221 w 714"/>
                  <a:gd name="T37" fmla="*/ 216 h 684"/>
                  <a:gd name="T38" fmla="*/ 219 w 714"/>
                  <a:gd name="T39" fmla="*/ 224 h 684"/>
                  <a:gd name="T40" fmla="*/ 216 w 714"/>
                  <a:gd name="T41" fmla="*/ 222 h 684"/>
                  <a:gd name="T42" fmla="*/ 211 w 714"/>
                  <a:gd name="T43" fmla="*/ 221 h 684"/>
                  <a:gd name="T44" fmla="*/ 219 w 714"/>
                  <a:gd name="T45" fmla="*/ 224 h 684"/>
                  <a:gd name="T46" fmla="*/ 227 w 714"/>
                  <a:gd name="T47" fmla="*/ 256 h 684"/>
                  <a:gd name="T48" fmla="*/ 176 w 714"/>
                  <a:gd name="T49" fmla="*/ 244 h 684"/>
                  <a:gd name="T50" fmla="*/ 166 w 714"/>
                  <a:gd name="T51" fmla="*/ 216 h 684"/>
                  <a:gd name="T52" fmla="*/ 137 w 714"/>
                  <a:gd name="T53" fmla="*/ 175 h 684"/>
                  <a:gd name="T54" fmla="*/ 98 w 714"/>
                  <a:gd name="T55" fmla="*/ 159 h 684"/>
                  <a:gd name="T56" fmla="*/ 85 w 714"/>
                  <a:gd name="T57" fmla="*/ 173 h 684"/>
                  <a:gd name="T58" fmla="*/ 73 w 714"/>
                  <a:gd name="T59" fmla="*/ 178 h 684"/>
                  <a:gd name="T60" fmla="*/ 37 w 714"/>
                  <a:gd name="T61" fmla="*/ 139 h 684"/>
                  <a:gd name="T62" fmla="*/ 0 w 714"/>
                  <a:gd name="T63" fmla="*/ 102 h 684"/>
                  <a:gd name="T64" fmla="*/ 96 w 714"/>
                  <a:gd name="T65" fmla="*/ 0 h 684"/>
                  <a:gd name="T66" fmla="*/ 163 w 714"/>
                  <a:gd name="T67" fmla="*/ 49 h 684"/>
                  <a:gd name="T68" fmla="*/ 179 w 714"/>
                  <a:gd name="T69" fmla="*/ 51 h 684"/>
                  <a:gd name="T70" fmla="*/ 198 w 714"/>
                  <a:gd name="T71" fmla="*/ 63 h 684"/>
                  <a:gd name="T72" fmla="*/ 211 w 714"/>
                  <a:gd name="T73" fmla="*/ 68 h 684"/>
                  <a:gd name="T74" fmla="*/ 224 w 714"/>
                  <a:gd name="T75" fmla="*/ 70 h 684"/>
                  <a:gd name="T76" fmla="*/ 230 w 714"/>
                  <a:gd name="T77" fmla="*/ 71 h 684"/>
                  <a:gd name="T78" fmla="*/ 235 w 714"/>
                  <a:gd name="T79" fmla="*/ 68 h 684"/>
                  <a:gd name="T80" fmla="*/ 248 w 714"/>
                  <a:gd name="T81" fmla="*/ 71 h 684"/>
                  <a:gd name="T82" fmla="*/ 291 w 714"/>
                  <a:gd name="T83" fmla="*/ 71 h 68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14"/>
                  <a:gd name="T127" fmla="*/ 0 h 684"/>
                  <a:gd name="T128" fmla="*/ 714 w 714"/>
                  <a:gd name="T129" fmla="*/ 684 h 68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14" h="684">
                    <a:moveTo>
                      <a:pt x="654" y="192"/>
                    </a:moveTo>
                    <a:lnTo>
                      <a:pt x="678" y="198"/>
                    </a:lnTo>
                    <a:lnTo>
                      <a:pt x="678" y="234"/>
                    </a:lnTo>
                    <a:lnTo>
                      <a:pt x="684" y="300"/>
                    </a:lnTo>
                    <a:lnTo>
                      <a:pt x="714" y="360"/>
                    </a:lnTo>
                    <a:lnTo>
                      <a:pt x="702" y="390"/>
                    </a:lnTo>
                    <a:lnTo>
                      <a:pt x="702" y="426"/>
                    </a:lnTo>
                    <a:lnTo>
                      <a:pt x="690" y="438"/>
                    </a:lnTo>
                    <a:lnTo>
                      <a:pt x="696" y="444"/>
                    </a:lnTo>
                    <a:lnTo>
                      <a:pt x="642" y="468"/>
                    </a:lnTo>
                    <a:lnTo>
                      <a:pt x="660" y="456"/>
                    </a:lnTo>
                    <a:lnTo>
                      <a:pt x="642" y="456"/>
                    </a:lnTo>
                    <a:lnTo>
                      <a:pt x="648" y="438"/>
                    </a:lnTo>
                    <a:lnTo>
                      <a:pt x="636" y="450"/>
                    </a:lnTo>
                    <a:lnTo>
                      <a:pt x="630" y="444"/>
                    </a:lnTo>
                    <a:lnTo>
                      <a:pt x="636" y="468"/>
                    </a:lnTo>
                    <a:lnTo>
                      <a:pt x="624" y="480"/>
                    </a:lnTo>
                    <a:lnTo>
                      <a:pt x="618" y="492"/>
                    </a:lnTo>
                    <a:lnTo>
                      <a:pt x="552" y="528"/>
                    </a:lnTo>
                    <a:lnTo>
                      <a:pt x="588" y="504"/>
                    </a:lnTo>
                    <a:lnTo>
                      <a:pt x="564" y="516"/>
                    </a:lnTo>
                    <a:lnTo>
                      <a:pt x="564" y="510"/>
                    </a:lnTo>
                    <a:lnTo>
                      <a:pt x="558" y="516"/>
                    </a:lnTo>
                    <a:lnTo>
                      <a:pt x="552" y="510"/>
                    </a:lnTo>
                    <a:lnTo>
                      <a:pt x="546" y="516"/>
                    </a:lnTo>
                    <a:lnTo>
                      <a:pt x="540" y="510"/>
                    </a:lnTo>
                    <a:lnTo>
                      <a:pt x="540" y="522"/>
                    </a:lnTo>
                    <a:lnTo>
                      <a:pt x="552" y="528"/>
                    </a:lnTo>
                    <a:lnTo>
                      <a:pt x="534" y="534"/>
                    </a:lnTo>
                    <a:lnTo>
                      <a:pt x="528" y="522"/>
                    </a:lnTo>
                    <a:lnTo>
                      <a:pt x="528" y="540"/>
                    </a:lnTo>
                    <a:lnTo>
                      <a:pt x="522" y="546"/>
                    </a:lnTo>
                    <a:lnTo>
                      <a:pt x="522" y="540"/>
                    </a:lnTo>
                    <a:lnTo>
                      <a:pt x="504" y="552"/>
                    </a:lnTo>
                    <a:lnTo>
                      <a:pt x="510" y="564"/>
                    </a:lnTo>
                    <a:lnTo>
                      <a:pt x="486" y="564"/>
                    </a:lnTo>
                    <a:lnTo>
                      <a:pt x="498" y="564"/>
                    </a:lnTo>
                    <a:lnTo>
                      <a:pt x="498" y="576"/>
                    </a:lnTo>
                    <a:lnTo>
                      <a:pt x="504" y="576"/>
                    </a:lnTo>
                    <a:lnTo>
                      <a:pt x="492" y="600"/>
                    </a:lnTo>
                    <a:lnTo>
                      <a:pt x="486" y="600"/>
                    </a:lnTo>
                    <a:lnTo>
                      <a:pt x="486" y="594"/>
                    </a:lnTo>
                    <a:lnTo>
                      <a:pt x="480" y="600"/>
                    </a:lnTo>
                    <a:lnTo>
                      <a:pt x="474" y="588"/>
                    </a:lnTo>
                    <a:lnTo>
                      <a:pt x="474" y="600"/>
                    </a:lnTo>
                    <a:lnTo>
                      <a:pt x="492" y="600"/>
                    </a:lnTo>
                    <a:lnTo>
                      <a:pt x="486" y="630"/>
                    </a:lnTo>
                    <a:lnTo>
                      <a:pt x="510" y="684"/>
                    </a:lnTo>
                    <a:lnTo>
                      <a:pt x="450" y="678"/>
                    </a:lnTo>
                    <a:lnTo>
                      <a:pt x="396" y="654"/>
                    </a:lnTo>
                    <a:lnTo>
                      <a:pt x="378" y="612"/>
                    </a:lnTo>
                    <a:lnTo>
                      <a:pt x="372" y="576"/>
                    </a:lnTo>
                    <a:lnTo>
                      <a:pt x="336" y="534"/>
                    </a:lnTo>
                    <a:lnTo>
                      <a:pt x="306" y="468"/>
                    </a:lnTo>
                    <a:lnTo>
                      <a:pt x="276" y="438"/>
                    </a:lnTo>
                    <a:lnTo>
                      <a:pt x="222" y="426"/>
                    </a:lnTo>
                    <a:lnTo>
                      <a:pt x="204" y="432"/>
                    </a:lnTo>
                    <a:lnTo>
                      <a:pt x="192" y="462"/>
                    </a:lnTo>
                    <a:lnTo>
                      <a:pt x="174" y="480"/>
                    </a:lnTo>
                    <a:lnTo>
                      <a:pt x="162" y="474"/>
                    </a:lnTo>
                    <a:lnTo>
                      <a:pt x="102" y="432"/>
                    </a:lnTo>
                    <a:lnTo>
                      <a:pt x="84" y="372"/>
                    </a:lnTo>
                    <a:lnTo>
                      <a:pt x="6" y="282"/>
                    </a:lnTo>
                    <a:lnTo>
                      <a:pt x="0" y="270"/>
                    </a:lnTo>
                    <a:lnTo>
                      <a:pt x="192" y="288"/>
                    </a:lnTo>
                    <a:lnTo>
                      <a:pt x="216" y="0"/>
                    </a:lnTo>
                    <a:lnTo>
                      <a:pt x="372" y="6"/>
                    </a:lnTo>
                    <a:lnTo>
                      <a:pt x="366" y="132"/>
                    </a:lnTo>
                    <a:lnTo>
                      <a:pt x="384" y="144"/>
                    </a:lnTo>
                    <a:lnTo>
                      <a:pt x="402" y="138"/>
                    </a:lnTo>
                    <a:lnTo>
                      <a:pt x="408" y="156"/>
                    </a:lnTo>
                    <a:lnTo>
                      <a:pt x="444" y="168"/>
                    </a:lnTo>
                    <a:lnTo>
                      <a:pt x="462" y="162"/>
                    </a:lnTo>
                    <a:lnTo>
                      <a:pt x="474" y="180"/>
                    </a:lnTo>
                    <a:lnTo>
                      <a:pt x="486" y="174"/>
                    </a:lnTo>
                    <a:lnTo>
                      <a:pt x="504" y="186"/>
                    </a:lnTo>
                    <a:lnTo>
                      <a:pt x="510" y="180"/>
                    </a:lnTo>
                    <a:lnTo>
                      <a:pt x="516" y="192"/>
                    </a:lnTo>
                    <a:lnTo>
                      <a:pt x="528" y="174"/>
                    </a:lnTo>
                    <a:lnTo>
                      <a:pt x="528" y="180"/>
                    </a:lnTo>
                    <a:lnTo>
                      <a:pt x="540" y="180"/>
                    </a:lnTo>
                    <a:lnTo>
                      <a:pt x="558" y="192"/>
                    </a:lnTo>
                    <a:lnTo>
                      <a:pt x="618" y="174"/>
                    </a:lnTo>
                    <a:lnTo>
                      <a:pt x="654" y="192"/>
                    </a:lnTo>
                    <a:lnTo>
                      <a:pt x="654" y="19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33" name="Freeform 112"/>
              <p:cNvSpPr>
                <a:spLocks noChangeAspect="1"/>
              </p:cNvSpPr>
              <p:nvPr/>
            </p:nvSpPr>
            <p:spPr bwMode="auto">
              <a:xfrm>
                <a:off x="835" y="1317"/>
                <a:ext cx="219" cy="260"/>
              </a:xfrm>
              <a:custGeom>
                <a:avLst/>
                <a:gdLst>
                  <a:gd name="T0" fmla="*/ 111 w 288"/>
                  <a:gd name="T1" fmla="*/ 136 h 360"/>
                  <a:gd name="T2" fmla="*/ 0 w 288"/>
                  <a:gd name="T3" fmla="*/ 120 h 360"/>
                  <a:gd name="T4" fmla="*/ 27 w 288"/>
                  <a:gd name="T5" fmla="*/ 0 h 360"/>
                  <a:gd name="T6" fmla="*/ 47 w 288"/>
                  <a:gd name="T7" fmla="*/ 5 h 360"/>
                  <a:gd name="T8" fmla="*/ 90 w 288"/>
                  <a:gd name="T9" fmla="*/ 12 h 360"/>
                  <a:gd name="T10" fmla="*/ 84 w 288"/>
                  <a:gd name="T11" fmla="*/ 34 h 360"/>
                  <a:gd name="T12" fmla="*/ 127 w 288"/>
                  <a:gd name="T13" fmla="*/ 40 h 360"/>
                  <a:gd name="T14" fmla="*/ 113 w 288"/>
                  <a:gd name="T15" fmla="*/ 120 h 360"/>
                  <a:gd name="T16" fmla="*/ 111 w 288"/>
                  <a:gd name="T17" fmla="*/ 136 h 3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8"/>
                  <a:gd name="T28" fmla="*/ 0 h 360"/>
                  <a:gd name="T29" fmla="*/ 288 w 288"/>
                  <a:gd name="T30" fmla="*/ 360 h 3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8" h="360">
                    <a:moveTo>
                      <a:pt x="252" y="360"/>
                    </a:moveTo>
                    <a:lnTo>
                      <a:pt x="0" y="318"/>
                    </a:lnTo>
                    <a:lnTo>
                      <a:pt x="60" y="0"/>
                    </a:lnTo>
                    <a:lnTo>
                      <a:pt x="108" y="12"/>
                    </a:lnTo>
                    <a:lnTo>
                      <a:pt x="204" y="30"/>
                    </a:lnTo>
                    <a:lnTo>
                      <a:pt x="192" y="90"/>
                    </a:lnTo>
                    <a:lnTo>
                      <a:pt x="288" y="108"/>
                    </a:lnTo>
                    <a:lnTo>
                      <a:pt x="258" y="318"/>
                    </a:lnTo>
                    <a:lnTo>
                      <a:pt x="252" y="360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34" name="Freeform 113"/>
              <p:cNvSpPr>
                <a:spLocks noChangeAspect="1"/>
              </p:cNvSpPr>
              <p:nvPr/>
            </p:nvSpPr>
            <p:spPr bwMode="auto">
              <a:xfrm>
                <a:off x="835" y="1317"/>
                <a:ext cx="219" cy="264"/>
              </a:xfrm>
              <a:custGeom>
                <a:avLst/>
                <a:gdLst>
                  <a:gd name="T0" fmla="*/ 111 w 288"/>
                  <a:gd name="T1" fmla="*/ 136 h 366"/>
                  <a:gd name="T2" fmla="*/ 0 w 288"/>
                  <a:gd name="T3" fmla="*/ 119 h 366"/>
                  <a:gd name="T4" fmla="*/ 27 w 288"/>
                  <a:gd name="T5" fmla="*/ 0 h 366"/>
                  <a:gd name="T6" fmla="*/ 47 w 288"/>
                  <a:gd name="T7" fmla="*/ 4 h 366"/>
                  <a:gd name="T8" fmla="*/ 90 w 288"/>
                  <a:gd name="T9" fmla="*/ 12 h 366"/>
                  <a:gd name="T10" fmla="*/ 84 w 288"/>
                  <a:gd name="T11" fmla="*/ 34 h 366"/>
                  <a:gd name="T12" fmla="*/ 127 w 288"/>
                  <a:gd name="T13" fmla="*/ 40 h 366"/>
                  <a:gd name="T14" fmla="*/ 113 w 288"/>
                  <a:gd name="T15" fmla="*/ 119 h 366"/>
                  <a:gd name="T16" fmla="*/ 111 w 288"/>
                  <a:gd name="T17" fmla="*/ 136 h 366"/>
                  <a:gd name="T18" fmla="*/ 111 w 288"/>
                  <a:gd name="T19" fmla="*/ 137 h 36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8"/>
                  <a:gd name="T31" fmla="*/ 0 h 366"/>
                  <a:gd name="T32" fmla="*/ 288 w 288"/>
                  <a:gd name="T33" fmla="*/ 366 h 36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8" h="366">
                    <a:moveTo>
                      <a:pt x="252" y="360"/>
                    </a:moveTo>
                    <a:lnTo>
                      <a:pt x="0" y="318"/>
                    </a:lnTo>
                    <a:lnTo>
                      <a:pt x="60" y="0"/>
                    </a:lnTo>
                    <a:lnTo>
                      <a:pt x="108" y="12"/>
                    </a:lnTo>
                    <a:lnTo>
                      <a:pt x="204" y="30"/>
                    </a:lnTo>
                    <a:lnTo>
                      <a:pt x="192" y="90"/>
                    </a:lnTo>
                    <a:lnTo>
                      <a:pt x="288" y="108"/>
                    </a:lnTo>
                    <a:lnTo>
                      <a:pt x="258" y="318"/>
                    </a:lnTo>
                    <a:lnTo>
                      <a:pt x="252" y="360"/>
                    </a:lnTo>
                    <a:lnTo>
                      <a:pt x="252" y="36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35" name="Freeform 114"/>
              <p:cNvSpPr>
                <a:spLocks noChangeAspect="1"/>
              </p:cNvSpPr>
              <p:nvPr/>
            </p:nvSpPr>
            <p:spPr bwMode="auto">
              <a:xfrm>
                <a:off x="2308" y="1140"/>
                <a:ext cx="64" cy="112"/>
              </a:xfrm>
              <a:custGeom>
                <a:avLst/>
                <a:gdLst>
                  <a:gd name="T0" fmla="*/ 32 w 84"/>
                  <a:gd name="T1" fmla="*/ 56 h 156"/>
                  <a:gd name="T2" fmla="*/ 24 w 84"/>
                  <a:gd name="T3" fmla="*/ 57 h 156"/>
                  <a:gd name="T4" fmla="*/ 16 w 84"/>
                  <a:gd name="T5" fmla="*/ 57 h 156"/>
                  <a:gd name="T6" fmla="*/ 11 w 84"/>
                  <a:gd name="T7" fmla="*/ 40 h 156"/>
                  <a:gd name="T8" fmla="*/ 8 w 84"/>
                  <a:gd name="T9" fmla="*/ 40 h 156"/>
                  <a:gd name="T10" fmla="*/ 5 w 84"/>
                  <a:gd name="T11" fmla="*/ 29 h 156"/>
                  <a:gd name="T12" fmla="*/ 0 w 84"/>
                  <a:gd name="T13" fmla="*/ 6 h 156"/>
                  <a:gd name="T14" fmla="*/ 37 w 84"/>
                  <a:gd name="T15" fmla="*/ 0 h 156"/>
                  <a:gd name="T16" fmla="*/ 37 w 84"/>
                  <a:gd name="T17" fmla="*/ 11 h 156"/>
                  <a:gd name="T18" fmla="*/ 32 w 84"/>
                  <a:gd name="T19" fmla="*/ 17 h 156"/>
                  <a:gd name="T20" fmla="*/ 29 w 84"/>
                  <a:gd name="T21" fmla="*/ 36 h 156"/>
                  <a:gd name="T22" fmla="*/ 32 w 84"/>
                  <a:gd name="T23" fmla="*/ 56 h 15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4"/>
                  <a:gd name="T37" fmla="*/ 0 h 156"/>
                  <a:gd name="T38" fmla="*/ 84 w 84"/>
                  <a:gd name="T39" fmla="*/ 156 h 15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4" h="156">
                    <a:moveTo>
                      <a:pt x="72" y="150"/>
                    </a:moveTo>
                    <a:lnTo>
                      <a:pt x="54" y="156"/>
                    </a:lnTo>
                    <a:lnTo>
                      <a:pt x="36" y="156"/>
                    </a:lnTo>
                    <a:lnTo>
                      <a:pt x="24" y="108"/>
                    </a:lnTo>
                    <a:lnTo>
                      <a:pt x="18" y="108"/>
                    </a:lnTo>
                    <a:lnTo>
                      <a:pt x="12" y="78"/>
                    </a:lnTo>
                    <a:lnTo>
                      <a:pt x="0" y="18"/>
                    </a:lnTo>
                    <a:lnTo>
                      <a:pt x="84" y="0"/>
                    </a:lnTo>
                    <a:lnTo>
                      <a:pt x="84" y="30"/>
                    </a:lnTo>
                    <a:lnTo>
                      <a:pt x="72" y="48"/>
                    </a:lnTo>
                    <a:lnTo>
                      <a:pt x="66" y="96"/>
                    </a:lnTo>
                    <a:lnTo>
                      <a:pt x="72" y="15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36" name="Freeform 115"/>
              <p:cNvSpPr>
                <a:spLocks noChangeAspect="1"/>
              </p:cNvSpPr>
              <p:nvPr/>
            </p:nvSpPr>
            <p:spPr bwMode="auto">
              <a:xfrm>
                <a:off x="2308" y="1140"/>
                <a:ext cx="64" cy="112"/>
              </a:xfrm>
              <a:custGeom>
                <a:avLst/>
                <a:gdLst>
                  <a:gd name="T0" fmla="*/ 32 w 84"/>
                  <a:gd name="T1" fmla="*/ 56 h 156"/>
                  <a:gd name="T2" fmla="*/ 24 w 84"/>
                  <a:gd name="T3" fmla="*/ 57 h 156"/>
                  <a:gd name="T4" fmla="*/ 16 w 84"/>
                  <a:gd name="T5" fmla="*/ 57 h 156"/>
                  <a:gd name="T6" fmla="*/ 11 w 84"/>
                  <a:gd name="T7" fmla="*/ 40 h 156"/>
                  <a:gd name="T8" fmla="*/ 8 w 84"/>
                  <a:gd name="T9" fmla="*/ 40 h 156"/>
                  <a:gd name="T10" fmla="*/ 5 w 84"/>
                  <a:gd name="T11" fmla="*/ 29 h 156"/>
                  <a:gd name="T12" fmla="*/ 0 w 84"/>
                  <a:gd name="T13" fmla="*/ 6 h 156"/>
                  <a:gd name="T14" fmla="*/ 37 w 84"/>
                  <a:gd name="T15" fmla="*/ 0 h 156"/>
                  <a:gd name="T16" fmla="*/ 37 w 84"/>
                  <a:gd name="T17" fmla="*/ 11 h 156"/>
                  <a:gd name="T18" fmla="*/ 32 w 84"/>
                  <a:gd name="T19" fmla="*/ 17 h 156"/>
                  <a:gd name="T20" fmla="*/ 29 w 84"/>
                  <a:gd name="T21" fmla="*/ 36 h 156"/>
                  <a:gd name="T22" fmla="*/ 32 w 84"/>
                  <a:gd name="T23" fmla="*/ 56 h 156"/>
                  <a:gd name="T24" fmla="*/ 32 w 84"/>
                  <a:gd name="T25" fmla="*/ 57 h 1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4"/>
                  <a:gd name="T40" fmla="*/ 0 h 156"/>
                  <a:gd name="T41" fmla="*/ 84 w 84"/>
                  <a:gd name="T42" fmla="*/ 156 h 15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4" h="156">
                    <a:moveTo>
                      <a:pt x="72" y="150"/>
                    </a:moveTo>
                    <a:lnTo>
                      <a:pt x="54" y="156"/>
                    </a:lnTo>
                    <a:lnTo>
                      <a:pt x="36" y="156"/>
                    </a:lnTo>
                    <a:lnTo>
                      <a:pt x="24" y="108"/>
                    </a:lnTo>
                    <a:lnTo>
                      <a:pt x="18" y="108"/>
                    </a:lnTo>
                    <a:lnTo>
                      <a:pt x="12" y="78"/>
                    </a:lnTo>
                    <a:lnTo>
                      <a:pt x="0" y="18"/>
                    </a:lnTo>
                    <a:lnTo>
                      <a:pt x="84" y="0"/>
                    </a:lnTo>
                    <a:lnTo>
                      <a:pt x="84" y="30"/>
                    </a:lnTo>
                    <a:lnTo>
                      <a:pt x="72" y="48"/>
                    </a:lnTo>
                    <a:lnTo>
                      <a:pt x="66" y="96"/>
                    </a:lnTo>
                    <a:lnTo>
                      <a:pt x="72" y="150"/>
                    </a:lnTo>
                    <a:lnTo>
                      <a:pt x="72" y="15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37" name="Freeform 116"/>
              <p:cNvSpPr>
                <a:spLocks noChangeAspect="1"/>
              </p:cNvSpPr>
              <p:nvPr/>
            </p:nvSpPr>
            <p:spPr bwMode="auto">
              <a:xfrm>
                <a:off x="2317" y="1482"/>
                <a:ext cx="0" cy="9"/>
              </a:xfrm>
              <a:custGeom>
                <a:avLst/>
                <a:gdLst>
                  <a:gd name="T0" fmla="*/ 0 h 12"/>
                  <a:gd name="T1" fmla="*/ 5 h 12"/>
                  <a:gd name="T2" fmla="*/ 0 h 12"/>
                  <a:gd name="T3" fmla="*/ 3 h 12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2"/>
                  <a:gd name="T9" fmla="*/ 12 h 12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38" name="Freeform 117"/>
              <p:cNvSpPr>
                <a:spLocks noChangeAspect="1"/>
              </p:cNvSpPr>
              <p:nvPr/>
            </p:nvSpPr>
            <p:spPr bwMode="auto">
              <a:xfrm>
                <a:off x="2299" y="1482"/>
                <a:ext cx="14" cy="48"/>
              </a:xfrm>
              <a:custGeom>
                <a:avLst/>
                <a:gdLst>
                  <a:gd name="T0" fmla="*/ 9 w 18"/>
                  <a:gd name="T1" fmla="*/ 0 h 66"/>
                  <a:gd name="T2" fmla="*/ 3 w 18"/>
                  <a:gd name="T3" fmla="*/ 25 h 66"/>
                  <a:gd name="T4" fmla="*/ 0 w 18"/>
                  <a:gd name="T5" fmla="*/ 18 h 66"/>
                  <a:gd name="T6" fmla="*/ 3 w 18"/>
                  <a:gd name="T7" fmla="*/ 2 h 66"/>
                  <a:gd name="T8" fmla="*/ 9 w 18"/>
                  <a:gd name="T9" fmla="*/ 0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66"/>
                  <a:gd name="T17" fmla="*/ 18 w 18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66">
                    <a:moveTo>
                      <a:pt x="18" y="0"/>
                    </a:moveTo>
                    <a:lnTo>
                      <a:pt x="6" y="66"/>
                    </a:lnTo>
                    <a:lnTo>
                      <a:pt x="0" y="48"/>
                    </a:lnTo>
                    <a:lnTo>
                      <a:pt x="6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39" name="Freeform 118"/>
              <p:cNvSpPr>
                <a:spLocks noChangeAspect="1"/>
              </p:cNvSpPr>
              <p:nvPr/>
            </p:nvSpPr>
            <p:spPr bwMode="auto">
              <a:xfrm>
                <a:off x="2299" y="1482"/>
                <a:ext cx="14" cy="48"/>
              </a:xfrm>
              <a:custGeom>
                <a:avLst/>
                <a:gdLst>
                  <a:gd name="T0" fmla="*/ 9 w 18"/>
                  <a:gd name="T1" fmla="*/ 0 h 66"/>
                  <a:gd name="T2" fmla="*/ 3 w 18"/>
                  <a:gd name="T3" fmla="*/ 25 h 66"/>
                  <a:gd name="T4" fmla="*/ 0 w 18"/>
                  <a:gd name="T5" fmla="*/ 18 h 66"/>
                  <a:gd name="T6" fmla="*/ 3 w 18"/>
                  <a:gd name="T7" fmla="*/ 2 h 66"/>
                  <a:gd name="T8" fmla="*/ 9 w 18"/>
                  <a:gd name="T9" fmla="*/ 0 h 66"/>
                  <a:gd name="T10" fmla="*/ 9 w 18"/>
                  <a:gd name="T11" fmla="*/ 2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66"/>
                  <a:gd name="T20" fmla="*/ 18 w 18"/>
                  <a:gd name="T21" fmla="*/ 66 h 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66">
                    <a:moveTo>
                      <a:pt x="18" y="0"/>
                    </a:moveTo>
                    <a:lnTo>
                      <a:pt x="6" y="66"/>
                    </a:lnTo>
                    <a:lnTo>
                      <a:pt x="0" y="48"/>
                    </a:lnTo>
                    <a:lnTo>
                      <a:pt x="6" y="6"/>
                    </a:lnTo>
                    <a:lnTo>
                      <a:pt x="18" y="0"/>
                    </a:lnTo>
                    <a:lnTo>
                      <a:pt x="18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40" name="Freeform 119"/>
              <p:cNvSpPr>
                <a:spLocks noChangeAspect="1"/>
              </p:cNvSpPr>
              <p:nvPr/>
            </p:nvSpPr>
            <p:spPr bwMode="auto">
              <a:xfrm>
                <a:off x="2011" y="1439"/>
                <a:ext cx="297" cy="160"/>
              </a:xfrm>
              <a:custGeom>
                <a:avLst/>
                <a:gdLst>
                  <a:gd name="T0" fmla="*/ 172 w 390"/>
                  <a:gd name="T1" fmla="*/ 61 h 222"/>
                  <a:gd name="T2" fmla="*/ 169 w 390"/>
                  <a:gd name="T3" fmla="*/ 58 h 222"/>
                  <a:gd name="T4" fmla="*/ 172 w 390"/>
                  <a:gd name="T5" fmla="*/ 61 h 222"/>
                  <a:gd name="T6" fmla="*/ 169 w 390"/>
                  <a:gd name="T7" fmla="*/ 61 h 222"/>
                  <a:gd name="T8" fmla="*/ 45 w 390"/>
                  <a:gd name="T9" fmla="*/ 79 h 222"/>
                  <a:gd name="T10" fmla="*/ 0 w 390"/>
                  <a:gd name="T11" fmla="*/ 83 h 222"/>
                  <a:gd name="T12" fmla="*/ 11 w 390"/>
                  <a:gd name="T13" fmla="*/ 79 h 222"/>
                  <a:gd name="T14" fmla="*/ 34 w 390"/>
                  <a:gd name="T15" fmla="*/ 56 h 222"/>
                  <a:gd name="T16" fmla="*/ 37 w 390"/>
                  <a:gd name="T17" fmla="*/ 63 h 222"/>
                  <a:gd name="T18" fmla="*/ 43 w 390"/>
                  <a:gd name="T19" fmla="*/ 65 h 222"/>
                  <a:gd name="T20" fmla="*/ 69 w 390"/>
                  <a:gd name="T21" fmla="*/ 56 h 222"/>
                  <a:gd name="T22" fmla="*/ 72 w 390"/>
                  <a:gd name="T23" fmla="*/ 49 h 222"/>
                  <a:gd name="T24" fmla="*/ 69 w 390"/>
                  <a:gd name="T25" fmla="*/ 49 h 222"/>
                  <a:gd name="T26" fmla="*/ 79 w 390"/>
                  <a:gd name="T27" fmla="*/ 25 h 222"/>
                  <a:gd name="T28" fmla="*/ 88 w 390"/>
                  <a:gd name="T29" fmla="*/ 27 h 222"/>
                  <a:gd name="T30" fmla="*/ 90 w 390"/>
                  <a:gd name="T31" fmla="*/ 18 h 222"/>
                  <a:gd name="T32" fmla="*/ 95 w 390"/>
                  <a:gd name="T33" fmla="*/ 18 h 222"/>
                  <a:gd name="T34" fmla="*/ 104 w 390"/>
                  <a:gd name="T35" fmla="*/ 6 h 222"/>
                  <a:gd name="T36" fmla="*/ 104 w 390"/>
                  <a:gd name="T37" fmla="*/ 0 h 222"/>
                  <a:gd name="T38" fmla="*/ 117 w 390"/>
                  <a:gd name="T39" fmla="*/ 6 h 222"/>
                  <a:gd name="T40" fmla="*/ 117 w 390"/>
                  <a:gd name="T41" fmla="*/ 2 h 222"/>
                  <a:gd name="T42" fmla="*/ 133 w 390"/>
                  <a:gd name="T43" fmla="*/ 9 h 222"/>
                  <a:gd name="T44" fmla="*/ 135 w 390"/>
                  <a:gd name="T45" fmla="*/ 12 h 222"/>
                  <a:gd name="T46" fmla="*/ 130 w 390"/>
                  <a:gd name="T47" fmla="*/ 20 h 222"/>
                  <a:gd name="T48" fmla="*/ 133 w 390"/>
                  <a:gd name="T49" fmla="*/ 22 h 222"/>
                  <a:gd name="T50" fmla="*/ 135 w 390"/>
                  <a:gd name="T51" fmla="*/ 22 h 222"/>
                  <a:gd name="T52" fmla="*/ 140 w 390"/>
                  <a:gd name="T53" fmla="*/ 25 h 222"/>
                  <a:gd name="T54" fmla="*/ 157 w 390"/>
                  <a:gd name="T55" fmla="*/ 29 h 222"/>
                  <a:gd name="T56" fmla="*/ 157 w 390"/>
                  <a:gd name="T57" fmla="*/ 36 h 222"/>
                  <a:gd name="T58" fmla="*/ 140 w 390"/>
                  <a:gd name="T59" fmla="*/ 29 h 222"/>
                  <a:gd name="T60" fmla="*/ 151 w 390"/>
                  <a:gd name="T61" fmla="*/ 38 h 222"/>
                  <a:gd name="T62" fmla="*/ 159 w 390"/>
                  <a:gd name="T63" fmla="*/ 38 h 222"/>
                  <a:gd name="T64" fmla="*/ 154 w 390"/>
                  <a:gd name="T65" fmla="*/ 40 h 222"/>
                  <a:gd name="T66" fmla="*/ 159 w 390"/>
                  <a:gd name="T67" fmla="*/ 40 h 222"/>
                  <a:gd name="T68" fmla="*/ 159 w 390"/>
                  <a:gd name="T69" fmla="*/ 43 h 222"/>
                  <a:gd name="T70" fmla="*/ 157 w 390"/>
                  <a:gd name="T71" fmla="*/ 43 h 222"/>
                  <a:gd name="T72" fmla="*/ 157 w 390"/>
                  <a:gd name="T73" fmla="*/ 45 h 222"/>
                  <a:gd name="T74" fmla="*/ 145 w 390"/>
                  <a:gd name="T75" fmla="*/ 40 h 222"/>
                  <a:gd name="T76" fmla="*/ 161 w 390"/>
                  <a:gd name="T77" fmla="*/ 51 h 222"/>
                  <a:gd name="T78" fmla="*/ 159 w 390"/>
                  <a:gd name="T79" fmla="*/ 51 h 222"/>
                  <a:gd name="T80" fmla="*/ 145 w 390"/>
                  <a:gd name="T81" fmla="*/ 45 h 222"/>
                  <a:gd name="T82" fmla="*/ 145 w 390"/>
                  <a:gd name="T83" fmla="*/ 48 h 222"/>
                  <a:gd name="T84" fmla="*/ 151 w 390"/>
                  <a:gd name="T85" fmla="*/ 49 h 222"/>
                  <a:gd name="T86" fmla="*/ 159 w 390"/>
                  <a:gd name="T87" fmla="*/ 54 h 222"/>
                  <a:gd name="T88" fmla="*/ 169 w 390"/>
                  <a:gd name="T89" fmla="*/ 51 h 222"/>
                  <a:gd name="T90" fmla="*/ 172 w 390"/>
                  <a:gd name="T91" fmla="*/ 61 h 22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90"/>
                  <a:gd name="T139" fmla="*/ 0 h 222"/>
                  <a:gd name="T140" fmla="*/ 390 w 390"/>
                  <a:gd name="T141" fmla="*/ 222 h 22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90" h="222">
                    <a:moveTo>
                      <a:pt x="390" y="162"/>
                    </a:moveTo>
                    <a:lnTo>
                      <a:pt x="384" y="156"/>
                    </a:lnTo>
                    <a:lnTo>
                      <a:pt x="390" y="162"/>
                    </a:lnTo>
                    <a:lnTo>
                      <a:pt x="384" y="162"/>
                    </a:lnTo>
                    <a:lnTo>
                      <a:pt x="102" y="210"/>
                    </a:lnTo>
                    <a:lnTo>
                      <a:pt x="0" y="222"/>
                    </a:lnTo>
                    <a:lnTo>
                      <a:pt x="24" y="210"/>
                    </a:lnTo>
                    <a:lnTo>
                      <a:pt x="78" y="150"/>
                    </a:lnTo>
                    <a:lnTo>
                      <a:pt x="84" y="168"/>
                    </a:lnTo>
                    <a:lnTo>
                      <a:pt x="96" y="174"/>
                    </a:lnTo>
                    <a:lnTo>
                      <a:pt x="156" y="150"/>
                    </a:lnTo>
                    <a:lnTo>
                      <a:pt x="162" y="132"/>
                    </a:lnTo>
                    <a:lnTo>
                      <a:pt x="156" y="132"/>
                    </a:lnTo>
                    <a:lnTo>
                      <a:pt x="180" y="66"/>
                    </a:lnTo>
                    <a:lnTo>
                      <a:pt x="198" y="72"/>
                    </a:lnTo>
                    <a:lnTo>
                      <a:pt x="204" y="48"/>
                    </a:lnTo>
                    <a:lnTo>
                      <a:pt x="216" y="48"/>
                    </a:lnTo>
                    <a:lnTo>
                      <a:pt x="234" y="18"/>
                    </a:lnTo>
                    <a:lnTo>
                      <a:pt x="234" y="0"/>
                    </a:lnTo>
                    <a:lnTo>
                      <a:pt x="264" y="18"/>
                    </a:lnTo>
                    <a:lnTo>
                      <a:pt x="264" y="6"/>
                    </a:lnTo>
                    <a:lnTo>
                      <a:pt x="300" y="24"/>
                    </a:lnTo>
                    <a:lnTo>
                      <a:pt x="306" y="30"/>
                    </a:lnTo>
                    <a:lnTo>
                      <a:pt x="294" y="54"/>
                    </a:lnTo>
                    <a:lnTo>
                      <a:pt x="300" y="60"/>
                    </a:lnTo>
                    <a:lnTo>
                      <a:pt x="306" y="60"/>
                    </a:lnTo>
                    <a:lnTo>
                      <a:pt x="318" y="66"/>
                    </a:lnTo>
                    <a:lnTo>
                      <a:pt x="354" y="78"/>
                    </a:lnTo>
                    <a:lnTo>
                      <a:pt x="354" y="96"/>
                    </a:lnTo>
                    <a:lnTo>
                      <a:pt x="318" y="78"/>
                    </a:lnTo>
                    <a:lnTo>
                      <a:pt x="342" y="102"/>
                    </a:lnTo>
                    <a:lnTo>
                      <a:pt x="360" y="102"/>
                    </a:lnTo>
                    <a:lnTo>
                      <a:pt x="348" y="108"/>
                    </a:lnTo>
                    <a:lnTo>
                      <a:pt x="360" y="108"/>
                    </a:lnTo>
                    <a:lnTo>
                      <a:pt x="360" y="114"/>
                    </a:lnTo>
                    <a:lnTo>
                      <a:pt x="354" y="114"/>
                    </a:lnTo>
                    <a:lnTo>
                      <a:pt x="354" y="120"/>
                    </a:lnTo>
                    <a:lnTo>
                      <a:pt x="330" y="108"/>
                    </a:lnTo>
                    <a:lnTo>
                      <a:pt x="366" y="138"/>
                    </a:lnTo>
                    <a:lnTo>
                      <a:pt x="360" y="138"/>
                    </a:lnTo>
                    <a:lnTo>
                      <a:pt x="330" y="120"/>
                    </a:lnTo>
                    <a:lnTo>
                      <a:pt x="330" y="126"/>
                    </a:lnTo>
                    <a:lnTo>
                      <a:pt x="342" y="132"/>
                    </a:lnTo>
                    <a:lnTo>
                      <a:pt x="360" y="144"/>
                    </a:lnTo>
                    <a:lnTo>
                      <a:pt x="384" y="138"/>
                    </a:lnTo>
                    <a:lnTo>
                      <a:pt x="390" y="162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41" name="Freeform 120"/>
              <p:cNvSpPr>
                <a:spLocks noChangeAspect="1"/>
              </p:cNvSpPr>
              <p:nvPr/>
            </p:nvSpPr>
            <p:spPr bwMode="auto">
              <a:xfrm>
                <a:off x="2011" y="1439"/>
                <a:ext cx="297" cy="160"/>
              </a:xfrm>
              <a:custGeom>
                <a:avLst/>
                <a:gdLst>
                  <a:gd name="T0" fmla="*/ 172 w 390"/>
                  <a:gd name="T1" fmla="*/ 61 h 222"/>
                  <a:gd name="T2" fmla="*/ 169 w 390"/>
                  <a:gd name="T3" fmla="*/ 58 h 222"/>
                  <a:gd name="T4" fmla="*/ 172 w 390"/>
                  <a:gd name="T5" fmla="*/ 61 h 222"/>
                  <a:gd name="T6" fmla="*/ 169 w 390"/>
                  <a:gd name="T7" fmla="*/ 61 h 222"/>
                  <a:gd name="T8" fmla="*/ 45 w 390"/>
                  <a:gd name="T9" fmla="*/ 79 h 222"/>
                  <a:gd name="T10" fmla="*/ 0 w 390"/>
                  <a:gd name="T11" fmla="*/ 83 h 222"/>
                  <a:gd name="T12" fmla="*/ 11 w 390"/>
                  <a:gd name="T13" fmla="*/ 79 h 222"/>
                  <a:gd name="T14" fmla="*/ 34 w 390"/>
                  <a:gd name="T15" fmla="*/ 56 h 222"/>
                  <a:gd name="T16" fmla="*/ 37 w 390"/>
                  <a:gd name="T17" fmla="*/ 63 h 222"/>
                  <a:gd name="T18" fmla="*/ 43 w 390"/>
                  <a:gd name="T19" fmla="*/ 65 h 222"/>
                  <a:gd name="T20" fmla="*/ 69 w 390"/>
                  <a:gd name="T21" fmla="*/ 56 h 222"/>
                  <a:gd name="T22" fmla="*/ 72 w 390"/>
                  <a:gd name="T23" fmla="*/ 49 h 222"/>
                  <a:gd name="T24" fmla="*/ 69 w 390"/>
                  <a:gd name="T25" fmla="*/ 49 h 222"/>
                  <a:gd name="T26" fmla="*/ 79 w 390"/>
                  <a:gd name="T27" fmla="*/ 25 h 222"/>
                  <a:gd name="T28" fmla="*/ 88 w 390"/>
                  <a:gd name="T29" fmla="*/ 27 h 222"/>
                  <a:gd name="T30" fmla="*/ 90 w 390"/>
                  <a:gd name="T31" fmla="*/ 18 h 222"/>
                  <a:gd name="T32" fmla="*/ 95 w 390"/>
                  <a:gd name="T33" fmla="*/ 18 h 222"/>
                  <a:gd name="T34" fmla="*/ 104 w 390"/>
                  <a:gd name="T35" fmla="*/ 6 h 222"/>
                  <a:gd name="T36" fmla="*/ 104 w 390"/>
                  <a:gd name="T37" fmla="*/ 0 h 222"/>
                  <a:gd name="T38" fmla="*/ 117 w 390"/>
                  <a:gd name="T39" fmla="*/ 6 h 222"/>
                  <a:gd name="T40" fmla="*/ 117 w 390"/>
                  <a:gd name="T41" fmla="*/ 2 h 222"/>
                  <a:gd name="T42" fmla="*/ 133 w 390"/>
                  <a:gd name="T43" fmla="*/ 9 h 222"/>
                  <a:gd name="T44" fmla="*/ 135 w 390"/>
                  <a:gd name="T45" fmla="*/ 12 h 222"/>
                  <a:gd name="T46" fmla="*/ 130 w 390"/>
                  <a:gd name="T47" fmla="*/ 20 h 222"/>
                  <a:gd name="T48" fmla="*/ 133 w 390"/>
                  <a:gd name="T49" fmla="*/ 22 h 222"/>
                  <a:gd name="T50" fmla="*/ 135 w 390"/>
                  <a:gd name="T51" fmla="*/ 22 h 222"/>
                  <a:gd name="T52" fmla="*/ 140 w 390"/>
                  <a:gd name="T53" fmla="*/ 25 h 222"/>
                  <a:gd name="T54" fmla="*/ 157 w 390"/>
                  <a:gd name="T55" fmla="*/ 29 h 222"/>
                  <a:gd name="T56" fmla="*/ 157 w 390"/>
                  <a:gd name="T57" fmla="*/ 36 h 222"/>
                  <a:gd name="T58" fmla="*/ 140 w 390"/>
                  <a:gd name="T59" fmla="*/ 29 h 222"/>
                  <a:gd name="T60" fmla="*/ 151 w 390"/>
                  <a:gd name="T61" fmla="*/ 38 h 222"/>
                  <a:gd name="T62" fmla="*/ 159 w 390"/>
                  <a:gd name="T63" fmla="*/ 38 h 222"/>
                  <a:gd name="T64" fmla="*/ 154 w 390"/>
                  <a:gd name="T65" fmla="*/ 40 h 222"/>
                  <a:gd name="T66" fmla="*/ 159 w 390"/>
                  <a:gd name="T67" fmla="*/ 40 h 222"/>
                  <a:gd name="T68" fmla="*/ 159 w 390"/>
                  <a:gd name="T69" fmla="*/ 43 h 222"/>
                  <a:gd name="T70" fmla="*/ 157 w 390"/>
                  <a:gd name="T71" fmla="*/ 43 h 222"/>
                  <a:gd name="T72" fmla="*/ 157 w 390"/>
                  <a:gd name="T73" fmla="*/ 45 h 222"/>
                  <a:gd name="T74" fmla="*/ 145 w 390"/>
                  <a:gd name="T75" fmla="*/ 40 h 222"/>
                  <a:gd name="T76" fmla="*/ 161 w 390"/>
                  <a:gd name="T77" fmla="*/ 51 h 222"/>
                  <a:gd name="T78" fmla="*/ 159 w 390"/>
                  <a:gd name="T79" fmla="*/ 51 h 222"/>
                  <a:gd name="T80" fmla="*/ 145 w 390"/>
                  <a:gd name="T81" fmla="*/ 45 h 222"/>
                  <a:gd name="T82" fmla="*/ 145 w 390"/>
                  <a:gd name="T83" fmla="*/ 48 h 222"/>
                  <a:gd name="T84" fmla="*/ 151 w 390"/>
                  <a:gd name="T85" fmla="*/ 49 h 222"/>
                  <a:gd name="T86" fmla="*/ 159 w 390"/>
                  <a:gd name="T87" fmla="*/ 54 h 222"/>
                  <a:gd name="T88" fmla="*/ 169 w 390"/>
                  <a:gd name="T89" fmla="*/ 51 h 222"/>
                  <a:gd name="T90" fmla="*/ 172 w 390"/>
                  <a:gd name="T91" fmla="*/ 61 h 222"/>
                  <a:gd name="T92" fmla="*/ 172 w 390"/>
                  <a:gd name="T93" fmla="*/ 63 h 22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90"/>
                  <a:gd name="T142" fmla="*/ 0 h 222"/>
                  <a:gd name="T143" fmla="*/ 390 w 390"/>
                  <a:gd name="T144" fmla="*/ 222 h 22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90" h="222">
                    <a:moveTo>
                      <a:pt x="390" y="162"/>
                    </a:moveTo>
                    <a:lnTo>
                      <a:pt x="384" y="156"/>
                    </a:lnTo>
                    <a:lnTo>
                      <a:pt x="390" y="162"/>
                    </a:lnTo>
                    <a:lnTo>
                      <a:pt x="384" y="162"/>
                    </a:lnTo>
                    <a:lnTo>
                      <a:pt x="102" y="210"/>
                    </a:lnTo>
                    <a:lnTo>
                      <a:pt x="0" y="222"/>
                    </a:lnTo>
                    <a:lnTo>
                      <a:pt x="24" y="210"/>
                    </a:lnTo>
                    <a:lnTo>
                      <a:pt x="78" y="150"/>
                    </a:lnTo>
                    <a:lnTo>
                      <a:pt x="84" y="168"/>
                    </a:lnTo>
                    <a:lnTo>
                      <a:pt x="96" y="174"/>
                    </a:lnTo>
                    <a:lnTo>
                      <a:pt x="156" y="150"/>
                    </a:lnTo>
                    <a:lnTo>
                      <a:pt x="162" y="132"/>
                    </a:lnTo>
                    <a:lnTo>
                      <a:pt x="156" y="132"/>
                    </a:lnTo>
                    <a:lnTo>
                      <a:pt x="180" y="66"/>
                    </a:lnTo>
                    <a:lnTo>
                      <a:pt x="198" y="72"/>
                    </a:lnTo>
                    <a:lnTo>
                      <a:pt x="204" y="48"/>
                    </a:lnTo>
                    <a:lnTo>
                      <a:pt x="216" y="48"/>
                    </a:lnTo>
                    <a:lnTo>
                      <a:pt x="234" y="18"/>
                    </a:lnTo>
                    <a:lnTo>
                      <a:pt x="234" y="0"/>
                    </a:lnTo>
                    <a:lnTo>
                      <a:pt x="264" y="18"/>
                    </a:lnTo>
                    <a:lnTo>
                      <a:pt x="264" y="6"/>
                    </a:lnTo>
                    <a:lnTo>
                      <a:pt x="300" y="24"/>
                    </a:lnTo>
                    <a:lnTo>
                      <a:pt x="306" y="30"/>
                    </a:lnTo>
                    <a:lnTo>
                      <a:pt x="294" y="54"/>
                    </a:lnTo>
                    <a:lnTo>
                      <a:pt x="300" y="60"/>
                    </a:lnTo>
                    <a:lnTo>
                      <a:pt x="306" y="60"/>
                    </a:lnTo>
                    <a:lnTo>
                      <a:pt x="318" y="66"/>
                    </a:lnTo>
                    <a:lnTo>
                      <a:pt x="354" y="78"/>
                    </a:lnTo>
                    <a:lnTo>
                      <a:pt x="354" y="96"/>
                    </a:lnTo>
                    <a:lnTo>
                      <a:pt x="318" y="78"/>
                    </a:lnTo>
                    <a:lnTo>
                      <a:pt x="342" y="102"/>
                    </a:lnTo>
                    <a:lnTo>
                      <a:pt x="360" y="102"/>
                    </a:lnTo>
                    <a:lnTo>
                      <a:pt x="348" y="108"/>
                    </a:lnTo>
                    <a:lnTo>
                      <a:pt x="360" y="108"/>
                    </a:lnTo>
                    <a:lnTo>
                      <a:pt x="360" y="114"/>
                    </a:lnTo>
                    <a:lnTo>
                      <a:pt x="354" y="114"/>
                    </a:lnTo>
                    <a:lnTo>
                      <a:pt x="354" y="120"/>
                    </a:lnTo>
                    <a:lnTo>
                      <a:pt x="330" y="108"/>
                    </a:lnTo>
                    <a:lnTo>
                      <a:pt x="366" y="138"/>
                    </a:lnTo>
                    <a:lnTo>
                      <a:pt x="360" y="138"/>
                    </a:lnTo>
                    <a:lnTo>
                      <a:pt x="330" y="120"/>
                    </a:lnTo>
                    <a:lnTo>
                      <a:pt x="330" y="126"/>
                    </a:lnTo>
                    <a:lnTo>
                      <a:pt x="342" y="132"/>
                    </a:lnTo>
                    <a:lnTo>
                      <a:pt x="360" y="144"/>
                    </a:lnTo>
                    <a:lnTo>
                      <a:pt x="384" y="138"/>
                    </a:lnTo>
                    <a:lnTo>
                      <a:pt x="390" y="162"/>
                    </a:lnTo>
                    <a:lnTo>
                      <a:pt x="390" y="16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42" name="Freeform 121"/>
              <p:cNvSpPr>
                <a:spLocks noChangeAspect="1"/>
              </p:cNvSpPr>
              <p:nvPr/>
            </p:nvSpPr>
            <p:spPr bwMode="auto">
              <a:xfrm>
                <a:off x="592" y="941"/>
                <a:ext cx="261" cy="177"/>
              </a:xfrm>
              <a:custGeom>
                <a:avLst/>
                <a:gdLst>
                  <a:gd name="T0" fmla="*/ 11 w 342"/>
                  <a:gd name="T1" fmla="*/ 60 h 246"/>
                  <a:gd name="T2" fmla="*/ 0 w 342"/>
                  <a:gd name="T3" fmla="*/ 56 h 246"/>
                  <a:gd name="T4" fmla="*/ 3 w 342"/>
                  <a:gd name="T5" fmla="*/ 47 h 246"/>
                  <a:gd name="T6" fmla="*/ 3 w 342"/>
                  <a:gd name="T7" fmla="*/ 54 h 246"/>
                  <a:gd name="T8" fmla="*/ 8 w 342"/>
                  <a:gd name="T9" fmla="*/ 47 h 246"/>
                  <a:gd name="T10" fmla="*/ 3 w 342"/>
                  <a:gd name="T11" fmla="*/ 47 h 246"/>
                  <a:gd name="T12" fmla="*/ 5 w 342"/>
                  <a:gd name="T13" fmla="*/ 40 h 246"/>
                  <a:gd name="T14" fmla="*/ 5 w 342"/>
                  <a:gd name="T15" fmla="*/ 40 h 246"/>
                  <a:gd name="T16" fmla="*/ 5 w 342"/>
                  <a:gd name="T17" fmla="*/ 20 h 246"/>
                  <a:gd name="T18" fmla="*/ 3 w 342"/>
                  <a:gd name="T19" fmla="*/ 14 h 246"/>
                  <a:gd name="T20" fmla="*/ 5 w 342"/>
                  <a:gd name="T21" fmla="*/ 4 h 246"/>
                  <a:gd name="T22" fmla="*/ 18 w 342"/>
                  <a:gd name="T23" fmla="*/ 14 h 246"/>
                  <a:gd name="T24" fmla="*/ 32 w 342"/>
                  <a:gd name="T25" fmla="*/ 18 h 246"/>
                  <a:gd name="T26" fmla="*/ 37 w 342"/>
                  <a:gd name="T27" fmla="*/ 22 h 246"/>
                  <a:gd name="T28" fmla="*/ 37 w 342"/>
                  <a:gd name="T29" fmla="*/ 20 h 246"/>
                  <a:gd name="T30" fmla="*/ 40 w 342"/>
                  <a:gd name="T31" fmla="*/ 22 h 246"/>
                  <a:gd name="T32" fmla="*/ 40 w 342"/>
                  <a:gd name="T33" fmla="*/ 27 h 246"/>
                  <a:gd name="T34" fmla="*/ 35 w 342"/>
                  <a:gd name="T35" fmla="*/ 27 h 246"/>
                  <a:gd name="T36" fmla="*/ 27 w 342"/>
                  <a:gd name="T37" fmla="*/ 36 h 246"/>
                  <a:gd name="T38" fmla="*/ 27 w 342"/>
                  <a:gd name="T39" fmla="*/ 36 h 246"/>
                  <a:gd name="T40" fmla="*/ 40 w 342"/>
                  <a:gd name="T41" fmla="*/ 27 h 246"/>
                  <a:gd name="T42" fmla="*/ 40 w 342"/>
                  <a:gd name="T43" fmla="*/ 24 h 246"/>
                  <a:gd name="T44" fmla="*/ 43 w 342"/>
                  <a:gd name="T45" fmla="*/ 27 h 246"/>
                  <a:gd name="T46" fmla="*/ 43 w 342"/>
                  <a:gd name="T47" fmla="*/ 29 h 246"/>
                  <a:gd name="T48" fmla="*/ 37 w 342"/>
                  <a:gd name="T49" fmla="*/ 31 h 246"/>
                  <a:gd name="T50" fmla="*/ 40 w 342"/>
                  <a:gd name="T51" fmla="*/ 36 h 246"/>
                  <a:gd name="T52" fmla="*/ 37 w 342"/>
                  <a:gd name="T53" fmla="*/ 40 h 246"/>
                  <a:gd name="T54" fmla="*/ 37 w 342"/>
                  <a:gd name="T55" fmla="*/ 38 h 246"/>
                  <a:gd name="T56" fmla="*/ 32 w 342"/>
                  <a:gd name="T57" fmla="*/ 42 h 246"/>
                  <a:gd name="T58" fmla="*/ 32 w 342"/>
                  <a:gd name="T59" fmla="*/ 36 h 246"/>
                  <a:gd name="T60" fmla="*/ 27 w 342"/>
                  <a:gd name="T61" fmla="*/ 40 h 246"/>
                  <a:gd name="T62" fmla="*/ 29 w 342"/>
                  <a:gd name="T63" fmla="*/ 45 h 246"/>
                  <a:gd name="T64" fmla="*/ 43 w 342"/>
                  <a:gd name="T65" fmla="*/ 40 h 246"/>
                  <a:gd name="T66" fmla="*/ 43 w 342"/>
                  <a:gd name="T67" fmla="*/ 31 h 246"/>
                  <a:gd name="T68" fmla="*/ 48 w 342"/>
                  <a:gd name="T69" fmla="*/ 24 h 246"/>
                  <a:gd name="T70" fmla="*/ 43 w 342"/>
                  <a:gd name="T71" fmla="*/ 14 h 246"/>
                  <a:gd name="T72" fmla="*/ 48 w 342"/>
                  <a:gd name="T73" fmla="*/ 12 h 246"/>
                  <a:gd name="T74" fmla="*/ 46 w 342"/>
                  <a:gd name="T75" fmla="*/ 0 h 246"/>
                  <a:gd name="T76" fmla="*/ 152 w 342"/>
                  <a:gd name="T77" fmla="*/ 22 h 246"/>
                  <a:gd name="T78" fmla="*/ 134 w 342"/>
                  <a:gd name="T79" fmla="*/ 91 h 246"/>
                  <a:gd name="T80" fmla="*/ 96 w 342"/>
                  <a:gd name="T81" fmla="*/ 85 h 246"/>
                  <a:gd name="T82" fmla="*/ 50 w 342"/>
                  <a:gd name="T83" fmla="*/ 85 h 246"/>
                  <a:gd name="T84" fmla="*/ 37 w 342"/>
                  <a:gd name="T85" fmla="*/ 78 h 246"/>
                  <a:gd name="T86" fmla="*/ 27 w 342"/>
                  <a:gd name="T87" fmla="*/ 81 h 246"/>
                  <a:gd name="T88" fmla="*/ 18 w 342"/>
                  <a:gd name="T89" fmla="*/ 76 h 246"/>
                  <a:gd name="T90" fmla="*/ 18 w 342"/>
                  <a:gd name="T91" fmla="*/ 65 h 246"/>
                  <a:gd name="T92" fmla="*/ 11 w 342"/>
                  <a:gd name="T93" fmla="*/ 60 h 24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42"/>
                  <a:gd name="T142" fmla="*/ 0 h 246"/>
                  <a:gd name="T143" fmla="*/ 342 w 342"/>
                  <a:gd name="T144" fmla="*/ 246 h 24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42" h="246">
                    <a:moveTo>
                      <a:pt x="24" y="162"/>
                    </a:moveTo>
                    <a:lnTo>
                      <a:pt x="0" y="150"/>
                    </a:lnTo>
                    <a:lnTo>
                      <a:pt x="6" y="126"/>
                    </a:lnTo>
                    <a:lnTo>
                      <a:pt x="6" y="144"/>
                    </a:lnTo>
                    <a:lnTo>
                      <a:pt x="18" y="126"/>
                    </a:lnTo>
                    <a:lnTo>
                      <a:pt x="6" y="126"/>
                    </a:lnTo>
                    <a:lnTo>
                      <a:pt x="12" y="108"/>
                    </a:lnTo>
                    <a:lnTo>
                      <a:pt x="12" y="54"/>
                    </a:lnTo>
                    <a:lnTo>
                      <a:pt x="6" y="36"/>
                    </a:lnTo>
                    <a:lnTo>
                      <a:pt x="12" y="12"/>
                    </a:lnTo>
                    <a:lnTo>
                      <a:pt x="42" y="36"/>
                    </a:lnTo>
                    <a:lnTo>
                      <a:pt x="72" y="48"/>
                    </a:lnTo>
                    <a:lnTo>
                      <a:pt x="84" y="60"/>
                    </a:lnTo>
                    <a:lnTo>
                      <a:pt x="84" y="54"/>
                    </a:lnTo>
                    <a:lnTo>
                      <a:pt x="90" y="60"/>
                    </a:lnTo>
                    <a:lnTo>
                      <a:pt x="90" y="72"/>
                    </a:lnTo>
                    <a:lnTo>
                      <a:pt x="78" y="72"/>
                    </a:lnTo>
                    <a:lnTo>
                      <a:pt x="60" y="96"/>
                    </a:lnTo>
                    <a:lnTo>
                      <a:pt x="90" y="72"/>
                    </a:lnTo>
                    <a:lnTo>
                      <a:pt x="90" y="66"/>
                    </a:lnTo>
                    <a:lnTo>
                      <a:pt x="96" y="72"/>
                    </a:lnTo>
                    <a:lnTo>
                      <a:pt x="96" y="78"/>
                    </a:lnTo>
                    <a:lnTo>
                      <a:pt x="84" y="84"/>
                    </a:lnTo>
                    <a:lnTo>
                      <a:pt x="90" y="96"/>
                    </a:lnTo>
                    <a:lnTo>
                      <a:pt x="84" y="108"/>
                    </a:lnTo>
                    <a:lnTo>
                      <a:pt x="84" y="102"/>
                    </a:lnTo>
                    <a:lnTo>
                      <a:pt x="72" y="114"/>
                    </a:lnTo>
                    <a:lnTo>
                      <a:pt x="72" y="96"/>
                    </a:lnTo>
                    <a:lnTo>
                      <a:pt x="60" y="108"/>
                    </a:lnTo>
                    <a:lnTo>
                      <a:pt x="66" y="120"/>
                    </a:lnTo>
                    <a:lnTo>
                      <a:pt x="96" y="108"/>
                    </a:lnTo>
                    <a:lnTo>
                      <a:pt x="96" y="84"/>
                    </a:lnTo>
                    <a:lnTo>
                      <a:pt x="108" y="66"/>
                    </a:lnTo>
                    <a:lnTo>
                      <a:pt x="96" y="36"/>
                    </a:lnTo>
                    <a:lnTo>
                      <a:pt x="108" y="30"/>
                    </a:lnTo>
                    <a:lnTo>
                      <a:pt x="102" y="0"/>
                    </a:lnTo>
                    <a:lnTo>
                      <a:pt x="342" y="60"/>
                    </a:lnTo>
                    <a:lnTo>
                      <a:pt x="300" y="246"/>
                    </a:lnTo>
                    <a:lnTo>
                      <a:pt x="216" y="228"/>
                    </a:lnTo>
                    <a:lnTo>
                      <a:pt x="114" y="228"/>
                    </a:lnTo>
                    <a:lnTo>
                      <a:pt x="84" y="210"/>
                    </a:lnTo>
                    <a:lnTo>
                      <a:pt x="60" y="216"/>
                    </a:lnTo>
                    <a:lnTo>
                      <a:pt x="42" y="204"/>
                    </a:lnTo>
                    <a:lnTo>
                      <a:pt x="42" y="174"/>
                    </a:lnTo>
                    <a:lnTo>
                      <a:pt x="24" y="16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43" name="Freeform 122"/>
              <p:cNvSpPr>
                <a:spLocks noChangeAspect="1"/>
              </p:cNvSpPr>
              <p:nvPr/>
            </p:nvSpPr>
            <p:spPr bwMode="auto">
              <a:xfrm>
                <a:off x="592" y="941"/>
                <a:ext cx="261" cy="177"/>
              </a:xfrm>
              <a:custGeom>
                <a:avLst/>
                <a:gdLst>
                  <a:gd name="T0" fmla="*/ 11 w 342"/>
                  <a:gd name="T1" fmla="*/ 60 h 246"/>
                  <a:gd name="T2" fmla="*/ 0 w 342"/>
                  <a:gd name="T3" fmla="*/ 56 h 246"/>
                  <a:gd name="T4" fmla="*/ 3 w 342"/>
                  <a:gd name="T5" fmla="*/ 47 h 246"/>
                  <a:gd name="T6" fmla="*/ 3 w 342"/>
                  <a:gd name="T7" fmla="*/ 54 h 246"/>
                  <a:gd name="T8" fmla="*/ 8 w 342"/>
                  <a:gd name="T9" fmla="*/ 47 h 246"/>
                  <a:gd name="T10" fmla="*/ 3 w 342"/>
                  <a:gd name="T11" fmla="*/ 47 h 246"/>
                  <a:gd name="T12" fmla="*/ 5 w 342"/>
                  <a:gd name="T13" fmla="*/ 40 h 246"/>
                  <a:gd name="T14" fmla="*/ 11 w 342"/>
                  <a:gd name="T15" fmla="*/ 40 h 246"/>
                  <a:gd name="T16" fmla="*/ 5 w 342"/>
                  <a:gd name="T17" fmla="*/ 40 h 246"/>
                  <a:gd name="T18" fmla="*/ 5 w 342"/>
                  <a:gd name="T19" fmla="*/ 20 h 246"/>
                  <a:gd name="T20" fmla="*/ 3 w 342"/>
                  <a:gd name="T21" fmla="*/ 14 h 246"/>
                  <a:gd name="T22" fmla="*/ 5 w 342"/>
                  <a:gd name="T23" fmla="*/ 4 h 246"/>
                  <a:gd name="T24" fmla="*/ 18 w 342"/>
                  <a:gd name="T25" fmla="*/ 14 h 246"/>
                  <a:gd name="T26" fmla="*/ 32 w 342"/>
                  <a:gd name="T27" fmla="*/ 18 h 246"/>
                  <a:gd name="T28" fmla="*/ 37 w 342"/>
                  <a:gd name="T29" fmla="*/ 22 h 246"/>
                  <a:gd name="T30" fmla="*/ 37 w 342"/>
                  <a:gd name="T31" fmla="*/ 20 h 246"/>
                  <a:gd name="T32" fmla="*/ 40 w 342"/>
                  <a:gd name="T33" fmla="*/ 22 h 246"/>
                  <a:gd name="T34" fmla="*/ 40 w 342"/>
                  <a:gd name="T35" fmla="*/ 27 h 246"/>
                  <a:gd name="T36" fmla="*/ 35 w 342"/>
                  <a:gd name="T37" fmla="*/ 27 h 246"/>
                  <a:gd name="T38" fmla="*/ 27 w 342"/>
                  <a:gd name="T39" fmla="*/ 36 h 246"/>
                  <a:gd name="T40" fmla="*/ 32 w 342"/>
                  <a:gd name="T41" fmla="*/ 36 h 246"/>
                  <a:gd name="T42" fmla="*/ 27 w 342"/>
                  <a:gd name="T43" fmla="*/ 36 h 246"/>
                  <a:gd name="T44" fmla="*/ 40 w 342"/>
                  <a:gd name="T45" fmla="*/ 27 h 246"/>
                  <a:gd name="T46" fmla="*/ 40 w 342"/>
                  <a:gd name="T47" fmla="*/ 24 h 246"/>
                  <a:gd name="T48" fmla="*/ 43 w 342"/>
                  <a:gd name="T49" fmla="*/ 27 h 246"/>
                  <a:gd name="T50" fmla="*/ 43 w 342"/>
                  <a:gd name="T51" fmla="*/ 29 h 246"/>
                  <a:gd name="T52" fmla="*/ 37 w 342"/>
                  <a:gd name="T53" fmla="*/ 31 h 246"/>
                  <a:gd name="T54" fmla="*/ 40 w 342"/>
                  <a:gd name="T55" fmla="*/ 36 h 246"/>
                  <a:gd name="T56" fmla="*/ 37 w 342"/>
                  <a:gd name="T57" fmla="*/ 40 h 246"/>
                  <a:gd name="T58" fmla="*/ 37 w 342"/>
                  <a:gd name="T59" fmla="*/ 38 h 246"/>
                  <a:gd name="T60" fmla="*/ 32 w 342"/>
                  <a:gd name="T61" fmla="*/ 42 h 246"/>
                  <a:gd name="T62" fmla="*/ 32 w 342"/>
                  <a:gd name="T63" fmla="*/ 36 h 246"/>
                  <a:gd name="T64" fmla="*/ 27 w 342"/>
                  <a:gd name="T65" fmla="*/ 40 h 246"/>
                  <a:gd name="T66" fmla="*/ 29 w 342"/>
                  <a:gd name="T67" fmla="*/ 45 h 246"/>
                  <a:gd name="T68" fmla="*/ 43 w 342"/>
                  <a:gd name="T69" fmla="*/ 40 h 246"/>
                  <a:gd name="T70" fmla="*/ 43 w 342"/>
                  <a:gd name="T71" fmla="*/ 31 h 246"/>
                  <a:gd name="T72" fmla="*/ 48 w 342"/>
                  <a:gd name="T73" fmla="*/ 24 h 246"/>
                  <a:gd name="T74" fmla="*/ 43 w 342"/>
                  <a:gd name="T75" fmla="*/ 14 h 246"/>
                  <a:gd name="T76" fmla="*/ 48 w 342"/>
                  <a:gd name="T77" fmla="*/ 12 h 246"/>
                  <a:gd name="T78" fmla="*/ 46 w 342"/>
                  <a:gd name="T79" fmla="*/ 0 h 246"/>
                  <a:gd name="T80" fmla="*/ 152 w 342"/>
                  <a:gd name="T81" fmla="*/ 22 h 246"/>
                  <a:gd name="T82" fmla="*/ 134 w 342"/>
                  <a:gd name="T83" fmla="*/ 91 h 246"/>
                  <a:gd name="T84" fmla="*/ 96 w 342"/>
                  <a:gd name="T85" fmla="*/ 85 h 246"/>
                  <a:gd name="T86" fmla="*/ 50 w 342"/>
                  <a:gd name="T87" fmla="*/ 85 h 246"/>
                  <a:gd name="T88" fmla="*/ 37 w 342"/>
                  <a:gd name="T89" fmla="*/ 78 h 246"/>
                  <a:gd name="T90" fmla="*/ 27 w 342"/>
                  <a:gd name="T91" fmla="*/ 81 h 246"/>
                  <a:gd name="T92" fmla="*/ 18 w 342"/>
                  <a:gd name="T93" fmla="*/ 76 h 246"/>
                  <a:gd name="T94" fmla="*/ 18 w 342"/>
                  <a:gd name="T95" fmla="*/ 65 h 246"/>
                  <a:gd name="T96" fmla="*/ 11 w 342"/>
                  <a:gd name="T97" fmla="*/ 60 h 246"/>
                  <a:gd name="T98" fmla="*/ 11 w 342"/>
                  <a:gd name="T99" fmla="*/ 63 h 2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42"/>
                  <a:gd name="T151" fmla="*/ 0 h 246"/>
                  <a:gd name="T152" fmla="*/ 342 w 342"/>
                  <a:gd name="T153" fmla="*/ 246 h 24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42" h="246">
                    <a:moveTo>
                      <a:pt x="24" y="162"/>
                    </a:moveTo>
                    <a:lnTo>
                      <a:pt x="0" y="150"/>
                    </a:lnTo>
                    <a:lnTo>
                      <a:pt x="6" y="126"/>
                    </a:lnTo>
                    <a:lnTo>
                      <a:pt x="6" y="144"/>
                    </a:lnTo>
                    <a:lnTo>
                      <a:pt x="18" y="126"/>
                    </a:lnTo>
                    <a:lnTo>
                      <a:pt x="6" y="126"/>
                    </a:lnTo>
                    <a:lnTo>
                      <a:pt x="12" y="108"/>
                    </a:lnTo>
                    <a:lnTo>
                      <a:pt x="24" y="108"/>
                    </a:lnTo>
                    <a:lnTo>
                      <a:pt x="12" y="108"/>
                    </a:lnTo>
                    <a:lnTo>
                      <a:pt x="12" y="54"/>
                    </a:lnTo>
                    <a:lnTo>
                      <a:pt x="6" y="36"/>
                    </a:lnTo>
                    <a:lnTo>
                      <a:pt x="12" y="12"/>
                    </a:lnTo>
                    <a:lnTo>
                      <a:pt x="42" y="36"/>
                    </a:lnTo>
                    <a:lnTo>
                      <a:pt x="72" y="48"/>
                    </a:lnTo>
                    <a:lnTo>
                      <a:pt x="84" y="60"/>
                    </a:lnTo>
                    <a:lnTo>
                      <a:pt x="84" y="54"/>
                    </a:lnTo>
                    <a:lnTo>
                      <a:pt x="90" y="60"/>
                    </a:lnTo>
                    <a:lnTo>
                      <a:pt x="90" y="72"/>
                    </a:lnTo>
                    <a:lnTo>
                      <a:pt x="78" y="72"/>
                    </a:lnTo>
                    <a:lnTo>
                      <a:pt x="60" y="96"/>
                    </a:lnTo>
                    <a:lnTo>
                      <a:pt x="72" y="96"/>
                    </a:lnTo>
                    <a:lnTo>
                      <a:pt x="60" y="96"/>
                    </a:lnTo>
                    <a:lnTo>
                      <a:pt x="90" y="72"/>
                    </a:lnTo>
                    <a:lnTo>
                      <a:pt x="90" y="66"/>
                    </a:lnTo>
                    <a:lnTo>
                      <a:pt x="96" y="72"/>
                    </a:lnTo>
                    <a:lnTo>
                      <a:pt x="96" y="78"/>
                    </a:lnTo>
                    <a:lnTo>
                      <a:pt x="84" y="84"/>
                    </a:lnTo>
                    <a:lnTo>
                      <a:pt x="90" y="96"/>
                    </a:lnTo>
                    <a:lnTo>
                      <a:pt x="84" y="108"/>
                    </a:lnTo>
                    <a:lnTo>
                      <a:pt x="84" y="102"/>
                    </a:lnTo>
                    <a:lnTo>
                      <a:pt x="72" y="114"/>
                    </a:lnTo>
                    <a:lnTo>
                      <a:pt x="72" y="96"/>
                    </a:lnTo>
                    <a:lnTo>
                      <a:pt x="60" y="108"/>
                    </a:lnTo>
                    <a:lnTo>
                      <a:pt x="66" y="120"/>
                    </a:lnTo>
                    <a:lnTo>
                      <a:pt x="96" y="108"/>
                    </a:lnTo>
                    <a:lnTo>
                      <a:pt x="96" y="84"/>
                    </a:lnTo>
                    <a:lnTo>
                      <a:pt x="108" y="66"/>
                    </a:lnTo>
                    <a:lnTo>
                      <a:pt x="96" y="36"/>
                    </a:lnTo>
                    <a:lnTo>
                      <a:pt x="108" y="30"/>
                    </a:lnTo>
                    <a:lnTo>
                      <a:pt x="102" y="0"/>
                    </a:lnTo>
                    <a:lnTo>
                      <a:pt x="342" y="60"/>
                    </a:lnTo>
                    <a:lnTo>
                      <a:pt x="300" y="246"/>
                    </a:lnTo>
                    <a:lnTo>
                      <a:pt x="216" y="228"/>
                    </a:lnTo>
                    <a:lnTo>
                      <a:pt x="114" y="228"/>
                    </a:lnTo>
                    <a:lnTo>
                      <a:pt x="84" y="210"/>
                    </a:lnTo>
                    <a:lnTo>
                      <a:pt x="60" y="216"/>
                    </a:lnTo>
                    <a:lnTo>
                      <a:pt x="42" y="204"/>
                    </a:lnTo>
                    <a:lnTo>
                      <a:pt x="42" y="174"/>
                    </a:lnTo>
                    <a:lnTo>
                      <a:pt x="24" y="162"/>
                    </a:lnTo>
                    <a:lnTo>
                      <a:pt x="24" y="16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44" name="Freeform 123"/>
              <p:cNvSpPr>
                <a:spLocks noChangeAspect="1"/>
              </p:cNvSpPr>
              <p:nvPr/>
            </p:nvSpPr>
            <p:spPr bwMode="auto">
              <a:xfrm>
                <a:off x="2038" y="1400"/>
                <a:ext cx="174" cy="164"/>
              </a:xfrm>
              <a:custGeom>
                <a:avLst/>
                <a:gdLst>
                  <a:gd name="T0" fmla="*/ 61 w 228"/>
                  <a:gd name="T1" fmla="*/ 18 h 228"/>
                  <a:gd name="T2" fmla="*/ 64 w 228"/>
                  <a:gd name="T3" fmla="*/ 29 h 228"/>
                  <a:gd name="T4" fmla="*/ 78 w 228"/>
                  <a:gd name="T5" fmla="*/ 18 h 228"/>
                  <a:gd name="T6" fmla="*/ 85 w 228"/>
                  <a:gd name="T7" fmla="*/ 20 h 228"/>
                  <a:gd name="T8" fmla="*/ 91 w 228"/>
                  <a:gd name="T9" fmla="*/ 16 h 228"/>
                  <a:gd name="T10" fmla="*/ 98 w 228"/>
                  <a:gd name="T11" fmla="*/ 16 h 228"/>
                  <a:gd name="T12" fmla="*/ 102 w 228"/>
                  <a:gd name="T13" fmla="*/ 22 h 228"/>
                  <a:gd name="T14" fmla="*/ 102 w 228"/>
                  <a:gd name="T15" fmla="*/ 27 h 228"/>
                  <a:gd name="T16" fmla="*/ 88 w 228"/>
                  <a:gd name="T17" fmla="*/ 20 h 228"/>
                  <a:gd name="T18" fmla="*/ 88 w 228"/>
                  <a:gd name="T19" fmla="*/ 27 h 228"/>
                  <a:gd name="T20" fmla="*/ 80 w 228"/>
                  <a:gd name="T21" fmla="*/ 38 h 228"/>
                  <a:gd name="T22" fmla="*/ 75 w 228"/>
                  <a:gd name="T23" fmla="*/ 38 h 228"/>
                  <a:gd name="T24" fmla="*/ 73 w 228"/>
                  <a:gd name="T25" fmla="*/ 47 h 228"/>
                  <a:gd name="T26" fmla="*/ 64 w 228"/>
                  <a:gd name="T27" fmla="*/ 45 h 228"/>
                  <a:gd name="T28" fmla="*/ 53 w 228"/>
                  <a:gd name="T29" fmla="*/ 69 h 228"/>
                  <a:gd name="T30" fmla="*/ 56 w 228"/>
                  <a:gd name="T31" fmla="*/ 69 h 228"/>
                  <a:gd name="T32" fmla="*/ 53 w 228"/>
                  <a:gd name="T33" fmla="*/ 76 h 228"/>
                  <a:gd name="T34" fmla="*/ 27 w 228"/>
                  <a:gd name="T35" fmla="*/ 85 h 228"/>
                  <a:gd name="T36" fmla="*/ 21 w 228"/>
                  <a:gd name="T37" fmla="*/ 83 h 228"/>
                  <a:gd name="T38" fmla="*/ 18 w 228"/>
                  <a:gd name="T39" fmla="*/ 76 h 228"/>
                  <a:gd name="T40" fmla="*/ 5 w 228"/>
                  <a:gd name="T41" fmla="*/ 69 h 228"/>
                  <a:gd name="T42" fmla="*/ 0 w 228"/>
                  <a:gd name="T43" fmla="*/ 58 h 228"/>
                  <a:gd name="T44" fmla="*/ 8 w 228"/>
                  <a:gd name="T45" fmla="*/ 51 h 228"/>
                  <a:gd name="T46" fmla="*/ 11 w 228"/>
                  <a:gd name="T47" fmla="*/ 42 h 228"/>
                  <a:gd name="T48" fmla="*/ 16 w 228"/>
                  <a:gd name="T49" fmla="*/ 42 h 228"/>
                  <a:gd name="T50" fmla="*/ 16 w 228"/>
                  <a:gd name="T51" fmla="*/ 36 h 228"/>
                  <a:gd name="T52" fmla="*/ 32 w 228"/>
                  <a:gd name="T53" fmla="*/ 24 h 228"/>
                  <a:gd name="T54" fmla="*/ 35 w 228"/>
                  <a:gd name="T55" fmla="*/ 6 h 228"/>
                  <a:gd name="T56" fmla="*/ 32 w 228"/>
                  <a:gd name="T57" fmla="*/ 2 h 228"/>
                  <a:gd name="T58" fmla="*/ 35 w 228"/>
                  <a:gd name="T59" fmla="*/ 0 h 228"/>
                  <a:gd name="T60" fmla="*/ 40 w 228"/>
                  <a:gd name="T61" fmla="*/ 20 h 228"/>
                  <a:gd name="T62" fmla="*/ 56 w 228"/>
                  <a:gd name="T63" fmla="*/ 18 h 228"/>
                  <a:gd name="T64" fmla="*/ 61 w 228"/>
                  <a:gd name="T65" fmla="*/ 18 h 22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28"/>
                  <a:gd name="T100" fmla="*/ 0 h 228"/>
                  <a:gd name="T101" fmla="*/ 228 w 228"/>
                  <a:gd name="T102" fmla="*/ 228 h 22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28" h="228">
                    <a:moveTo>
                      <a:pt x="138" y="48"/>
                    </a:moveTo>
                    <a:lnTo>
                      <a:pt x="144" y="78"/>
                    </a:lnTo>
                    <a:lnTo>
                      <a:pt x="174" y="48"/>
                    </a:lnTo>
                    <a:lnTo>
                      <a:pt x="192" y="54"/>
                    </a:lnTo>
                    <a:lnTo>
                      <a:pt x="204" y="42"/>
                    </a:lnTo>
                    <a:lnTo>
                      <a:pt x="222" y="42"/>
                    </a:lnTo>
                    <a:lnTo>
                      <a:pt x="228" y="60"/>
                    </a:lnTo>
                    <a:lnTo>
                      <a:pt x="228" y="72"/>
                    </a:lnTo>
                    <a:lnTo>
                      <a:pt x="198" y="54"/>
                    </a:lnTo>
                    <a:lnTo>
                      <a:pt x="198" y="72"/>
                    </a:lnTo>
                    <a:lnTo>
                      <a:pt x="180" y="102"/>
                    </a:lnTo>
                    <a:lnTo>
                      <a:pt x="168" y="102"/>
                    </a:lnTo>
                    <a:lnTo>
                      <a:pt x="162" y="126"/>
                    </a:lnTo>
                    <a:lnTo>
                      <a:pt x="144" y="120"/>
                    </a:lnTo>
                    <a:lnTo>
                      <a:pt x="120" y="186"/>
                    </a:lnTo>
                    <a:lnTo>
                      <a:pt x="126" y="186"/>
                    </a:lnTo>
                    <a:lnTo>
                      <a:pt x="120" y="204"/>
                    </a:lnTo>
                    <a:lnTo>
                      <a:pt x="60" y="228"/>
                    </a:lnTo>
                    <a:lnTo>
                      <a:pt x="48" y="222"/>
                    </a:lnTo>
                    <a:lnTo>
                      <a:pt x="42" y="204"/>
                    </a:lnTo>
                    <a:lnTo>
                      <a:pt x="12" y="186"/>
                    </a:lnTo>
                    <a:lnTo>
                      <a:pt x="0" y="156"/>
                    </a:lnTo>
                    <a:lnTo>
                      <a:pt x="18" y="138"/>
                    </a:lnTo>
                    <a:lnTo>
                      <a:pt x="24" y="114"/>
                    </a:lnTo>
                    <a:lnTo>
                      <a:pt x="36" y="114"/>
                    </a:lnTo>
                    <a:lnTo>
                      <a:pt x="36" y="96"/>
                    </a:lnTo>
                    <a:lnTo>
                      <a:pt x="72" y="66"/>
                    </a:lnTo>
                    <a:lnTo>
                      <a:pt x="78" y="18"/>
                    </a:lnTo>
                    <a:lnTo>
                      <a:pt x="72" y="6"/>
                    </a:lnTo>
                    <a:lnTo>
                      <a:pt x="78" y="0"/>
                    </a:lnTo>
                    <a:lnTo>
                      <a:pt x="90" y="54"/>
                    </a:lnTo>
                    <a:lnTo>
                      <a:pt x="126" y="48"/>
                    </a:lnTo>
                    <a:lnTo>
                      <a:pt x="138" y="48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45" name="Freeform 124"/>
              <p:cNvSpPr>
                <a:spLocks noChangeAspect="1"/>
              </p:cNvSpPr>
              <p:nvPr/>
            </p:nvSpPr>
            <p:spPr bwMode="auto">
              <a:xfrm>
                <a:off x="2038" y="1400"/>
                <a:ext cx="174" cy="164"/>
              </a:xfrm>
              <a:custGeom>
                <a:avLst/>
                <a:gdLst>
                  <a:gd name="T0" fmla="*/ 61 w 228"/>
                  <a:gd name="T1" fmla="*/ 18 h 228"/>
                  <a:gd name="T2" fmla="*/ 64 w 228"/>
                  <a:gd name="T3" fmla="*/ 29 h 228"/>
                  <a:gd name="T4" fmla="*/ 78 w 228"/>
                  <a:gd name="T5" fmla="*/ 18 h 228"/>
                  <a:gd name="T6" fmla="*/ 85 w 228"/>
                  <a:gd name="T7" fmla="*/ 20 h 228"/>
                  <a:gd name="T8" fmla="*/ 91 w 228"/>
                  <a:gd name="T9" fmla="*/ 16 h 228"/>
                  <a:gd name="T10" fmla="*/ 98 w 228"/>
                  <a:gd name="T11" fmla="*/ 16 h 228"/>
                  <a:gd name="T12" fmla="*/ 102 w 228"/>
                  <a:gd name="T13" fmla="*/ 22 h 228"/>
                  <a:gd name="T14" fmla="*/ 102 w 228"/>
                  <a:gd name="T15" fmla="*/ 27 h 228"/>
                  <a:gd name="T16" fmla="*/ 88 w 228"/>
                  <a:gd name="T17" fmla="*/ 20 h 228"/>
                  <a:gd name="T18" fmla="*/ 88 w 228"/>
                  <a:gd name="T19" fmla="*/ 27 h 228"/>
                  <a:gd name="T20" fmla="*/ 80 w 228"/>
                  <a:gd name="T21" fmla="*/ 38 h 228"/>
                  <a:gd name="T22" fmla="*/ 75 w 228"/>
                  <a:gd name="T23" fmla="*/ 38 h 228"/>
                  <a:gd name="T24" fmla="*/ 73 w 228"/>
                  <a:gd name="T25" fmla="*/ 47 h 228"/>
                  <a:gd name="T26" fmla="*/ 64 w 228"/>
                  <a:gd name="T27" fmla="*/ 45 h 228"/>
                  <a:gd name="T28" fmla="*/ 53 w 228"/>
                  <a:gd name="T29" fmla="*/ 69 h 228"/>
                  <a:gd name="T30" fmla="*/ 56 w 228"/>
                  <a:gd name="T31" fmla="*/ 69 h 228"/>
                  <a:gd name="T32" fmla="*/ 53 w 228"/>
                  <a:gd name="T33" fmla="*/ 76 h 228"/>
                  <a:gd name="T34" fmla="*/ 27 w 228"/>
                  <a:gd name="T35" fmla="*/ 85 h 228"/>
                  <a:gd name="T36" fmla="*/ 21 w 228"/>
                  <a:gd name="T37" fmla="*/ 83 h 228"/>
                  <a:gd name="T38" fmla="*/ 18 w 228"/>
                  <a:gd name="T39" fmla="*/ 76 h 228"/>
                  <a:gd name="T40" fmla="*/ 5 w 228"/>
                  <a:gd name="T41" fmla="*/ 69 h 228"/>
                  <a:gd name="T42" fmla="*/ 0 w 228"/>
                  <a:gd name="T43" fmla="*/ 58 h 228"/>
                  <a:gd name="T44" fmla="*/ 8 w 228"/>
                  <a:gd name="T45" fmla="*/ 51 h 228"/>
                  <a:gd name="T46" fmla="*/ 11 w 228"/>
                  <a:gd name="T47" fmla="*/ 42 h 228"/>
                  <a:gd name="T48" fmla="*/ 16 w 228"/>
                  <a:gd name="T49" fmla="*/ 42 h 228"/>
                  <a:gd name="T50" fmla="*/ 16 w 228"/>
                  <a:gd name="T51" fmla="*/ 36 h 228"/>
                  <a:gd name="T52" fmla="*/ 32 w 228"/>
                  <a:gd name="T53" fmla="*/ 24 h 228"/>
                  <a:gd name="T54" fmla="*/ 35 w 228"/>
                  <a:gd name="T55" fmla="*/ 6 h 228"/>
                  <a:gd name="T56" fmla="*/ 32 w 228"/>
                  <a:gd name="T57" fmla="*/ 2 h 228"/>
                  <a:gd name="T58" fmla="*/ 35 w 228"/>
                  <a:gd name="T59" fmla="*/ 0 h 228"/>
                  <a:gd name="T60" fmla="*/ 40 w 228"/>
                  <a:gd name="T61" fmla="*/ 20 h 228"/>
                  <a:gd name="T62" fmla="*/ 56 w 228"/>
                  <a:gd name="T63" fmla="*/ 18 h 228"/>
                  <a:gd name="T64" fmla="*/ 61 w 228"/>
                  <a:gd name="T65" fmla="*/ 18 h 228"/>
                  <a:gd name="T66" fmla="*/ 61 w 228"/>
                  <a:gd name="T67" fmla="*/ 20 h 22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28"/>
                  <a:gd name="T103" fmla="*/ 0 h 228"/>
                  <a:gd name="T104" fmla="*/ 228 w 228"/>
                  <a:gd name="T105" fmla="*/ 228 h 22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28" h="228">
                    <a:moveTo>
                      <a:pt x="138" y="48"/>
                    </a:moveTo>
                    <a:lnTo>
                      <a:pt x="144" y="78"/>
                    </a:lnTo>
                    <a:lnTo>
                      <a:pt x="174" y="48"/>
                    </a:lnTo>
                    <a:lnTo>
                      <a:pt x="192" y="54"/>
                    </a:lnTo>
                    <a:lnTo>
                      <a:pt x="204" y="42"/>
                    </a:lnTo>
                    <a:lnTo>
                      <a:pt x="222" y="42"/>
                    </a:lnTo>
                    <a:lnTo>
                      <a:pt x="228" y="60"/>
                    </a:lnTo>
                    <a:lnTo>
                      <a:pt x="228" y="72"/>
                    </a:lnTo>
                    <a:lnTo>
                      <a:pt x="198" y="54"/>
                    </a:lnTo>
                    <a:lnTo>
                      <a:pt x="198" y="72"/>
                    </a:lnTo>
                    <a:lnTo>
                      <a:pt x="180" y="102"/>
                    </a:lnTo>
                    <a:lnTo>
                      <a:pt x="168" y="102"/>
                    </a:lnTo>
                    <a:lnTo>
                      <a:pt x="162" y="126"/>
                    </a:lnTo>
                    <a:lnTo>
                      <a:pt x="144" y="120"/>
                    </a:lnTo>
                    <a:lnTo>
                      <a:pt x="120" y="186"/>
                    </a:lnTo>
                    <a:lnTo>
                      <a:pt x="126" y="186"/>
                    </a:lnTo>
                    <a:lnTo>
                      <a:pt x="120" y="204"/>
                    </a:lnTo>
                    <a:lnTo>
                      <a:pt x="60" y="228"/>
                    </a:lnTo>
                    <a:lnTo>
                      <a:pt x="48" y="222"/>
                    </a:lnTo>
                    <a:lnTo>
                      <a:pt x="42" y="204"/>
                    </a:lnTo>
                    <a:lnTo>
                      <a:pt x="12" y="186"/>
                    </a:lnTo>
                    <a:lnTo>
                      <a:pt x="0" y="156"/>
                    </a:lnTo>
                    <a:lnTo>
                      <a:pt x="18" y="138"/>
                    </a:lnTo>
                    <a:lnTo>
                      <a:pt x="24" y="114"/>
                    </a:lnTo>
                    <a:lnTo>
                      <a:pt x="36" y="114"/>
                    </a:lnTo>
                    <a:lnTo>
                      <a:pt x="36" y="96"/>
                    </a:lnTo>
                    <a:lnTo>
                      <a:pt x="72" y="66"/>
                    </a:lnTo>
                    <a:lnTo>
                      <a:pt x="78" y="18"/>
                    </a:lnTo>
                    <a:lnTo>
                      <a:pt x="72" y="6"/>
                    </a:lnTo>
                    <a:lnTo>
                      <a:pt x="78" y="0"/>
                    </a:lnTo>
                    <a:lnTo>
                      <a:pt x="90" y="54"/>
                    </a:lnTo>
                    <a:lnTo>
                      <a:pt x="126" y="48"/>
                    </a:lnTo>
                    <a:lnTo>
                      <a:pt x="138" y="48"/>
                    </a:lnTo>
                    <a:lnTo>
                      <a:pt x="138" y="5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46" name="Freeform 125"/>
              <p:cNvSpPr>
                <a:spLocks noChangeAspect="1"/>
              </p:cNvSpPr>
              <p:nvPr/>
            </p:nvSpPr>
            <p:spPr bwMode="auto">
              <a:xfrm>
                <a:off x="1636" y="1149"/>
                <a:ext cx="205" cy="203"/>
              </a:xfrm>
              <a:custGeom>
                <a:avLst/>
                <a:gdLst>
                  <a:gd name="T0" fmla="*/ 50 w 270"/>
                  <a:gd name="T1" fmla="*/ 105 h 282"/>
                  <a:gd name="T2" fmla="*/ 42 w 270"/>
                  <a:gd name="T3" fmla="*/ 99 h 282"/>
                  <a:gd name="T4" fmla="*/ 39 w 270"/>
                  <a:gd name="T5" fmla="*/ 91 h 282"/>
                  <a:gd name="T6" fmla="*/ 42 w 270"/>
                  <a:gd name="T7" fmla="*/ 87 h 282"/>
                  <a:gd name="T8" fmla="*/ 37 w 270"/>
                  <a:gd name="T9" fmla="*/ 81 h 282"/>
                  <a:gd name="T10" fmla="*/ 34 w 270"/>
                  <a:gd name="T11" fmla="*/ 69 h 282"/>
                  <a:gd name="T12" fmla="*/ 5 w 270"/>
                  <a:gd name="T13" fmla="*/ 51 h 282"/>
                  <a:gd name="T14" fmla="*/ 5 w 270"/>
                  <a:gd name="T15" fmla="*/ 36 h 282"/>
                  <a:gd name="T16" fmla="*/ 0 w 270"/>
                  <a:gd name="T17" fmla="*/ 31 h 282"/>
                  <a:gd name="T18" fmla="*/ 5 w 270"/>
                  <a:gd name="T19" fmla="*/ 25 h 282"/>
                  <a:gd name="T20" fmla="*/ 13 w 270"/>
                  <a:gd name="T21" fmla="*/ 20 h 282"/>
                  <a:gd name="T22" fmla="*/ 13 w 270"/>
                  <a:gd name="T23" fmla="*/ 6 h 282"/>
                  <a:gd name="T24" fmla="*/ 15 w 270"/>
                  <a:gd name="T25" fmla="*/ 4 h 282"/>
                  <a:gd name="T26" fmla="*/ 20 w 270"/>
                  <a:gd name="T27" fmla="*/ 6 h 282"/>
                  <a:gd name="T28" fmla="*/ 39 w 270"/>
                  <a:gd name="T29" fmla="*/ 0 h 282"/>
                  <a:gd name="T30" fmla="*/ 39 w 270"/>
                  <a:gd name="T31" fmla="*/ 6 h 282"/>
                  <a:gd name="T32" fmla="*/ 50 w 270"/>
                  <a:gd name="T33" fmla="*/ 9 h 282"/>
                  <a:gd name="T34" fmla="*/ 55 w 270"/>
                  <a:gd name="T35" fmla="*/ 14 h 282"/>
                  <a:gd name="T36" fmla="*/ 95 w 270"/>
                  <a:gd name="T37" fmla="*/ 20 h 282"/>
                  <a:gd name="T38" fmla="*/ 103 w 270"/>
                  <a:gd name="T39" fmla="*/ 25 h 282"/>
                  <a:gd name="T40" fmla="*/ 99 w 270"/>
                  <a:gd name="T41" fmla="*/ 34 h 282"/>
                  <a:gd name="T42" fmla="*/ 105 w 270"/>
                  <a:gd name="T43" fmla="*/ 34 h 282"/>
                  <a:gd name="T44" fmla="*/ 103 w 270"/>
                  <a:gd name="T45" fmla="*/ 38 h 282"/>
                  <a:gd name="T46" fmla="*/ 108 w 270"/>
                  <a:gd name="T47" fmla="*/ 38 h 282"/>
                  <a:gd name="T48" fmla="*/ 99 w 270"/>
                  <a:gd name="T49" fmla="*/ 49 h 282"/>
                  <a:gd name="T50" fmla="*/ 103 w 270"/>
                  <a:gd name="T51" fmla="*/ 54 h 282"/>
                  <a:gd name="T52" fmla="*/ 118 w 270"/>
                  <a:gd name="T53" fmla="*/ 34 h 282"/>
                  <a:gd name="T54" fmla="*/ 108 w 270"/>
                  <a:gd name="T55" fmla="*/ 65 h 282"/>
                  <a:gd name="T56" fmla="*/ 105 w 270"/>
                  <a:gd name="T57" fmla="*/ 83 h 282"/>
                  <a:gd name="T58" fmla="*/ 110 w 270"/>
                  <a:gd name="T59" fmla="*/ 101 h 282"/>
                  <a:gd name="T60" fmla="*/ 55 w 270"/>
                  <a:gd name="T61" fmla="*/ 103 h 282"/>
                  <a:gd name="T62" fmla="*/ 50 w 270"/>
                  <a:gd name="T63" fmla="*/ 105 h 28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70"/>
                  <a:gd name="T97" fmla="*/ 0 h 282"/>
                  <a:gd name="T98" fmla="*/ 270 w 270"/>
                  <a:gd name="T99" fmla="*/ 282 h 28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70" h="282">
                    <a:moveTo>
                      <a:pt x="114" y="282"/>
                    </a:moveTo>
                    <a:lnTo>
                      <a:pt x="96" y="264"/>
                    </a:lnTo>
                    <a:lnTo>
                      <a:pt x="90" y="246"/>
                    </a:lnTo>
                    <a:lnTo>
                      <a:pt x="96" y="234"/>
                    </a:lnTo>
                    <a:lnTo>
                      <a:pt x="84" y="216"/>
                    </a:lnTo>
                    <a:lnTo>
                      <a:pt x="78" y="186"/>
                    </a:lnTo>
                    <a:lnTo>
                      <a:pt x="12" y="138"/>
                    </a:lnTo>
                    <a:lnTo>
                      <a:pt x="12" y="96"/>
                    </a:lnTo>
                    <a:lnTo>
                      <a:pt x="0" y="84"/>
                    </a:lnTo>
                    <a:lnTo>
                      <a:pt x="12" y="66"/>
                    </a:lnTo>
                    <a:lnTo>
                      <a:pt x="30" y="54"/>
                    </a:lnTo>
                    <a:lnTo>
                      <a:pt x="30" y="18"/>
                    </a:lnTo>
                    <a:lnTo>
                      <a:pt x="36" y="12"/>
                    </a:lnTo>
                    <a:lnTo>
                      <a:pt x="48" y="18"/>
                    </a:lnTo>
                    <a:lnTo>
                      <a:pt x="90" y="0"/>
                    </a:lnTo>
                    <a:lnTo>
                      <a:pt x="90" y="18"/>
                    </a:lnTo>
                    <a:lnTo>
                      <a:pt x="114" y="24"/>
                    </a:lnTo>
                    <a:lnTo>
                      <a:pt x="126" y="36"/>
                    </a:lnTo>
                    <a:lnTo>
                      <a:pt x="216" y="54"/>
                    </a:lnTo>
                    <a:lnTo>
                      <a:pt x="234" y="66"/>
                    </a:lnTo>
                    <a:lnTo>
                      <a:pt x="228" y="90"/>
                    </a:lnTo>
                    <a:lnTo>
                      <a:pt x="240" y="90"/>
                    </a:lnTo>
                    <a:lnTo>
                      <a:pt x="234" y="102"/>
                    </a:lnTo>
                    <a:lnTo>
                      <a:pt x="246" y="102"/>
                    </a:lnTo>
                    <a:lnTo>
                      <a:pt x="228" y="132"/>
                    </a:lnTo>
                    <a:lnTo>
                      <a:pt x="234" y="144"/>
                    </a:lnTo>
                    <a:lnTo>
                      <a:pt x="270" y="90"/>
                    </a:lnTo>
                    <a:lnTo>
                      <a:pt x="246" y="174"/>
                    </a:lnTo>
                    <a:lnTo>
                      <a:pt x="240" y="222"/>
                    </a:lnTo>
                    <a:lnTo>
                      <a:pt x="252" y="270"/>
                    </a:lnTo>
                    <a:lnTo>
                      <a:pt x="126" y="276"/>
                    </a:lnTo>
                    <a:lnTo>
                      <a:pt x="114" y="28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47" name="Freeform 126"/>
              <p:cNvSpPr>
                <a:spLocks noChangeAspect="1"/>
              </p:cNvSpPr>
              <p:nvPr/>
            </p:nvSpPr>
            <p:spPr bwMode="auto">
              <a:xfrm>
                <a:off x="1636" y="1149"/>
                <a:ext cx="205" cy="207"/>
              </a:xfrm>
              <a:custGeom>
                <a:avLst/>
                <a:gdLst>
                  <a:gd name="T0" fmla="*/ 50 w 270"/>
                  <a:gd name="T1" fmla="*/ 105 h 288"/>
                  <a:gd name="T2" fmla="*/ 42 w 270"/>
                  <a:gd name="T3" fmla="*/ 98 h 288"/>
                  <a:gd name="T4" fmla="*/ 39 w 270"/>
                  <a:gd name="T5" fmla="*/ 91 h 288"/>
                  <a:gd name="T6" fmla="*/ 42 w 270"/>
                  <a:gd name="T7" fmla="*/ 87 h 288"/>
                  <a:gd name="T8" fmla="*/ 37 w 270"/>
                  <a:gd name="T9" fmla="*/ 80 h 288"/>
                  <a:gd name="T10" fmla="*/ 34 w 270"/>
                  <a:gd name="T11" fmla="*/ 69 h 288"/>
                  <a:gd name="T12" fmla="*/ 5 w 270"/>
                  <a:gd name="T13" fmla="*/ 51 h 288"/>
                  <a:gd name="T14" fmla="*/ 5 w 270"/>
                  <a:gd name="T15" fmla="*/ 36 h 288"/>
                  <a:gd name="T16" fmla="*/ 0 w 270"/>
                  <a:gd name="T17" fmla="*/ 31 h 288"/>
                  <a:gd name="T18" fmla="*/ 5 w 270"/>
                  <a:gd name="T19" fmla="*/ 24 h 288"/>
                  <a:gd name="T20" fmla="*/ 13 w 270"/>
                  <a:gd name="T21" fmla="*/ 20 h 288"/>
                  <a:gd name="T22" fmla="*/ 13 w 270"/>
                  <a:gd name="T23" fmla="*/ 6 h 288"/>
                  <a:gd name="T24" fmla="*/ 15 w 270"/>
                  <a:gd name="T25" fmla="*/ 4 h 288"/>
                  <a:gd name="T26" fmla="*/ 20 w 270"/>
                  <a:gd name="T27" fmla="*/ 6 h 288"/>
                  <a:gd name="T28" fmla="*/ 39 w 270"/>
                  <a:gd name="T29" fmla="*/ 0 h 288"/>
                  <a:gd name="T30" fmla="*/ 39 w 270"/>
                  <a:gd name="T31" fmla="*/ 6 h 288"/>
                  <a:gd name="T32" fmla="*/ 50 w 270"/>
                  <a:gd name="T33" fmla="*/ 9 h 288"/>
                  <a:gd name="T34" fmla="*/ 55 w 270"/>
                  <a:gd name="T35" fmla="*/ 14 h 288"/>
                  <a:gd name="T36" fmla="*/ 95 w 270"/>
                  <a:gd name="T37" fmla="*/ 20 h 288"/>
                  <a:gd name="T38" fmla="*/ 103 w 270"/>
                  <a:gd name="T39" fmla="*/ 24 h 288"/>
                  <a:gd name="T40" fmla="*/ 99 w 270"/>
                  <a:gd name="T41" fmla="*/ 34 h 288"/>
                  <a:gd name="T42" fmla="*/ 105 w 270"/>
                  <a:gd name="T43" fmla="*/ 34 h 288"/>
                  <a:gd name="T44" fmla="*/ 103 w 270"/>
                  <a:gd name="T45" fmla="*/ 37 h 288"/>
                  <a:gd name="T46" fmla="*/ 108 w 270"/>
                  <a:gd name="T47" fmla="*/ 37 h 288"/>
                  <a:gd name="T48" fmla="*/ 99 w 270"/>
                  <a:gd name="T49" fmla="*/ 49 h 288"/>
                  <a:gd name="T50" fmla="*/ 103 w 270"/>
                  <a:gd name="T51" fmla="*/ 54 h 288"/>
                  <a:gd name="T52" fmla="*/ 118 w 270"/>
                  <a:gd name="T53" fmla="*/ 34 h 288"/>
                  <a:gd name="T54" fmla="*/ 108 w 270"/>
                  <a:gd name="T55" fmla="*/ 65 h 288"/>
                  <a:gd name="T56" fmla="*/ 105 w 270"/>
                  <a:gd name="T57" fmla="*/ 83 h 288"/>
                  <a:gd name="T58" fmla="*/ 110 w 270"/>
                  <a:gd name="T59" fmla="*/ 100 h 288"/>
                  <a:gd name="T60" fmla="*/ 55 w 270"/>
                  <a:gd name="T61" fmla="*/ 102 h 288"/>
                  <a:gd name="T62" fmla="*/ 50 w 270"/>
                  <a:gd name="T63" fmla="*/ 105 h 288"/>
                  <a:gd name="T64" fmla="*/ 50 w 270"/>
                  <a:gd name="T65" fmla="*/ 107 h 2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70"/>
                  <a:gd name="T100" fmla="*/ 0 h 288"/>
                  <a:gd name="T101" fmla="*/ 270 w 270"/>
                  <a:gd name="T102" fmla="*/ 288 h 28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70" h="288">
                    <a:moveTo>
                      <a:pt x="114" y="282"/>
                    </a:moveTo>
                    <a:lnTo>
                      <a:pt x="96" y="264"/>
                    </a:lnTo>
                    <a:lnTo>
                      <a:pt x="90" y="246"/>
                    </a:lnTo>
                    <a:lnTo>
                      <a:pt x="96" y="234"/>
                    </a:lnTo>
                    <a:lnTo>
                      <a:pt x="84" y="216"/>
                    </a:lnTo>
                    <a:lnTo>
                      <a:pt x="78" y="186"/>
                    </a:lnTo>
                    <a:lnTo>
                      <a:pt x="12" y="138"/>
                    </a:lnTo>
                    <a:lnTo>
                      <a:pt x="12" y="96"/>
                    </a:lnTo>
                    <a:lnTo>
                      <a:pt x="0" y="84"/>
                    </a:lnTo>
                    <a:lnTo>
                      <a:pt x="12" y="66"/>
                    </a:lnTo>
                    <a:lnTo>
                      <a:pt x="30" y="54"/>
                    </a:lnTo>
                    <a:lnTo>
                      <a:pt x="30" y="18"/>
                    </a:lnTo>
                    <a:lnTo>
                      <a:pt x="36" y="12"/>
                    </a:lnTo>
                    <a:lnTo>
                      <a:pt x="48" y="18"/>
                    </a:lnTo>
                    <a:lnTo>
                      <a:pt x="90" y="0"/>
                    </a:lnTo>
                    <a:lnTo>
                      <a:pt x="90" y="18"/>
                    </a:lnTo>
                    <a:lnTo>
                      <a:pt x="114" y="24"/>
                    </a:lnTo>
                    <a:lnTo>
                      <a:pt x="126" y="36"/>
                    </a:lnTo>
                    <a:lnTo>
                      <a:pt x="216" y="54"/>
                    </a:lnTo>
                    <a:lnTo>
                      <a:pt x="234" y="66"/>
                    </a:lnTo>
                    <a:lnTo>
                      <a:pt x="228" y="90"/>
                    </a:lnTo>
                    <a:lnTo>
                      <a:pt x="240" y="90"/>
                    </a:lnTo>
                    <a:lnTo>
                      <a:pt x="234" y="102"/>
                    </a:lnTo>
                    <a:lnTo>
                      <a:pt x="246" y="102"/>
                    </a:lnTo>
                    <a:lnTo>
                      <a:pt x="228" y="132"/>
                    </a:lnTo>
                    <a:lnTo>
                      <a:pt x="234" y="144"/>
                    </a:lnTo>
                    <a:lnTo>
                      <a:pt x="270" y="90"/>
                    </a:lnTo>
                    <a:lnTo>
                      <a:pt x="246" y="174"/>
                    </a:lnTo>
                    <a:lnTo>
                      <a:pt x="240" y="222"/>
                    </a:lnTo>
                    <a:lnTo>
                      <a:pt x="252" y="270"/>
                    </a:lnTo>
                    <a:lnTo>
                      <a:pt x="126" y="276"/>
                    </a:lnTo>
                    <a:lnTo>
                      <a:pt x="114" y="282"/>
                    </a:lnTo>
                    <a:lnTo>
                      <a:pt x="114" y="28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48" name="Freeform 127"/>
              <p:cNvSpPr>
                <a:spLocks noChangeAspect="1"/>
              </p:cNvSpPr>
              <p:nvPr/>
            </p:nvSpPr>
            <p:spPr bwMode="auto">
              <a:xfrm>
                <a:off x="981" y="1201"/>
                <a:ext cx="270" cy="212"/>
              </a:xfrm>
              <a:custGeom>
                <a:avLst/>
                <a:gdLst>
                  <a:gd name="T0" fmla="*/ 152 w 354"/>
                  <a:gd name="T1" fmla="*/ 63 h 294"/>
                  <a:gd name="T2" fmla="*/ 149 w 354"/>
                  <a:gd name="T3" fmla="*/ 110 h 294"/>
                  <a:gd name="T4" fmla="*/ 43 w 354"/>
                  <a:gd name="T5" fmla="*/ 102 h 294"/>
                  <a:gd name="T6" fmla="*/ 0 w 354"/>
                  <a:gd name="T7" fmla="*/ 94 h 294"/>
                  <a:gd name="T8" fmla="*/ 5 w 354"/>
                  <a:gd name="T9" fmla="*/ 72 h 294"/>
                  <a:gd name="T10" fmla="*/ 16 w 354"/>
                  <a:gd name="T11" fmla="*/ 12 h 294"/>
                  <a:gd name="T12" fmla="*/ 18 w 354"/>
                  <a:gd name="T13" fmla="*/ 0 h 294"/>
                  <a:gd name="T14" fmla="*/ 157 w 354"/>
                  <a:gd name="T15" fmla="*/ 14 h 294"/>
                  <a:gd name="T16" fmla="*/ 154 w 354"/>
                  <a:gd name="T17" fmla="*/ 52 h 294"/>
                  <a:gd name="T18" fmla="*/ 152 w 354"/>
                  <a:gd name="T19" fmla="*/ 63 h 29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54"/>
                  <a:gd name="T31" fmla="*/ 0 h 294"/>
                  <a:gd name="T32" fmla="*/ 354 w 354"/>
                  <a:gd name="T33" fmla="*/ 294 h 29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54" h="294">
                    <a:moveTo>
                      <a:pt x="342" y="168"/>
                    </a:moveTo>
                    <a:lnTo>
                      <a:pt x="336" y="294"/>
                    </a:lnTo>
                    <a:lnTo>
                      <a:pt x="96" y="270"/>
                    </a:lnTo>
                    <a:lnTo>
                      <a:pt x="0" y="252"/>
                    </a:lnTo>
                    <a:lnTo>
                      <a:pt x="12" y="192"/>
                    </a:lnTo>
                    <a:lnTo>
                      <a:pt x="36" y="30"/>
                    </a:lnTo>
                    <a:lnTo>
                      <a:pt x="42" y="0"/>
                    </a:lnTo>
                    <a:lnTo>
                      <a:pt x="354" y="36"/>
                    </a:lnTo>
                    <a:lnTo>
                      <a:pt x="348" y="138"/>
                    </a:lnTo>
                    <a:lnTo>
                      <a:pt x="342" y="168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249" name="Freeform 128"/>
              <p:cNvSpPr>
                <a:spLocks noChangeAspect="1"/>
              </p:cNvSpPr>
              <p:nvPr/>
            </p:nvSpPr>
            <p:spPr bwMode="auto">
              <a:xfrm>
                <a:off x="981" y="1201"/>
                <a:ext cx="270" cy="212"/>
              </a:xfrm>
              <a:custGeom>
                <a:avLst/>
                <a:gdLst>
                  <a:gd name="T0" fmla="*/ 152 w 354"/>
                  <a:gd name="T1" fmla="*/ 63 h 294"/>
                  <a:gd name="T2" fmla="*/ 149 w 354"/>
                  <a:gd name="T3" fmla="*/ 110 h 294"/>
                  <a:gd name="T4" fmla="*/ 43 w 354"/>
                  <a:gd name="T5" fmla="*/ 102 h 294"/>
                  <a:gd name="T6" fmla="*/ 0 w 354"/>
                  <a:gd name="T7" fmla="*/ 94 h 294"/>
                  <a:gd name="T8" fmla="*/ 5 w 354"/>
                  <a:gd name="T9" fmla="*/ 72 h 294"/>
                  <a:gd name="T10" fmla="*/ 16 w 354"/>
                  <a:gd name="T11" fmla="*/ 12 h 294"/>
                  <a:gd name="T12" fmla="*/ 18 w 354"/>
                  <a:gd name="T13" fmla="*/ 0 h 294"/>
                  <a:gd name="T14" fmla="*/ 157 w 354"/>
                  <a:gd name="T15" fmla="*/ 14 h 294"/>
                  <a:gd name="T16" fmla="*/ 154 w 354"/>
                  <a:gd name="T17" fmla="*/ 52 h 294"/>
                  <a:gd name="T18" fmla="*/ 152 w 354"/>
                  <a:gd name="T19" fmla="*/ 63 h 294"/>
                  <a:gd name="T20" fmla="*/ 152 w 354"/>
                  <a:gd name="T21" fmla="*/ 65 h 29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54"/>
                  <a:gd name="T34" fmla="*/ 0 h 294"/>
                  <a:gd name="T35" fmla="*/ 354 w 354"/>
                  <a:gd name="T36" fmla="*/ 294 h 29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54" h="294">
                    <a:moveTo>
                      <a:pt x="342" y="168"/>
                    </a:moveTo>
                    <a:lnTo>
                      <a:pt x="336" y="294"/>
                    </a:lnTo>
                    <a:lnTo>
                      <a:pt x="96" y="270"/>
                    </a:lnTo>
                    <a:lnTo>
                      <a:pt x="0" y="252"/>
                    </a:lnTo>
                    <a:lnTo>
                      <a:pt x="12" y="192"/>
                    </a:lnTo>
                    <a:lnTo>
                      <a:pt x="36" y="30"/>
                    </a:lnTo>
                    <a:lnTo>
                      <a:pt x="42" y="0"/>
                    </a:lnTo>
                    <a:lnTo>
                      <a:pt x="354" y="36"/>
                    </a:lnTo>
                    <a:lnTo>
                      <a:pt x="348" y="138"/>
                    </a:lnTo>
                    <a:lnTo>
                      <a:pt x="342" y="168"/>
                    </a:lnTo>
                    <a:lnTo>
                      <a:pt x="342" y="17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</p:grpSp>
        <p:sp>
          <p:nvSpPr>
            <p:cNvPr id="20127" name="Rectangle 129"/>
            <p:cNvSpPr>
              <a:spLocks noChangeArrowheads="1"/>
            </p:cNvSpPr>
            <p:nvPr/>
          </p:nvSpPr>
          <p:spPr bwMode="auto">
            <a:xfrm>
              <a:off x="928" y="912"/>
              <a:ext cx="576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FFFF00"/>
                  </a:solidFill>
                  <a:latin typeface="Garamond" pitchFamily="18" charset="0"/>
                </a:rPr>
                <a:t>1994</a:t>
              </a:r>
            </a:p>
          </p:txBody>
        </p:sp>
      </p:grpSp>
      <p:grpSp>
        <p:nvGrpSpPr>
          <p:cNvPr id="4" name="Group 130"/>
          <p:cNvGrpSpPr>
            <a:grpSpLocks/>
          </p:cNvGrpSpPr>
          <p:nvPr/>
        </p:nvGrpSpPr>
        <p:grpSpPr bwMode="auto">
          <a:xfrm>
            <a:off x="2324100" y="3962400"/>
            <a:ext cx="2209800" cy="1866900"/>
            <a:chOff x="504" y="2592"/>
            <a:chExt cx="1392" cy="1176"/>
          </a:xfrm>
        </p:grpSpPr>
        <p:grpSp>
          <p:nvGrpSpPr>
            <p:cNvPr id="20002" name="Group 131"/>
            <p:cNvGrpSpPr>
              <a:grpSpLocks noChangeAspect="1"/>
            </p:cNvGrpSpPr>
            <p:nvPr/>
          </p:nvGrpSpPr>
          <p:grpSpPr bwMode="auto">
            <a:xfrm>
              <a:off x="504" y="2645"/>
              <a:ext cx="1392" cy="1123"/>
              <a:chOff x="3264" y="768"/>
              <a:chExt cx="2160" cy="1536"/>
            </a:xfrm>
          </p:grpSpPr>
          <p:sp>
            <p:nvSpPr>
              <p:cNvPr id="20004" name="AutoShape 132"/>
              <p:cNvSpPr>
                <a:spLocks noChangeAspect="1" noChangeArrowheads="1"/>
              </p:cNvSpPr>
              <p:nvPr/>
            </p:nvSpPr>
            <p:spPr bwMode="auto">
              <a:xfrm>
                <a:off x="3264" y="768"/>
                <a:ext cx="2155" cy="15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05" name="Rectangle 133"/>
              <p:cNvSpPr>
                <a:spLocks noChangeAspect="1" noChangeArrowheads="1"/>
              </p:cNvSpPr>
              <p:nvPr/>
            </p:nvSpPr>
            <p:spPr bwMode="auto">
              <a:xfrm>
                <a:off x="3264" y="768"/>
                <a:ext cx="2160" cy="1536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06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3291" y="792"/>
                <a:ext cx="2106" cy="1483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07" name="Freeform 135"/>
              <p:cNvSpPr>
                <a:spLocks noChangeAspect="1"/>
              </p:cNvSpPr>
              <p:nvPr/>
            </p:nvSpPr>
            <p:spPr bwMode="auto">
              <a:xfrm>
                <a:off x="4673" y="1677"/>
                <a:ext cx="147" cy="211"/>
              </a:xfrm>
              <a:custGeom>
                <a:avLst/>
                <a:gdLst>
                  <a:gd name="T0" fmla="*/ 87 w 192"/>
                  <a:gd name="T1" fmla="*/ 76 h 312"/>
                  <a:gd name="T2" fmla="*/ 24 w 192"/>
                  <a:gd name="T3" fmla="*/ 80 h 312"/>
                  <a:gd name="T4" fmla="*/ 24 w 192"/>
                  <a:gd name="T5" fmla="*/ 84 h 312"/>
                  <a:gd name="T6" fmla="*/ 30 w 192"/>
                  <a:gd name="T7" fmla="*/ 87 h 312"/>
                  <a:gd name="T8" fmla="*/ 30 w 192"/>
                  <a:gd name="T9" fmla="*/ 93 h 312"/>
                  <a:gd name="T10" fmla="*/ 16 w 192"/>
                  <a:gd name="T11" fmla="*/ 97 h 312"/>
                  <a:gd name="T12" fmla="*/ 21 w 192"/>
                  <a:gd name="T13" fmla="*/ 95 h 312"/>
                  <a:gd name="T14" fmla="*/ 14 w 192"/>
                  <a:gd name="T15" fmla="*/ 85 h 312"/>
                  <a:gd name="T16" fmla="*/ 11 w 192"/>
                  <a:gd name="T17" fmla="*/ 95 h 312"/>
                  <a:gd name="T18" fmla="*/ 5 w 192"/>
                  <a:gd name="T19" fmla="*/ 93 h 312"/>
                  <a:gd name="T20" fmla="*/ 5 w 192"/>
                  <a:gd name="T21" fmla="*/ 87 h 312"/>
                  <a:gd name="T22" fmla="*/ 0 w 192"/>
                  <a:gd name="T23" fmla="*/ 65 h 312"/>
                  <a:gd name="T24" fmla="*/ 0 w 192"/>
                  <a:gd name="T25" fmla="*/ 2 h 312"/>
                  <a:gd name="T26" fmla="*/ 59 w 192"/>
                  <a:gd name="T27" fmla="*/ 0 h 312"/>
                  <a:gd name="T28" fmla="*/ 76 w 192"/>
                  <a:gd name="T29" fmla="*/ 41 h 312"/>
                  <a:gd name="T30" fmla="*/ 87 w 192"/>
                  <a:gd name="T31" fmla="*/ 52 h 312"/>
                  <a:gd name="T32" fmla="*/ 81 w 192"/>
                  <a:gd name="T33" fmla="*/ 60 h 312"/>
                  <a:gd name="T34" fmla="*/ 87 w 192"/>
                  <a:gd name="T35" fmla="*/ 76 h 31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92"/>
                  <a:gd name="T55" fmla="*/ 0 h 312"/>
                  <a:gd name="T56" fmla="*/ 192 w 192"/>
                  <a:gd name="T57" fmla="*/ 312 h 31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92" h="312">
                    <a:moveTo>
                      <a:pt x="192" y="246"/>
                    </a:moveTo>
                    <a:lnTo>
                      <a:pt x="54" y="258"/>
                    </a:lnTo>
                    <a:lnTo>
                      <a:pt x="54" y="270"/>
                    </a:lnTo>
                    <a:lnTo>
                      <a:pt x="66" y="282"/>
                    </a:lnTo>
                    <a:lnTo>
                      <a:pt x="66" y="300"/>
                    </a:lnTo>
                    <a:lnTo>
                      <a:pt x="36" y="312"/>
                    </a:lnTo>
                    <a:lnTo>
                      <a:pt x="48" y="306"/>
                    </a:lnTo>
                    <a:lnTo>
                      <a:pt x="30" y="276"/>
                    </a:lnTo>
                    <a:lnTo>
                      <a:pt x="24" y="306"/>
                    </a:lnTo>
                    <a:lnTo>
                      <a:pt x="12" y="300"/>
                    </a:lnTo>
                    <a:lnTo>
                      <a:pt x="12" y="282"/>
                    </a:lnTo>
                    <a:lnTo>
                      <a:pt x="0" y="210"/>
                    </a:lnTo>
                    <a:lnTo>
                      <a:pt x="0" y="6"/>
                    </a:lnTo>
                    <a:lnTo>
                      <a:pt x="132" y="0"/>
                    </a:lnTo>
                    <a:lnTo>
                      <a:pt x="168" y="132"/>
                    </a:lnTo>
                    <a:lnTo>
                      <a:pt x="192" y="168"/>
                    </a:lnTo>
                    <a:lnTo>
                      <a:pt x="180" y="192"/>
                    </a:lnTo>
                    <a:lnTo>
                      <a:pt x="192" y="24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08" name="Freeform 136"/>
              <p:cNvSpPr>
                <a:spLocks noChangeAspect="1"/>
              </p:cNvSpPr>
              <p:nvPr/>
            </p:nvSpPr>
            <p:spPr bwMode="auto">
              <a:xfrm>
                <a:off x="4673" y="1677"/>
                <a:ext cx="147" cy="211"/>
              </a:xfrm>
              <a:custGeom>
                <a:avLst/>
                <a:gdLst>
                  <a:gd name="T0" fmla="*/ 87 w 192"/>
                  <a:gd name="T1" fmla="*/ 76 h 312"/>
                  <a:gd name="T2" fmla="*/ 24 w 192"/>
                  <a:gd name="T3" fmla="*/ 80 h 312"/>
                  <a:gd name="T4" fmla="*/ 24 w 192"/>
                  <a:gd name="T5" fmla="*/ 84 h 312"/>
                  <a:gd name="T6" fmla="*/ 30 w 192"/>
                  <a:gd name="T7" fmla="*/ 87 h 312"/>
                  <a:gd name="T8" fmla="*/ 30 w 192"/>
                  <a:gd name="T9" fmla="*/ 93 h 312"/>
                  <a:gd name="T10" fmla="*/ 16 w 192"/>
                  <a:gd name="T11" fmla="*/ 97 h 312"/>
                  <a:gd name="T12" fmla="*/ 21 w 192"/>
                  <a:gd name="T13" fmla="*/ 95 h 312"/>
                  <a:gd name="T14" fmla="*/ 14 w 192"/>
                  <a:gd name="T15" fmla="*/ 85 h 312"/>
                  <a:gd name="T16" fmla="*/ 11 w 192"/>
                  <a:gd name="T17" fmla="*/ 95 h 312"/>
                  <a:gd name="T18" fmla="*/ 5 w 192"/>
                  <a:gd name="T19" fmla="*/ 93 h 312"/>
                  <a:gd name="T20" fmla="*/ 5 w 192"/>
                  <a:gd name="T21" fmla="*/ 87 h 312"/>
                  <a:gd name="T22" fmla="*/ 0 w 192"/>
                  <a:gd name="T23" fmla="*/ 65 h 312"/>
                  <a:gd name="T24" fmla="*/ 0 w 192"/>
                  <a:gd name="T25" fmla="*/ 2 h 312"/>
                  <a:gd name="T26" fmla="*/ 59 w 192"/>
                  <a:gd name="T27" fmla="*/ 0 h 312"/>
                  <a:gd name="T28" fmla="*/ 76 w 192"/>
                  <a:gd name="T29" fmla="*/ 41 h 312"/>
                  <a:gd name="T30" fmla="*/ 87 w 192"/>
                  <a:gd name="T31" fmla="*/ 52 h 312"/>
                  <a:gd name="T32" fmla="*/ 81 w 192"/>
                  <a:gd name="T33" fmla="*/ 60 h 312"/>
                  <a:gd name="T34" fmla="*/ 87 w 192"/>
                  <a:gd name="T35" fmla="*/ 76 h 312"/>
                  <a:gd name="T36" fmla="*/ 87 w 192"/>
                  <a:gd name="T37" fmla="*/ 78 h 31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2"/>
                  <a:gd name="T58" fmla="*/ 0 h 312"/>
                  <a:gd name="T59" fmla="*/ 192 w 192"/>
                  <a:gd name="T60" fmla="*/ 312 h 31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2" h="312">
                    <a:moveTo>
                      <a:pt x="192" y="246"/>
                    </a:moveTo>
                    <a:lnTo>
                      <a:pt x="54" y="258"/>
                    </a:lnTo>
                    <a:lnTo>
                      <a:pt x="54" y="270"/>
                    </a:lnTo>
                    <a:lnTo>
                      <a:pt x="66" y="282"/>
                    </a:lnTo>
                    <a:lnTo>
                      <a:pt x="66" y="300"/>
                    </a:lnTo>
                    <a:lnTo>
                      <a:pt x="36" y="312"/>
                    </a:lnTo>
                    <a:lnTo>
                      <a:pt x="48" y="306"/>
                    </a:lnTo>
                    <a:lnTo>
                      <a:pt x="30" y="276"/>
                    </a:lnTo>
                    <a:lnTo>
                      <a:pt x="24" y="306"/>
                    </a:lnTo>
                    <a:lnTo>
                      <a:pt x="12" y="300"/>
                    </a:lnTo>
                    <a:lnTo>
                      <a:pt x="12" y="282"/>
                    </a:lnTo>
                    <a:lnTo>
                      <a:pt x="0" y="210"/>
                    </a:lnTo>
                    <a:lnTo>
                      <a:pt x="0" y="6"/>
                    </a:lnTo>
                    <a:lnTo>
                      <a:pt x="132" y="0"/>
                    </a:lnTo>
                    <a:lnTo>
                      <a:pt x="168" y="132"/>
                    </a:lnTo>
                    <a:lnTo>
                      <a:pt x="192" y="168"/>
                    </a:lnTo>
                    <a:lnTo>
                      <a:pt x="180" y="192"/>
                    </a:lnTo>
                    <a:lnTo>
                      <a:pt x="192" y="246"/>
                    </a:lnTo>
                    <a:lnTo>
                      <a:pt x="192" y="25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09" name="Freeform 137"/>
              <p:cNvSpPr>
                <a:spLocks noChangeAspect="1"/>
              </p:cNvSpPr>
              <p:nvPr/>
            </p:nvSpPr>
            <p:spPr bwMode="auto">
              <a:xfrm>
                <a:off x="3328" y="1770"/>
                <a:ext cx="407" cy="318"/>
              </a:xfrm>
              <a:custGeom>
                <a:avLst/>
                <a:gdLst>
                  <a:gd name="T0" fmla="*/ 3 w 534"/>
                  <a:gd name="T1" fmla="*/ 83 h 468"/>
                  <a:gd name="T2" fmla="*/ 3 w 534"/>
                  <a:gd name="T3" fmla="*/ 84 h 468"/>
                  <a:gd name="T4" fmla="*/ 14 w 534"/>
                  <a:gd name="T5" fmla="*/ 92 h 468"/>
                  <a:gd name="T6" fmla="*/ 11 w 534"/>
                  <a:gd name="T7" fmla="*/ 101 h 468"/>
                  <a:gd name="T8" fmla="*/ 27 w 534"/>
                  <a:gd name="T9" fmla="*/ 94 h 468"/>
                  <a:gd name="T10" fmla="*/ 18 w 534"/>
                  <a:gd name="T11" fmla="*/ 113 h 468"/>
                  <a:gd name="T12" fmla="*/ 37 w 534"/>
                  <a:gd name="T13" fmla="*/ 119 h 468"/>
                  <a:gd name="T14" fmla="*/ 43 w 534"/>
                  <a:gd name="T15" fmla="*/ 117 h 468"/>
                  <a:gd name="T16" fmla="*/ 43 w 534"/>
                  <a:gd name="T17" fmla="*/ 128 h 468"/>
                  <a:gd name="T18" fmla="*/ 24 w 534"/>
                  <a:gd name="T19" fmla="*/ 141 h 468"/>
                  <a:gd name="T20" fmla="*/ 0 w 534"/>
                  <a:gd name="T21" fmla="*/ 147 h 468"/>
                  <a:gd name="T22" fmla="*/ 27 w 534"/>
                  <a:gd name="T23" fmla="*/ 141 h 468"/>
                  <a:gd name="T24" fmla="*/ 34 w 534"/>
                  <a:gd name="T25" fmla="*/ 139 h 468"/>
                  <a:gd name="T26" fmla="*/ 40 w 534"/>
                  <a:gd name="T27" fmla="*/ 137 h 468"/>
                  <a:gd name="T28" fmla="*/ 75 w 534"/>
                  <a:gd name="T29" fmla="*/ 117 h 468"/>
                  <a:gd name="T30" fmla="*/ 90 w 534"/>
                  <a:gd name="T31" fmla="*/ 96 h 468"/>
                  <a:gd name="T32" fmla="*/ 93 w 534"/>
                  <a:gd name="T33" fmla="*/ 94 h 468"/>
                  <a:gd name="T34" fmla="*/ 96 w 534"/>
                  <a:gd name="T35" fmla="*/ 96 h 468"/>
                  <a:gd name="T36" fmla="*/ 88 w 534"/>
                  <a:gd name="T37" fmla="*/ 100 h 468"/>
                  <a:gd name="T38" fmla="*/ 90 w 534"/>
                  <a:gd name="T39" fmla="*/ 109 h 468"/>
                  <a:gd name="T40" fmla="*/ 93 w 534"/>
                  <a:gd name="T41" fmla="*/ 113 h 468"/>
                  <a:gd name="T42" fmla="*/ 104 w 534"/>
                  <a:gd name="T43" fmla="*/ 107 h 468"/>
                  <a:gd name="T44" fmla="*/ 109 w 534"/>
                  <a:gd name="T45" fmla="*/ 100 h 468"/>
                  <a:gd name="T46" fmla="*/ 114 w 534"/>
                  <a:gd name="T47" fmla="*/ 100 h 468"/>
                  <a:gd name="T48" fmla="*/ 157 w 534"/>
                  <a:gd name="T49" fmla="*/ 107 h 468"/>
                  <a:gd name="T50" fmla="*/ 165 w 534"/>
                  <a:gd name="T51" fmla="*/ 105 h 468"/>
                  <a:gd name="T52" fmla="*/ 168 w 534"/>
                  <a:gd name="T53" fmla="*/ 111 h 468"/>
                  <a:gd name="T54" fmla="*/ 170 w 534"/>
                  <a:gd name="T55" fmla="*/ 113 h 468"/>
                  <a:gd name="T56" fmla="*/ 186 w 534"/>
                  <a:gd name="T57" fmla="*/ 115 h 468"/>
                  <a:gd name="T58" fmla="*/ 191 w 534"/>
                  <a:gd name="T59" fmla="*/ 117 h 468"/>
                  <a:gd name="T60" fmla="*/ 194 w 534"/>
                  <a:gd name="T61" fmla="*/ 115 h 468"/>
                  <a:gd name="T62" fmla="*/ 221 w 534"/>
                  <a:gd name="T63" fmla="*/ 130 h 468"/>
                  <a:gd name="T64" fmla="*/ 226 w 534"/>
                  <a:gd name="T65" fmla="*/ 130 h 468"/>
                  <a:gd name="T66" fmla="*/ 236 w 534"/>
                  <a:gd name="T67" fmla="*/ 139 h 468"/>
                  <a:gd name="T68" fmla="*/ 218 w 534"/>
                  <a:gd name="T69" fmla="*/ 128 h 468"/>
                  <a:gd name="T70" fmla="*/ 175 w 534"/>
                  <a:gd name="T71" fmla="*/ 113 h 468"/>
                  <a:gd name="T72" fmla="*/ 168 w 534"/>
                  <a:gd name="T73" fmla="*/ 105 h 468"/>
                  <a:gd name="T74" fmla="*/ 152 w 534"/>
                  <a:gd name="T75" fmla="*/ 101 h 468"/>
                  <a:gd name="T76" fmla="*/ 90 w 534"/>
                  <a:gd name="T77" fmla="*/ 10 h 468"/>
                  <a:gd name="T78" fmla="*/ 77 w 534"/>
                  <a:gd name="T79" fmla="*/ 5 h 468"/>
                  <a:gd name="T80" fmla="*/ 21 w 534"/>
                  <a:gd name="T81" fmla="*/ 21 h 468"/>
                  <a:gd name="T82" fmla="*/ 43 w 534"/>
                  <a:gd name="T83" fmla="*/ 38 h 468"/>
                  <a:gd name="T84" fmla="*/ 40 w 534"/>
                  <a:gd name="T85" fmla="*/ 39 h 468"/>
                  <a:gd name="T86" fmla="*/ 37 w 534"/>
                  <a:gd name="T87" fmla="*/ 47 h 468"/>
                  <a:gd name="T88" fmla="*/ 32 w 534"/>
                  <a:gd name="T89" fmla="*/ 39 h 468"/>
                  <a:gd name="T90" fmla="*/ 5 w 534"/>
                  <a:gd name="T91" fmla="*/ 43 h 468"/>
                  <a:gd name="T92" fmla="*/ 11 w 534"/>
                  <a:gd name="T93" fmla="*/ 49 h 468"/>
                  <a:gd name="T94" fmla="*/ 29 w 534"/>
                  <a:gd name="T95" fmla="*/ 58 h 468"/>
                  <a:gd name="T96" fmla="*/ 40 w 534"/>
                  <a:gd name="T97" fmla="*/ 58 h 468"/>
                  <a:gd name="T98" fmla="*/ 37 w 534"/>
                  <a:gd name="T99" fmla="*/ 70 h 4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34"/>
                  <a:gd name="T151" fmla="*/ 0 h 468"/>
                  <a:gd name="T152" fmla="*/ 534 w 534"/>
                  <a:gd name="T153" fmla="*/ 468 h 4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34" h="468">
                    <a:moveTo>
                      <a:pt x="48" y="228"/>
                    </a:moveTo>
                    <a:lnTo>
                      <a:pt x="6" y="264"/>
                    </a:lnTo>
                    <a:lnTo>
                      <a:pt x="18" y="264"/>
                    </a:lnTo>
                    <a:lnTo>
                      <a:pt x="6" y="270"/>
                    </a:lnTo>
                    <a:lnTo>
                      <a:pt x="12" y="282"/>
                    </a:lnTo>
                    <a:lnTo>
                      <a:pt x="30" y="294"/>
                    </a:lnTo>
                    <a:lnTo>
                      <a:pt x="18" y="306"/>
                    </a:lnTo>
                    <a:lnTo>
                      <a:pt x="24" y="324"/>
                    </a:lnTo>
                    <a:lnTo>
                      <a:pt x="36" y="330"/>
                    </a:lnTo>
                    <a:lnTo>
                      <a:pt x="60" y="300"/>
                    </a:lnTo>
                    <a:lnTo>
                      <a:pt x="54" y="348"/>
                    </a:lnTo>
                    <a:lnTo>
                      <a:pt x="42" y="360"/>
                    </a:lnTo>
                    <a:lnTo>
                      <a:pt x="72" y="348"/>
                    </a:lnTo>
                    <a:lnTo>
                      <a:pt x="84" y="378"/>
                    </a:lnTo>
                    <a:lnTo>
                      <a:pt x="96" y="360"/>
                    </a:lnTo>
                    <a:lnTo>
                      <a:pt x="96" y="372"/>
                    </a:lnTo>
                    <a:lnTo>
                      <a:pt x="120" y="360"/>
                    </a:lnTo>
                    <a:lnTo>
                      <a:pt x="96" y="408"/>
                    </a:lnTo>
                    <a:lnTo>
                      <a:pt x="60" y="432"/>
                    </a:lnTo>
                    <a:lnTo>
                      <a:pt x="54" y="450"/>
                    </a:lnTo>
                    <a:lnTo>
                      <a:pt x="30" y="444"/>
                    </a:lnTo>
                    <a:lnTo>
                      <a:pt x="0" y="468"/>
                    </a:lnTo>
                    <a:lnTo>
                      <a:pt x="30" y="450"/>
                    </a:lnTo>
                    <a:lnTo>
                      <a:pt x="60" y="450"/>
                    </a:lnTo>
                    <a:lnTo>
                      <a:pt x="60" y="456"/>
                    </a:lnTo>
                    <a:lnTo>
                      <a:pt x="78" y="444"/>
                    </a:lnTo>
                    <a:lnTo>
                      <a:pt x="72" y="432"/>
                    </a:lnTo>
                    <a:lnTo>
                      <a:pt x="90" y="438"/>
                    </a:lnTo>
                    <a:lnTo>
                      <a:pt x="156" y="390"/>
                    </a:lnTo>
                    <a:lnTo>
                      <a:pt x="168" y="372"/>
                    </a:lnTo>
                    <a:lnTo>
                      <a:pt x="156" y="354"/>
                    </a:lnTo>
                    <a:lnTo>
                      <a:pt x="204" y="306"/>
                    </a:lnTo>
                    <a:lnTo>
                      <a:pt x="216" y="276"/>
                    </a:lnTo>
                    <a:lnTo>
                      <a:pt x="210" y="300"/>
                    </a:lnTo>
                    <a:lnTo>
                      <a:pt x="228" y="294"/>
                    </a:lnTo>
                    <a:lnTo>
                      <a:pt x="216" y="306"/>
                    </a:lnTo>
                    <a:lnTo>
                      <a:pt x="228" y="318"/>
                    </a:lnTo>
                    <a:lnTo>
                      <a:pt x="198" y="318"/>
                    </a:lnTo>
                    <a:lnTo>
                      <a:pt x="192" y="348"/>
                    </a:lnTo>
                    <a:lnTo>
                      <a:pt x="204" y="348"/>
                    </a:lnTo>
                    <a:lnTo>
                      <a:pt x="192" y="366"/>
                    </a:lnTo>
                    <a:lnTo>
                      <a:pt x="210" y="360"/>
                    </a:lnTo>
                    <a:lnTo>
                      <a:pt x="222" y="336"/>
                    </a:lnTo>
                    <a:lnTo>
                      <a:pt x="234" y="342"/>
                    </a:lnTo>
                    <a:lnTo>
                      <a:pt x="246" y="306"/>
                    </a:lnTo>
                    <a:lnTo>
                      <a:pt x="246" y="318"/>
                    </a:lnTo>
                    <a:lnTo>
                      <a:pt x="264" y="306"/>
                    </a:lnTo>
                    <a:lnTo>
                      <a:pt x="258" y="318"/>
                    </a:lnTo>
                    <a:lnTo>
                      <a:pt x="300" y="342"/>
                    </a:lnTo>
                    <a:lnTo>
                      <a:pt x="354" y="342"/>
                    </a:lnTo>
                    <a:lnTo>
                      <a:pt x="360" y="330"/>
                    </a:lnTo>
                    <a:lnTo>
                      <a:pt x="372" y="336"/>
                    </a:lnTo>
                    <a:lnTo>
                      <a:pt x="360" y="348"/>
                    </a:lnTo>
                    <a:lnTo>
                      <a:pt x="378" y="354"/>
                    </a:lnTo>
                    <a:lnTo>
                      <a:pt x="384" y="336"/>
                    </a:lnTo>
                    <a:lnTo>
                      <a:pt x="384" y="360"/>
                    </a:lnTo>
                    <a:lnTo>
                      <a:pt x="408" y="378"/>
                    </a:lnTo>
                    <a:lnTo>
                      <a:pt x="420" y="366"/>
                    </a:lnTo>
                    <a:lnTo>
                      <a:pt x="402" y="354"/>
                    </a:lnTo>
                    <a:lnTo>
                      <a:pt x="432" y="372"/>
                    </a:lnTo>
                    <a:lnTo>
                      <a:pt x="420" y="336"/>
                    </a:lnTo>
                    <a:lnTo>
                      <a:pt x="438" y="366"/>
                    </a:lnTo>
                    <a:lnTo>
                      <a:pt x="462" y="396"/>
                    </a:lnTo>
                    <a:lnTo>
                      <a:pt x="498" y="414"/>
                    </a:lnTo>
                    <a:lnTo>
                      <a:pt x="498" y="438"/>
                    </a:lnTo>
                    <a:lnTo>
                      <a:pt x="510" y="414"/>
                    </a:lnTo>
                    <a:lnTo>
                      <a:pt x="522" y="450"/>
                    </a:lnTo>
                    <a:lnTo>
                      <a:pt x="534" y="444"/>
                    </a:lnTo>
                    <a:lnTo>
                      <a:pt x="528" y="414"/>
                    </a:lnTo>
                    <a:lnTo>
                      <a:pt x="492" y="408"/>
                    </a:lnTo>
                    <a:lnTo>
                      <a:pt x="420" y="330"/>
                    </a:lnTo>
                    <a:lnTo>
                      <a:pt x="396" y="360"/>
                    </a:lnTo>
                    <a:lnTo>
                      <a:pt x="390" y="336"/>
                    </a:lnTo>
                    <a:lnTo>
                      <a:pt x="378" y="336"/>
                    </a:lnTo>
                    <a:lnTo>
                      <a:pt x="366" y="324"/>
                    </a:lnTo>
                    <a:lnTo>
                      <a:pt x="342" y="324"/>
                    </a:lnTo>
                    <a:lnTo>
                      <a:pt x="306" y="48"/>
                    </a:lnTo>
                    <a:lnTo>
                      <a:pt x="204" y="30"/>
                    </a:lnTo>
                    <a:lnTo>
                      <a:pt x="174" y="6"/>
                    </a:lnTo>
                    <a:lnTo>
                      <a:pt x="174" y="18"/>
                    </a:lnTo>
                    <a:lnTo>
                      <a:pt x="162" y="0"/>
                    </a:lnTo>
                    <a:lnTo>
                      <a:pt x="48" y="66"/>
                    </a:lnTo>
                    <a:lnTo>
                      <a:pt x="72" y="114"/>
                    </a:lnTo>
                    <a:lnTo>
                      <a:pt x="96" y="120"/>
                    </a:lnTo>
                    <a:lnTo>
                      <a:pt x="114" y="138"/>
                    </a:lnTo>
                    <a:lnTo>
                      <a:pt x="90" y="126"/>
                    </a:lnTo>
                    <a:lnTo>
                      <a:pt x="96" y="144"/>
                    </a:lnTo>
                    <a:lnTo>
                      <a:pt x="84" y="150"/>
                    </a:lnTo>
                    <a:lnTo>
                      <a:pt x="66" y="144"/>
                    </a:lnTo>
                    <a:lnTo>
                      <a:pt x="72" y="126"/>
                    </a:lnTo>
                    <a:lnTo>
                      <a:pt x="60" y="126"/>
                    </a:lnTo>
                    <a:lnTo>
                      <a:pt x="12" y="138"/>
                    </a:lnTo>
                    <a:lnTo>
                      <a:pt x="36" y="156"/>
                    </a:lnTo>
                    <a:lnTo>
                      <a:pt x="24" y="156"/>
                    </a:lnTo>
                    <a:lnTo>
                      <a:pt x="30" y="174"/>
                    </a:lnTo>
                    <a:lnTo>
                      <a:pt x="66" y="186"/>
                    </a:lnTo>
                    <a:lnTo>
                      <a:pt x="66" y="198"/>
                    </a:lnTo>
                    <a:lnTo>
                      <a:pt x="90" y="186"/>
                    </a:lnTo>
                    <a:lnTo>
                      <a:pt x="84" y="192"/>
                    </a:lnTo>
                    <a:lnTo>
                      <a:pt x="84" y="222"/>
                    </a:lnTo>
                    <a:lnTo>
                      <a:pt x="48" y="228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10" name="Freeform 138"/>
              <p:cNvSpPr>
                <a:spLocks noChangeAspect="1"/>
              </p:cNvSpPr>
              <p:nvPr/>
            </p:nvSpPr>
            <p:spPr bwMode="auto">
              <a:xfrm>
                <a:off x="3328" y="1770"/>
                <a:ext cx="407" cy="318"/>
              </a:xfrm>
              <a:custGeom>
                <a:avLst/>
                <a:gdLst>
                  <a:gd name="T0" fmla="*/ 3 w 534"/>
                  <a:gd name="T1" fmla="*/ 83 h 468"/>
                  <a:gd name="T2" fmla="*/ 3 w 534"/>
                  <a:gd name="T3" fmla="*/ 84 h 468"/>
                  <a:gd name="T4" fmla="*/ 14 w 534"/>
                  <a:gd name="T5" fmla="*/ 92 h 468"/>
                  <a:gd name="T6" fmla="*/ 11 w 534"/>
                  <a:gd name="T7" fmla="*/ 101 h 468"/>
                  <a:gd name="T8" fmla="*/ 27 w 534"/>
                  <a:gd name="T9" fmla="*/ 94 h 468"/>
                  <a:gd name="T10" fmla="*/ 18 w 534"/>
                  <a:gd name="T11" fmla="*/ 113 h 468"/>
                  <a:gd name="T12" fmla="*/ 37 w 534"/>
                  <a:gd name="T13" fmla="*/ 119 h 468"/>
                  <a:gd name="T14" fmla="*/ 43 w 534"/>
                  <a:gd name="T15" fmla="*/ 117 h 468"/>
                  <a:gd name="T16" fmla="*/ 43 w 534"/>
                  <a:gd name="T17" fmla="*/ 128 h 468"/>
                  <a:gd name="T18" fmla="*/ 24 w 534"/>
                  <a:gd name="T19" fmla="*/ 141 h 468"/>
                  <a:gd name="T20" fmla="*/ 0 w 534"/>
                  <a:gd name="T21" fmla="*/ 147 h 468"/>
                  <a:gd name="T22" fmla="*/ 27 w 534"/>
                  <a:gd name="T23" fmla="*/ 141 h 468"/>
                  <a:gd name="T24" fmla="*/ 34 w 534"/>
                  <a:gd name="T25" fmla="*/ 139 h 468"/>
                  <a:gd name="T26" fmla="*/ 40 w 534"/>
                  <a:gd name="T27" fmla="*/ 137 h 468"/>
                  <a:gd name="T28" fmla="*/ 75 w 534"/>
                  <a:gd name="T29" fmla="*/ 117 h 468"/>
                  <a:gd name="T30" fmla="*/ 90 w 534"/>
                  <a:gd name="T31" fmla="*/ 96 h 468"/>
                  <a:gd name="T32" fmla="*/ 93 w 534"/>
                  <a:gd name="T33" fmla="*/ 94 h 468"/>
                  <a:gd name="T34" fmla="*/ 96 w 534"/>
                  <a:gd name="T35" fmla="*/ 96 h 468"/>
                  <a:gd name="T36" fmla="*/ 88 w 534"/>
                  <a:gd name="T37" fmla="*/ 100 h 468"/>
                  <a:gd name="T38" fmla="*/ 90 w 534"/>
                  <a:gd name="T39" fmla="*/ 109 h 468"/>
                  <a:gd name="T40" fmla="*/ 93 w 534"/>
                  <a:gd name="T41" fmla="*/ 113 h 468"/>
                  <a:gd name="T42" fmla="*/ 104 w 534"/>
                  <a:gd name="T43" fmla="*/ 107 h 468"/>
                  <a:gd name="T44" fmla="*/ 109 w 534"/>
                  <a:gd name="T45" fmla="*/ 100 h 468"/>
                  <a:gd name="T46" fmla="*/ 114 w 534"/>
                  <a:gd name="T47" fmla="*/ 100 h 468"/>
                  <a:gd name="T48" fmla="*/ 157 w 534"/>
                  <a:gd name="T49" fmla="*/ 107 h 468"/>
                  <a:gd name="T50" fmla="*/ 165 w 534"/>
                  <a:gd name="T51" fmla="*/ 105 h 468"/>
                  <a:gd name="T52" fmla="*/ 168 w 534"/>
                  <a:gd name="T53" fmla="*/ 111 h 468"/>
                  <a:gd name="T54" fmla="*/ 170 w 534"/>
                  <a:gd name="T55" fmla="*/ 113 h 468"/>
                  <a:gd name="T56" fmla="*/ 186 w 534"/>
                  <a:gd name="T57" fmla="*/ 115 h 468"/>
                  <a:gd name="T58" fmla="*/ 191 w 534"/>
                  <a:gd name="T59" fmla="*/ 117 h 468"/>
                  <a:gd name="T60" fmla="*/ 194 w 534"/>
                  <a:gd name="T61" fmla="*/ 115 h 468"/>
                  <a:gd name="T62" fmla="*/ 221 w 534"/>
                  <a:gd name="T63" fmla="*/ 130 h 468"/>
                  <a:gd name="T64" fmla="*/ 226 w 534"/>
                  <a:gd name="T65" fmla="*/ 130 h 468"/>
                  <a:gd name="T66" fmla="*/ 236 w 534"/>
                  <a:gd name="T67" fmla="*/ 139 h 468"/>
                  <a:gd name="T68" fmla="*/ 218 w 534"/>
                  <a:gd name="T69" fmla="*/ 128 h 468"/>
                  <a:gd name="T70" fmla="*/ 175 w 534"/>
                  <a:gd name="T71" fmla="*/ 113 h 468"/>
                  <a:gd name="T72" fmla="*/ 168 w 534"/>
                  <a:gd name="T73" fmla="*/ 105 h 468"/>
                  <a:gd name="T74" fmla="*/ 152 w 534"/>
                  <a:gd name="T75" fmla="*/ 101 h 468"/>
                  <a:gd name="T76" fmla="*/ 90 w 534"/>
                  <a:gd name="T77" fmla="*/ 10 h 468"/>
                  <a:gd name="T78" fmla="*/ 77 w 534"/>
                  <a:gd name="T79" fmla="*/ 5 h 468"/>
                  <a:gd name="T80" fmla="*/ 21 w 534"/>
                  <a:gd name="T81" fmla="*/ 21 h 468"/>
                  <a:gd name="T82" fmla="*/ 43 w 534"/>
                  <a:gd name="T83" fmla="*/ 38 h 468"/>
                  <a:gd name="T84" fmla="*/ 40 w 534"/>
                  <a:gd name="T85" fmla="*/ 39 h 468"/>
                  <a:gd name="T86" fmla="*/ 37 w 534"/>
                  <a:gd name="T87" fmla="*/ 47 h 468"/>
                  <a:gd name="T88" fmla="*/ 32 w 534"/>
                  <a:gd name="T89" fmla="*/ 39 h 468"/>
                  <a:gd name="T90" fmla="*/ 5 w 534"/>
                  <a:gd name="T91" fmla="*/ 43 h 468"/>
                  <a:gd name="T92" fmla="*/ 11 w 534"/>
                  <a:gd name="T93" fmla="*/ 49 h 468"/>
                  <a:gd name="T94" fmla="*/ 29 w 534"/>
                  <a:gd name="T95" fmla="*/ 58 h 468"/>
                  <a:gd name="T96" fmla="*/ 40 w 534"/>
                  <a:gd name="T97" fmla="*/ 58 h 468"/>
                  <a:gd name="T98" fmla="*/ 37 w 534"/>
                  <a:gd name="T99" fmla="*/ 70 h 468"/>
                  <a:gd name="T100" fmla="*/ 21 w 534"/>
                  <a:gd name="T101" fmla="*/ 73 h 46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34"/>
                  <a:gd name="T154" fmla="*/ 0 h 468"/>
                  <a:gd name="T155" fmla="*/ 534 w 534"/>
                  <a:gd name="T156" fmla="*/ 468 h 46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34" h="468">
                    <a:moveTo>
                      <a:pt x="48" y="228"/>
                    </a:moveTo>
                    <a:lnTo>
                      <a:pt x="6" y="264"/>
                    </a:lnTo>
                    <a:lnTo>
                      <a:pt x="18" y="264"/>
                    </a:lnTo>
                    <a:lnTo>
                      <a:pt x="6" y="270"/>
                    </a:lnTo>
                    <a:lnTo>
                      <a:pt x="12" y="282"/>
                    </a:lnTo>
                    <a:lnTo>
                      <a:pt x="30" y="294"/>
                    </a:lnTo>
                    <a:lnTo>
                      <a:pt x="18" y="306"/>
                    </a:lnTo>
                    <a:lnTo>
                      <a:pt x="24" y="324"/>
                    </a:lnTo>
                    <a:lnTo>
                      <a:pt x="36" y="330"/>
                    </a:lnTo>
                    <a:lnTo>
                      <a:pt x="60" y="300"/>
                    </a:lnTo>
                    <a:lnTo>
                      <a:pt x="54" y="348"/>
                    </a:lnTo>
                    <a:lnTo>
                      <a:pt x="42" y="360"/>
                    </a:lnTo>
                    <a:lnTo>
                      <a:pt x="72" y="348"/>
                    </a:lnTo>
                    <a:lnTo>
                      <a:pt x="84" y="378"/>
                    </a:lnTo>
                    <a:lnTo>
                      <a:pt x="96" y="360"/>
                    </a:lnTo>
                    <a:lnTo>
                      <a:pt x="96" y="372"/>
                    </a:lnTo>
                    <a:lnTo>
                      <a:pt x="120" y="360"/>
                    </a:lnTo>
                    <a:lnTo>
                      <a:pt x="96" y="408"/>
                    </a:lnTo>
                    <a:lnTo>
                      <a:pt x="60" y="432"/>
                    </a:lnTo>
                    <a:lnTo>
                      <a:pt x="54" y="450"/>
                    </a:lnTo>
                    <a:lnTo>
                      <a:pt x="30" y="444"/>
                    </a:lnTo>
                    <a:lnTo>
                      <a:pt x="0" y="468"/>
                    </a:lnTo>
                    <a:lnTo>
                      <a:pt x="30" y="450"/>
                    </a:lnTo>
                    <a:lnTo>
                      <a:pt x="60" y="450"/>
                    </a:lnTo>
                    <a:lnTo>
                      <a:pt x="60" y="456"/>
                    </a:lnTo>
                    <a:lnTo>
                      <a:pt x="78" y="444"/>
                    </a:lnTo>
                    <a:lnTo>
                      <a:pt x="72" y="432"/>
                    </a:lnTo>
                    <a:lnTo>
                      <a:pt x="90" y="438"/>
                    </a:lnTo>
                    <a:lnTo>
                      <a:pt x="156" y="390"/>
                    </a:lnTo>
                    <a:lnTo>
                      <a:pt x="168" y="372"/>
                    </a:lnTo>
                    <a:lnTo>
                      <a:pt x="156" y="354"/>
                    </a:lnTo>
                    <a:lnTo>
                      <a:pt x="204" y="306"/>
                    </a:lnTo>
                    <a:lnTo>
                      <a:pt x="216" y="276"/>
                    </a:lnTo>
                    <a:lnTo>
                      <a:pt x="210" y="300"/>
                    </a:lnTo>
                    <a:lnTo>
                      <a:pt x="228" y="294"/>
                    </a:lnTo>
                    <a:lnTo>
                      <a:pt x="216" y="306"/>
                    </a:lnTo>
                    <a:lnTo>
                      <a:pt x="228" y="318"/>
                    </a:lnTo>
                    <a:lnTo>
                      <a:pt x="198" y="318"/>
                    </a:lnTo>
                    <a:lnTo>
                      <a:pt x="192" y="348"/>
                    </a:lnTo>
                    <a:lnTo>
                      <a:pt x="204" y="348"/>
                    </a:lnTo>
                    <a:lnTo>
                      <a:pt x="192" y="366"/>
                    </a:lnTo>
                    <a:lnTo>
                      <a:pt x="210" y="360"/>
                    </a:lnTo>
                    <a:lnTo>
                      <a:pt x="222" y="336"/>
                    </a:lnTo>
                    <a:lnTo>
                      <a:pt x="234" y="342"/>
                    </a:lnTo>
                    <a:lnTo>
                      <a:pt x="246" y="306"/>
                    </a:lnTo>
                    <a:lnTo>
                      <a:pt x="246" y="318"/>
                    </a:lnTo>
                    <a:lnTo>
                      <a:pt x="264" y="306"/>
                    </a:lnTo>
                    <a:lnTo>
                      <a:pt x="258" y="318"/>
                    </a:lnTo>
                    <a:lnTo>
                      <a:pt x="300" y="342"/>
                    </a:lnTo>
                    <a:lnTo>
                      <a:pt x="354" y="342"/>
                    </a:lnTo>
                    <a:lnTo>
                      <a:pt x="360" y="330"/>
                    </a:lnTo>
                    <a:lnTo>
                      <a:pt x="372" y="336"/>
                    </a:lnTo>
                    <a:lnTo>
                      <a:pt x="360" y="348"/>
                    </a:lnTo>
                    <a:lnTo>
                      <a:pt x="378" y="354"/>
                    </a:lnTo>
                    <a:lnTo>
                      <a:pt x="384" y="336"/>
                    </a:lnTo>
                    <a:lnTo>
                      <a:pt x="384" y="360"/>
                    </a:lnTo>
                    <a:lnTo>
                      <a:pt x="408" y="378"/>
                    </a:lnTo>
                    <a:lnTo>
                      <a:pt x="420" y="366"/>
                    </a:lnTo>
                    <a:lnTo>
                      <a:pt x="402" y="354"/>
                    </a:lnTo>
                    <a:lnTo>
                      <a:pt x="432" y="372"/>
                    </a:lnTo>
                    <a:lnTo>
                      <a:pt x="420" y="336"/>
                    </a:lnTo>
                    <a:lnTo>
                      <a:pt x="438" y="366"/>
                    </a:lnTo>
                    <a:lnTo>
                      <a:pt x="462" y="396"/>
                    </a:lnTo>
                    <a:lnTo>
                      <a:pt x="498" y="414"/>
                    </a:lnTo>
                    <a:lnTo>
                      <a:pt x="498" y="438"/>
                    </a:lnTo>
                    <a:lnTo>
                      <a:pt x="510" y="414"/>
                    </a:lnTo>
                    <a:lnTo>
                      <a:pt x="522" y="450"/>
                    </a:lnTo>
                    <a:lnTo>
                      <a:pt x="534" y="444"/>
                    </a:lnTo>
                    <a:lnTo>
                      <a:pt x="528" y="414"/>
                    </a:lnTo>
                    <a:lnTo>
                      <a:pt x="492" y="408"/>
                    </a:lnTo>
                    <a:lnTo>
                      <a:pt x="420" y="330"/>
                    </a:lnTo>
                    <a:lnTo>
                      <a:pt x="396" y="360"/>
                    </a:lnTo>
                    <a:lnTo>
                      <a:pt x="390" y="336"/>
                    </a:lnTo>
                    <a:lnTo>
                      <a:pt x="378" y="336"/>
                    </a:lnTo>
                    <a:lnTo>
                      <a:pt x="366" y="324"/>
                    </a:lnTo>
                    <a:lnTo>
                      <a:pt x="342" y="324"/>
                    </a:lnTo>
                    <a:lnTo>
                      <a:pt x="306" y="48"/>
                    </a:lnTo>
                    <a:lnTo>
                      <a:pt x="204" y="30"/>
                    </a:lnTo>
                    <a:lnTo>
                      <a:pt x="174" y="6"/>
                    </a:lnTo>
                    <a:lnTo>
                      <a:pt x="174" y="18"/>
                    </a:lnTo>
                    <a:lnTo>
                      <a:pt x="162" y="0"/>
                    </a:lnTo>
                    <a:lnTo>
                      <a:pt x="48" y="66"/>
                    </a:lnTo>
                    <a:lnTo>
                      <a:pt x="72" y="114"/>
                    </a:lnTo>
                    <a:lnTo>
                      <a:pt x="96" y="120"/>
                    </a:lnTo>
                    <a:lnTo>
                      <a:pt x="114" y="138"/>
                    </a:lnTo>
                    <a:lnTo>
                      <a:pt x="90" y="126"/>
                    </a:lnTo>
                    <a:lnTo>
                      <a:pt x="96" y="144"/>
                    </a:lnTo>
                    <a:lnTo>
                      <a:pt x="84" y="150"/>
                    </a:lnTo>
                    <a:lnTo>
                      <a:pt x="66" y="144"/>
                    </a:lnTo>
                    <a:lnTo>
                      <a:pt x="72" y="126"/>
                    </a:lnTo>
                    <a:lnTo>
                      <a:pt x="60" y="126"/>
                    </a:lnTo>
                    <a:lnTo>
                      <a:pt x="12" y="138"/>
                    </a:lnTo>
                    <a:lnTo>
                      <a:pt x="36" y="156"/>
                    </a:lnTo>
                    <a:lnTo>
                      <a:pt x="24" y="156"/>
                    </a:lnTo>
                    <a:lnTo>
                      <a:pt x="30" y="174"/>
                    </a:lnTo>
                    <a:lnTo>
                      <a:pt x="66" y="186"/>
                    </a:lnTo>
                    <a:lnTo>
                      <a:pt x="66" y="198"/>
                    </a:lnTo>
                    <a:lnTo>
                      <a:pt x="90" y="186"/>
                    </a:lnTo>
                    <a:lnTo>
                      <a:pt x="84" y="192"/>
                    </a:lnTo>
                    <a:lnTo>
                      <a:pt x="84" y="222"/>
                    </a:lnTo>
                    <a:lnTo>
                      <a:pt x="48" y="228"/>
                    </a:lnTo>
                    <a:lnTo>
                      <a:pt x="48" y="23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11" name="Freeform 139"/>
              <p:cNvSpPr>
                <a:spLocks noChangeAspect="1"/>
              </p:cNvSpPr>
              <p:nvPr/>
            </p:nvSpPr>
            <p:spPr bwMode="auto">
              <a:xfrm>
                <a:off x="3593" y="1546"/>
                <a:ext cx="266" cy="273"/>
              </a:xfrm>
              <a:custGeom>
                <a:avLst/>
                <a:gdLst>
                  <a:gd name="T0" fmla="*/ 131 w 348"/>
                  <a:gd name="T1" fmla="*/ 126 h 402"/>
                  <a:gd name="T2" fmla="*/ 83 w 348"/>
                  <a:gd name="T3" fmla="*/ 120 h 402"/>
                  <a:gd name="T4" fmla="*/ 0 w 348"/>
                  <a:gd name="T5" fmla="*/ 86 h 402"/>
                  <a:gd name="T6" fmla="*/ 3 w 348"/>
                  <a:gd name="T7" fmla="*/ 83 h 402"/>
                  <a:gd name="T8" fmla="*/ 5 w 348"/>
                  <a:gd name="T9" fmla="*/ 83 h 402"/>
                  <a:gd name="T10" fmla="*/ 11 w 348"/>
                  <a:gd name="T11" fmla="*/ 81 h 402"/>
                  <a:gd name="T12" fmla="*/ 8 w 348"/>
                  <a:gd name="T13" fmla="*/ 71 h 402"/>
                  <a:gd name="T14" fmla="*/ 14 w 348"/>
                  <a:gd name="T15" fmla="*/ 66 h 402"/>
                  <a:gd name="T16" fmla="*/ 16 w 348"/>
                  <a:gd name="T17" fmla="*/ 58 h 402"/>
                  <a:gd name="T18" fmla="*/ 27 w 348"/>
                  <a:gd name="T19" fmla="*/ 54 h 402"/>
                  <a:gd name="T20" fmla="*/ 18 w 348"/>
                  <a:gd name="T21" fmla="*/ 37 h 402"/>
                  <a:gd name="T22" fmla="*/ 18 w 348"/>
                  <a:gd name="T23" fmla="*/ 35 h 402"/>
                  <a:gd name="T24" fmla="*/ 21 w 348"/>
                  <a:gd name="T25" fmla="*/ 17 h 402"/>
                  <a:gd name="T26" fmla="*/ 27 w 348"/>
                  <a:gd name="T27" fmla="*/ 15 h 402"/>
                  <a:gd name="T28" fmla="*/ 35 w 348"/>
                  <a:gd name="T29" fmla="*/ 19 h 402"/>
                  <a:gd name="T30" fmla="*/ 43 w 348"/>
                  <a:gd name="T31" fmla="*/ 0 h 402"/>
                  <a:gd name="T32" fmla="*/ 155 w 348"/>
                  <a:gd name="T33" fmla="*/ 14 h 402"/>
                  <a:gd name="T34" fmla="*/ 137 w 348"/>
                  <a:gd name="T35" fmla="*/ 103 h 402"/>
                  <a:gd name="T36" fmla="*/ 131 w 348"/>
                  <a:gd name="T37" fmla="*/ 126 h 4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48"/>
                  <a:gd name="T58" fmla="*/ 0 h 402"/>
                  <a:gd name="T59" fmla="*/ 348 w 348"/>
                  <a:gd name="T60" fmla="*/ 402 h 4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48" h="402">
                    <a:moveTo>
                      <a:pt x="294" y="402"/>
                    </a:moveTo>
                    <a:lnTo>
                      <a:pt x="186" y="384"/>
                    </a:lnTo>
                    <a:lnTo>
                      <a:pt x="0" y="276"/>
                    </a:lnTo>
                    <a:lnTo>
                      <a:pt x="6" y="264"/>
                    </a:lnTo>
                    <a:lnTo>
                      <a:pt x="12" y="264"/>
                    </a:lnTo>
                    <a:lnTo>
                      <a:pt x="24" y="258"/>
                    </a:lnTo>
                    <a:lnTo>
                      <a:pt x="18" y="228"/>
                    </a:lnTo>
                    <a:lnTo>
                      <a:pt x="30" y="210"/>
                    </a:lnTo>
                    <a:lnTo>
                      <a:pt x="36" y="186"/>
                    </a:lnTo>
                    <a:lnTo>
                      <a:pt x="60" y="174"/>
                    </a:lnTo>
                    <a:lnTo>
                      <a:pt x="42" y="120"/>
                    </a:lnTo>
                    <a:lnTo>
                      <a:pt x="42" y="114"/>
                    </a:lnTo>
                    <a:lnTo>
                      <a:pt x="48" y="54"/>
                    </a:lnTo>
                    <a:lnTo>
                      <a:pt x="60" y="48"/>
                    </a:lnTo>
                    <a:lnTo>
                      <a:pt x="78" y="60"/>
                    </a:lnTo>
                    <a:lnTo>
                      <a:pt x="96" y="0"/>
                    </a:lnTo>
                    <a:lnTo>
                      <a:pt x="348" y="42"/>
                    </a:lnTo>
                    <a:lnTo>
                      <a:pt x="306" y="330"/>
                    </a:lnTo>
                    <a:lnTo>
                      <a:pt x="294" y="402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12" name="Freeform 140"/>
              <p:cNvSpPr>
                <a:spLocks noChangeAspect="1"/>
              </p:cNvSpPr>
              <p:nvPr/>
            </p:nvSpPr>
            <p:spPr bwMode="auto">
              <a:xfrm>
                <a:off x="3593" y="1546"/>
                <a:ext cx="266" cy="277"/>
              </a:xfrm>
              <a:custGeom>
                <a:avLst/>
                <a:gdLst>
                  <a:gd name="T0" fmla="*/ 131 w 348"/>
                  <a:gd name="T1" fmla="*/ 126 h 408"/>
                  <a:gd name="T2" fmla="*/ 83 w 348"/>
                  <a:gd name="T3" fmla="*/ 120 h 408"/>
                  <a:gd name="T4" fmla="*/ 0 w 348"/>
                  <a:gd name="T5" fmla="*/ 86 h 408"/>
                  <a:gd name="T6" fmla="*/ 3 w 348"/>
                  <a:gd name="T7" fmla="*/ 83 h 408"/>
                  <a:gd name="T8" fmla="*/ 5 w 348"/>
                  <a:gd name="T9" fmla="*/ 83 h 408"/>
                  <a:gd name="T10" fmla="*/ 11 w 348"/>
                  <a:gd name="T11" fmla="*/ 81 h 408"/>
                  <a:gd name="T12" fmla="*/ 8 w 348"/>
                  <a:gd name="T13" fmla="*/ 71 h 408"/>
                  <a:gd name="T14" fmla="*/ 14 w 348"/>
                  <a:gd name="T15" fmla="*/ 66 h 408"/>
                  <a:gd name="T16" fmla="*/ 16 w 348"/>
                  <a:gd name="T17" fmla="*/ 58 h 408"/>
                  <a:gd name="T18" fmla="*/ 27 w 348"/>
                  <a:gd name="T19" fmla="*/ 54 h 408"/>
                  <a:gd name="T20" fmla="*/ 18 w 348"/>
                  <a:gd name="T21" fmla="*/ 37 h 408"/>
                  <a:gd name="T22" fmla="*/ 18 w 348"/>
                  <a:gd name="T23" fmla="*/ 35 h 408"/>
                  <a:gd name="T24" fmla="*/ 21 w 348"/>
                  <a:gd name="T25" fmla="*/ 17 h 408"/>
                  <a:gd name="T26" fmla="*/ 27 w 348"/>
                  <a:gd name="T27" fmla="*/ 15 h 408"/>
                  <a:gd name="T28" fmla="*/ 35 w 348"/>
                  <a:gd name="T29" fmla="*/ 19 h 408"/>
                  <a:gd name="T30" fmla="*/ 43 w 348"/>
                  <a:gd name="T31" fmla="*/ 0 h 408"/>
                  <a:gd name="T32" fmla="*/ 155 w 348"/>
                  <a:gd name="T33" fmla="*/ 14 h 408"/>
                  <a:gd name="T34" fmla="*/ 137 w 348"/>
                  <a:gd name="T35" fmla="*/ 103 h 408"/>
                  <a:gd name="T36" fmla="*/ 131 w 348"/>
                  <a:gd name="T37" fmla="*/ 126 h 408"/>
                  <a:gd name="T38" fmla="*/ 131 w 348"/>
                  <a:gd name="T39" fmla="*/ 128 h 40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48"/>
                  <a:gd name="T61" fmla="*/ 0 h 408"/>
                  <a:gd name="T62" fmla="*/ 348 w 348"/>
                  <a:gd name="T63" fmla="*/ 408 h 40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48" h="408">
                    <a:moveTo>
                      <a:pt x="294" y="402"/>
                    </a:moveTo>
                    <a:lnTo>
                      <a:pt x="186" y="384"/>
                    </a:lnTo>
                    <a:lnTo>
                      <a:pt x="0" y="276"/>
                    </a:lnTo>
                    <a:lnTo>
                      <a:pt x="6" y="264"/>
                    </a:lnTo>
                    <a:lnTo>
                      <a:pt x="12" y="264"/>
                    </a:lnTo>
                    <a:lnTo>
                      <a:pt x="24" y="258"/>
                    </a:lnTo>
                    <a:lnTo>
                      <a:pt x="18" y="228"/>
                    </a:lnTo>
                    <a:lnTo>
                      <a:pt x="30" y="210"/>
                    </a:lnTo>
                    <a:lnTo>
                      <a:pt x="36" y="186"/>
                    </a:lnTo>
                    <a:lnTo>
                      <a:pt x="60" y="174"/>
                    </a:lnTo>
                    <a:lnTo>
                      <a:pt x="42" y="120"/>
                    </a:lnTo>
                    <a:lnTo>
                      <a:pt x="42" y="114"/>
                    </a:lnTo>
                    <a:lnTo>
                      <a:pt x="48" y="54"/>
                    </a:lnTo>
                    <a:lnTo>
                      <a:pt x="60" y="48"/>
                    </a:lnTo>
                    <a:lnTo>
                      <a:pt x="78" y="60"/>
                    </a:lnTo>
                    <a:lnTo>
                      <a:pt x="96" y="0"/>
                    </a:lnTo>
                    <a:lnTo>
                      <a:pt x="348" y="42"/>
                    </a:lnTo>
                    <a:lnTo>
                      <a:pt x="306" y="330"/>
                    </a:lnTo>
                    <a:lnTo>
                      <a:pt x="294" y="402"/>
                    </a:lnTo>
                    <a:lnTo>
                      <a:pt x="294" y="40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13" name="Freeform 141"/>
              <p:cNvSpPr>
                <a:spLocks noChangeAspect="1"/>
              </p:cNvSpPr>
              <p:nvPr/>
            </p:nvSpPr>
            <p:spPr bwMode="auto">
              <a:xfrm>
                <a:off x="4417" y="1624"/>
                <a:ext cx="197" cy="154"/>
              </a:xfrm>
              <a:custGeom>
                <a:avLst/>
                <a:gdLst>
                  <a:gd name="T0" fmla="*/ 82 w 258"/>
                  <a:gd name="T1" fmla="*/ 70 h 228"/>
                  <a:gd name="T2" fmla="*/ 14 w 258"/>
                  <a:gd name="T3" fmla="*/ 70 h 228"/>
                  <a:gd name="T4" fmla="*/ 14 w 258"/>
                  <a:gd name="T5" fmla="*/ 59 h 228"/>
                  <a:gd name="T6" fmla="*/ 3 w 258"/>
                  <a:gd name="T7" fmla="*/ 57 h 228"/>
                  <a:gd name="T8" fmla="*/ 5 w 258"/>
                  <a:gd name="T9" fmla="*/ 24 h 228"/>
                  <a:gd name="T10" fmla="*/ 0 w 258"/>
                  <a:gd name="T11" fmla="*/ 2 h 228"/>
                  <a:gd name="T12" fmla="*/ 102 w 258"/>
                  <a:gd name="T13" fmla="*/ 0 h 228"/>
                  <a:gd name="T14" fmla="*/ 105 w 258"/>
                  <a:gd name="T15" fmla="*/ 3 h 228"/>
                  <a:gd name="T16" fmla="*/ 96 w 258"/>
                  <a:gd name="T17" fmla="*/ 9 h 228"/>
                  <a:gd name="T18" fmla="*/ 115 w 258"/>
                  <a:gd name="T19" fmla="*/ 9 h 228"/>
                  <a:gd name="T20" fmla="*/ 107 w 258"/>
                  <a:gd name="T21" fmla="*/ 15 h 228"/>
                  <a:gd name="T22" fmla="*/ 110 w 258"/>
                  <a:gd name="T23" fmla="*/ 19 h 228"/>
                  <a:gd name="T24" fmla="*/ 102 w 258"/>
                  <a:gd name="T25" fmla="*/ 20 h 228"/>
                  <a:gd name="T26" fmla="*/ 107 w 258"/>
                  <a:gd name="T27" fmla="*/ 26 h 228"/>
                  <a:gd name="T28" fmla="*/ 102 w 258"/>
                  <a:gd name="T29" fmla="*/ 30 h 228"/>
                  <a:gd name="T30" fmla="*/ 96 w 258"/>
                  <a:gd name="T31" fmla="*/ 33 h 228"/>
                  <a:gd name="T32" fmla="*/ 96 w 258"/>
                  <a:gd name="T33" fmla="*/ 41 h 228"/>
                  <a:gd name="T34" fmla="*/ 82 w 258"/>
                  <a:gd name="T35" fmla="*/ 50 h 228"/>
                  <a:gd name="T36" fmla="*/ 86 w 258"/>
                  <a:gd name="T37" fmla="*/ 55 h 228"/>
                  <a:gd name="T38" fmla="*/ 80 w 258"/>
                  <a:gd name="T39" fmla="*/ 55 h 228"/>
                  <a:gd name="T40" fmla="*/ 80 w 258"/>
                  <a:gd name="T41" fmla="*/ 61 h 228"/>
                  <a:gd name="T42" fmla="*/ 86 w 258"/>
                  <a:gd name="T43" fmla="*/ 61 h 228"/>
                  <a:gd name="T44" fmla="*/ 82 w 258"/>
                  <a:gd name="T45" fmla="*/ 63 h 228"/>
                  <a:gd name="T46" fmla="*/ 86 w 258"/>
                  <a:gd name="T47" fmla="*/ 65 h 228"/>
                  <a:gd name="T48" fmla="*/ 82 w 258"/>
                  <a:gd name="T49" fmla="*/ 68 h 228"/>
                  <a:gd name="T50" fmla="*/ 82 w 258"/>
                  <a:gd name="T51" fmla="*/ 70 h 2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58"/>
                  <a:gd name="T79" fmla="*/ 0 h 228"/>
                  <a:gd name="T80" fmla="*/ 258 w 258"/>
                  <a:gd name="T81" fmla="*/ 228 h 2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58" h="228">
                    <a:moveTo>
                      <a:pt x="186" y="228"/>
                    </a:moveTo>
                    <a:lnTo>
                      <a:pt x="30" y="228"/>
                    </a:lnTo>
                    <a:lnTo>
                      <a:pt x="30" y="192"/>
                    </a:lnTo>
                    <a:lnTo>
                      <a:pt x="6" y="186"/>
                    </a:lnTo>
                    <a:lnTo>
                      <a:pt x="12" y="78"/>
                    </a:lnTo>
                    <a:lnTo>
                      <a:pt x="0" y="6"/>
                    </a:lnTo>
                    <a:lnTo>
                      <a:pt x="228" y="0"/>
                    </a:lnTo>
                    <a:lnTo>
                      <a:pt x="234" y="12"/>
                    </a:lnTo>
                    <a:lnTo>
                      <a:pt x="216" y="30"/>
                    </a:lnTo>
                    <a:lnTo>
                      <a:pt x="258" y="30"/>
                    </a:lnTo>
                    <a:lnTo>
                      <a:pt x="240" y="48"/>
                    </a:lnTo>
                    <a:lnTo>
                      <a:pt x="246" y="60"/>
                    </a:lnTo>
                    <a:lnTo>
                      <a:pt x="228" y="66"/>
                    </a:lnTo>
                    <a:lnTo>
                      <a:pt x="240" y="84"/>
                    </a:lnTo>
                    <a:lnTo>
                      <a:pt x="228" y="96"/>
                    </a:lnTo>
                    <a:lnTo>
                      <a:pt x="216" y="108"/>
                    </a:lnTo>
                    <a:lnTo>
                      <a:pt x="216" y="132"/>
                    </a:lnTo>
                    <a:lnTo>
                      <a:pt x="186" y="162"/>
                    </a:lnTo>
                    <a:lnTo>
                      <a:pt x="192" y="180"/>
                    </a:lnTo>
                    <a:lnTo>
                      <a:pt x="180" y="180"/>
                    </a:lnTo>
                    <a:lnTo>
                      <a:pt x="180" y="198"/>
                    </a:lnTo>
                    <a:lnTo>
                      <a:pt x="192" y="198"/>
                    </a:lnTo>
                    <a:lnTo>
                      <a:pt x="186" y="204"/>
                    </a:lnTo>
                    <a:lnTo>
                      <a:pt x="192" y="210"/>
                    </a:lnTo>
                    <a:lnTo>
                      <a:pt x="186" y="222"/>
                    </a:lnTo>
                    <a:lnTo>
                      <a:pt x="186" y="228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14" name="Freeform 142"/>
              <p:cNvSpPr>
                <a:spLocks noChangeAspect="1"/>
              </p:cNvSpPr>
              <p:nvPr/>
            </p:nvSpPr>
            <p:spPr bwMode="auto">
              <a:xfrm>
                <a:off x="4417" y="1624"/>
                <a:ext cx="197" cy="158"/>
              </a:xfrm>
              <a:custGeom>
                <a:avLst/>
                <a:gdLst>
                  <a:gd name="T0" fmla="*/ 82 w 258"/>
                  <a:gd name="T1" fmla="*/ 70 h 234"/>
                  <a:gd name="T2" fmla="*/ 14 w 258"/>
                  <a:gd name="T3" fmla="*/ 70 h 234"/>
                  <a:gd name="T4" fmla="*/ 14 w 258"/>
                  <a:gd name="T5" fmla="*/ 59 h 234"/>
                  <a:gd name="T6" fmla="*/ 3 w 258"/>
                  <a:gd name="T7" fmla="*/ 57 h 234"/>
                  <a:gd name="T8" fmla="*/ 5 w 258"/>
                  <a:gd name="T9" fmla="*/ 24 h 234"/>
                  <a:gd name="T10" fmla="*/ 0 w 258"/>
                  <a:gd name="T11" fmla="*/ 2 h 234"/>
                  <a:gd name="T12" fmla="*/ 102 w 258"/>
                  <a:gd name="T13" fmla="*/ 0 h 234"/>
                  <a:gd name="T14" fmla="*/ 105 w 258"/>
                  <a:gd name="T15" fmla="*/ 3 h 234"/>
                  <a:gd name="T16" fmla="*/ 96 w 258"/>
                  <a:gd name="T17" fmla="*/ 9 h 234"/>
                  <a:gd name="T18" fmla="*/ 115 w 258"/>
                  <a:gd name="T19" fmla="*/ 9 h 234"/>
                  <a:gd name="T20" fmla="*/ 107 w 258"/>
                  <a:gd name="T21" fmla="*/ 15 h 234"/>
                  <a:gd name="T22" fmla="*/ 110 w 258"/>
                  <a:gd name="T23" fmla="*/ 19 h 234"/>
                  <a:gd name="T24" fmla="*/ 102 w 258"/>
                  <a:gd name="T25" fmla="*/ 20 h 234"/>
                  <a:gd name="T26" fmla="*/ 107 w 258"/>
                  <a:gd name="T27" fmla="*/ 26 h 234"/>
                  <a:gd name="T28" fmla="*/ 102 w 258"/>
                  <a:gd name="T29" fmla="*/ 30 h 234"/>
                  <a:gd name="T30" fmla="*/ 96 w 258"/>
                  <a:gd name="T31" fmla="*/ 33 h 234"/>
                  <a:gd name="T32" fmla="*/ 96 w 258"/>
                  <a:gd name="T33" fmla="*/ 41 h 234"/>
                  <a:gd name="T34" fmla="*/ 82 w 258"/>
                  <a:gd name="T35" fmla="*/ 50 h 234"/>
                  <a:gd name="T36" fmla="*/ 86 w 258"/>
                  <a:gd name="T37" fmla="*/ 55 h 234"/>
                  <a:gd name="T38" fmla="*/ 80 w 258"/>
                  <a:gd name="T39" fmla="*/ 55 h 234"/>
                  <a:gd name="T40" fmla="*/ 80 w 258"/>
                  <a:gd name="T41" fmla="*/ 61 h 234"/>
                  <a:gd name="T42" fmla="*/ 86 w 258"/>
                  <a:gd name="T43" fmla="*/ 61 h 234"/>
                  <a:gd name="T44" fmla="*/ 82 w 258"/>
                  <a:gd name="T45" fmla="*/ 63 h 234"/>
                  <a:gd name="T46" fmla="*/ 86 w 258"/>
                  <a:gd name="T47" fmla="*/ 65 h 234"/>
                  <a:gd name="T48" fmla="*/ 82 w 258"/>
                  <a:gd name="T49" fmla="*/ 68 h 234"/>
                  <a:gd name="T50" fmla="*/ 82 w 258"/>
                  <a:gd name="T51" fmla="*/ 70 h 234"/>
                  <a:gd name="T52" fmla="*/ 82 w 258"/>
                  <a:gd name="T53" fmla="*/ 72 h 23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58"/>
                  <a:gd name="T82" fmla="*/ 0 h 234"/>
                  <a:gd name="T83" fmla="*/ 258 w 258"/>
                  <a:gd name="T84" fmla="*/ 234 h 23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58" h="234">
                    <a:moveTo>
                      <a:pt x="186" y="228"/>
                    </a:moveTo>
                    <a:lnTo>
                      <a:pt x="30" y="228"/>
                    </a:lnTo>
                    <a:lnTo>
                      <a:pt x="30" y="192"/>
                    </a:lnTo>
                    <a:lnTo>
                      <a:pt x="6" y="186"/>
                    </a:lnTo>
                    <a:lnTo>
                      <a:pt x="12" y="78"/>
                    </a:lnTo>
                    <a:lnTo>
                      <a:pt x="0" y="6"/>
                    </a:lnTo>
                    <a:lnTo>
                      <a:pt x="228" y="0"/>
                    </a:lnTo>
                    <a:lnTo>
                      <a:pt x="234" y="12"/>
                    </a:lnTo>
                    <a:lnTo>
                      <a:pt x="216" y="30"/>
                    </a:lnTo>
                    <a:lnTo>
                      <a:pt x="258" y="30"/>
                    </a:lnTo>
                    <a:lnTo>
                      <a:pt x="240" y="48"/>
                    </a:lnTo>
                    <a:lnTo>
                      <a:pt x="246" y="60"/>
                    </a:lnTo>
                    <a:lnTo>
                      <a:pt x="228" y="66"/>
                    </a:lnTo>
                    <a:lnTo>
                      <a:pt x="240" y="84"/>
                    </a:lnTo>
                    <a:lnTo>
                      <a:pt x="228" y="96"/>
                    </a:lnTo>
                    <a:lnTo>
                      <a:pt x="216" y="108"/>
                    </a:lnTo>
                    <a:lnTo>
                      <a:pt x="216" y="132"/>
                    </a:lnTo>
                    <a:lnTo>
                      <a:pt x="186" y="162"/>
                    </a:lnTo>
                    <a:lnTo>
                      <a:pt x="192" y="180"/>
                    </a:lnTo>
                    <a:lnTo>
                      <a:pt x="180" y="180"/>
                    </a:lnTo>
                    <a:lnTo>
                      <a:pt x="180" y="198"/>
                    </a:lnTo>
                    <a:lnTo>
                      <a:pt x="192" y="198"/>
                    </a:lnTo>
                    <a:lnTo>
                      <a:pt x="186" y="204"/>
                    </a:lnTo>
                    <a:lnTo>
                      <a:pt x="192" y="210"/>
                    </a:lnTo>
                    <a:lnTo>
                      <a:pt x="186" y="222"/>
                    </a:lnTo>
                    <a:lnTo>
                      <a:pt x="186" y="228"/>
                    </a:lnTo>
                    <a:lnTo>
                      <a:pt x="186" y="23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15" name="Freeform 143"/>
              <p:cNvSpPr>
                <a:spLocks noChangeAspect="1"/>
              </p:cNvSpPr>
              <p:nvPr/>
            </p:nvSpPr>
            <p:spPr bwMode="auto">
              <a:xfrm>
                <a:off x="3328" y="1253"/>
                <a:ext cx="311" cy="472"/>
              </a:xfrm>
              <a:custGeom>
                <a:avLst/>
                <a:gdLst>
                  <a:gd name="T0" fmla="*/ 157 w 408"/>
                  <a:gd name="T1" fmla="*/ 217 h 696"/>
                  <a:gd name="T2" fmla="*/ 101 w 408"/>
                  <a:gd name="T3" fmla="*/ 212 h 696"/>
                  <a:gd name="T4" fmla="*/ 98 w 408"/>
                  <a:gd name="T5" fmla="*/ 197 h 696"/>
                  <a:gd name="T6" fmla="*/ 88 w 408"/>
                  <a:gd name="T7" fmla="*/ 184 h 696"/>
                  <a:gd name="T8" fmla="*/ 79 w 408"/>
                  <a:gd name="T9" fmla="*/ 184 h 696"/>
                  <a:gd name="T10" fmla="*/ 79 w 408"/>
                  <a:gd name="T11" fmla="*/ 178 h 696"/>
                  <a:gd name="T12" fmla="*/ 66 w 408"/>
                  <a:gd name="T13" fmla="*/ 174 h 696"/>
                  <a:gd name="T14" fmla="*/ 59 w 408"/>
                  <a:gd name="T15" fmla="*/ 165 h 696"/>
                  <a:gd name="T16" fmla="*/ 40 w 408"/>
                  <a:gd name="T17" fmla="*/ 161 h 696"/>
                  <a:gd name="T18" fmla="*/ 34 w 408"/>
                  <a:gd name="T19" fmla="*/ 159 h 696"/>
                  <a:gd name="T20" fmla="*/ 40 w 408"/>
                  <a:gd name="T21" fmla="*/ 146 h 696"/>
                  <a:gd name="T22" fmla="*/ 34 w 408"/>
                  <a:gd name="T23" fmla="*/ 144 h 696"/>
                  <a:gd name="T24" fmla="*/ 37 w 408"/>
                  <a:gd name="T25" fmla="*/ 140 h 696"/>
                  <a:gd name="T26" fmla="*/ 21 w 408"/>
                  <a:gd name="T27" fmla="*/ 119 h 696"/>
                  <a:gd name="T28" fmla="*/ 21 w 408"/>
                  <a:gd name="T29" fmla="*/ 114 h 696"/>
                  <a:gd name="T30" fmla="*/ 27 w 408"/>
                  <a:gd name="T31" fmla="*/ 109 h 696"/>
                  <a:gd name="T32" fmla="*/ 16 w 408"/>
                  <a:gd name="T33" fmla="*/ 99 h 696"/>
                  <a:gd name="T34" fmla="*/ 18 w 408"/>
                  <a:gd name="T35" fmla="*/ 88 h 696"/>
                  <a:gd name="T36" fmla="*/ 27 w 408"/>
                  <a:gd name="T37" fmla="*/ 98 h 696"/>
                  <a:gd name="T38" fmla="*/ 21 w 408"/>
                  <a:gd name="T39" fmla="*/ 86 h 696"/>
                  <a:gd name="T40" fmla="*/ 29 w 408"/>
                  <a:gd name="T41" fmla="*/ 84 h 696"/>
                  <a:gd name="T42" fmla="*/ 21 w 408"/>
                  <a:gd name="T43" fmla="*/ 81 h 696"/>
                  <a:gd name="T44" fmla="*/ 18 w 408"/>
                  <a:gd name="T45" fmla="*/ 88 h 696"/>
                  <a:gd name="T46" fmla="*/ 14 w 408"/>
                  <a:gd name="T47" fmla="*/ 81 h 696"/>
                  <a:gd name="T48" fmla="*/ 11 w 408"/>
                  <a:gd name="T49" fmla="*/ 82 h 696"/>
                  <a:gd name="T50" fmla="*/ 14 w 408"/>
                  <a:gd name="T51" fmla="*/ 79 h 696"/>
                  <a:gd name="T52" fmla="*/ 3 w 408"/>
                  <a:gd name="T53" fmla="*/ 60 h 696"/>
                  <a:gd name="T54" fmla="*/ 8 w 408"/>
                  <a:gd name="T55" fmla="*/ 43 h 696"/>
                  <a:gd name="T56" fmla="*/ 0 w 408"/>
                  <a:gd name="T57" fmla="*/ 28 h 696"/>
                  <a:gd name="T58" fmla="*/ 11 w 408"/>
                  <a:gd name="T59" fmla="*/ 19 h 696"/>
                  <a:gd name="T60" fmla="*/ 18 w 408"/>
                  <a:gd name="T61" fmla="*/ 0 h 696"/>
                  <a:gd name="T62" fmla="*/ 101 w 408"/>
                  <a:gd name="T63" fmla="*/ 17 h 696"/>
                  <a:gd name="T64" fmla="*/ 79 w 408"/>
                  <a:gd name="T65" fmla="*/ 75 h 696"/>
                  <a:gd name="T66" fmla="*/ 172 w 408"/>
                  <a:gd name="T67" fmla="*/ 172 h 696"/>
                  <a:gd name="T68" fmla="*/ 181 w 408"/>
                  <a:gd name="T69" fmla="*/ 189 h 696"/>
                  <a:gd name="T70" fmla="*/ 170 w 408"/>
                  <a:gd name="T71" fmla="*/ 193 h 696"/>
                  <a:gd name="T72" fmla="*/ 168 w 408"/>
                  <a:gd name="T73" fmla="*/ 200 h 696"/>
                  <a:gd name="T74" fmla="*/ 162 w 408"/>
                  <a:gd name="T75" fmla="*/ 206 h 696"/>
                  <a:gd name="T76" fmla="*/ 165 w 408"/>
                  <a:gd name="T77" fmla="*/ 215 h 696"/>
                  <a:gd name="T78" fmla="*/ 159 w 408"/>
                  <a:gd name="T79" fmla="*/ 217 h 696"/>
                  <a:gd name="T80" fmla="*/ 157 w 408"/>
                  <a:gd name="T81" fmla="*/ 217 h 69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08"/>
                  <a:gd name="T124" fmla="*/ 0 h 696"/>
                  <a:gd name="T125" fmla="*/ 408 w 408"/>
                  <a:gd name="T126" fmla="*/ 696 h 69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08" h="696">
                    <a:moveTo>
                      <a:pt x="354" y="696"/>
                    </a:moveTo>
                    <a:lnTo>
                      <a:pt x="228" y="678"/>
                    </a:lnTo>
                    <a:lnTo>
                      <a:pt x="222" y="630"/>
                    </a:lnTo>
                    <a:lnTo>
                      <a:pt x="198" y="588"/>
                    </a:lnTo>
                    <a:lnTo>
                      <a:pt x="180" y="588"/>
                    </a:lnTo>
                    <a:lnTo>
                      <a:pt x="180" y="570"/>
                    </a:lnTo>
                    <a:lnTo>
                      <a:pt x="150" y="558"/>
                    </a:lnTo>
                    <a:lnTo>
                      <a:pt x="132" y="528"/>
                    </a:lnTo>
                    <a:lnTo>
                      <a:pt x="90" y="516"/>
                    </a:lnTo>
                    <a:lnTo>
                      <a:pt x="78" y="510"/>
                    </a:lnTo>
                    <a:lnTo>
                      <a:pt x="90" y="468"/>
                    </a:lnTo>
                    <a:lnTo>
                      <a:pt x="78" y="462"/>
                    </a:lnTo>
                    <a:lnTo>
                      <a:pt x="84" y="450"/>
                    </a:lnTo>
                    <a:lnTo>
                      <a:pt x="48" y="384"/>
                    </a:lnTo>
                    <a:lnTo>
                      <a:pt x="48" y="366"/>
                    </a:lnTo>
                    <a:lnTo>
                      <a:pt x="60" y="348"/>
                    </a:lnTo>
                    <a:lnTo>
                      <a:pt x="36" y="318"/>
                    </a:lnTo>
                    <a:lnTo>
                      <a:pt x="42" y="282"/>
                    </a:lnTo>
                    <a:lnTo>
                      <a:pt x="60" y="312"/>
                    </a:lnTo>
                    <a:lnTo>
                      <a:pt x="48" y="276"/>
                    </a:lnTo>
                    <a:lnTo>
                      <a:pt x="66" y="270"/>
                    </a:lnTo>
                    <a:lnTo>
                      <a:pt x="48" y="258"/>
                    </a:lnTo>
                    <a:lnTo>
                      <a:pt x="42" y="282"/>
                    </a:lnTo>
                    <a:lnTo>
                      <a:pt x="30" y="258"/>
                    </a:lnTo>
                    <a:lnTo>
                      <a:pt x="24" y="264"/>
                    </a:lnTo>
                    <a:lnTo>
                      <a:pt x="30" y="252"/>
                    </a:lnTo>
                    <a:lnTo>
                      <a:pt x="6" y="192"/>
                    </a:lnTo>
                    <a:lnTo>
                      <a:pt x="18" y="138"/>
                    </a:lnTo>
                    <a:lnTo>
                      <a:pt x="0" y="90"/>
                    </a:lnTo>
                    <a:lnTo>
                      <a:pt x="24" y="60"/>
                    </a:lnTo>
                    <a:lnTo>
                      <a:pt x="42" y="0"/>
                    </a:lnTo>
                    <a:lnTo>
                      <a:pt x="228" y="54"/>
                    </a:lnTo>
                    <a:lnTo>
                      <a:pt x="180" y="240"/>
                    </a:lnTo>
                    <a:lnTo>
                      <a:pt x="390" y="552"/>
                    </a:lnTo>
                    <a:lnTo>
                      <a:pt x="408" y="606"/>
                    </a:lnTo>
                    <a:lnTo>
                      <a:pt x="384" y="618"/>
                    </a:lnTo>
                    <a:lnTo>
                      <a:pt x="378" y="642"/>
                    </a:lnTo>
                    <a:lnTo>
                      <a:pt x="366" y="660"/>
                    </a:lnTo>
                    <a:lnTo>
                      <a:pt x="372" y="690"/>
                    </a:lnTo>
                    <a:lnTo>
                      <a:pt x="360" y="696"/>
                    </a:lnTo>
                    <a:lnTo>
                      <a:pt x="354" y="69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16" name="Freeform 144"/>
              <p:cNvSpPr>
                <a:spLocks noChangeAspect="1"/>
              </p:cNvSpPr>
              <p:nvPr/>
            </p:nvSpPr>
            <p:spPr bwMode="auto">
              <a:xfrm>
                <a:off x="3328" y="1253"/>
                <a:ext cx="311" cy="477"/>
              </a:xfrm>
              <a:custGeom>
                <a:avLst/>
                <a:gdLst>
                  <a:gd name="T0" fmla="*/ 157 w 408"/>
                  <a:gd name="T1" fmla="*/ 218 h 702"/>
                  <a:gd name="T2" fmla="*/ 101 w 408"/>
                  <a:gd name="T3" fmla="*/ 213 h 702"/>
                  <a:gd name="T4" fmla="*/ 98 w 408"/>
                  <a:gd name="T5" fmla="*/ 198 h 702"/>
                  <a:gd name="T6" fmla="*/ 88 w 408"/>
                  <a:gd name="T7" fmla="*/ 185 h 702"/>
                  <a:gd name="T8" fmla="*/ 79 w 408"/>
                  <a:gd name="T9" fmla="*/ 185 h 702"/>
                  <a:gd name="T10" fmla="*/ 79 w 408"/>
                  <a:gd name="T11" fmla="*/ 179 h 702"/>
                  <a:gd name="T12" fmla="*/ 66 w 408"/>
                  <a:gd name="T13" fmla="*/ 175 h 702"/>
                  <a:gd name="T14" fmla="*/ 59 w 408"/>
                  <a:gd name="T15" fmla="*/ 166 h 702"/>
                  <a:gd name="T16" fmla="*/ 40 w 408"/>
                  <a:gd name="T17" fmla="*/ 162 h 702"/>
                  <a:gd name="T18" fmla="*/ 34 w 408"/>
                  <a:gd name="T19" fmla="*/ 160 h 702"/>
                  <a:gd name="T20" fmla="*/ 40 w 408"/>
                  <a:gd name="T21" fmla="*/ 147 h 702"/>
                  <a:gd name="T22" fmla="*/ 34 w 408"/>
                  <a:gd name="T23" fmla="*/ 145 h 702"/>
                  <a:gd name="T24" fmla="*/ 37 w 408"/>
                  <a:gd name="T25" fmla="*/ 141 h 702"/>
                  <a:gd name="T26" fmla="*/ 21 w 408"/>
                  <a:gd name="T27" fmla="*/ 120 h 702"/>
                  <a:gd name="T28" fmla="*/ 21 w 408"/>
                  <a:gd name="T29" fmla="*/ 115 h 702"/>
                  <a:gd name="T30" fmla="*/ 27 w 408"/>
                  <a:gd name="T31" fmla="*/ 109 h 702"/>
                  <a:gd name="T32" fmla="*/ 16 w 408"/>
                  <a:gd name="T33" fmla="*/ 100 h 702"/>
                  <a:gd name="T34" fmla="*/ 18 w 408"/>
                  <a:gd name="T35" fmla="*/ 88 h 702"/>
                  <a:gd name="T36" fmla="*/ 27 w 408"/>
                  <a:gd name="T37" fmla="*/ 98 h 702"/>
                  <a:gd name="T38" fmla="*/ 21 w 408"/>
                  <a:gd name="T39" fmla="*/ 87 h 702"/>
                  <a:gd name="T40" fmla="*/ 29 w 408"/>
                  <a:gd name="T41" fmla="*/ 84 h 702"/>
                  <a:gd name="T42" fmla="*/ 21 w 408"/>
                  <a:gd name="T43" fmla="*/ 81 h 702"/>
                  <a:gd name="T44" fmla="*/ 18 w 408"/>
                  <a:gd name="T45" fmla="*/ 88 h 702"/>
                  <a:gd name="T46" fmla="*/ 14 w 408"/>
                  <a:gd name="T47" fmla="*/ 81 h 702"/>
                  <a:gd name="T48" fmla="*/ 11 w 408"/>
                  <a:gd name="T49" fmla="*/ 83 h 702"/>
                  <a:gd name="T50" fmla="*/ 14 w 408"/>
                  <a:gd name="T51" fmla="*/ 79 h 702"/>
                  <a:gd name="T52" fmla="*/ 3 w 408"/>
                  <a:gd name="T53" fmla="*/ 60 h 702"/>
                  <a:gd name="T54" fmla="*/ 8 w 408"/>
                  <a:gd name="T55" fmla="*/ 43 h 702"/>
                  <a:gd name="T56" fmla="*/ 0 w 408"/>
                  <a:gd name="T57" fmla="*/ 28 h 702"/>
                  <a:gd name="T58" fmla="*/ 11 w 408"/>
                  <a:gd name="T59" fmla="*/ 19 h 702"/>
                  <a:gd name="T60" fmla="*/ 18 w 408"/>
                  <a:gd name="T61" fmla="*/ 0 h 702"/>
                  <a:gd name="T62" fmla="*/ 101 w 408"/>
                  <a:gd name="T63" fmla="*/ 17 h 702"/>
                  <a:gd name="T64" fmla="*/ 79 w 408"/>
                  <a:gd name="T65" fmla="*/ 75 h 702"/>
                  <a:gd name="T66" fmla="*/ 172 w 408"/>
                  <a:gd name="T67" fmla="*/ 173 h 702"/>
                  <a:gd name="T68" fmla="*/ 181 w 408"/>
                  <a:gd name="T69" fmla="*/ 190 h 702"/>
                  <a:gd name="T70" fmla="*/ 170 w 408"/>
                  <a:gd name="T71" fmla="*/ 194 h 702"/>
                  <a:gd name="T72" fmla="*/ 168 w 408"/>
                  <a:gd name="T73" fmla="*/ 201 h 702"/>
                  <a:gd name="T74" fmla="*/ 162 w 408"/>
                  <a:gd name="T75" fmla="*/ 207 h 702"/>
                  <a:gd name="T76" fmla="*/ 165 w 408"/>
                  <a:gd name="T77" fmla="*/ 217 h 702"/>
                  <a:gd name="T78" fmla="*/ 159 w 408"/>
                  <a:gd name="T79" fmla="*/ 218 h 702"/>
                  <a:gd name="T80" fmla="*/ 157 w 408"/>
                  <a:gd name="T81" fmla="*/ 218 h 702"/>
                  <a:gd name="T82" fmla="*/ 157 w 408"/>
                  <a:gd name="T83" fmla="*/ 220 h 70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08"/>
                  <a:gd name="T127" fmla="*/ 0 h 702"/>
                  <a:gd name="T128" fmla="*/ 408 w 408"/>
                  <a:gd name="T129" fmla="*/ 702 h 70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08" h="702">
                    <a:moveTo>
                      <a:pt x="354" y="696"/>
                    </a:moveTo>
                    <a:lnTo>
                      <a:pt x="228" y="678"/>
                    </a:lnTo>
                    <a:lnTo>
                      <a:pt x="222" y="630"/>
                    </a:lnTo>
                    <a:lnTo>
                      <a:pt x="198" y="588"/>
                    </a:lnTo>
                    <a:lnTo>
                      <a:pt x="180" y="588"/>
                    </a:lnTo>
                    <a:lnTo>
                      <a:pt x="180" y="570"/>
                    </a:lnTo>
                    <a:lnTo>
                      <a:pt x="150" y="558"/>
                    </a:lnTo>
                    <a:lnTo>
                      <a:pt x="132" y="528"/>
                    </a:lnTo>
                    <a:lnTo>
                      <a:pt x="90" y="516"/>
                    </a:lnTo>
                    <a:lnTo>
                      <a:pt x="78" y="510"/>
                    </a:lnTo>
                    <a:lnTo>
                      <a:pt x="90" y="468"/>
                    </a:lnTo>
                    <a:lnTo>
                      <a:pt x="78" y="462"/>
                    </a:lnTo>
                    <a:lnTo>
                      <a:pt x="84" y="450"/>
                    </a:lnTo>
                    <a:lnTo>
                      <a:pt x="48" y="384"/>
                    </a:lnTo>
                    <a:lnTo>
                      <a:pt x="48" y="366"/>
                    </a:lnTo>
                    <a:lnTo>
                      <a:pt x="60" y="348"/>
                    </a:lnTo>
                    <a:lnTo>
                      <a:pt x="36" y="318"/>
                    </a:lnTo>
                    <a:lnTo>
                      <a:pt x="42" y="282"/>
                    </a:lnTo>
                    <a:lnTo>
                      <a:pt x="60" y="312"/>
                    </a:lnTo>
                    <a:lnTo>
                      <a:pt x="48" y="276"/>
                    </a:lnTo>
                    <a:lnTo>
                      <a:pt x="66" y="270"/>
                    </a:lnTo>
                    <a:lnTo>
                      <a:pt x="48" y="258"/>
                    </a:lnTo>
                    <a:lnTo>
                      <a:pt x="42" y="282"/>
                    </a:lnTo>
                    <a:lnTo>
                      <a:pt x="30" y="258"/>
                    </a:lnTo>
                    <a:lnTo>
                      <a:pt x="24" y="264"/>
                    </a:lnTo>
                    <a:lnTo>
                      <a:pt x="30" y="252"/>
                    </a:lnTo>
                    <a:lnTo>
                      <a:pt x="6" y="192"/>
                    </a:lnTo>
                    <a:lnTo>
                      <a:pt x="18" y="138"/>
                    </a:lnTo>
                    <a:lnTo>
                      <a:pt x="0" y="90"/>
                    </a:lnTo>
                    <a:lnTo>
                      <a:pt x="24" y="60"/>
                    </a:lnTo>
                    <a:lnTo>
                      <a:pt x="42" y="0"/>
                    </a:lnTo>
                    <a:lnTo>
                      <a:pt x="228" y="54"/>
                    </a:lnTo>
                    <a:lnTo>
                      <a:pt x="180" y="240"/>
                    </a:lnTo>
                    <a:lnTo>
                      <a:pt x="390" y="552"/>
                    </a:lnTo>
                    <a:lnTo>
                      <a:pt x="408" y="606"/>
                    </a:lnTo>
                    <a:lnTo>
                      <a:pt x="384" y="618"/>
                    </a:lnTo>
                    <a:lnTo>
                      <a:pt x="378" y="642"/>
                    </a:lnTo>
                    <a:lnTo>
                      <a:pt x="366" y="660"/>
                    </a:lnTo>
                    <a:lnTo>
                      <a:pt x="372" y="690"/>
                    </a:lnTo>
                    <a:lnTo>
                      <a:pt x="360" y="696"/>
                    </a:lnTo>
                    <a:lnTo>
                      <a:pt x="354" y="696"/>
                    </a:lnTo>
                    <a:lnTo>
                      <a:pt x="354" y="70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17" name="Freeform 145"/>
              <p:cNvSpPr>
                <a:spLocks noChangeAspect="1"/>
              </p:cNvSpPr>
              <p:nvPr/>
            </p:nvSpPr>
            <p:spPr bwMode="auto">
              <a:xfrm>
                <a:off x="3859" y="1404"/>
                <a:ext cx="284" cy="195"/>
              </a:xfrm>
              <a:custGeom>
                <a:avLst/>
                <a:gdLst>
                  <a:gd name="T0" fmla="*/ 163 w 372"/>
                  <a:gd name="T1" fmla="*/ 30 h 288"/>
                  <a:gd name="T2" fmla="*/ 157 w 372"/>
                  <a:gd name="T3" fmla="*/ 89 h 288"/>
                  <a:gd name="T4" fmla="*/ 137 w 372"/>
                  <a:gd name="T5" fmla="*/ 87 h 288"/>
                  <a:gd name="T6" fmla="*/ 0 w 372"/>
                  <a:gd name="T7" fmla="*/ 79 h 288"/>
                  <a:gd name="T8" fmla="*/ 3 w 372"/>
                  <a:gd name="T9" fmla="*/ 65 h 288"/>
                  <a:gd name="T10" fmla="*/ 16 w 372"/>
                  <a:gd name="T11" fmla="*/ 0 h 288"/>
                  <a:gd name="T12" fmla="*/ 123 w 372"/>
                  <a:gd name="T13" fmla="*/ 7 h 288"/>
                  <a:gd name="T14" fmla="*/ 166 w 372"/>
                  <a:gd name="T15" fmla="*/ 9 h 288"/>
                  <a:gd name="T16" fmla="*/ 163 w 372"/>
                  <a:gd name="T17" fmla="*/ 22 h 288"/>
                  <a:gd name="T18" fmla="*/ 163 w 372"/>
                  <a:gd name="T19" fmla="*/ 30 h 2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72"/>
                  <a:gd name="T31" fmla="*/ 0 h 288"/>
                  <a:gd name="T32" fmla="*/ 372 w 372"/>
                  <a:gd name="T33" fmla="*/ 288 h 2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72" h="288">
                    <a:moveTo>
                      <a:pt x="366" y="96"/>
                    </a:moveTo>
                    <a:lnTo>
                      <a:pt x="354" y="288"/>
                    </a:lnTo>
                    <a:lnTo>
                      <a:pt x="306" y="282"/>
                    </a:lnTo>
                    <a:lnTo>
                      <a:pt x="0" y="252"/>
                    </a:lnTo>
                    <a:lnTo>
                      <a:pt x="6" y="210"/>
                    </a:lnTo>
                    <a:lnTo>
                      <a:pt x="36" y="0"/>
                    </a:lnTo>
                    <a:lnTo>
                      <a:pt x="276" y="24"/>
                    </a:lnTo>
                    <a:lnTo>
                      <a:pt x="372" y="30"/>
                    </a:lnTo>
                    <a:lnTo>
                      <a:pt x="366" y="72"/>
                    </a:lnTo>
                    <a:lnTo>
                      <a:pt x="366" y="9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18" name="Freeform 146"/>
              <p:cNvSpPr>
                <a:spLocks noChangeAspect="1"/>
              </p:cNvSpPr>
              <p:nvPr/>
            </p:nvSpPr>
            <p:spPr bwMode="auto">
              <a:xfrm>
                <a:off x="3859" y="1404"/>
                <a:ext cx="284" cy="195"/>
              </a:xfrm>
              <a:custGeom>
                <a:avLst/>
                <a:gdLst>
                  <a:gd name="T0" fmla="*/ 163 w 372"/>
                  <a:gd name="T1" fmla="*/ 30 h 288"/>
                  <a:gd name="T2" fmla="*/ 157 w 372"/>
                  <a:gd name="T3" fmla="*/ 89 h 288"/>
                  <a:gd name="T4" fmla="*/ 137 w 372"/>
                  <a:gd name="T5" fmla="*/ 87 h 288"/>
                  <a:gd name="T6" fmla="*/ 0 w 372"/>
                  <a:gd name="T7" fmla="*/ 79 h 288"/>
                  <a:gd name="T8" fmla="*/ 3 w 372"/>
                  <a:gd name="T9" fmla="*/ 65 h 288"/>
                  <a:gd name="T10" fmla="*/ 16 w 372"/>
                  <a:gd name="T11" fmla="*/ 0 h 288"/>
                  <a:gd name="T12" fmla="*/ 123 w 372"/>
                  <a:gd name="T13" fmla="*/ 7 h 288"/>
                  <a:gd name="T14" fmla="*/ 166 w 372"/>
                  <a:gd name="T15" fmla="*/ 9 h 288"/>
                  <a:gd name="T16" fmla="*/ 163 w 372"/>
                  <a:gd name="T17" fmla="*/ 22 h 288"/>
                  <a:gd name="T18" fmla="*/ 163 w 372"/>
                  <a:gd name="T19" fmla="*/ 30 h 288"/>
                  <a:gd name="T20" fmla="*/ 163 w 372"/>
                  <a:gd name="T21" fmla="*/ 32 h 28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72"/>
                  <a:gd name="T34" fmla="*/ 0 h 288"/>
                  <a:gd name="T35" fmla="*/ 372 w 372"/>
                  <a:gd name="T36" fmla="*/ 288 h 28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72" h="288">
                    <a:moveTo>
                      <a:pt x="366" y="96"/>
                    </a:moveTo>
                    <a:lnTo>
                      <a:pt x="354" y="288"/>
                    </a:lnTo>
                    <a:lnTo>
                      <a:pt x="306" y="282"/>
                    </a:lnTo>
                    <a:lnTo>
                      <a:pt x="0" y="252"/>
                    </a:lnTo>
                    <a:lnTo>
                      <a:pt x="6" y="210"/>
                    </a:lnTo>
                    <a:lnTo>
                      <a:pt x="36" y="0"/>
                    </a:lnTo>
                    <a:lnTo>
                      <a:pt x="276" y="24"/>
                    </a:lnTo>
                    <a:lnTo>
                      <a:pt x="372" y="30"/>
                    </a:lnTo>
                    <a:lnTo>
                      <a:pt x="366" y="72"/>
                    </a:lnTo>
                    <a:lnTo>
                      <a:pt x="366" y="96"/>
                    </a:lnTo>
                    <a:lnTo>
                      <a:pt x="366" y="10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19" name="Freeform 147"/>
              <p:cNvSpPr>
                <a:spLocks noChangeAspect="1"/>
              </p:cNvSpPr>
              <p:nvPr/>
            </p:nvSpPr>
            <p:spPr bwMode="auto">
              <a:xfrm>
                <a:off x="5168" y="1290"/>
                <a:ext cx="68" cy="57"/>
              </a:xfrm>
              <a:custGeom>
                <a:avLst/>
                <a:gdLst>
                  <a:gd name="T0" fmla="*/ 36 w 90"/>
                  <a:gd name="T1" fmla="*/ 0 h 84"/>
                  <a:gd name="T2" fmla="*/ 39 w 90"/>
                  <a:gd name="T3" fmla="*/ 14 h 84"/>
                  <a:gd name="T4" fmla="*/ 18 w 90"/>
                  <a:gd name="T5" fmla="*/ 19 h 84"/>
                  <a:gd name="T6" fmla="*/ 5 w 90"/>
                  <a:gd name="T7" fmla="*/ 26 h 84"/>
                  <a:gd name="T8" fmla="*/ 5 w 90"/>
                  <a:gd name="T9" fmla="*/ 22 h 84"/>
                  <a:gd name="T10" fmla="*/ 0 w 90"/>
                  <a:gd name="T11" fmla="*/ 5 h 84"/>
                  <a:gd name="T12" fmla="*/ 34 w 90"/>
                  <a:gd name="T13" fmla="*/ 0 h 84"/>
                  <a:gd name="T14" fmla="*/ 36 w 90"/>
                  <a:gd name="T15" fmla="*/ 0 h 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0"/>
                  <a:gd name="T25" fmla="*/ 0 h 84"/>
                  <a:gd name="T26" fmla="*/ 90 w 90"/>
                  <a:gd name="T27" fmla="*/ 84 h 8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0" h="84">
                    <a:moveTo>
                      <a:pt x="84" y="0"/>
                    </a:moveTo>
                    <a:lnTo>
                      <a:pt x="90" y="42"/>
                    </a:lnTo>
                    <a:lnTo>
                      <a:pt x="42" y="60"/>
                    </a:lnTo>
                    <a:lnTo>
                      <a:pt x="12" y="84"/>
                    </a:lnTo>
                    <a:lnTo>
                      <a:pt x="12" y="72"/>
                    </a:lnTo>
                    <a:lnTo>
                      <a:pt x="0" y="18"/>
                    </a:lnTo>
                    <a:lnTo>
                      <a:pt x="78" y="0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20" name="Freeform 148"/>
              <p:cNvSpPr>
                <a:spLocks noChangeAspect="1"/>
              </p:cNvSpPr>
              <p:nvPr/>
            </p:nvSpPr>
            <p:spPr bwMode="auto">
              <a:xfrm>
                <a:off x="5168" y="1290"/>
                <a:ext cx="68" cy="57"/>
              </a:xfrm>
              <a:custGeom>
                <a:avLst/>
                <a:gdLst>
                  <a:gd name="T0" fmla="*/ 36 w 90"/>
                  <a:gd name="T1" fmla="*/ 0 h 84"/>
                  <a:gd name="T2" fmla="*/ 39 w 90"/>
                  <a:gd name="T3" fmla="*/ 14 h 84"/>
                  <a:gd name="T4" fmla="*/ 18 w 90"/>
                  <a:gd name="T5" fmla="*/ 19 h 84"/>
                  <a:gd name="T6" fmla="*/ 5 w 90"/>
                  <a:gd name="T7" fmla="*/ 26 h 84"/>
                  <a:gd name="T8" fmla="*/ 5 w 90"/>
                  <a:gd name="T9" fmla="*/ 22 h 84"/>
                  <a:gd name="T10" fmla="*/ 0 w 90"/>
                  <a:gd name="T11" fmla="*/ 5 h 84"/>
                  <a:gd name="T12" fmla="*/ 34 w 90"/>
                  <a:gd name="T13" fmla="*/ 0 h 84"/>
                  <a:gd name="T14" fmla="*/ 36 w 90"/>
                  <a:gd name="T15" fmla="*/ 0 h 84"/>
                  <a:gd name="T16" fmla="*/ 36 w 90"/>
                  <a:gd name="T17" fmla="*/ 2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"/>
                  <a:gd name="T28" fmla="*/ 0 h 84"/>
                  <a:gd name="T29" fmla="*/ 90 w 90"/>
                  <a:gd name="T30" fmla="*/ 84 h 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" h="84">
                    <a:moveTo>
                      <a:pt x="84" y="0"/>
                    </a:moveTo>
                    <a:lnTo>
                      <a:pt x="90" y="42"/>
                    </a:lnTo>
                    <a:lnTo>
                      <a:pt x="42" y="60"/>
                    </a:lnTo>
                    <a:lnTo>
                      <a:pt x="12" y="84"/>
                    </a:lnTo>
                    <a:lnTo>
                      <a:pt x="12" y="72"/>
                    </a:lnTo>
                    <a:lnTo>
                      <a:pt x="0" y="18"/>
                    </a:lnTo>
                    <a:lnTo>
                      <a:pt x="78" y="0"/>
                    </a:lnTo>
                    <a:lnTo>
                      <a:pt x="84" y="0"/>
                    </a:lnTo>
                    <a:lnTo>
                      <a:pt x="84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21" name="Freeform 149"/>
              <p:cNvSpPr>
                <a:spLocks noChangeAspect="1"/>
              </p:cNvSpPr>
              <p:nvPr/>
            </p:nvSpPr>
            <p:spPr bwMode="auto">
              <a:xfrm>
                <a:off x="5113" y="1412"/>
                <a:ext cx="41" cy="57"/>
              </a:xfrm>
              <a:custGeom>
                <a:avLst/>
                <a:gdLst>
                  <a:gd name="T0" fmla="*/ 8 w 54"/>
                  <a:gd name="T1" fmla="*/ 0 h 84"/>
                  <a:gd name="T2" fmla="*/ 5 w 54"/>
                  <a:gd name="T3" fmla="*/ 2 h 84"/>
                  <a:gd name="T4" fmla="*/ 5 w 54"/>
                  <a:gd name="T5" fmla="*/ 7 h 84"/>
                  <a:gd name="T6" fmla="*/ 16 w 54"/>
                  <a:gd name="T7" fmla="*/ 17 h 84"/>
                  <a:gd name="T8" fmla="*/ 21 w 54"/>
                  <a:gd name="T9" fmla="*/ 19 h 84"/>
                  <a:gd name="T10" fmla="*/ 18 w 54"/>
                  <a:gd name="T11" fmla="*/ 22 h 84"/>
                  <a:gd name="T12" fmla="*/ 24 w 54"/>
                  <a:gd name="T13" fmla="*/ 24 h 84"/>
                  <a:gd name="T14" fmla="*/ 11 w 54"/>
                  <a:gd name="T15" fmla="*/ 26 h 84"/>
                  <a:gd name="T16" fmla="*/ 0 w 54"/>
                  <a:gd name="T17" fmla="*/ 2 h 84"/>
                  <a:gd name="T18" fmla="*/ 5 w 54"/>
                  <a:gd name="T19" fmla="*/ 0 h 84"/>
                  <a:gd name="T20" fmla="*/ 8 w 54"/>
                  <a:gd name="T21" fmla="*/ 0 h 8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4"/>
                  <a:gd name="T34" fmla="*/ 0 h 84"/>
                  <a:gd name="T35" fmla="*/ 54 w 54"/>
                  <a:gd name="T36" fmla="*/ 84 h 8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4" h="84">
                    <a:moveTo>
                      <a:pt x="18" y="0"/>
                    </a:moveTo>
                    <a:lnTo>
                      <a:pt x="12" y="6"/>
                    </a:lnTo>
                    <a:lnTo>
                      <a:pt x="12" y="24"/>
                    </a:lnTo>
                    <a:lnTo>
                      <a:pt x="36" y="54"/>
                    </a:lnTo>
                    <a:lnTo>
                      <a:pt x="48" y="60"/>
                    </a:lnTo>
                    <a:lnTo>
                      <a:pt x="42" y="72"/>
                    </a:lnTo>
                    <a:lnTo>
                      <a:pt x="54" y="78"/>
                    </a:lnTo>
                    <a:lnTo>
                      <a:pt x="24" y="84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22" name="Freeform 150"/>
              <p:cNvSpPr>
                <a:spLocks noChangeAspect="1"/>
              </p:cNvSpPr>
              <p:nvPr/>
            </p:nvSpPr>
            <p:spPr bwMode="auto">
              <a:xfrm>
                <a:off x="5113" y="1412"/>
                <a:ext cx="41" cy="57"/>
              </a:xfrm>
              <a:custGeom>
                <a:avLst/>
                <a:gdLst>
                  <a:gd name="T0" fmla="*/ 8 w 54"/>
                  <a:gd name="T1" fmla="*/ 0 h 84"/>
                  <a:gd name="T2" fmla="*/ 5 w 54"/>
                  <a:gd name="T3" fmla="*/ 2 h 84"/>
                  <a:gd name="T4" fmla="*/ 5 w 54"/>
                  <a:gd name="T5" fmla="*/ 7 h 84"/>
                  <a:gd name="T6" fmla="*/ 16 w 54"/>
                  <a:gd name="T7" fmla="*/ 17 h 84"/>
                  <a:gd name="T8" fmla="*/ 21 w 54"/>
                  <a:gd name="T9" fmla="*/ 19 h 84"/>
                  <a:gd name="T10" fmla="*/ 18 w 54"/>
                  <a:gd name="T11" fmla="*/ 22 h 84"/>
                  <a:gd name="T12" fmla="*/ 24 w 54"/>
                  <a:gd name="T13" fmla="*/ 24 h 84"/>
                  <a:gd name="T14" fmla="*/ 11 w 54"/>
                  <a:gd name="T15" fmla="*/ 26 h 84"/>
                  <a:gd name="T16" fmla="*/ 0 w 54"/>
                  <a:gd name="T17" fmla="*/ 2 h 84"/>
                  <a:gd name="T18" fmla="*/ 5 w 54"/>
                  <a:gd name="T19" fmla="*/ 0 h 84"/>
                  <a:gd name="T20" fmla="*/ 8 w 54"/>
                  <a:gd name="T21" fmla="*/ 0 h 84"/>
                  <a:gd name="T22" fmla="*/ 8 w 54"/>
                  <a:gd name="T23" fmla="*/ 2 h 8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4"/>
                  <a:gd name="T37" fmla="*/ 0 h 84"/>
                  <a:gd name="T38" fmla="*/ 54 w 54"/>
                  <a:gd name="T39" fmla="*/ 84 h 8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4" h="84">
                    <a:moveTo>
                      <a:pt x="18" y="0"/>
                    </a:moveTo>
                    <a:lnTo>
                      <a:pt x="12" y="6"/>
                    </a:lnTo>
                    <a:lnTo>
                      <a:pt x="12" y="24"/>
                    </a:lnTo>
                    <a:lnTo>
                      <a:pt x="36" y="54"/>
                    </a:lnTo>
                    <a:lnTo>
                      <a:pt x="48" y="60"/>
                    </a:lnTo>
                    <a:lnTo>
                      <a:pt x="42" y="72"/>
                    </a:lnTo>
                    <a:lnTo>
                      <a:pt x="54" y="78"/>
                    </a:lnTo>
                    <a:lnTo>
                      <a:pt x="24" y="84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23" name="Freeform 151"/>
              <p:cNvSpPr>
                <a:spLocks noChangeAspect="1"/>
              </p:cNvSpPr>
              <p:nvPr/>
            </p:nvSpPr>
            <p:spPr bwMode="auto">
              <a:xfrm>
                <a:off x="5072" y="1461"/>
                <a:ext cx="9" cy="4"/>
              </a:xfrm>
              <a:custGeom>
                <a:avLst/>
                <a:gdLst>
                  <a:gd name="T0" fmla="*/ 3 w 12"/>
                  <a:gd name="T1" fmla="*/ 2 h 6"/>
                  <a:gd name="T2" fmla="*/ 0 w 12"/>
                  <a:gd name="T3" fmla="*/ 0 h 6"/>
                  <a:gd name="T4" fmla="*/ 5 w 12"/>
                  <a:gd name="T5" fmla="*/ 0 h 6"/>
                  <a:gd name="T6" fmla="*/ 3 w 12"/>
                  <a:gd name="T7" fmla="*/ 2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6"/>
                  <a:gd name="T14" fmla="*/ 12 w 12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6">
                    <a:moveTo>
                      <a:pt x="6" y="6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24" name="Freeform 152"/>
              <p:cNvSpPr>
                <a:spLocks noChangeAspect="1"/>
              </p:cNvSpPr>
              <p:nvPr/>
            </p:nvSpPr>
            <p:spPr bwMode="auto">
              <a:xfrm>
                <a:off x="5072" y="1461"/>
                <a:ext cx="9" cy="8"/>
              </a:xfrm>
              <a:custGeom>
                <a:avLst/>
                <a:gdLst>
                  <a:gd name="T0" fmla="*/ 3 w 12"/>
                  <a:gd name="T1" fmla="*/ 2 h 12"/>
                  <a:gd name="T2" fmla="*/ 0 w 12"/>
                  <a:gd name="T3" fmla="*/ 0 h 12"/>
                  <a:gd name="T4" fmla="*/ 5 w 12"/>
                  <a:gd name="T5" fmla="*/ 0 h 12"/>
                  <a:gd name="T6" fmla="*/ 3 w 12"/>
                  <a:gd name="T7" fmla="*/ 2 h 12"/>
                  <a:gd name="T8" fmla="*/ 3 w 12"/>
                  <a:gd name="T9" fmla="*/ 3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6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6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25" name="Freeform 153"/>
              <p:cNvSpPr>
                <a:spLocks noChangeAspect="1"/>
              </p:cNvSpPr>
              <p:nvPr/>
            </p:nvSpPr>
            <p:spPr bwMode="auto">
              <a:xfrm>
                <a:off x="4715" y="1840"/>
                <a:ext cx="352" cy="236"/>
              </a:xfrm>
              <a:custGeom>
                <a:avLst/>
                <a:gdLst>
                  <a:gd name="T0" fmla="*/ 146 w 462"/>
                  <a:gd name="T1" fmla="*/ 0 h 348"/>
                  <a:gd name="T2" fmla="*/ 201 w 462"/>
                  <a:gd name="T3" fmla="*/ 73 h 348"/>
                  <a:gd name="T4" fmla="*/ 204 w 462"/>
                  <a:gd name="T5" fmla="*/ 92 h 348"/>
                  <a:gd name="T6" fmla="*/ 199 w 462"/>
                  <a:gd name="T7" fmla="*/ 98 h 348"/>
                  <a:gd name="T8" fmla="*/ 199 w 462"/>
                  <a:gd name="T9" fmla="*/ 101 h 348"/>
                  <a:gd name="T10" fmla="*/ 197 w 462"/>
                  <a:gd name="T11" fmla="*/ 105 h 348"/>
                  <a:gd name="T12" fmla="*/ 181 w 462"/>
                  <a:gd name="T13" fmla="*/ 109 h 348"/>
                  <a:gd name="T14" fmla="*/ 178 w 462"/>
                  <a:gd name="T15" fmla="*/ 105 h 348"/>
                  <a:gd name="T16" fmla="*/ 183 w 462"/>
                  <a:gd name="T17" fmla="*/ 106 h 348"/>
                  <a:gd name="T18" fmla="*/ 186 w 462"/>
                  <a:gd name="T19" fmla="*/ 103 h 348"/>
                  <a:gd name="T20" fmla="*/ 178 w 462"/>
                  <a:gd name="T21" fmla="*/ 103 h 348"/>
                  <a:gd name="T22" fmla="*/ 170 w 462"/>
                  <a:gd name="T23" fmla="*/ 96 h 348"/>
                  <a:gd name="T24" fmla="*/ 162 w 462"/>
                  <a:gd name="T25" fmla="*/ 94 h 348"/>
                  <a:gd name="T26" fmla="*/ 157 w 462"/>
                  <a:gd name="T27" fmla="*/ 84 h 348"/>
                  <a:gd name="T28" fmla="*/ 149 w 462"/>
                  <a:gd name="T29" fmla="*/ 81 h 348"/>
                  <a:gd name="T30" fmla="*/ 149 w 462"/>
                  <a:gd name="T31" fmla="*/ 75 h 348"/>
                  <a:gd name="T32" fmla="*/ 143 w 462"/>
                  <a:gd name="T33" fmla="*/ 75 h 348"/>
                  <a:gd name="T34" fmla="*/ 146 w 462"/>
                  <a:gd name="T35" fmla="*/ 79 h 348"/>
                  <a:gd name="T36" fmla="*/ 143 w 462"/>
                  <a:gd name="T37" fmla="*/ 79 h 348"/>
                  <a:gd name="T38" fmla="*/ 133 w 462"/>
                  <a:gd name="T39" fmla="*/ 67 h 348"/>
                  <a:gd name="T40" fmla="*/ 138 w 462"/>
                  <a:gd name="T41" fmla="*/ 58 h 348"/>
                  <a:gd name="T42" fmla="*/ 130 w 462"/>
                  <a:gd name="T43" fmla="*/ 56 h 348"/>
                  <a:gd name="T44" fmla="*/ 133 w 462"/>
                  <a:gd name="T45" fmla="*/ 62 h 348"/>
                  <a:gd name="T46" fmla="*/ 125 w 462"/>
                  <a:gd name="T47" fmla="*/ 58 h 348"/>
                  <a:gd name="T48" fmla="*/ 127 w 462"/>
                  <a:gd name="T49" fmla="*/ 39 h 348"/>
                  <a:gd name="T50" fmla="*/ 98 w 462"/>
                  <a:gd name="T51" fmla="*/ 21 h 348"/>
                  <a:gd name="T52" fmla="*/ 82 w 462"/>
                  <a:gd name="T53" fmla="*/ 19 h 348"/>
                  <a:gd name="T54" fmla="*/ 82 w 462"/>
                  <a:gd name="T55" fmla="*/ 22 h 348"/>
                  <a:gd name="T56" fmla="*/ 56 w 462"/>
                  <a:gd name="T57" fmla="*/ 28 h 348"/>
                  <a:gd name="T58" fmla="*/ 56 w 462"/>
                  <a:gd name="T59" fmla="*/ 26 h 348"/>
                  <a:gd name="T60" fmla="*/ 59 w 462"/>
                  <a:gd name="T61" fmla="*/ 28 h 348"/>
                  <a:gd name="T62" fmla="*/ 59 w 462"/>
                  <a:gd name="T63" fmla="*/ 26 h 348"/>
                  <a:gd name="T64" fmla="*/ 45 w 462"/>
                  <a:gd name="T65" fmla="*/ 17 h 348"/>
                  <a:gd name="T66" fmla="*/ 43 w 462"/>
                  <a:gd name="T67" fmla="*/ 19 h 348"/>
                  <a:gd name="T68" fmla="*/ 45 w 462"/>
                  <a:gd name="T69" fmla="*/ 21 h 348"/>
                  <a:gd name="T70" fmla="*/ 27 w 462"/>
                  <a:gd name="T71" fmla="*/ 17 h 348"/>
                  <a:gd name="T72" fmla="*/ 37 w 462"/>
                  <a:gd name="T73" fmla="*/ 15 h 348"/>
                  <a:gd name="T74" fmla="*/ 34 w 462"/>
                  <a:gd name="T75" fmla="*/ 15 h 348"/>
                  <a:gd name="T76" fmla="*/ 11 w 462"/>
                  <a:gd name="T77" fmla="*/ 19 h 348"/>
                  <a:gd name="T78" fmla="*/ 16 w 462"/>
                  <a:gd name="T79" fmla="*/ 17 h 348"/>
                  <a:gd name="T80" fmla="*/ 11 w 462"/>
                  <a:gd name="T81" fmla="*/ 15 h 348"/>
                  <a:gd name="T82" fmla="*/ 11 w 462"/>
                  <a:gd name="T83" fmla="*/ 17 h 348"/>
                  <a:gd name="T84" fmla="*/ 5 w 462"/>
                  <a:gd name="T85" fmla="*/ 19 h 348"/>
                  <a:gd name="T86" fmla="*/ 5 w 462"/>
                  <a:gd name="T87" fmla="*/ 13 h 348"/>
                  <a:gd name="T88" fmla="*/ 0 w 462"/>
                  <a:gd name="T89" fmla="*/ 9 h 348"/>
                  <a:gd name="T90" fmla="*/ 0 w 462"/>
                  <a:gd name="T91" fmla="*/ 5 h 348"/>
                  <a:gd name="T92" fmla="*/ 61 w 462"/>
                  <a:gd name="T93" fmla="*/ 2 h 348"/>
                  <a:gd name="T94" fmla="*/ 66 w 462"/>
                  <a:gd name="T95" fmla="*/ 7 h 348"/>
                  <a:gd name="T96" fmla="*/ 130 w 462"/>
                  <a:gd name="T97" fmla="*/ 5 h 348"/>
                  <a:gd name="T98" fmla="*/ 133 w 462"/>
                  <a:gd name="T99" fmla="*/ 9 h 348"/>
                  <a:gd name="T100" fmla="*/ 136 w 462"/>
                  <a:gd name="T101" fmla="*/ 7 h 348"/>
                  <a:gd name="T102" fmla="*/ 136 w 462"/>
                  <a:gd name="T103" fmla="*/ 0 h 348"/>
                  <a:gd name="T104" fmla="*/ 146 w 462"/>
                  <a:gd name="T105" fmla="*/ 0 h 34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62"/>
                  <a:gd name="T160" fmla="*/ 0 h 348"/>
                  <a:gd name="T161" fmla="*/ 462 w 462"/>
                  <a:gd name="T162" fmla="*/ 348 h 34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62" h="348">
                    <a:moveTo>
                      <a:pt x="330" y="0"/>
                    </a:moveTo>
                    <a:lnTo>
                      <a:pt x="456" y="234"/>
                    </a:lnTo>
                    <a:lnTo>
                      <a:pt x="462" y="294"/>
                    </a:lnTo>
                    <a:lnTo>
                      <a:pt x="450" y="312"/>
                    </a:lnTo>
                    <a:lnTo>
                      <a:pt x="450" y="324"/>
                    </a:lnTo>
                    <a:lnTo>
                      <a:pt x="444" y="336"/>
                    </a:lnTo>
                    <a:lnTo>
                      <a:pt x="408" y="348"/>
                    </a:lnTo>
                    <a:lnTo>
                      <a:pt x="402" y="336"/>
                    </a:lnTo>
                    <a:lnTo>
                      <a:pt x="414" y="342"/>
                    </a:lnTo>
                    <a:lnTo>
                      <a:pt x="420" y="330"/>
                    </a:lnTo>
                    <a:lnTo>
                      <a:pt x="402" y="330"/>
                    </a:lnTo>
                    <a:lnTo>
                      <a:pt x="384" y="306"/>
                    </a:lnTo>
                    <a:lnTo>
                      <a:pt x="366" y="300"/>
                    </a:lnTo>
                    <a:lnTo>
                      <a:pt x="354" y="270"/>
                    </a:lnTo>
                    <a:lnTo>
                      <a:pt x="336" y="258"/>
                    </a:lnTo>
                    <a:lnTo>
                      <a:pt x="336" y="240"/>
                    </a:lnTo>
                    <a:lnTo>
                      <a:pt x="324" y="240"/>
                    </a:lnTo>
                    <a:lnTo>
                      <a:pt x="330" y="252"/>
                    </a:lnTo>
                    <a:lnTo>
                      <a:pt x="324" y="252"/>
                    </a:lnTo>
                    <a:lnTo>
                      <a:pt x="300" y="216"/>
                    </a:lnTo>
                    <a:lnTo>
                      <a:pt x="312" y="186"/>
                    </a:lnTo>
                    <a:lnTo>
                      <a:pt x="294" y="180"/>
                    </a:lnTo>
                    <a:lnTo>
                      <a:pt x="300" y="198"/>
                    </a:lnTo>
                    <a:lnTo>
                      <a:pt x="282" y="186"/>
                    </a:lnTo>
                    <a:lnTo>
                      <a:pt x="288" y="126"/>
                    </a:lnTo>
                    <a:lnTo>
                      <a:pt x="222" y="66"/>
                    </a:lnTo>
                    <a:lnTo>
                      <a:pt x="186" y="60"/>
                    </a:lnTo>
                    <a:lnTo>
                      <a:pt x="186" y="72"/>
                    </a:lnTo>
                    <a:lnTo>
                      <a:pt x="126" y="90"/>
                    </a:lnTo>
                    <a:lnTo>
                      <a:pt x="126" y="84"/>
                    </a:lnTo>
                    <a:lnTo>
                      <a:pt x="132" y="90"/>
                    </a:lnTo>
                    <a:lnTo>
                      <a:pt x="132" y="84"/>
                    </a:lnTo>
                    <a:lnTo>
                      <a:pt x="102" y="54"/>
                    </a:lnTo>
                    <a:lnTo>
                      <a:pt x="96" y="60"/>
                    </a:lnTo>
                    <a:lnTo>
                      <a:pt x="102" y="66"/>
                    </a:lnTo>
                    <a:lnTo>
                      <a:pt x="60" y="54"/>
                    </a:lnTo>
                    <a:lnTo>
                      <a:pt x="84" y="48"/>
                    </a:lnTo>
                    <a:lnTo>
                      <a:pt x="78" y="48"/>
                    </a:lnTo>
                    <a:lnTo>
                      <a:pt x="24" y="60"/>
                    </a:lnTo>
                    <a:lnTo>
                      <a:pt x="36" y="54"/>
                    </a:lnTo>
                    <a:lnTo>
                      <a:pt x="24" y="48"/>
                    </a:lnTo>
                    <a:lnTo>
                      <a:pt x="24" y="54"/>
                    </a:lnTo>
                    <a:lnTo>
                      <a:pt x="12" y="60"/>
                    </a:lnTo>
                    <a:lnTo>
                      <a:pt x="12" y="42"/>
                    </a:lnTo>
                    <a:lnTo>
                      <a:pt x="0" y="30"/>
                    </a:lnTo>
                    <a:lnTo>
                      <a:pt x="0" y="18"/>
                    </a:lnTo>
                    <a:lnTo>
                      <a:pt x="138" y="6"/>
                    </a:lnTo>
                    <a:lnTo>
                      <a:pt x="150" y="24"/>
                    </a:lnTo>
                    <a:lnTo>
                      <a:pt x="294" y="18"/>
                    </a:lnTo>
                    <a:lnTo>
                      <a:pt x="300" y="30"/>
                    </a:lnTo>
                    <a:lnTo>
                      <a:pt x="306" y="24"/>
                    </a:lnTo>
                    <a:lnTo>
                      <a:pt x="306" y="0"/>
                    </a:lnTo>
                    <a:lnTo>
                      <a:pt x="330" y="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26" name="Freeform 154"/>
              <p:cNvSpPr>
                <a:spLocks noChangeAspect="1"/>
              </p:cNvSpPr>
              <p:nvPr/>
            </p:nvSpPr>
            <p:spPr bwMode="auto">
              <a:xfrm>
                <a:off x="4715" y="1840"/>
                <a:ext cx="352" cy="236"/>
              </a:xfrm>
              <a:custGeom>
                <a:avLst/>
                <a:gdLst>
                  <a:gd name="T0" fmla="*/ 146 w 462"/>
                  <a:gd name="T1" fmla="*/ 0 h 348"/>
                  <a:gd name="T2" fmla="*/ 201 w 462"/>
                  <a:gd name="T3" fmla="*/ 73 h 348"/>
                  <a:gd name="T4" fmla="*/ 204 w 462"/>
                  <a:gd name="T5" fmla="*/ 92 h 348"/>
                  <a:gd name="T6" fmla="*/ 199 w 462"/>
                  <a:gd name="T7" fmla="*/ 98 h 348"/>
                  <a:gd name="T8" fmla="*/ 199 w 462"/>
                  <a:gd name="T9" fmla="*/ 101 h 348"/>
                  <a:gd name="T10" fmla="*/ 197 w 462"/>
                  <a:gd name="T11" fmla="*/ 105 h 348"/>
                  <a:gd name="T12" fmla="*/ 181 w 462"/>
                  <a:gd name="T13" fmla="*/ 109 h 348"/>
                  <a:gd name="T14" fmla="*/ 178 w 462"/>
                  <a:gd name="T15" fmla="*/ 105 h 348"/>
                  <a:gd name="T16" fmla="*/ 183 w 462"/>
                  <a:gd name="T17" fmla="*/ 106 h 348"/>
                  <a:gd name="T18" fmla="*/ 186 w 462"/>
                  <a:gd name="T19" fmla="*/ 103 h 348"/>
                  <a:gd name="T20" fmla="*/ 178 w 462"/>
                  <a:gd name="T21" fmla="*/ 103 h 348"/>
                  <a:gd name="T22" fmla="*/ 170 w 462"/>
                  <a:gd name="T23" fmla="*/ 96 h 348"/>
                  <a:gd name="T24" fmla="*/ 162 w 462"/>
                  <a:gd name="T25" fmla="*/ 94 h 348"/>
                  <a:gd name="T26" fmla="*/ 157 w 462"/>
                  <a:gd name="T27" fmla="*/ 84 h 348"/>
                  <a:gd name="T28" fmla="*/ 149 w 462"/>
                  <a:gd name="T29" fmla="*/ 81 h 348"/>
                  <a:gd name="T30" fmla="*/ 149 w 462"/>
                  <a:gd name="T31" fmla="*/ 75 h 348"/>
                  <a:gd name="T32" fmla="*/ 143 w 462"/>
                  <a:gd name="T33" fmla="*/ 75 h 348"/>
                  <a:gd name="T34" fmla="*/ 146 w 462"/>
                  <a:gd name="T35" fmla="*/ 79 h 348"/>
                  <a:gd name="T36" fmla="*/ 143 w 462"/>
                  <a:gd name="T37" fmla="*/ 79 h 348"/>
                  <a:gd name="T38" fmla="*/ 133 w 462"/>
                  <a:gd name="T39" fmla="*/ 67 h 348"/>
                  <a:gd name="T40" fmla="*/ 138 w 462"/>
                  <a:gd name="T41" fmla="*/ 58 h 348"/>
                  <a:gd name="T42" fmla="*/ 130 w 462"/>
                  <a:gd name="T43" fmla="*/ 56 h 348"/>
                  <a:gd name="T44" fmla="*/ 133 w 462"/>
                  <a:gd name="T45" fmla="*/ 62 h 348"/>
                  <a:gd name="T46" fmla="*/ 125 w 462"/>
                  <a:gd name="T47" fmla="*/ 58 h 348"/>
                  <a:gd name="T48" fmla="*/ 127 w 462"/>
                  <a:gd name="T49" fmla="*/ 39 h 348"/>
                  <a:gd name="T50" fmla="*/ 98 w 462"/>
                  <a:gd name="T51" fmla="*/ 21 h 348"/>
                  <a:gd name="T52" fmla="*/ 82 w 462"/>
                  <a:gd name="T53" fmla="*/ 19 h 348"/>
                  <a:gd name="T54" fmla="*/ 82 w 462"/>
                  <a:gd name="T55" fmla="*/ 22 h 348"/>
                  <a:gd name="T56" fmla="*/ 56 w 462"/>
                  <a:gd name="T57" fmla="*/ 28 h 348"/>
                  <a:gd name="T58" fmla="*/ 56 w 462"/>
                  <a:gd name="T59" fmla="*/ 26 h 348"/>
                  <a:gd name="T60" fmla="*/ 59 w 462"/>
                  <a:gd name="T61" fmla="*/ 28 h 348"/>
                  <a:gd name="T62" fmla="*/ 59 w 462"/>
                  <a:gd name="T63" fmla="*/ 26 h 348"/>
                  <a:gd name="T64" fmla="*/ 45 w 462"/>
                  <a:gd name="T65" fmla="*/ 17 h 348"/>
                  <a:gd name="T66" fmla="*/ 43 w 462"/>
                  <a:gd name="T67" fmla="*/ 19 h 348"/>
                  <a:gd name="T68" fmla="*/ 45 w 462"/>
                  <a:gd name="T69" fmla="*/ 21 h 348"/>
                  <a:gd name="T70" fmla="*/ 27 w 462"/>
                  <a:gd name="T71" fmla="*/ 17 h 348"/>
                  <a:gd name="T72" fmla="*/ 37 w 462"/>
                  <a:gd name="T73" fmla="*/ 15 h 348"/>
                  <a:gd name="T74" fmla="*/ 34 w 462"/>
                  <a:gd name="T75" fmla="*/ 15 h 348"/>
                  <a:gd name="T76" fmla="*/ 11 w 462"/>
                  <a:gd name="T77" fmla="*/ 19 h 348"/>
                  <a:gd name="T78" fmla="*/ 16 w 462"/>
                  <a:gd name="T79" fmla="*/ 17 h 348"/>
                  <a:gd name="T80" fmla="*/ 11 w 462"/>
                  <a:gd name="T81" fmla="*/ 15 h 348"/>
                  <a:gd name="T82" fmla="*/ 11 w 462"/>
                  <a:gd name="T83" fmla="*/ 17 h 348"/>
                  <a:gd name="T84" fmla="*/ 5 w 462"/>
                  <a:gd name="T85" fmla="*/ 19 h 348"/>
                  <a:gd name="T86" fmla="*/ 5 w 462"/>
                  <a:gd name="T87" fmla="*/ 13 h 348"/>
                  <a:gd name="T88" fmla="*/ 0 w 462"/>
                  <a:gd name="T89" fmla="*/ 9 h 348"/>
                  <a:gd name="T90" fmla="*/ 0 w 462"/>
                  <a:gd name="T91" fmla="*/ 5 h 348"/>
                  <a:gd name="T92" fmla="*/ 61 w 462"/>
                  <a:gd name="T93" fmla="*/ 2 h 348"/>
                  <a:gd name="T94" fmla="*/ 66 w 462"/>
                  <a:gd name="T95" fmla="*/ 7 h 348"/>
                  <a:gd name="T96" fmla="*/ 130 w 462"/>
                  <a:gd name="T97" fmla="*/ 5 h 348"/>
                  <a:gd name="T98" fmla="*/ 133 w 462"/>
                  <a:gd name="T99" fmla="*/ 9 h 348"/>
                  <a:gd name="T100" fmla="*/ 136 w 462"/>
                  <a:gd name="T101" fmla="*/ 7 h 348"/>
                  <a:gd name="T102" fmla="*/ 136 w 462"/>
                  <a:gd name="T103" fmla="*/ 0 h 348"/>
                  <a:gd name="T104" fmla="*/ 146 w 462"/>
                  <a:gd name="T105" fmla="*/ 0 h 348"/>
                  <a:gd name="T106" fmla="*/ 146 w 462"/>
                  <a:gd name="T107" fmla="*/ 2 h 34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62"/>
                  <a:gd name="T163" fmla="*/ 0 h 348"/>
                  <a:gd name="T164" fmla="*/ 462 w 462"/>
                  <a:gd name="T165" fmla="*/ 348 h 34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62" h="348">
                    <a:moveTo>
                      <a:pt x="330" y="0"/>
                    </a:moveTo>
                    <a:lnTo>
                      <a:pt x="456" y="234"/>
                    </a:lnTo>
                    <a:lnTo>
                      <a:pt x="462" y="294"/>
                    </a:lnTo>
                    <a:lnTo>
                      <a:pt x="450" y="312"/>
                    </a:lnTo>
                    <a:lnTo>
                      <a:pt x="450" y="324"/>
                    </a:lnTo>
                    <a:lnTo>
                      <a:pt x="444" y="336"/>
                    </a:lnTo>
                    <a:lnTo>
                      <a:pt x="408" y="348"/>
                    </a:lnTo>
                    <a:lnTo>
                      <a:pt x="402" y="336"/>
                    </a:lnTo>
                    <a:lnTo>
                      <a:pt x="414" y="342"/>
                    </a:lnTo>
                    <a:lnTo>
                      <a:pt x="420" y="330"/>
                    </a:lnTo>
                    <a:lnTo>
                      <a:pt x="402" y="330"/>
                    </a:lnTo>
                    <a:lnTo>
                      <a:pt x="384" y="306"/>
                    </a:lnTo>
                    <a:lnTo>
                      <a:pt x="366" y="300"/>
                    </a:lnTo>
                    <a:lnTo>
                      <a:pt x="354" y="270"/>
                    </a:lnTo>
                    <a:lnTo>
                      <a:pt x="336" y="258"/>
                    </a:lnTo>
                    <a:lnTo>
                      <a:pt x="336" y="240"/>
                    </a:lnTo>
                    <a:lnTo>
                      <a:pt x="324" y="240"/>
                    </a:lnTo>
                    <a:lnTo>
                      <a:pt x="330" y="252"/>
                    </a:lnTo>
                    <a:lnTo>
                      <a:pt x="324" y="252"/>
                    </a:lnTo>
                    <a:lnTo>
                      <a:pt x="300" y="216"/>
                    </a:lnTo>
                    <a:lnTo>
                      <a:pt x="312" y="186"/>
                    </a:lnTo>
                    <a:lnTo>
                      <a:pt x="294" y="180"/>
                    </a:lnTo>
                    <a:lnTo>
                      <a:pt x="300" y="198"/>
                    </a:lnTo>
                    <a:lnTo>
                      <a:pt x="282" y="186"/>
                    </a:lnTo>
                    <a:lnTo>
                      <a:pt x="288" y="126"/>
                    </a:lnTo>
                    <a:lnTo>
                      <a:pt x="222" y="66"/>
                    </a:lnTo>
                    <a:lnTo>
                      <a:pt x="186" y="60"/>
                    </a:lnTo>
                    <a:lnTo>
                      <a:pt x="186" y="72"/>
                    </a:lnTo>
                    <a:lnTo>
                      <a:pt x="126" y="90"/>
                    </a:lnTo>
                    <a:lnTo>
                      <a:pt x="126" y="84"/>
                    </a:lnTo>
                    <a:lnTo>
                      <a:pt x="132" y="90"/>
                    </a:lnTo>
                    <a:lnTo>
                      <a:pt x="132" y="84"/>
                    </a:lnTo>
                    <a:lnTo>
                      <a:pt x="102" y="54"/>
                    </a:lnTo>
                    <a:lnTo>
                      <a:pt x="96" y="60"/>
                    </a:lnTo>
                    <a:lnTo>
                      <a:pt x="102" y="66"/>
                    </a:lnTo>
                    <a:lnTo>
                      <a:pt x="60" y="54"/>
                    </a:lnTo>
                    <a:lnTo>
                      <a:pt x="84" y="48"/>
                    </a:lnTo>
                    <a:lnTo>
                      <a:pt x="78" y="48"/>
                    </a:lnTo>
                    <a:lnTo>
                      <a:pt x="24" y="60"/>
                    </a:lnTo>
                    <a:lnTo>
                      <a:pt x="36" y="54"/>
                    </a:lnTo>
                    <a:lnTo>
                      <a:pt x="24" y="48"/>
                    </a:lnTo>
                    <a:lnTo>
                      <a:pt x="24" y="54"/>
                    </a:lnTo>
                    <a:lnTo>
                      <a:pt x="12" y="60"/>
                    </a:lnTo>
                    <a:lnTo>
                      <a:pt x="12" y="42"/>
                    </a:lnTo>
                    <a:lnTo>
                      <a:pt x="0" y="30"/>
                    </a:lnTo>
                    <a:lnTo>
                      <a:pt x="0" y="18"/>
                    </a:lnTo>
                    <a:lnTo>
                      <a:pt x="138" y="6"/>
                    </a:lnTo>
                    <a:lnTo>
                      <a:pt x="150" y="24"/>
                    </a:lnTo>
                    <a:lnTo>
                      <a:pt x="294" y="18"/>
                    </a:lnTo>
                    <a:lnTo>
                      <a:pt x="300" y="30"/>
                    </a:lnTo>
                    <a:lnTo>
                      <a:pt x="306" y="24"/>
                    </a:lnTo>
                    <a:lnTo>
                      <a:pt x="306" y="0"/>
                    </a:lnTo>
                    <a:lnTo>
                      <a:pt x="330" y="0"/>
                    </a:lnTo>
                    <a:lnTo>
                      <a:pt x="33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27" name="Freeform 155"/>
              <p:cNvSpPr>
                <a:spLocks noChangeAspect="1"/>
              </p:cNvSpPr>
              <p:nvPr/>
            </p:nvSpPr>
            <p:spPr bwMode="auto">
              <a:xfrm>
                <a:off x="4774" y="1664"/>
                <a:ext cx="211" cy="196"/>
              </a:xfrm>
              <a:custGeom>
                <a:avLst/>
                <a:gdLst>
                  <a:gd name="T0" fmla="*/ 29 w 276"/>
                  <a:gd name="T1" fmla="*/ 2 h 288"/>
                  <a:gd name="T2" fmla="*/ 59 w 276"/>
                  <a:gd name="T3" fmla="*/ 0 h 288"/>
                  <a:gd name="T4" fmla="*/ 54 w 276"/>
                  <a:gd name="T5" fmla="*/ 5 h 288"/>
                  <a:gd name="T6" fmla="*/ 67 w 276"/>
                  <a:gd name="T7" fmla="*/ 10 h 288"/>
                  <a:gd name="T8" fmla="*/ 75 w 276"/>
                  <a:gd name="T9" fmla="*/ 19 h 288"/>
                  <a:gd name="T10" fmla="*/ 105 w 276"/>
                  <a:gd name="T11" fmla="*/ 36 h 288"/>
                  <a:gd name="T12" fmla="*/ 115 w 276"/>
                  <a:gd name="T13" fmla="*/ 51 h 288"/>
                  <a:gd name="T14" fmla="*/ 123 w 276"/>
                  <a:gd name="T15" fmla="*/ 53 h 288"/>
                  <a:gd name="T16" fmla="*/ 118 w 276"/>
                  <a:gd name="T17" fmla="*/ 61 h 288"/>
                  <a:gd name="T18" fmla="*/ 118 w 276"/>
                  <a:gd name="T19" fmla="*/ 63 h 288"/>
                  <a:gd name="T20" fmla="*/ 113 w 276"/>
                  <a:gd name="T21" fmla="*/ 68 h 288"/>
                  <a:gd name="T22" fmla="*/ 113 w 276"/>
                  <a:gd name="T23" fmla="*/ 71 h 288"/>
                  <a:gd name="T24" fmla="*/ 110 w 276"/>
                  <a:gd name="T25" fmla="*/ 71 h 288"/>
                  <a:gd name="T26" fmla="*/ 115 w 276"/>
                  <a:gd name="T27" fmla="*/ 73 h 288"/>
                  <a:gd name="T28" fmla="*/ 113 w 276"/>
                  <a:gd name="T29" fmla="*/ 82 h 288"/>
                  <a:gd name="T30" fmla="*/ 102 w 276"/>
                  <a:gd name="T31" fmla="*/ 82 h 288"/>
                  <a:gd name="T32" fmla="*/ 102 w 276"/>
                  <a:gd name="T33" fmla="*/ 89 h 288"/>
                  <a:gd name="T34" fmla="*/ 99 w 276"/>
                  <a:gd name="T35" fmla="*/ 91 h 288"/>
                  <a:gd name="T36" fmla="*/ 96 w 276"/>
                  <a:gd name="T37" fmla="*/ 87 h 288"/>
                  <a:gd name="T38" fmla="*/ 32 w 276"/>
                  <a:gd name="T39" fmla="*/ 89 h 288"/>
                  <a:gd name="T40" fmla="*/ 27 w 276"/>
                  <a:gd name="T41" fmla="*/ 83 h 288"/>
                  <a:gd name="T42" fmla="*/ 21 w 276"/>
                  <a:gd name="T43" fmla="*/ 66 h 288"/>
                  <a:gd name="T44" fmla="*/ 27 w 276"/>
                  <a:gd name="T45" fmla="*/ 59 h 288"/>
                  <a:gd name="T46" fmla="*/ 16 w 276"/>
                  <a:gd name="T47" fmla="*/ 47 h 288"/>
                  <a:gd name="T48" fmla="*/ 0 w 276"/>
                  <a:gd name="T49" fmla="*/ 5 h 288"/>
                  <a:gd name="T50" fmla="*/ 29 w 276"/>
                  <a:gd name="T51" fmla="*/ 2 h 28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76"/>
                  <a:gd name="T79" fmla="*/ 0 h 288"/>
                  <a:gd name="T80" fmla="*/ 276 w 276"/>
                  <a:gd name="T81" fmla="*/ 288 h 28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76" h="288">
                    <a:moveTo>
                      <a:pt x="66" y="6"/>
                    </a:moveTo>
                    <a:lnTo>
                      <a:pt x="132" y="0"/>
                    </a:lnTo>
                    <a:lnTo>
                      <a:pt x="120" y="18"/>
                    </a:lnTo>
                    <a:lnTo>
                      <a:pt x="150" y="30"/>
                    </a:lnTo>
                    <a:lnTo>
                      <a:pt x="168" y="60"/>
                    </a:lnTo>
                    <a:lnTo>
                      <a:pt x="234" y="114"/>
                    </a:lnTo>
                    <a:lnTo>
                      <a:pt x="258" y="162"/>
                    </a:lnTo>
                    <a:lnTo>
                      <a:pt x="276" y="168"/>
                    </a:lnTo>
                    <a:lnTo>
                      <a:pt x="264" y="192"/>
                    </a:lnTo>
                    <a:lnTo>
                      <a:pt x="264" y="198"/>
                    </a:lnTo>
                    <a:lnTo>
                      <a:pt x="252" y="216"/>
                    </a:lnTo>
                    <a:lnTo>
                      <a:pt x="252" y="228"/>
                    </a:lnTo>
                    <a:lnTo>
                      <a:pt x="246" y="228"/>
                    </a:lnTo>
                    <a:lnTo>
                      <a:pt x="258" y="234"/>
                    </a:lnTo>
                    <a:lnTo>
                      <a:pt x="252" y="258"/>
                    </a:lnTo>
                    <a:lnTo>
                      <a:pt x="228" y="258"/>
                    </a:lnTo>
                    <a:lnTo>
                      <a:pt x="228" y="282"/>
                    </a:lnTo>
                    <a:lnTo>
                      <a:pt x="222" y="288"/>
                    </a:lnTo>
                    <a:lnTo>
                      <a:pt x="216" y="276"/>
                    </a:lnTo>
                    <a:lnTo>
                      <a:pt x="72" y="282"/>
                    </a:lnTo>
                    <a:lnTo>
                      <a:pt x="60" y="264"/>
                    </a:lnTo>
                    <a:lnTo>
                      <a:pt x="48" y="210"/>
                    </a:lnTo>
                    <a:lnTo>
                      <a:pt x="60" y="186"/>
                    </a:lnTo>
                    <a:lnTo>
                      <a:pt x="36" y="150"/>
                    </a:lnTo>
                    <a:lnTo>
                      <a:pt x="0" y="18"/>
                    </a:lnTo>
                    <a:lnTo>
                      <a:pt x="66" y="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28" name="Freeform 156"/>
              <p:cNvSpPr>
                <a:spLocks noChangeAspect="1"/>
              </p:cNvSpPr>
              <p:nvPr/>
            </p:nvSpPr>
            <p:spPr bwMode="auto">
              <a:xfrm>
                <a:off x="4774" y="1664"/>
                <a:ext cx="211" cy="196"/>
              </a:xfrm>
              <a:custGeom>
                <a:avLst/>
                <a:gdLst>
                  <a:gd name="T0" fmla="*/ 29 w 276"/>
                  <a:gd name="T1" fmla="*/ 2 h 288"/>
                  <a:gd name="T2" fmla="*/ 59 w 276"/>
                  <a:gd name="T3" fmla="*/ 0 h 288"/>
                  <a:gd name="T4" fmla="*/ 54 w 276"/>
                  <a:gd name="T5" fmla="*/ 5 h 288"/>
                  <a:gd name="T6" fmla="*/ 67 w 276"/>
                  <a:gd name="T7" fmla="*/ 10 h 288"/>
                  <a:gd name="T8" fmla="*/ 75 w 276"/>
                  <a:gd name="T9" fmla="*/ 19 h 288"/>
                  <a:gd name="T10" fmla="*/ 105 w 276"/>
                  <a:gd name="T11" fmla="*/ 36 h 288"/>
                  <a:gd name="T12" fmla="*/ 115 w 276"/>
                  <a:gd name="T13" fmla="*/ 51 h 288"/>
                  <a:gd name="T14" fmla="*/ 123 w 276"/>
                  <a:gd name="T15" fmla="*/ 53 h 288"/>
                  <a:gd name="T16" fmla="*/ 118 w 276"/>
                  <a:gd name="T17" fmla="*/ 61 h 288"/>
                  <a:gd name="T18" fmla="*/ 118 w 276"/>
                  <a:gd name="T19" fmla="*/ 63 h 288"/>
                  <a:gd name="T20" fmla="*/ 113 w 276"/>
                  <a:gd name="T21" fmla="*/ 68 h 288"/>
                  <a:gd name="T22" fmla="*/ 113 w 276"/>
                  <a:gd name="T23" fmla="*/ 71 h 288"/>
                  <a:gd name="T24" fmla="*/ 110 w 276"/>
                  <a:gd name="T25" fmla="*/ 71 h 288"/>
                  <a:gd name="T26" fmla="*/ 115 w 276"/>
                  <a:gd name="T27" fmla="*/ 73 h 288"/>
                  <a:gd name="T28" fmla="*/ 113 w 276"/>
                  <a:gd name="T29" fmla="*/ 82 h 288"/>
                  <a:gd name="T30" fmla="*/ 102 w 276"/>
                  <a:gd name="T31" fmla="*/ 82 h 288"/>
                  <a:gd name="T32" fmla="*/ 102 w 276"/>
                  <a:gd name="T33" fmla="*/ 89 h 288"/>
                  <a:gd name="T34" fmla="*/ 99 w 276"/>
                  <a:gd name="T35" fmla="*/ 91 h 288"/>
                  <a:gd name="T36" fmla="*/ 96 w 276"/>
                  <a:gd name="T37" fmla="*/ 87 h 288"/>
                  <a:gd name="T38" fmla="*/ 32 w 276"/>
                  <a:gd name="T39" fmla="*/ 89 h 288"/>
                  <a:gd name="T40" fmla="*/ 27 w 276"/>
                  <a:gd name="T41" fmla="*/ 83 h 288"/>
                  <a:gd name="T42" fmla="*/ 21 w 276"/>
                  <a:gd name="T43" fmla="*/ 66 h 288"/>
                  <a:gd name="T44" fmla="*/ 27 w 276"/>
                  <a:gd name="T45" fmla="*/ 59 h 288"/>
                  <a:gd name="T46" fmla="*/ 16 w 276"/>
                  <a:gd name="T47" fmla="*/ 47 h 288"/>
                  <a:gd name="T48" fmla="*/ 0 w 276"/>
                  <a:gd name="T49" fmla="*/ 5 h 288"/>
                  <a:gd name="T50" fmla="*/ 29 w 276"/>
                  <a:gd name="T51" fmla="*/ 2 h 288"/>
                  <a:gd name="T52" fmla="*/ 29 w 276"/>
                  <a:gd name="T53" fmla="*/ 3 h 28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76"/>
                  <a:gd name="T82" fmla="*/ 0 h 288"/>
                  <a:gd name="T83" fmla="*/ 276 w 276"/>
                  <a:gd name="T84" fmla="*/ 288 h 28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76" h="288">
                    <a:moveTo>
                      <a:pt x="66" y="6"/>
                    </a:moveTo>
                    <a:lnTo>
                      <a:pt x="132" y="0"/>
                    </a:lnTo>
                    <a:lnTo>
                      <a:pt x="120" y="18"/>
                    </a:lnTo>
                    <a:lnTo>
                      <a:pt x="150" y="30"/>
                    </a:lnTo>
                    <a:lnTo>
                      <a:pt x="168" y="60"/>
                    </a:lnTo>
                    <a:lnTo>
                      <a:pt x="234" y="114"/>
                    </a:lnTo>
                    <a:lnTo>
                      <a:pt x="258" y="162"/>
                    </a:lnTo>
                    <a:lnTo>
                      <a:pt x="276" y="168"/>
                    </a:lnTo>
                    <a:lnTo>
                      <a:pt x="264" y="192"/>
                    </a:lnTo>
                    <a:lnTo>
                      <a:pt x="264" y="198"/>
                    </a:lnTo>
                    <a:lnTo>
                      <a:pt x="252" y="216"/>
                    </a:lnTo>
                    <a:lnTo>
                      <a:pt x="252" y="228"/>
                    </a:lnTo>
                    <a:lnTo>
                      <a:pt x="246" y="228"/>
                    </a:lnTo>
                    <a:lnTo>
                      <a:pt x="258" y="234"/>
                    </a:lnTo>
                    <a:lnTo>
                      <a:pt x="252" y="258"/>
                    </a:lnTo>
                    <a:lnTo>
                      <a:pt x="228" y="258"/>
                    </a:lnTo>
                    <a:lnTo>
                      <a:pt x="228" y="282"/>
                    </a:lnTo>
                    <a:lnTo>
                      <a:pt x="222" y="288"/>
                    </a:lnTo>
                    <a:lnTo>
                      <a:pt x="216" y="276"/>
                    </a:lnTo>
                    <a:lnTo>
                      <a:pt x="72" y="282"/>
                    </a:lnTo>
                    <a:lnTo>
                      <a:pt x="60" y="264"/>
                    </a:lnTo>
                    <a:lnTo>
                      <a:pt x="48" y="210"/>
                    </a:lnTo>
                    <a:lnTo>
                      <a:pt x="60" y="186"/>
                    </a:lnTo>
                    <a:lnTo>
                      <a:pt x="36" y="150"/>
                    </a:lnTo>
                    <a:lnTo>
                      <a:pt x="0" y="18"/>
                    </a:lnTo>
                    <a:lnTo>
                      <a:pt x="66" y="6"/>
                    </a:lnTo>
                    <a:lnTo>
                      <a:pt x="66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29" name="Freeform 157"/>
              <p:cNvSpPr>
                <a:spLocks noChangeAspect="1"/>
              </p:cNvSpPr>
              <p:nvPr/>
            </p:nvSpPr>
            <p:spPr bwMode="auto">
              <a:xfrm>
                <a:off x="3735" y="1929"/>
                <a:ext cx="19" cy="16"/>
              </a:xfrm>
              <a:custGeom>
                <a:avLst/>
                <a:gdLst>
                  <a:gd name="T0" fmla="*/ 3 w 24"/>
                  <a:gd name="T1" fmla="*/ 0 h 24"/>
                  <a:gd name="T2" fmla="*/ 9 w 24"/>
                  <a:gd name="T3" fmla="*/ 0 h 24"/>
                  <a:gd name="T4" fmla="*/ 12 w 24"/>
                  <a:gd name="T5" fmla="*/ 2 h 24"/>
                  <a:gd name="T6" fmla="*/ 9 w 24"/>
                  <a:gd name="T7" fmla="*/ 3 h 24"/>
                  <a:gd name="T8" fmla="*/ 9 w 24"/>
                  <a:gd name="T9" fmla="*/ 5 h 24"/>
                  <a:gd name="T10" fmla="*/ 6 w 24"/>
                  <a:gd name="T11" fmla="*/ 7 h 24"/>
                  <a:gd name="T12" fmla="*/ 3 w 24"/>
                  <a:gd name="T13" fmla="*/ 7 h 24"/>
                  <a:gd name="T14" fmla="*/ 3 w 24"/>
                  <a:gd name="T15" fmla="*/ 5 h 24"/>
                  <a:gd name="T16" fmla="*/ 0 w 24"/>
                  <a:gd name="T17" fmla="*/ 5 h 24"/>
                  <a:gd name="T18" fmla="*/ 0 w 24"/>
                  <a:gd name="T19" fmla="*/ 2 h 24"/>
                  <a:gd name="T20" fmla="*/ 3 w 24"/>
                  <a:gd name="T21" fmla="*/ 0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4"/>
                  <a:gd name="T34" fmla="*/ 0 h 24"/>
                  <a:gd name="T35" fmla="*/ 24 w 24"/>
                  <a:gd name="T36" fmla="*/ 24 h 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4" h="24">
                    <a:moveTo>
                      <a:pt x="6" y="0"/>
                    </a:moveTo>
                    <a:lnTo>
                      <a:pt x="18" y="0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30" name="Freeform 158"/>
              <p:cNvSpPr>
                <a:spLocks noChangeAspect="1"/>
              </p:cNvSpPr>
              <p:nvPr/>
            </p:nvSpPr>
            <p:spPr bwMode="auto">
              <a:xfrm>
                <a:off x="3735" y="1929"/>
                <a:ext cx="19" cy="16"/>
              </a:xfrm>
              <a:custGeom>
                <a:avLst/>
                <a:gdLst>
                  <a:gd name="T0" fmla="*/ 3 w 24"/>
                  <a:gd name="T1" fmla="*/ 0 h 24"/>
                  <a:gd name="T2" fmla="*/ 9 w 24"/>
                  <a:gd name="T3" fmla="*/ 0 h 24"/>
                  <a:gd name="T4" fmla="*/ 12 w 24"/>
                  <a:gd name="T5" fmla="*/ 2 h 24"/>
                  <a:gd name="T6" fmla="*/ 9 w 24"/>
                  <a:gd name="T7" fmla="*/ 3 h 24"/>
                  <a:gd name="T8" fmla="*/ 9 w 24"/>
                  <a:gd name="T9" fmla="*/ 5 h 24"/>
                  <a:gd name="T10" fmla="*/ 6 w 24"/>
                  <a:gd name="T11" fmla="*/ 7 h 24"/>
                  <a:gd name="T12" fmla="*/ 3 w 24"/>
                  <a:gd name="T13" fmla="*/ 7 h 24"/>
                  <a:gd name="T14" fmla="*/ 3 w 24"/>
                  <a:gd name="T15" fmla="*/ 5 h 24"/>
                  <a:gd name="T16" fmla="*/ 0 w 24"/>
                  <a:gd name="T17" fmla="*/ 5 h 24"/>
                  <a:gd name="T18" fmla="*/ 0 w 24"/>
                  <a:gd name="T19" fmla="*/ 2 h 24"/>
                  <a:gd name="T20" fmla="*/ 3 w 24"/>
                  <a:gd name="T21" fmla="*/ 0 h 24"/>
                  <a:gd name="T22" fmla="*/ 3 w 24"/>
                  <a:gd name="T23" fmla="*/ 2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4"/>
                  <a:gd name="T37" fmla="*/ 0 h 24"/>
                  <a:gd name="T38" fmla="*/ 24 w 24"/>
                  <a:gd name="T39" fmla="*/ 24 h 2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4" h="24">
                    <a:moveTo>
                      <a:pt x="6" y="0"/>
                    </a:moveTo>
                    <a:lnTo>
                      <a:pt x="18" y="0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31" name="Freeform 159"/>
              <p:cNvSpPr>
                <a:spLocks noChangeAspect="1"/>
              </p:cNvSpPr>
              <p:nvPr/>
            </p:nvSpPr>
            <p:spPr bwMode="auto">
              <a:xfrm>
                <a:off x="3795" y="1958"/>
                <a:ext cx="23" cy="16"/>
              </a:xfrm>
              <a:custGeom>
                <a:avLst/>
                <a:gdLst>
                  <a:gd name="T0" fmla="*/ 3 w 30"/>
                  <a:gd name="T1" fmla="*/ 2 h 24"/>
                  <a:gd name="T2" fmla="*/ 3 w 30"/>
                  <a:gd name="T3" fmla="*/ 0 h 24"/>
                  <a:gd name="T4" fmla="*/ 5 w 30"/>
                  <a:gd name="T5" fmla="*/ 0 h 24"/>
                  <a:gd name="T6" fmla="*/ 8 w 30"/>
                  <a:gd name="T7" fmla="*/ 2 h 24"/>
                  <a:gd name="T8" fmla="*/ 11 w 30"/>
                  <a:gd name="T9" fmla="*/ 3 h 24"/>
                  <a:gd name="T10" fmla="*/ 14 w 30"/>
                  <a:gd name="T11" fmla="*/ 5 h 24"/>
                  <a:gd name="T12" fmla="*/ 8 w 30"/>
                  <a:gd name="T13" fmla="*/ 5 h 24"/>
                  <a:gd name="T14" fmla="*/ 5 w 30"/>
                  <a:gd name="T15" fmla="*/ 7 h 24"/>
                  <a:gd name="T16" fmla="*/ 3 w 30"/>
                  <a:gd name="T17" fmla="*/ 5 h 24"/>
                  <a:gd name="T18" fmla="*/ 0 w 30"/>
                  <a:gd name="T19" fmla="*/ 2 h 24"/>
                  <a:gd name="T20" fmla="*/ 3 w 30"/>
                  <a:gd name="T21" fmla="*/ 2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0"/>
                  <a:gd name="T34" fmla="*/ 0 h 24"/>
                  <a:gd name="T35" fmla="*/ 30 w 30"/>
                  <a:gd name="T36" fmla="*/ 24 h 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0" h="24">
                    <a:moveTo>
                      <a:pt x="6" y="6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6" y="18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32" name="Freeform 160"/>
              <p:cNvSpPr>
                <a:spLocks noChangeAspect="1"/>
              </p:cNvSpPr>
              <p:nvPr/>
            </p:nvSpPr>
            <p:spPr bwMode="auto">
              <a:xfrm>
                <a:off x="3795" y="1958"/>
                <a:ext cx="23" cy="16"/>
              </a:xfrm>
              <a:custGeom>
                <a:avLst/>
                <a:gdLst>
                  <a:gd name="T0" fmla="*/ 3 w 30"/>
                  <a:gd name="T1" fmla="*/ 2 h 24"/>
                  <a:gd name="T2" fmla="*/ 3 w 30"/>
                  <a:gd name="T3" fmla="*/ 0 h 24"/>
                  <a:gd name="T4" fmla="*/ 5 w 30"/>
                  <a:gd name="T5" fmla="*/ 0 h 24"/>
                  <a:gd name="T6" fmla="*/ 8 w 30"/>
                  <a:gd name="T7" fmla="*/ 2 h 24"/>
                  <a:gd name="T8" fmla="*/ 11 w 30"/>
                  <a:gd name="T9" fmla="*/ 3 h 24"/>
                  <a:gd name="T10" fmla="*/ 14 w 30"/>
                  <a:gd name="T11" fmla="*/ 5 h 24"/>
                  <a:gd name="T12" fmla="*/ 8 w 30"/>
                  <a:gd name="T13" fmla="*/ 5 h 24"/>
                  <a:gd name="T14" fmla="*/ 5 w 30"/>
                  <a:gd name="T15" fmla="*/ 7 h 24"/>
                  <a:gd name="T16" fmla="*/ 3 w 30"/>
                  <a:gd name="T17" fmla="*/ 5 h 24"/>
                  <a:gd name="T18" fmla="*/ 0 w 30"/>
                  <a:gd name="T19" fmla="*/ 2 h 24"/>
                  <a:gd name="T20" fmla="*/ 3 w 30"/>
                  <a:gd name="T21" fmla="*/ 2 h 24"/>
                  <a:gd name="T22" fmla="*/ 3 w 30"/>
                  <a:gd name="T23" fmla="*/ 3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0"/>
                  <a:gd name="T37" fmla="*/ 0 h 24"/>
                  <a:gd name="T38" fmla="*/ 30 w 30"/>
                  <a:gd name="T39" fmla="*/ 24 h 2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0" h="24">
                    <a:moveTo>
                      <a:pt x="6" y="6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6" y="18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33" name="Freeform 161"/>
              <p:cNvSpPr>
                <a:spLocks noChangeAspect="1"/>
              </p:cNvSpPr>
              <p:nvPr/>
            </p:nvSpPr>
            <p:spPr bwMode="auto">
              <a:xfrm>
                <a:off x="3831" y="1978"/>
                <a:ext cx="23" cy="8"/>
              </a:xfrm>
              <a:custGeom>
                <a:avLst/>
                <a:gdLst>
                  <a:gd name="T0" fmla="*/ 0 w 30"/>
                  <a:gd name="T1" fmla="*/ 2 h 12"/>
                  <a:gd name="T2" fmla="*/ 3 w 30"/>
                  <a:gd name="T3" fmla="*/ 0 h 12"/>
                  <a:gd name="T4" fmla="*/ 14 w 30"/>
                  <a:gd name="T5" fmla="*/ 0 h 12"/>
                  <a:gd name="T6" fmla="*/ 14 w 30"/>
                  <a:gd name="T7" fmla="*/ 2 h 12"/>
                  <a:gd name="T8" fmla="*/ 11 w 30"/>
                  <a:gd name="T9" fmla="*/ 3 h 12"/>
                  <a:gd name="T10" fmla="*/ 5 w 30"/>
                  <a:gd name="T11" fmla="*/ 2 h 12"/>
                  <a:gd name="T12" fmla="*/ 3 w 30"/>
                  <a:gd name="T13" fmla="*/ 2 h 12"/>
                  <a:gd name="T14" fmla="*/ 0 w 30"/>
                  <a:gd name="T15" fmla="*/ 2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"/>
                  <a:gd name="T25" fmla="*/ 0 h 12"/>
                  <a:gd name="T26" fmla="*/ 30 w 30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" h="12">
                    <a:moveTo>
                      <a:pt x="0" y="6"/>
                    </a:moveTo>
                    <a:lnTo>
                      <a:pt x="6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34" name="Freeform 162"/>
              <p:cNvSpPr>
                <a:spLocks noChangeAspect="1"/>
              </p:cNvSpPr>
              <p:nvPr/>
            </p:nvSpPr>
            <p:spPr bwMode="auto">
              <a:xfrm>
                <a:off x="3831" y="1978"/>
                <a:ext cx="23" cy="8"/>
              </a:xfrm>
              <a:custGeom>
                <a:avLst/>
                <a:gdLst>
                  <a:gd name="T0" fmla="*/ 0 w 30"/>
                  <a:gd name="T1" fmla="*/ 2 h 12"/>
                  <a:gd name="T2" fmla="*/ 3 w 30"/>
                  <a:gd name="T3" fmla="*/ 0 h 12"/>
                  <a:gd name="T4" fmla="*/ 14 w 30"/>
                  <a:gd name="T5" fmla="*/ 0 h 12"/>
                  <a:gd name="T6" fmla="*/ 14 w 30"/>
                  <a:gd name="T7" fmla="*/ 2 h 12"/>
                  <a:gd name="T8" fmla="*/ 11 w 30"/>
                  <a:gd name="T9" fmla="*/ 3 h 12"/>
                  <a:gd name="T10" fmla="*/ 5 w 30"/>
                  <a:gd name="T11" fmla="*/ 2 h 12"/>
                  <a:gd name="T12" fmla="*/ 3 w 30"/>
                  <a:gd name="T13" fmla="*/ 2 h 12"/>
                  <a:gd name="T14" fmla="*/ 0 w 30"/>
                  <a:gd name="T15" fmla="*/ 2 h 12"/>
                  <a:gd name="T16" fmla="*/ 0 w 30"/>
                  <a:gd name="T17" fmla="*/ 3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12"/>
                  <a:gd name="T29" fmla="*/ 30 w 30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12">
                    <a:moveTo>
                      <a:pt x="0" y="6"/>
                    </a:moveTo>
                    <a:lnTo>
                      <a:pt x="6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35" name="Freeform 163"/>
              <p:cNvSpPr>
                <a:spLocks noChangeAspect="1"/>
              </p:cNvSpPr>
              <p:nvPr/>
            </p:nvSpPr>
            <p:spPr bwMode="auto">
              <a:xfrm>
                <a:off x="3859" y="1986"/>
                <a:ext cx="27" cy="21"/>
              </a:xfrm>
              <a:custGeom>
                <a:avLst/>
                <a:gdLst>
                  <a:gd name="T0" fmla="*/ 5 w 36"/>
                  <a:gd name="T1" fmla="*/ 2 h 30"/>
                  <a:gd name="T2" fmla="*/ 10 w 36"/>
                  <a:gd name="T3" fmla="*/ 2 h 30"/>
                  <a:gd name="T4" fmla="*/ 15 w 36"/>
                  <a:gd name="T5" fmla="*/ 6 h 30"/>
                  <a:gd name="T6" fmla="*/ 15 w 36"/>
                  <a:gd name="T7" fmla="*/ 8 h 30"/>
                  <a:gd name="T8" fmla="*/ 10 w 36"/>
                  <a:gd name="T9" fmla="*/ 11 h 30"/>
                  <a:gd name="T10" fmla="*/ 7 w 36"/>
                  <a:gd name="T11" fmla="*/ 11 h 30"/>
                  <a:gd name="T12" fmla="*/ 5 w 36"/>
                  <a:gd name="T13" fmla="*/ 6 h 30"/>
                  <a:gd name="T14" fmla="*/ 2 w 36"/>
                  <a:gd name="T15" fmla="*/ 4 h 30"/>
                  <a:gd name="T16" fmla="*/ 0 w 36"/>
                  <a:gd name="T17" fmla="*/ 2 h 30"/>
                  <a:gd name="T18" fmla="*/ 0 w 36"/>
                  <a:gd name="T19" fmla="*/ 0 h 30"/>
                  <a:gd name="T20" fmla="*/ 2 w 36"/>
                  <a:gd name="T21" fmla="*/ 0 h 30"/>
                  <a:gd name="T22" fmla="*/ 5 w 36"/>
                  <a:gd name="T23" fmla="*/ 2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6"/>
                  <a:gd name="T37" fmla="*/ 0 h 30"/>
                  <a:gd name="T38" fmla="*/ 36 w 36"/>
                  <a:gd name="T39" fmla="*/ 30 h 3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6" h="30">
                    <a:moveTo>
                      <a:pt x="12" y="6"/>
                    </a:moveTo>
                    <a:lnTo>
                      <a:pt x="24" y="6"/>
                    </a:lnTo>
                    <a:lnTo>
                      <a:pt x="36" y="18"/>
                    </a:lnTo>
                    <a:lnTo>
                      <a:pt x="36" y="24"/>
                    </a:lnTo>
                    <a:lnTo>
                      <a:pt x="24" y="30"/>
                    </a:lnTo>
                    <a:lnTo>
                      <a:pt x="18" y="30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36" name="Freeform 164"/>
              <p:cNvSpPr>
                <a:spLocks noChangeAspect="1"/>
              </p:cNvSpPr>
              <p:nvPr/>
            </p:nvSpPr>
            <p:spPr bwMode="auto">
              <a:xfrm>
                <a:off x="3859" y="1986"/>
                <a:ext cx="27" cy="21"/>
              </a:xfrm>
              <a:custGeom>
                <a:avLst/>
                <a:gdLst>
                  <a:gd name="T0" fmla="*/ 5 w 36"/>
                  <a:gd name="T1" fmla="*/ 2 h 30"/>
                  <a:gd name="T2" fmla="*/ 10 w 36"/>
                  <a:gd name="T3" fmla="*/ 2 h 30"/>
                  <a:gd name="T4" fmla="*/ 15 w 36"/>
                  <a:gd name="T5" fmla="*/ 6 h 30"/>
                  <a:gd name="T6" fmla="*/ 15 w 36"/>
                  <a:gd name="T7" fmla="*/ 8 h 30"/>
                  <a:gd name="T8" fmla="*/ 10 w 36"/>
                  <a:gd name="T9" fmla="*/ 11 h 30"/>
                  <a:gd name="T10" fmla="*/ 7 w 36"/>
                  <a:gd name="T11" fmla="*/ 11 h 30"/>
                  <a:gd name="T12" fmla="*/ 5 w 36"/>
                  <a:gd name="T13" fmla="*/ 6 h 30"/>
                  <a:gd name="T14" fmla="*/ 2 w 36"/>
                  <a:gd name="T15" fmla="*/ 4 h 30"/>
                  <a:gd name="T16" fmla="*/ 0 w 36"/>
                  <a:gd name="T17" fmla="*/ 2 h 30"/>
                  <a:gd name="T18" fmla="*/ 0 w 36"/>
                  <a:gd name="T19" fmla="*/ 0 h 30"/>
                  <a:gd name="T20" fmla="*/ 2 w 36"/>
                  <a:gd name="T21" fmla="*/ 0 h 30"/>
                  <a:gd name="T22" fmla="*/ 5 w 36"/>
                  <a:gd name="T23" fmla="*/ 2 h 30"/>
                  <a:gd name="T24" fmla="*/ 5 w 36"/>
                  <a:gd name="T25" fmla="*/ 4 h 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30"/>
                  <a:gd name="T41" fmla="*/ 36 w 36"/>
                  <a:gd name="T42" fmla="*/ 30 h 3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30">
                    <a:moveTo>
                      <a:pt x="12" y="6"/>
                    </a:moveTo>
                    <a:lnTo>
                      <a:pt x="24" y="6"/>
                    </a:lnTo>
                    <a:lnTo>
                      <a:pt x="36" y="18"/>
                    </a:lnTo>
                    <a:lnTo>
                      <a:pt x="36" y="24"/>
                    </a:lnTo>
                    <a:lnTo>
                      <a:pt x="24" y="30"/>
                    </a:lnTo>
                    <a:lnTo>
                      <a:pt x="18" y="30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2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37" name="Freeform 165"/>
              <p:cNvSpPr>
                <a:spLocks noChangeAspect="1"/>
              </p:cNvSpPr>
              <p:nvPr/>
            </p:nvSpPr>
            <p:spPr bwMode="auto">
              <a:xfrm>
                <a:off x="3886" y="2027"/>
                <a:ext cx="51" cy="61"/>
              </a:xfrm>
              <a:custGeom>
                <a:avLst/>
                <a:gdLst>
                  <a:gd name="T0" fmla="*/ 3 w 66"/>
                  <a:gd name="T1" fmla="*/ 0 h 90"/>
                  <a:gd name="T2" fmla="*/ 5 w 66"/>
                  <a:gd name="T3" fmla="*/ 0 h 90"/>
                  <a:gd name="T4" fmla="*/ 8 w 66"/>
                  <a:gd name="T5" fmla="*/ 2 h 90"/>
                  <a:gd name="T6" fmla="*/ 17 w 66"/>
                  <a:gd name="T7" fmla="*/ 2 h 90"/>
                  <a:gd name="T8" fmla="*/ 19 w 66"/>
                  <a:gd name="T9" fmla="*/ 3 h 90"/>
                  <a:gd name="T10" fmla="*/ 22 w 66"/>
                  <a:gd name="T11" fmla="*/ 5 h 90"/>
                  <a:gd name="T12" fmla="*/ 22 w 66"/>
                  <a:gd name="T13" fmla="*/ 7 h 90"/>
                  <a:gd name="T14" fmla="*/ 25 w 66"/>
                  <a:gd name="T15" fmla="*/ 9 h 90"/>
                  <a:gd name="T16" fmla="*/ 28 w 66"/>
                  <a:gd name="T17" fmla="*/ 11 h 90"/>
                  <a:gd name="T18" fmla="*/ 30 w 66"/>
                  <a:gd name="T19" fmla="*/ 13 h 90"/>
                  <a:gd name="T20" fmla="*/ 30 w 66"/>
                  <a:gd name="T21" fmla="*/ 17 h 90"/>
                  <a:gd name="T22" fmla="*/ 28 w 66"/>
                  <a:gd name="T23" fmla="*/ 19 h 90"/>
                  <a:gd name="T24" fmla="*/ 19 w 66"/>
                  <a:gd name="T25" fmla="*/ 19 h 90"/>
                  <a:gd name="T26" fmla="*/ 17 w 66"/>
                  <a:gd name="T27" fmla="*/ 20 h 90"/>
                  <a:gd name="T28" fmla="*/ 14 w 66"/>
                  <a:gd name="T29" fmla="*/ 20 h 90"/>
                  <a:gd name="T30" fmla="*/ 14 w 66"/>
                  <a:gd name="T31" fmla="*/ 24 h 90"/>
                  <a:gd name="T32" fmla="*/ 12 w 66"/>
                  <a:gd name="T33" fmla="*/ 26 h 90"/>
                  <a:gd name="T34" fmla="*/ 8 w 66"/>
                  <a:gd name="T35" fmla="*/ 28 h 90"/>
                  <a:gd name="T36" fmla="*/ 5 w 66"/>
                  <a:gd name="T37" fmla="*/ 26 h 90"/>
                  <a:gd name="T38" fmla="*/ 5 w 66"/>
                  <a:gd name="T39" fmla="*/ 22 h 90"/>
                  <a:gd name="T40" fmla="*/ 3 w 66"/>
                  <a:gd name="T41" fmla="*/ 20 h 90"/>
                  <a:gd name="T42" fmla="*/ 3 w 66"/>
                  <a:gd name="T43" fmla="*/ 15 h 90"/>
                  <a:gd name="T44" fmla="*/ 0 w 66"/>
                  <a:gd name="T45" fmla="*/ 11 h 90"/>
                  <a:gd name="T46" fmla="*/ 0 w 66"/>
                  <a:gd name="T47" fmla="*/ 9 h 90"/>
                  <a:gd name="T48" fmla="*/ 3 w 66"/>
                  <a:gd name="T49" fmla="*/ 5 h 90"/>
                  <a:gd name="T50" fmla="*/ 3 w 66"/>
                  <a:gd name="T51" fmla="*/ 0 h 9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6"/>
                  <a:gd name="T79" fmla="*/ 0 h 90"/>
                  <a:gd name="T80" fmla="*/ 66 w 66"/>
                  <a:gd name="T81" fmla="*/ 90 h 9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6" h="90">
                    <a:moveTo>
                      <a:pt x="6" y="0"/>
                    </a:moveTo>
                    <a:lnTo>
                      <a:pt x="12" y="0"/>
                    </a:lnTo>
                    <a:lnTo>
                      <a:pt x="18" y="6"/>
                    </a:lnTo>
                    <a:lnTo>
                      <a:pt x="36" y="6"/>
                    </a:lnTo>
                    <a:lnTo>
                      <a:pt x="42" y="12"/>
                    </a:lnTo>
                    <a:lnTo>
                      <a:pt x="48" y="18"/>
                    </a:lnTo>
                    <a:lnTo>
                      <a:pt x="48" y="24"/>
                    </a:lnTo>
                    <a:lnTo>
                      <a:pt x="54" y="30"/>
                    </a:lnTo>
                    <a:lnTo>
                      <a:pt x="60" y="36"/>
                    </a:lnTo>
                    <a:lnTo>
                      <a:pt x="66" y="42"/>
                    </a:lnTo>
                    <a:lnTo>
                      <a:pt x="66" y="54"/>
                    </a:lnTo>
                    <a:lnTo>
                      <a:pt x="60" y="60"/>
                    </a:lnTo>
                    <a:lnTo>
                      <a:pt x="42" y="60"/>
                    </a:lnTo>
                    <a:lnTo>
                      <a:pt x="36" y="66"/>
                    </a:lnTo>
                    <a:lnTo>
                      <a:pt x="30" y="66"/>
                    </a:lnTo>
                    <a:lnTo>
                      <a:pt x="30" y="78"/>
                    </a:lnTo>
                    <a:lnTo>
                      <a:pt x="24" y="84"/>
                    </a:lnTo>
                    <a:lnTo>
                      <a:pt x="18" y="90"/>
                    </a:lnTo>
                    <a:lnTo>
                      <a:pt x="12" y="84"/>
                    </a:lnTo>
                    <a:lnTo>
                      <a:pt x="12" y="72"/>
                    </a:lnTo>
                    <a:lnTo>
                      <a:pt x="6" y="66"/>
                    </a:lnTo>
                    <a:lnTo>
                      <a:pt x="6" y="48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6" y="1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38" name="Freeform 166"/>
              <p:cNvSpPr>
                <a:spLocks noChangeAspect="1"/>
              </p:cNvSpPr>
              <p:nvPr/>
            </p:nvSpPr>
            <p:spPr bwMode="auto">
              <a:xfrm>
                <a:off x="3886" y="2027"/>
                <a:ext cx="51" cy="61"/>
              </a:xfrm>
              <a:custGeom>
                <a:avLst/>
                <a:gdLst>
                  <a:gd name="T0" fmla="*/ 3 w 66"/>
                  <a:gd name="T1" fmla="*/ 0 h 90"/>
                  <a:gd name="T2" fmla="*/ 5 w 66"/>
                  <a:gd name="T3" fmla="*/ 0 h 90"/>
                  <a:gd name="T4" fmla="*/ 8 w 66"/>
                  <a:gd name="T5" fmla="*/ 2 h 90"/>
                  <a:gd name="T6" fmla="*/ 17 w 66"/>
                  <a:gd name="T7" fmla="*/ 2 h 90"/>
                  <a:gd name="T8" fmla="*/ 19 w 66"/>
                  <a:gd name="T9" fmla="*/ 3 h 90"/>
                  <a:gd name="T10" fmla="*/ 22 w 66"/>
                  <a:gd name="T11" fmla="*/ 5 h 90"/>
                  <a:gd name="T12" fmla="*/ 22 w 66"/>
                  <a:gd name="T13" fmla="*/ 7 h 90"/>
                  <a:gd name="T14" fmla="*/ 25 w 66"/>
                  <a:gd name="T15" fmla="*/ 9 h 90"/>
                  <a:gd name="T16" fmla="*/ 28 w 66"/>
                  <a:gd name="T17" fmla="*/ 11 h 90"/>
                  <a:gd name="T18" fmla="*/ 30 w 66"/>
                  <a:gd name="T19" fmla="*/ 13 h 90"/>
                  <a:gd name="T20" fmla="*/ 30 w 66"/>
                  <a:gd name="T21" fmla="*/ 17 h 90"/>
                  <a:gd name="T22" fmla="*/ 28 w 66"/>
                  <a:gd name="T23" fmla="*/ 19 h 90"/>
                  <a:gd name="T24" fmla="*/ 19 w 66"/>
                  <a:gd name="T25" fmla="*/ 19 h 90"/>
                  <a:gd name="T26" fmla="*/ 17 w 66"/>
                  <a:gd name="T27" fmla="*/ 20 h 90"/>
                  <a:gd name="T28" fmla="*/ 14 w 66"/>
                  <a:gd name="T29" fmla="*/ 20 h 90"/>
                  <a:gd name="T30" fmla="*/ 14 w 66"/>
                  <a:gd name="T31" fmla="*/ 24 h 90"/>
                  <a:gd name="T32" fmla="*/ 12 w 66"/>
                  <a:gd name="T33" fmla="*/ 26 h 90"/>
                  <a:gd name="T34" fmla="*/ 8 w 66"/>
                  <a:gd name="T35" fmla="*/ 28 h 90"/>
                  <a:gd name="T36" fmla="*/ 5 w 66"/>
                  <a:gd name="T37" fmla="*/ 26 h 90"/>
                  <a:gd name="T38" fmla="*/ 5 w 66"/>
                  <a:gd name="T39" fmla="*/ 22 h 90"/>
                  <a:gd name="T40" fmla="*/ 3 w 66"/>
                  <a:gd name="T41" fmla="*/ 20 h 90"/>
                  <a:gd name="T42" fmla="*/ 3 w 66"/>
                  <a:gd name="T43" fmla="*/ 15 h 90"/>
                  <a:gd name="T44" fmla="*/ 0 w 66"/>
                  <a:gd name="T45" fmla="*/ 11 h 90"/>
                  <a:gd name="T46" fmla="*/ 0 w 66"/>
                  <a:gd name="T47" fmla="*/ 9 h 90"/>
                  <a:gd name="T48" fmla="*/ 3 w 66"/>
                  <a:gd name="T49" fmla="*/ 5 h 90"/>
                  <a:gd name="T50" fmla="*/ 3 w 66"/>
                  <a:gd name="T51" fmla="*/ 0 h 90"/>
                  <a:gd name="T52" fmla="*/ 3 w 66"/>
                  <a:gd name="T53" fmla="*/ 2 h 9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6"/>
                  <a:gd name="T82" fmla="*/ 0 h 90"/>
                  <a:gd name="T83" fmla="*/ 66 w 66"/>
                  <a:gd name="T84" fmla="*/ 90 h 9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6" h="90">
                    <a:moveTo>
                      <a:pt x="6" y="0"/>
                    </a:moveTo>
                    <a:lnTo>
                      <a:pt x="12" y="0"/>
                    </a:lnTo>
                    <a:lnTo>
                      <a:pt x="18" y="6"/>
                    </a:lnTo>
                    <a:lnTo>
                      <a:pt x="36" y="6"/>
                    </a:lnTo>
                    <a:lnTo>
                      <a:pt x="42" y="12"/>
                    </a:lnTo>
                    <a:lnTo>
                      <a:pt x="48" y="18"/>
                    </a:lnTo>
                    <a:lnTo>
                      <a:pt x="48" y="24"/>
                    </a:lnTo>
                    <a:lnTo>
                      <a:pt x="54" y="30"/>
                    </a:lnTo>
                    <a:lnTo>
                      <a:pt x="60" y="36"/>
                    </a:lnTo>
                    <a:lnTo>
                      <a:pt x="66" y="42"/>
                    </a:lnTo>
                    <a:lnTo>
                      <a:pt x="66" y="54"/>
                    </a:lnTo>
                    <a:lnTo>
                      <a:pt x="60" y="60"/>
                    </a:lnTo>
                    <a:lnTo>
                      <a:pt x="42" y="60"/>
                    </a:lnTo>
                    <a:lnTo>
                      <a:pt x="36" y="66"/>
                    </a:lnTo>
                    <a:lnTo>
                      <a:pt x="30" y="66"/>
                    </a:lnTo>
                    <a:lnTo>
                      <a:pt x="30" y="78"/>
                    </a:lnTo>
                    <a:lnTo>
                      <a:pt x="24" y="84"/>
                    </a:lnTo>
                    <a:lnTo>
                      <a:pt x="18" y="90"/>
                    </a:lnTo>
                    <a:lnTo>
                      <a:pt x="12" y="84"/>
                    </a:lnTo>
                    <a:lnTo>
                      <a:pt x="12" y="72"/>
                    </a:lnTo>
                    <a:lnTo>
                      <a:pt x="6" y="66"/>
                    </a:lnTo>
                    <a:lnTo>
                      <a:pt x="6" y="48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6" y="18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39" name="Freeform 167"/>
              <p:cNvSpPr>
                <a:spLocks noChangeAspect="1"/>
              </p:cNvSpPr>
              <p:nvPr/>
            </p:nvSpPr>
            <p:spPr bwMode="auto">
              <a:xfrm>
                <a:off x="3845" y="1990"/>
                <a:ext cx="9" cy="8"/>
              </a:xfrm>
              <a:custGeom>
                <a:avLst/>
                <a:gdLst>
                  <a:gd name="T0" fmla="*/ 0 w 12"/>
                  <a:gd name="T1" fmla="*/ 2 h 12"/>
                  <a:gd name="T2" fmla="*/ 0 w 12"/>
                  <a:gd name="T3" fmla="*/ 0 h 12"/>
                  <a:gd name="T4" fmla="*/ 3 w 12"/>
                  <a:gd name="T5" fmla="*/ 0 h 12"/>
                  <a:gd name="T6" fmla="*/ 3 w 12"/>
                  <a:gd name="T7" fmla="*/ 2 h 12"/>
                  <a:gd name="T8" fmla="*/ 5 w 12"/>
                  <a:gd name="T9" fmla="*/ 2 h 12"/>
                  <a:gd name="T10" fmla="*/ 3 w 12"/>
                  <a:gd name="T11" fmla="*/ 3 h 12"/>
                  <a:gd name="T12" fmla="*/ 0 w 12"/>
                  <a:gd name="T13" fmla="*/ 3 h 12"/>
                  <a:gd name="T14" fmla="*/ 0 w 12"/>
                  <a:gd name="T15" fmla="*/ 2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"/>
                  <a:gd name="T25" fmla="*/ 0 h 12"/>
                  <a:gd name="T26" fmla="*/ 12 w 12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" h="12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40" name="Freeform 168"/>
              <p:cNvSpPr>
                <a:spLocks noChangeAspect="1"/>
              </p:cNvSpPr>
              <p:nvPr/>
            </p:nvSpPr>
            <p:spPr bwMode="auto">
              <a:xfrm>
                <a:off x="3845" y="1990"/>
                <a:ext cx="9" cy="8"/>
              </a:xfrm>
              <a:custGeom>
                <a:avLst/>
                <a:gdLst>
                  <a:gd name="T0" fmla="*/ 0 w 12"/>
                  <a:gd name="T1" fmla="*/ 2 h 12"/>
                  <a:gd name="T2" fmla="*/ 0 w 12"/>
                  <a:gd name="T3" fmla="*/ 0 h 12"/>
                  <a:gd name="T4" fmla="*/ 3 w 12"/>
                  <a:gd name="T5" fmla="*/ 0 h 12"/>
                  <a:gd name="T6" fmla="*/ 3 w 12"/>
                  <a:gd name="T7" fmla="*/ 2 h 12"/>
                  <a:gd name="T8" fmla="*/ 5 w 12"/>
                  <a:gd name="T9" fmla="*/ 2 h 12"/>
                  <a:gd name="T10" fmla="*/ 3 w 12"/>
                  <a:gd name="T11" fmla="*/ 3 h 12"/>
                  <a:gd name="T12" fmla="*/ 0 w 12"/>
                  <a:gd name="T13" fmla="*/ 3 h 12"/>
                  <a:gd name="T14" fmla="*/ 0 w 12"/>
                  <a:gd name="T15" fmla="*/ 2 h 12"/>
                  <a:gd name="T16" fmla="*/ 0 w 12"/>
                  <a:gd name="T17" fmla="*/ 3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12"/>
                  <a:gd name="T29" fmla="*/ 12 w 12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12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41" name="Freeform 169"/>
              <p:cNvSpPr>
                <a:spLocks noChangeAspect="1"/>
              </p:cNvSpPr>
              <p:nvPr/>
            </p:nvSpPr>
            <p:spPr bwMode="auto">
              <a:xfrm>
                <a:off x="3607" y="1017"/>
                <a:ext cx="234" cy="334"/>
              </a:xfrm>
              <a:custGeom>
                <a:avLst/>
                <a:gdLst>
                  <a:gd name="T0" fmla="*/ 62 w 306"/>
                  <a:gd name="T1" fmla="*/ 145 h 492"/>
                  <a:gd name="T2" fmla="*/ 0 w 306"/>
                  <a:gd name="T3" fmla="*/ 137 h 492"/>
                  <a:gd name="T4" fmla="*/ 16 w 306"/>
                  <a:gd name="T5" fmla="*/ 94 h 492"/>
                  <a:gd name="T6" fmla="*/ 11 w 306"/>
                  <a:gd name="T7" fmla="*/ 88 h 492"/>
                  <a:gd name="T8" fmla="*/ 35 w 306"/>
                  <a:gd name="T9" fmla="*/ 68 h 492"/>
                  <a:gd name="T10" fmla="*/ 27 w 306"/>
                  <a:gd name="T11" fmla="*/ 58 h 492"/>
                  <a:gd name="T12" fmla="*/ 46 w 306"/>
                  <a:gd name="T13" fmla="*/ 0 h 492"/>
                  <a:gd name="T14" fmla="*/ 62 w 306"/>
                  <a:gd name="T15" fmla="*/ 3 h 492"/>
                  <a:gd name="T16" fmla="*/ 56 w 306"/>
                  <a:gd name="T17" fmla="*/ 22 h 492"/>
                  <a:gd name="T18" fmla="*/ 62 w 306"/>
                  <a:gd name="T19" fmla="*/ 32 h 492"/>
                  <a:gd name="T20" fmla="*/ 59 w 306"/>
                  <a:gd name="T21" fmla="*/ 34 h 492"/>
                  <a:gd name="T22" fmla="*/ 67 w 306"/>
                  <a:gd name="T23" fmla="*/ 39 h 492"/>
                  <a:gd name="T24" fmla="*/ 73 w 306"/>
                  <a:gd name="T25" fmla="*/ 51 h 492"/>
                  <a:gd name="T26" fmla="*/ 83 w 306"/>
                  <a:gd name="T27" fmla="*/ 54 h 492"/>
                  <a:gd name="T28" fmla="*/ 73 w 306"/>
                  <a:gd name="T29" fmla="*/ 73 h 492"/>
                  <a:gd name="T30" fmla="*/ 75 w 306"/>
                  <a:gd name="T31" fmla="*/ 77 h 492"/>
                  <a:gd name="T32" fmla="*/ 83 w 306"/>
                  <a:gd name="T33" fmla="*/ 73 h 492"/>
                  <a:gd name="T34" fmla="*/ 86 w 306"/>
                  <a:gd name="T35" fmla="*/ 75 h 492"/>
                  <a:gd name="T36" fmla="*/ 91 w 306"/>
                  <a:gd name="T37" fmla="*/ 90 h 492"/>
                  <a:gd name="T38" fmla="*/ 96 w 306"/>
                  <a:gd name="T39" fmla="*/ 94 h 492"/>
                  <a:gd name="T40" fmla="*/ 99 w 306"/>
                  <a:gd name="T41" fmla="*/ 101 h 492"/>
                  <a:gd name="T42" fmla="*/ 102 w 306"/>
                  <a:gd name="T43" fmla="*/ 100 h 492"/>
                  <a:gd name="T44" fmla="*/ 110 w 306"/>
                  <a:gd name="T45" fmla="*/ 101 h 492"/>
                  <a:gd name="T46" fmla="*/ 113 w 306"/>
                  <a:gd name="T47" fmla="*/ 100 h 492"/>
                  <a:gd name="T48" fmla="*/ 128 w 306"/>
                  <a:gd name="T49" fmla="*/ 101 h 492"/>
                  <a:gd name="T50" fmla="*/ 132 w 306"/>
                  <a:gd name="T51" fmla="*/ 98 h 492"/>
                  <a:gd name="T52" fmla="*/ 137 w 306"/>
                  <a:gd name="T53" fmla="*/ 103 h 492"/>
                  <a:gd name="T54" fmla="*/ 126 w 306"/>
                  <a:gd name="T55" fmla="*/ 154 h 492"/>
                  <a:gd name="T56" fmla="*/ 83 w 306"/>
                  <a:gd name="T57" fmla="*/ 149 h 492"/>
                  <a:gd name="T58" fmla="*/ 62 w 306"/>
                  <a:gd name="T59" fmla="*/ 145 h 49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306"/>
                  <a:gd name="T91" fmla="*/ 0 h 492"/>
                  <a:gd name="T92" fmla="*/ 306 w 306"/>
                  <a:gd name="T93" fmla="*/ 492 h 49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306" h="492">
                    <a:moveTo>
                      <a:pt x="138" y="462"/>
                    </a:moveTo>
                    <a:lnTo>
                      <a:pt x="0" y="438"/>
                    </a:lnTo>
                    <a:lnTo>
                      <a:pt x="36" y="300"/>
                    </a:lnTo>
                    <a:lnTo>
                      <a:pt x="24" y="282"/>
                    </a:lnTo>
                    <a:lnTo>
                      <a:pt x="78" y="216"/>
                    </a:lnTo>
                    <a:lnTo>
                      <a:pt x="60" y="186"/>
                    </a:lnTo>
                    <a:lnTo>
                      <a:pt x="102" y="0"/>
                    </a:lnTo>
                    <a:lnTo>
                      <a:pt x="138" y="12"/>
                    </a:lnTo>
                    <a:lnTo>
                      <a:pt x="126" y="72"/>
                    </a:lnTo>
                    <a:lnTo>
                      <a:pt x="138" y="102"/>
                    </a:lnTo>
                    <a:lnTo>
                      <a:pt x="132" y="108"/>
                    </a:lnTo>
                    <a:lnTo>
                      <a:pt x="150" y="126"/>
                    </a:lnTo>
                    <a:lnTo>
                      <a:pt x="162" y="162"/>
                    </a:lnTo>
                    <a:lnTo>
                      <a:pt x="186" y="174"/>
                    </a:lnTo>
                    <a:lnTo>
                      <a:pt x="162" y="234"/>
                    </a:lnTo>
                    <a:lnTo>
                      <a:pt x="168" y="246"/>
                    </a:lnTo>
                    <a:lnTo>
                      <a:pt x="186" y="234"/>
                    </a:lnTo>
                    <a:lnTo>
                      <a:pt x="192" y="240"/>
                    </a:lnTo>
                    <a:lnTo>
                      <a:pt x="204" y="288"/>
                    </a:lnTo>
                    <a:lnTo>
                      <a:pt x="216" y="300"/>
                    </a:lnTo>
                    <a:lnTo>
                      <a:pt x="222" y="324"/>
                    </a:lnTo>
                    <a:lnTo>
                      <a:pt x="228" y="318"/>
                    </a:lnTo>
                    <a:lnTo>
                      <a:pt x="246" y="324"/>
                    </a:lnTo>
                    <a:lnTo>
                      <a:pt x="252" y="318"/>
                    </a:lnTo>
                    <a:lnTo>
                      <a:pt x="288" y="324"/>
                    </a:lnTo>
                    <a:lnTo>
                      <a:pt x="294" y="312"/>
                    </a:lnTo>
                    <a:lnTo>
                      <a:pt x="306" y="330"/>
                    </a:lnTo>
                    <a:lnTo>
                      <a:pt x="282" y="492"/>
                    </a:lnTo>
                    <a:lnTo>
                      <a:pt x="186" y="474"/>
                    </a:lnTo>
                    <a:lnTo>
                      <a:pt x="138" y="462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42" name="Freeform 170"/>
              <p:cNvSpPr>
                <a:spLocks noChangeAspect="1"/>
              </p:cNvSpPr>
              <p:nvPr/>
            </p:nvSpPr>
            <p:spPr bwMode="auto">
              <a:xfrm>
                <a:off x="3607" y="1017"/>
                <a:ext cx="234" cy="334"/>
              </a:xfrm>
              <a:custGeom>
                <a:avLst/>
                <a:gdLst>
                  <a:gd name="T0" fmla="*/ 62 w 306"/>
                  <a:gd name="T1" fmla="*/ 145 h 492"/>
                  <a:gd name="T2" fmla="*/ 0 w 306"/>
                  <a:gd name="T3" fmla="*/ 137 h 492"/>
                  <a:gd name="T4" fmla="*/ 16 w 306"/>
                  <a:gd name="T5" fmla="*/ 94 h 492"/>
                  <a:gd name="T6" fmla="*/ 11 w 306"/>
                  <a:gd name="T7" fmla="*/ 88 h 492"/>
                  <a:gd name="T8" fmla="*/ 35 w 306"/>
                  <a:gd name="T9" fmla="*/ 68 h 492"/>
                  <a:gd name="T10" fmla="*/ 27 w 306"/>
                  <a:gd name="T11" fmla="*/ 58 h 492"/>
                  <a:gd name="T12" fmla="*/ 46 w 306"/>
                  <a:gd name="T13" fmla="*/ 0 h 492"/>
                  <a:gd name="T14" fmla="*/ 62 w 306"/>
                  <a:gd name="T15" fmla="*/ 3 h 492"/>
                  <a:gd name="T16" fmla="*/ 56 w 306"/>
                  <a:gd name="T17" fmla="*/ 22 h 492"/>
                  <a:gd name="T18" fmla="*/ 62 w 306"/>
                  <a:gd name="T19" fmla="*/ 32 h 492"/>
                  <a:gd name="T20" fmla="*/ 59 w 306"/>
                  <a:gd name="T21" fmla="*/ 34 h 492"/>
                  <a:gd name="T22" fmla="*/ 67 w 306"/>
                  <a:gd name="T23" fmla="*/ 39 h 492"/>
                  <a:gd name="T24" fmla="*/ 73 w 306"/>
                  <a:gd name="T25" fmla="*/ 51 h 492"/>
                  <a:gd name="T26" fmla="*/ 83 w 306"/>
                  <a:gd name="T27" fmla="*/ 54 h 492"/>
                  <a:gd name="T28" fmla="*/ 73 w 306"/>
                  <a:gd name="T29" fmla="*/ 73 h 492"/>
                  <a:gd name="T30" fmla="*/ 75 w 306"/>
                  <a:gd name="T31" fmla="*/ 77 h 492"/>
                  <a:gd name="T32" fmla="*/ 83 w 306"/>
                  <a:gd name="T33" fmla="*/ 73 h 492"/>
                  <a:gd name="T34" fmla="*/ 86 w 306"/>
                  <a:gd name="T35" fmla="*/ 75 h 492"/>
                  <a:gd name="T36" fmla="*/ 91 w 306"/>
                  <a:gd name="T37" fmla="*/ 90 h 492"/>
                  <a:gd name="T38" fmla="*/ 96 w 306"/>
                  <a:gd name="T39" fmla="*/ 94 h 492"/>
                  <a:gd name="T40" fmla="*/ 99 w 306"/>
                  <a:gd name="T41" fmla="*/ 101 h 492"/>
                  <a:gd name="T42" fmla="*/ 102 w 306"/>
                  <a:gd name="T43" fmla="*/ 100 h 492"/>
                  <a:gd name="T44" fmla="*/ 110 w 306"/>
                  <a:gd name="T45" fmla="*/ 101 h 492"/>
                  <a:gd name="T46" fmla="*/ 113 w 306"/>
                  <a:gd name="T47" fmla="*/ 100 h 492"/>
                  <a:gd name="T48" fmla="*/ 128 w 306"/>
                  <a:gd name="T49" fmla="*/ 101 h 492"/>
                  <a:gd name="T50" fmla="*/ 132 w 306"/>
                  <a:gd name="T51" fmla="*/ 98 h 492"/>
                  <a:gd name="T52" fmla="*/ 137 w 306"/>
                  <a:gd name="T53" fmla="*/ 103 h 492"/>
                  <a:gd name="T54" fmla="*/ 126 w 306"/>
                  <a:gd name="T55" fmla="*/ 154 h 492"/>
                  <a:gd name="T56" fmla="*/ 83 w 306"/>
                  <a:gd name="T57" fmla="*/ 149 h 492"/>
                  <a:gd name="T58" fmla="*/ 62 w 306"/>
                  <a:gd name="T59" fmla="*/ 145 h 492"/>
                  <a:gd name="T60" fmla="*/ 62 w 306"/>
                  <a:gd name="T61" fmla="*/ 147 h 49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06"/>
                  <a:gd name="T94" fmla="*/ 0 h 492"/>
                  <a:gd name="T95" fmla="*/ 306 w 306"/>
                  <a:gd name="T96" fmla="*/ 492 h 49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06" h="492">
                    <a:moveTo>
                      <a:pt x="138" y="462"/>
                    </a:moveTo>
                    <a:lnTo>
                      <a:pt x="0" y="438"/>
                    </a:lnTo>
                    <a:lnTo>
                      <a:pt x="36" y="300"/>
                    </a:lnTo>
                    <a:lnTo>
                      <a:pt x="24" y="282"/>
                    </a:lnTo>
                    <a:lnTo>
                      <a:pt x="78" y="216"/>
                    </a:lnTo>
                    <a:lnTo>
                      <a:pt x="60" y="186"/>
                    </a:lnTo>
                    <a:lnTo>
                      <a:pt x="102" y="0"/>
                    </a:lnTo>
                    <a:lnTo>
                      <a:pt x="138" y="12"/>
                    </a:lnTo>
                    <a:lnTo>
                      <a:pt x="126" y="72"/>
                    </a:lnTo>
                    <a:lnTo>
                      <a:pt x="138" y="102"/>
                    </a:lnTo>
                    <a:lnTo>
                      <a:pt x="132" y="108"/>
                    </a:lnTo>
                    <a:lnTo>
                      <a:pt x="150" y="126"/>
                    </a:lnTo>
                    <a:lnTo>
                      <a:pt x="162" y="162"/>
                    </a:lnTo>
                    <a:lnTo>
                      <a:pt x="186" y="174"/>
                    </a:lnTo>
                    <a:lnTo>
                      <a:pt x="162" y="234"/>
                    </a:lnTo>
                    <a:lnTo>
                      <a:pt x="168" y="246"/>
                    </a:lnTo>
                    <a:lnTo>
                      <a:pt x="186" y="234"/>
                    </a:lnTo>
                    <a:lnTo>
                      <a:pt x="192" y="240"/>
                    </a:lnTo>
                    <a:lnTo>
                      <a:pt x="204" y="288"/>
                    </a:lnTo>
                    <a:lnTo>
                      <a:pt x="216" y="300"/>
                    </a:lnTo>
                    <a:lnTo>
                      <a:pt x="222" y="324"/>
                    </a:lnTo>
                    <a:lnTo>
                      <a:pt x="228" y="318"/>
                    </a:lnTo>
                    <a:lnTo>
                      <a:pt x="246" y="324"/>
                    </a:lnTo>
                    <a:lnTo>
                      <a:pt x="252" y="318"/>
                    </a:lnTo>
                    <a:lnTo>
                      <a:pt x="288" y="324"/>
                    </a:lnTo>
                    <a:lnTo>
                      <a:pt x="294" y="312"/>
                    </a:lnTo>
                    <a:lnTo>
                      <a:pt x="306" y="330"/>
                    </a:lnTo>
                    <a:lnTo>
                      <a:pt x="282" y="492"/>
                    </a:lnTo>
                    <a:lnTo>
                      <a:pt x="186" y="474"/>
                    </a:lnTo>
                    <a:lnTo>
                      <a:pt x="138" y="462"/>
                    </a:lnTo>
                    <a:lnTo>
                      <a:pt x="138" y="46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43" name="Freeform 171"/>
              <p:cNvSpPr>
                <a:spLocks noChangeAspect="1"/>
              </p:cNvSpPr>
              <p:nvPr/>
            </p:nvSpPr>
            <p:spPr bwMode="auto">
              <a:xfrm>
                <a:off x="4532" y="1355"/>
                <a:ext cx="151" cy="244"/>
              </a:xfrm>
              <a:custGeom>
                <a:avLst/>
                <a:gdLst>
                  <a:gd name="T0" fmla="*/ 56 w 198"/>
                  <a:gd name="T1" fmla="*/ 112 h 360"/>
                  <a:gd name="T2" fmla="*/ 48 w 198"/>
                  <a:gd name="T3" fmla="*/ 106 h 360"/>
                  <a:gd name="T4" fmla="*/ 48 w 198"/>
                  <a:gd name="T5" fmla="*/ 99 h 360"/>
                  <a:gd name="T6" fmla="*/ 27 w 198"/>
                  <a:gd name="T7" fmla="*/ 87 h 360"/>
                  <a:gd name="T8" fmla="*/ 32 w 198"/>
                  <a:gd name="T9" fmla="*/ 77 h 360"/>
                  <a:gd name="T10" fmla="*/ 24 w 198"/>
                  <a:gd name="T11" fmla="*/ 73 h 360"/>
                  <a:gd name="T12" fmla="*/ 18 w 198"/>
                  <a:gd name="T13" fmla="*/ 75 h 360"/>
                  <a:gd name="T14" fmla="*/ 16 w 198"/>
                  <a:gd name="T15" fmla="*/ 67 h 360"/>
                  <a:gd name="T16" fmla="*/ 5 w 198"/>
                  <a:gd name="T17" fmla="*/ 62 h 360"/>
                  <a:gd name="T18" fmla="*/ 0 w 198"/>
                  <a:gd name="T19" fmla="*/ 56 h 360"/>
                  <a:gd name="T20" fmla="*/ 0 w 198"/>
                  <a:gd name="T21" fmla="*/ 43 h 360"/>
                  <a:gd name="T22" fmla="*/ 8 w 198"/>
                  <a:gd name="T23" fmla="*/ 39 h 360"/>
                  <a:gd name="T24" fmla="*/ 11 w 198"/>
                  <a:gd name="T25" fmla="*/ 33 h 360"/>
                  <a:gd name="T26" fmla="*/ 8 w 198"/>
                  <a:gd name="T27" fmla="*/ 24 h 360"/>
                  <a:gd name="T28" fmla="*/ 18 w 198"/>
                  <a:gd name="T29" fmla="*/ 22 h 360"/>
                  <a:gd name="T30" fmla="*/ 24 w 198"/>
                  <a:gd name="T31" fmla="*/ 17 h 360"/>
                  <a:gd name="T32" fmla="*/ 24 w 198"/>
                  <a:gd name="T33" fmla="*/ 9 h 360"/>
                  <a:gd name="T34" fmla="*/ 14 w 198"/>
                  <a:gd name="T35" fmla="*/ 3 h 360"/>
                  <a:gd name="T36" fmla="*/ 18 w 198"/>
                  <a:gd name="T37" fmla="*/ 2 h 360"/>
                  <a:gd name="T38" fmla="*/ 75 w 198"/>
                  <a:gd name="T39" fmla="*/ 0 h 360"/>
                  <a:gd name="T40" fmla="*/ 79 w 198"/>
                  <a:gd name="T41" fmla="*/ 15 h 360"/>
                  <a:gd name="T42" fmla="*/ 85 w 198"/>
                  <a:gd name="T43" fmla="*/ 62 h 360"/>
                  <a:gd name="T44" fmla="*/ 85 w 198"/>
                  <a:gd name="T45" fmla="*/ 67 h 360"/>
                  <a:gd name="T46" fmla="*/ 88 w 198"/>
                  <a:gd name="T47" fmla="*/ 75 h 360"/>
                  <a:gd name="T48" fmla="*/ 79 w 198"/>
                  <a:gd name="T49" fmla="*/ 86 h 360"/>
                  <a:gd name="T50" fmla="*/ 79 w 198"/>
                  <a:gd name="T51" fmla="*/ 94 h 360"/>
                  <a:gd name="T52" fmla="*/ 77 w 198"/>
                  <a:gd name="T53" fmla="*/ 97 h 360"/>
                  <a:gd name="T54" fmla="*/ 79 w 198"/>
                  <a:gd name="T55" fmla="*/ 101 h 360"/>
                  <a:gd name="T56" fmla="*/ 69 w 198"/>
                  <a:gd name="T57" fmla="*/ 103 h 360"/>
                  <a:gd name="T58" fmla="*/ 72 w 198"/>
                  <a:gd name="T59" fmla="*/ 108 h 360"/>
                  <a:gd name="T60" fmla="*/ 59 w 198"/>
                  <a:gd name="T61" fmla="*/ 106 h 360"/>
                  <a:gd name="T62" fmla="*/ 56 w 198"/>
                  <a:gd name="T63" fmla="*/ 110 h 360"/>
                  <a:gd name="T64" fmla="*/ 56 w 198"/>
                  <a:gd name="T65" fmla="*/ 112 h 3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8"/>
                  <a:gd name="T100" fmla="*/ 0 h 360"/>
                  <a:gd name="T101" fmla="*/ 198 w 198"/>
                  <a:gd name="T102" fmla="*/ 360 h 36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8" h="360">
                    <a:moveTo>
                      <a:pt x="126" y="360"/>
                    </a:moveTo>
                    <a:lnTo>
                      <a:pt x="108" y="342"/>
                    </a:lnTo>
                    <a:lnTo>
                      <a:pt x="108" y="318"/>
                    </a:lnTo>
                    <a:lnTo>
                      <a:pt x="60" y="282"/>
                    </a:lnTo>
                    <a:lnTo>
                      <a:pt x="72" y="246"/>
                    </a:lnTo>
                    <a:lnTo>
                      <a:pt x="54" y="234"/>
                    </a:lnTo>
                    <a:lnTo>
                      <a:pt x="42" y="240"/>
                    </a:lnTo>
                    <a:lnTo>
                      <a:pt x="36" y="216"/>
                    </a:lnTo>
                    <a:lnTo>
                      <a:pt x="12" y="198"/>
                    </a:lnTo>
                    <a:lnTo>
                      <a:pt x="0" y="180"/>
                    </a:lnTo>
                    <a:lnTo>
                      <a:pt x="0" y="138"/>
                    </a:lnTo>
                    <a:lnTo>
                      <a:pt x="18" y="126"/>
                    </a:lnTo>
                    <a:lnTo>
                      <a:pt x="24" y="108"/>
                    </a:lnTo>
                    <a:lnTo>
                      <a:pt x="18" y="78"/>
                    </a:lnTo>
                    <a:lnTo>
                      <a:pt x="42" y="72"/>
                    </a:lnTo>
                    <a:lnTo>
                      <a:pt x="54" y="54"/>
                    </a:lnTo>
                    <a:lnTo>
                      <a:pt x="54" y="30"/>
                    </a:lnTo>
                    <a:lnTo>
                      <a:pt x="30" y="12"/>
                    </a:lnTo>
                    <a:lnTo>
                      <a:pt x="42" y="6"/>
                    </a:lnTo>
                    <a:lnTo>
                      <a:pt x="168" y="0"/>
                    </a:lnTo>
                    <a:lnTo>
                      <a:pt x="180" y="48"/>
                    </a:lnTo>
                    <a:lnTo>
                      <a:pt x="192" y="198"/>
                    </a:lnTo>
                    <a:lnTo>
                      <a:pt x="192" y="216"/>
                    </a:lnTo>
                    <a:lnTo>
                      <a:pt x="198" y="240"/>
                    </a:lnTo>
                    <a:lnTo>
                      <a:pt x="180" y="276"/>
                    </a:lnTo>
                    <a:lnTo>
                      <a:pt x="180" y="300"/>
                    </a:lnTo>
                    <a:lnTo>
                      <a:pt x="174" y="312"/>
                    </a:lnTo>
                    <a:lnTo>
                      <a:pt x="180" y="324"/>
                    </a:lnTo>
                    <a:lnTo>
                      <a:pt x="156" y="330"/>
                    </a:lnTo>
                    <a:lnTo>
                      <a:pt x="162" y="348"/>
                    </a:lnTo>
                    <a:lnTo>
                      <a:pt x="132" y="342"/>
                    </a:lnTo>
                    <a:lnTo>
                      <a:pt x="126" y="354"/>
                    </a:lnTo>
                    <a:lnTo>
                      <a:pt x="126" y="36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44" name="Freeform 172"/>
              <p:cNvSpPr>
                <a:spLocks noChangeAspect="1"/>
              </p:cNvSpPr>
              <p:nvPr/>
            </p:nvSpPr>
            <p:spPr bwMode="auto">
              <a:xfrm>
                <a:off x="4532" y="1355"/>
                <a:ext cx="151" cy="248"/>
              </a:xfrm>
              <a:custGeom>
                <a:avLst/>
                <a:gdLst>
                  <a:gd name="T0" fmla="*/ 56 w 198"/>
                  <a:gd name="T1" fmla="*/ 112 h 366"/>
                  <a:gd name="T2" fmla="*/ 48 w 198"/>
                  <a:gd name="T3" fmla="*/ 106 h 366"/>
                  <a:gd name="T4" fmla="*/ 48 w 198"/>
                  <a:gd name="T5" fmla="*/ 99 h 366"/>
                  <a:gd name="T6" fmla="*/ 27 w 198"/>
                  <a:gd name="T7" fmla="*/ 87 h 366"/>
                  <a:gd name="T8" fmla="*/ 32 w 198"/>
                  <a:gd name="T9" fmla="*/ 77 h 366"/>
                  <a:gd name="T10" fmla="*/ 24 w 198"/>
                  <a:gd name="T11" fmla="*/ 73 h 366"/>
                  <a:gd name="T12" fmla="*/ 18 w 198"/>
                  <a:gd name="T13" fmla="*/ 75 h 366"/>
                  <a:gd name="T14" fmla="*/ 16 w 198"/>
                  <a:gd name="T15" fmla="*/ 67 h 366"/>
                  <a:gd name="T16" fmla="*/ 5 w 198"/>
                  <a:gd name="T17" fmla="*/ 62 h 366"/>
                  <a:gd name="T18" fmla="*/ 0 w 198"/>
                  <a:gd name="T19" fmla="*/ 56 h 366"/>
                  <a:gd name="T20" fmla="*/ 0 w 198"/>
                  <a:gd name="T21" fmla="*/ 43 h 366"/>
                  <a:gd name="T22" fmla="*/ 8 w 198"/>
                  <a:gd name="T23" fmla="*/ 39 h 366"/>
                  <a:gd name="T24" fmla="*/ 11 w 198"/>
                  <a:gd name="T25" fmla="*/ 33 h 366"/>
                  <a:gd name="T26" fmla="*/ 8 w 198"/>
                  <a:gd name="T27" fmla="*/ 24 h 366"/>
                  <a:gd name="T28" fmla="*/ 18 w 198"/>
                  <a:gd name="T29" fmla="*/ 22 h 366"/>
                  <a:gd name="T30" fmla="*/ 24 w 198"/>
                  <a:gd name="T31" fmla="*/ 17 h 366"/>
                  <a:gd name="T32" fmla="*/ 24 w 198"/>
                  <a:gd name="T33" fmla="*/ 9 h 366"/>
                  <a:gd name="T34" fmla="*/ 14 w 198"/>
                  <a:gd name="T35" fmla="*/ 3 h 366"/>
                  <a:gd name="T36" fmla="*/ 18 w 198"/>
                  <a:gd name="T37" fmla="*/ 2 h 366"/>
                  <a:gd name="T38" fmla="*/ 75 w 198"/>
                  <a:gd name="T39" fmla="*/ 0 h 366"/>
                  <a:gd name="T40" fmla="*/ 79 w 198"/>
                  <a:gd name="T41" fmla="*/ 15 h 366"/>
                  <a:gd name="T42" fmla="*/ 85 w 198"/>
                  <a:gd name="T43" fmla="*/ 62 h 366"/>
                  <a:gd name="T44" fmla="*/ 85 w 198"/>
                  <a:gd name="T45" fmla="*/ 67 h 366"/>
                  <a:gd name="T46" fmla="*/ 88 w 198"/>
                  <a:gd name="T47" fmla="*/ 75 h 366"/>
                  <a:gd name="T48" fmla="*/ 79 w 198"/>
                  <a:gd name="T49" fmla="*/ 86 h 366"/>
                  <a:gd name="T50" fmla="*/ 79 w 198"/>
                  <a:gd name="T51" fmla="*/ 94 h 366"/>
                  <a:gd name="T52" fmla="*/ 77 w 198"/>
                  <a:gd name="T53" fmla="*/ 97 h 366"/>
                  <a:gd name="T54" fmla="*/ 79 w 198"/>
                  <a:gd name="T55" fmla="*/ 101 h 366"/>
                  <a:gd name="T56" fmla="*/ 69 w 198"/>
                  <a:gd name="T57" fmla="*/ 103 h 366"/>
                  <a:gd name="T58" fmla="*/ 72 w 198"/>
                  <a:gd name="T59" fmla="*/ 108 h 366"/>
                  <a:gd name="T60" fmla="*/ 59 w 198"/>
                  <a:gd name="T61" fmla="*/ 106 h 366"/>
                  <a:gd name="T62" fmla="*/ 56 w 198"/>
                  <a:gd name="T63" fmla="*/ 110 h 366"/>
                  <a:gd name="T64" fmla="*/ 56 w 198"/>
                  <a:gd name="T65" fmla="*/ 112 h 366"/>
                  <a:gd name="T66" fmla="*/ 56 w 198"/>
                  <a:gd name="T67" fmla="*/ 114 h 36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98"/>
                  <a:gd name="T103" fmla="*/ 0 h 366"/>
                  <a:gd name="T104" fmla="*/ 198 w 198"/>
                  <a:gd name="T105" fmla="*/ 366 h 36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98" h="366">
                    <a:moveTo>
                      <a:pt x="126" y="360"/>
                    </a:moveTo>
                    <a:lnTo>
                      <a:pt x="108" y="342"/>
                    </a:lnTo>
                    <a:lnTo>
                      <a:pt x="108" y="318"/>
                    </a:lnTo>
                    <a:lnTo>
                      <a:pt x="60" y="282"/>
                    </a:lnTo>
                    <a:lnTo>
                      <a:pt x="72" y="246"/>
                    </a:lnTo>
                    <a:lnTo>
                      <a:pt x="54" y="234"/>
                    </a:lnTo>
                    <a:lnTo>
                      <a:pt x="42" y="240"/>
                    </a:lnTo>
                    <a:lnTo>
                      <a:pt x="36" y="216"/>
                    </a:lnTo>
                    <a:lnTo>
                      <a:pt x="12" y="198"/>
                    </a:lnTo>
                    <a:lnTo>
                      <a:pt x="0" y="180"/>
                    </a:lnTo>
                    <a:lnTo>
                      <a:pt x="0" y="138"/>
                    </a:lnTo>
                    <a:lnTo>
                      <a:pt x="18" y="126"/>
                    </a:lnTo>
                    <a:lnTo>
                      <a:pt x="24" y="108"/>
                    </a:lnTo>
                    <a:lnTo>
                      <a:pt x="18" y="78"/>
                    </a:lnTo>
                    <a:lnTo>
                      <a:pt x="42" y="72"/>
                    </a:lnTo>
                    <a:lnTo>
                      <a:pt x="54" y="54"/>
                    </a:lnTo>
                    <a:lnTo>
                      <a:pt x="54" y="30"/>
                    </a:lnTo>
                    <a:lnTo>
                      <a:pt x="30" y="12"/>
                    </a:lnTo>
                    <a:lnTo>
                      <a:pt x="42" y="6"/>
                    </a:lnTo>
                    <a:lnTo>
                      <a:pt x="168" y="0"/>
                    </a:lnTo>
                    <a:lnTo>
                      <a:pt x="180" y="48"/>
                    </a:lnTo>
                    <a:lnTo>
                      <a:pt x="192" y="198"/>
                    </a:lnTo>
                    <a:lnTo>
                      <a:pt x="192" y="216"/>
                    </a:lnTo>
                    <a:lnTo>
                      <a:pt x="198" y="240"/>
                    </a:lnTo>
                    <a:lnTo>
                      <a:pt x="180" y="276"/>
                    </a:lnTo>
                    <a:lnTo>
                      <a:pt x="180" y="300"/>
                    </a:lnTo>
                    <a:lnTo>
                      <a:pt x="174" y="312"/>
                    </a:lnTo>
                    <a:lnTo>
                      <a:pt x="180" y="324"/>
                    </a:lnTo>
                    <a:lnTo>
                      <a:pt x="156" y="330"/>
                    </a:lnTo>
                    <a:lnTo>
                      <a:pt x="162" y="348"/>
                    </a:lnTo>
                    <a:lnTo>
                      <a:pt x="132" y="342"/>
                    </a:lnTo>
                    <a:lnTo>
                      <a:pt x="126" y="354"/>
                    </a:lnTo>
                    <a:lnTo>
                      <a:pt x="126" y="360"/>
                    </a:lnTo>
                    <a:lnTo>
                      <a:pt x="126" y="36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45" name="Freeform 173"/>
              <p:cNvSpPr>
                <a:spLocks noChangeAspect="1"/>
              </p:cNvSpPr>
              <p:nvPr/>
            </p:nvSpPr>
            <p:spPr bwMode="auto">
              <a:xfrm>
                <a:off x="4669" y="1379"/>
                <a:ext cx="114" cy="179"/>
              </a:xfrm>
              <a:custGeom>
                <a:avLst/>
                <a:gdLst>
                  <a:gd name="T0" fmla="*/ 0 w 150"/>
                  <a:gd name="T1" fmla="*/ 82 h 264"/>
                  <a:gd name="T2" fmla="*/ 0 w 150"/>
                  <a:gd name="T3" fmla="*/ 75 h 264"/>
                  <a:gd name="T4" fmla="*/ 8 w 150"/>
                  <a:gd name="T5" fmla="*/ 64 h 264"/>
                  <a:gd name="T6" fmla="*/ 5 w 150"/>
                  <a:gd name="T7" fmla="*/ 56 h 264"/>
                  <a:gd name="T8" fmla="*/ 5 w 150"/>
                  <a:gd name="T9" fmla="*/ 51 h 264"/>
                  <a:gd name="T10" fmla="*/ 0 w 150"/>
                  <a:gd name="T11" fmla="*/ 3 h 264"/>
                  <a:gd name="T12" fmla="*/ 8 w 150"/>
                  <a:gd name="T13" fmla="*/ 5 h 264"/>
                  <a:gd name="T14" fmla="*/ 16 w 150"/>
                  <a:gd name="T15" fmla="*/ 2 h 264"/>
                  <a:gd name="T16" fmla="*/ 58 w 150"/>
                  <a:gd name="T17" fmla="*/ 0 h 264"/>
                  <a:gd name="T18" fmla="*/ 66 w 150"/>
                  <a:gd name="T19" fmla="*/ 52 h 264"/>
                  <a:gd name="T20" fmla="*/ 66 w 150"/>
                  <a:gd name="T21" fmla="*/ 58 h 264"/>
                  <a:gd name="T22" fmla="*/ 52 w 150"/>
                  <a:gd name="T23" fmla="*/ 62 h 264"/>
                  <a:gd name="T24" fmla="*/ 55 w 150"/>
                  <a:gd name="T25" fmla="*/ 64 h 264"/>
                  <a:gd name="T26" fmla="*/ 45 w 150"/>
                  <a:gd name="T27" fmla="*/ 77 h 264"/>
                  <a:gd name="T28" fmla="*/ 40 w 150"/>
                  <a:gd name="T29" fmla="*/ 75 h 264"/>
                  <a:gd name="T30" fmla="*/ 37 w 150"/>
                  <a:gd name="T31" fmla="*/ 73 h 264"/>
                  <a:gd name="T32" fmla="*/ 29 w 150"/>
                  <a:gd name="T33" fmla="*/ 81 h 264"/>
                  <a:gd name="T34" fmla="*/ 27 w 150"/>
                  <a:gd name="T35" fmla="*/ 77 h 264"/>
                  <a:gd name="T36" fmla="*/ 21 w 150"/>
                  <a:gd name="T37" fmla="*/ 82 h 264"/>
                  <a:gd name="T38" fmla="*/ 8 w 150"/>
                  <a:gd name="T39" fmla="*/ 79 h 264"/>
                  <a:gd name="T40" fmla="*/ 8 w 150"/>
                  <a:gd name="T41" fmla="*/ 82 h 264"/>
                  <a:gd name="T42" fmla="*/ 3 w 150"/>
                  <a:gd name="T43" fmla="*/ 81 h 264"/>
                  <a:gd name="T44" fmla="*/ 0 w 150"/>
                  <a:gd name="T45" fmla="*/ 82 h 26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50"/>
                  <a:gd name="T70" fmla="*/ 0 h 264"/>
                  <a:gd name="T71" fmla="*/ 150 w 150"/>
                  <a:gd name="T72" fmla="*/ 264 h 26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50" h="264">
                    <a:moveTo>
                      <a:pt x="0" y="264"/>
                    </a:moveTo>
                    <a:lnTo>
                      <a:pt x="0" y="240"/>
                    </a:lnTo>
                    <a:lnTo>
                      <a:pt x="18" y="204"/>
                    </a:lnTo>
                    <a:lnTo>
                      <a:pt x="12" y="180"/>
                    </a:lnTo>
                    <a:lnTo>
                      <a:pt x="12" y="162"/>
                    </a:lnTo>
                    <a:lnTo>
                      <a:pt x="0" y="12"/>
                    </a:lnTo>
                    <a:lnTo>
                      <a:pt x="18" y="18"/>
                    </a:lnTo>
                    <a:lnTo>
                      <a:pt x="36" y="6"/>
                    </a:lnTo>
                    <a:lnTo>
                      <a:pt x="132" y="0"/>
                    </a:lnTo>
                    <a:lnTo>
                      <a:pt x="150" y="168"/>
                    </a:lnTo>
                    <a:lnTo>
                      <a:pt x="150" y="186"/>
                    </a:lnTo>
                    <a:lnTo>
                      <a:pt x="120" y="198"/>
                    </a:lnTo>
                    <a:lnTo>
                      <a:pt x="126" y="204"/>
                    </a:lnTo>
                    <a:lnTo>
                      <a:pt x="102" y="246"/>
                    </a:lnTo>
                    <a:lnTo>
                      <a:pt x="90" y="240"/>
                    </a:lnTo>
                    <a:lnTo>
                      <a:pt x="84" y="234"/>
                    </a:lnTo>
                    <a:lnTo>
                      <a:pt x="66" y="258"/>
                    </a:lnTo>
                    <a:lnTo>
                      <a:pt x="60" y="246"/>
                    </a:lnTo>
                    <a:lnTo>
                      <a:pt x="48" y="264"/>
                    </a:lnTo>
                    <a:lnTo>
                      <a:pt x="18" y="252"/>
                    </a:lnTo>
                    <a:lnTo>
                      <a:pt x="18" y="264"/>
                    </a:lnTo>
                    <a:lnTo>
                      <a:pt x="6" y="258"/>
                    </a:lnTo>
                    <a:lnTo>
                      <a:pt x="0" y="26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46" name="Freeform 174"/>
              <p:cNvSpPr>
                <a:spLocks noChangeAspect="1"/>
              </p:cNvSpPr>
              <p:nvPr/>
            </p:nvSpPr>
            <p:spPr bwMode="auto">
              <a:xfrm>
                <a:off x="4669" y="1379"/>
                <a:ext cx="114" cy="183"/>
              </a:xfrm>
              <a:custGeom>
                <a:avLst/>
                <a:gdLst>
                  <a:gd name="T0" fmla="*/ 0 w 150"/>
                  <a:gd name="T1" fmla="*/ 82 h 270"/>
                  <a:gd name="T2" fmla="*/ 0 w 150"/>
                  <a:gd name="T3" fmla="*/ 75 h 270"/>
                  <a:gd name="T4" fmla="*/ 8 w 150"/>
                  <a:gd name="T5" fmla="*/ 64 h 270"/>
                  <a:gd name="T6" fmla="*/ 5 w 150"/>
                  <a:gd name="T7" fmla="*/ 56 h 270"/>
                  <a:gd name="T8" fmla="*/ 5 w 150"/>
                  <a:gd name="T9" fmla="*/ 51 h 270"/>
                  <a:gd name="T10" fmla="*/ 0 w 150"/>
                  <a:gd name="T11" fmla="*/ 3 h 270"/>
                  <a:gd name="T12" fmla="*/ 8 w 150"/>
                  <a:gd name="T13" fmla="*/ 5 h 270"/>
                  <a:gd name="T14" fmla="*/ 16 w 150"/>
                  <a:gd name="T15" fmla="*/ 2 h 270"/>
                  <a:gd name="T16" fmla="*/ 58 w 150"/>
                  <a:gd name="T17" fmla="*/ 0 h 270"/>
                  <a:gd name="T18" fmla="*/ 66 w 150"/>
                  <a:gd name="T19" fmla="*/ 52 h 270"/>
                  <a:gd name="T20" fmla="*/ 66 w 150"/>
                  <a:gd name="T21" fmla="*/ 58 h 270"/>
                  <a:gd name="T22" fmla="*/ 52 w 150"/>
                  <a:gd name="T23" fmla="*/ 62 h 270"/>
                  <a:gd name="T24" fmla="*/ 55 w 150"/>
                  <a:gd name="T25" fmla="*/ 64 h 270"/>
                  <a:gd name="T26" fmla="*/ 45 w 150"/>
                  <a:gd name="T27" fmla="*/ 77 h 270"/>
                  <a:gd name="T28" fmla="*/ 40 w 150"/>
                  <a:gd name="T29" fmla="*/ 75 h 270"/>
                  <a:gd name="T30" fmla="*/ 37 w 150"/>
                  <a:gd name="T31" fmla="*/ 73 h 270"/>
                  <a:gd name="T32" fmla="*/ 29 w 150"/>
                  <a:gd name="T33" fmla="*/ 81 h 270"/>
                  <a:gd name="T34" fmla="*/ 27 w 150"/>
                  <a:gd name="T35" fmla="*/ 77 h 270"/>
                  <a:gd name="T36" fmla="*/ 21 w 150"/>
                  <a:gd name="T37" fmla="*/ 82 h 270"/>
                  <a:gd name="T38" fmla="*/ 8 w 150"/>
                  <a:gd name="T39" fmla="*/ 79 h 270"/>
                  <a:gd name="T40" fmla="*/ 8 w 150"/>
                  <a:gd name="T41" fmla="*/ 82 h 270"/>
                  <a:gd name="T42" fmla="*/ 3 w 150"/>
                  <a:gd name="T43" fmla="*/ 81 h 270"/>
                  <a:gd name="T44" fmla="*/ 0 w 150"/>
                  <a:gd name="T45" fmla="*/ 82 h 270"/>
                  <a:gd name="T46" fmla="*/ 0 w 150"/>
                  <a:gd name="T47" fmla="*/ 84 h 27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270"/>
                  <a:gd name="T74" fmla="*/ 150 w 150"/>
                  <a:gd name="T75" fmla="*/ 270 h 27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270">
                    <a:moveTo>
                      <a:pt x="0" y="264"/>
                    </a:moveTo>
                    <a:lnTo>
                      <a:pt x="0" y="240"/>
                    </a:lnTo>
                    <a:lnTo>
                      <a:pt x="18" y="204"/>
                    </a:lnTo>
                    <a:lnTo>
                      <a:pt x="12" y="180"/>
                    </a:lnTo>
                    <a:lnTo>
                      <a:pt x="12" y="162"/>
                    </a:lnTo>
                    <a:lnTo>
                      <a:pt x="0" y="12"/>
                    </a:lnTo>
                    <a:lnTo>
                      <a:pt x="18" y="18"/>
                    </a:lnTo>
                    <a:lnTo>
                      <a:pt x="36" y="6"/>
                    </a:lnTo>
                    <a:lnTo>
                      <a:pt x="132" y="0"/>
                    </a:lnTo>
                    <a:lnTo>
                      <a:pt x="150" y="168"/>
                    </a:lnTo>
                    <a:lnTo>
                      <a:pt x="150" y="186"/>
                    </a:lnTo>
                    <a:lnTo>
                      <a:pt x="120" y="198"/>
                    </a:lnTo>
                    <a:lnTo>
                      <a:pt x="126" y="204"/>
                    </a:lnTo>
                    <a:lnTo>
                      <a:pt x="102" y="246"/>
                    </a:lnTo>
                    <a:lnTo>
                      <a:pt x="90" y="240"/>
                    </a:lnTo>
                    <a:lnTo>
                      <a:pt x="84" y="234"/>
                    </a:lnTo>
                    <a:lnTo>
                      <a:pt x="66" y="258"/>
                    </a:lnTo>
                    <a:lnTo>
                      <a:pt x="60" y="246"/>
                    </a:lnTo>
                    <a:lnTo>
                      <a:pt x="48" y="264"/>
                    </a:lnTo>
                    <a:lnTo>
                      <a:pt x="18" y="252"/>
                    </a:lnTo>
                    <a:lnTo>
                      <a:pt x="18" y="264"/>
                    </a:lnTo>
                    <a:lnTo>
                      <a:pt x="6" y="258"/>
                    </a:lnTo>
                    <a:lnTo>
                      <a:pt x="0" y="264"/>
                    </a:lnTo>
                    <a:lnTo>
                      <a:pt x="0" y="27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47" name="Freeform 175"/>
              <p:cNvSpPr>
                <a:spLocks noChangeAspect="1"/>
              </p:cNvSpPr>
              <p:nvPr/>
            </p:nvSpPr>
            <p:spPr bwMode="auto">
              <a:xfrm>
                <a:off x="4339" y="1318"/>
                <a:ext cx="234" cy="139"/>
              </a:xfrm>
              <a:custGeom>
                <a:avLst/>
                <a:gdLst>
                  <a:gd name="T0" fmla="*/ 113 w 306"/>
                  <a:gd name="T1" fmla="*/ 65 h 204"/>
                  <a:gd name="T2" fmla="*/ 108 w 306"/>
                  <a:gd name="T3" fmla="*/ 59 h 204"/>
                  <a:gd name="T4" fmla="*/ 18 w 306"/>
                  <a:gd name="T5" fmla="*/ 61 h 204"/>
                  <a:gd name="T6" fmla="*/ 16 w 306"/>
                  <a:gd name="T7" fmla="*/ 48 h 204"/>
                  <a:gd name="T8" fmla="*/ 5 w 306"/>
                  <a:gd name="T9" fmla="*/ 22 h 204"/>
                  <a:gd name="T10" fmla="*/ 0 w 306"/>
                  <a:gd name="T11" fmla="*/ 17 h 204"/>
                  <a:gd name="T12" fmla="*/ 5 w 306"/>
                  <a:gd name="T13" fmla="*/ 10 h 204"/>
                  <a:gd name="T14" fmla="*/ 3 w 306"/>
                  <a:gd name="T15" fmla="*/ 3 h 204"/>
                  <a:gd name="T16" fmla="*/ 5 w 306"/>
                  <a:gd name="T17" fmla="*/ 2 h 204"/>
                  <a:gd name="T18" fmla="*/ 113 w 306"/>
                  <a:gd name="T19" fmla="*/ 0 h 204"/>
                  <a:gd name="T20" fmla="*/ 118 w 306"/>
                  <a:gd name="T21" fmla="*/ 5 h 204"/>
                  <a:gd name="T22" fmla="*/ 115 w 306"/>
                  <a:gd name="T23" fmla="*/ 10 h 204"/>
                  <a:gd name="T24" fmla="*/ 118 w 306"/>
                  <a:gd name="T25" fmla="*/ 15 h 204"/>
                  <a:gd name="T26" fmla="*/ 126 w 306"/>
                  <a:gd name="T27" fmla="*/ 21 h 204"/>
                  <a:gd name="T28" fmla="*/ 137 w 306"/>
                  <a:gd name="T29" fmla="*/ 27 h 204"/>
                  <a:gd name="T30" fmla="*/ 137 w 306"/>
                  <a:gd name="T31" fmla="*/ 34 h 204"/>
                  <a:gd name="T32" fmla="*/ 132 w 306"/>
                  <a:gd name="T33" fmla="*/ 40 h 204"/>
                  <a:gd name="T34" fmla="*/ 121 w 306"/>
                  <a:gd name="T35" fmla="*/ 42 h 204"/>
                  <a:gd name="T36" fmla="*/ 123 w 306"/>
                  <a:gd name="T37" fmla="*/ 51 h 204"/>
                  <a:gd name="T38" fmla="*/ 121 w 306"/>
                  <a:gd name="T39" fmla="*/ 57 h 204"/>
                  <a:gd name="T40" fmla="*/ 113 w 306"/>
                  <a:gd name="T41" fmla="*/ 61 h 204"/>
                  <a:gd name="T42" fmla="*/ 113 w 306"/>
                  <a:gd name="T43" fmla="*/ 65 h 20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06"/>
                  <a:gd name="T67" fmla="*/ 0 h 204"/>
                  <a:gd name="T68" fmla="*/ 306 w 306"/>
                  <a:gd name="T69" fmla="*/ 204 h 20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06" h="204">
                    <a:moveTo>
                      <a:pt x="252" y="204"/>
                    </a:moveTo>
                    <a:lnTo>
                      <a:pt x="240" y="186"/>
                    </a:lnTo>
                    <a:lnTo>
                      <a:pt x="42" y="192"/>
                    </a:lnTo>
                    <a:lnTo>
                      <a:pt x="36" y="150"/>
                    </a:lnTo>
                    <a:lnTo>
                      <a:pt x="12" y="72"/>
                    </a:lnTo>
                    <a:lnTo>
                      <a:pt x="0" y="54"/>
                    </a:lnTo>
                    <a:lnTo>
                      <a:pt x="12" y="30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252" y="0"/>
                    </a:lnTo>
                    <a:lnTo>
                      <a:pt x="264" y="18"/>
                    </a:lnTo>
                    <a:lnTo>
                      <a:pt x="258" y="30"/>
                    </a:lnTo>
                    <a:lnTo>
                      <a:pt x="264" y="48"/>
                    </a:lnTo>
                    <a:lnTo>
                      <a:pt x="282" y="66"/>
                    </a:lnTo>
                    <a:lnTo>
                      <a:pt x="306" y="84"/>
                    </a:lnTo>
                    <a:lnTo>
                      <a:pt x="306" y="108"/>
                    </a:lnTo>
                    <a:lnTo>
                      <a:pt x="294" y="126"/>
                    </a:lnTo>
                    <a:lnTo>
                      <a:pt x="270" y="132"/>
                    </a:lnTo>
                    <a:lnTo>
                      <a:pt x="276" y="162"/>
                    </a:lnTo>
                    <a:lnTo>
                      <a:pt x="270" y="180"/>
                    </a:lnTo>
                    <a:lnTo>
                      <a:pt x="252" y="192"/>
                    </a:lnTo>
                    <a:lnTo>
                      <a:pt x="252" y="204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48" name="Freeform 176"/>
              <p:cNvSpPr>
                <a:spLocks noChangeAspect="1"/>
              </p:cNvSpPr>
              <p:nvPr/>
            </p:nvSpPr>
            <p:spPr bwMode="auto">
              <a:xfrm>
                <a:off x="4339" y="1318"/>
                <a:ext cx="234" cy="143"/>
              </a:xfrm>
              <a:custGeom>
                <a:avLst/>
                <a:gdLst>
                  <a:gd name="T0" fmla="*/ 113 w 306"/>
                  <a:gd name="T1" fmla="*/ 65 h 210"/>
                  <a:gd name="T2" fmla="*/ 108 w 306"/>
                  <a:gd name="T3" fmla="*/ 59 h 210"/>
                  <a:gd name="T4" fmla="*/ 18 w 306"/>
                  <a:gd name="T5" fmla="*/ 61 h 210"/>
                  <a:gd name="T6" fmla="*/ 16 w 306"/>
                  <a:gd name="T7" fmla="*/ 47 h 210"/>
                  <a:gd name="T8" fmla="*/ 5 w 306"/>
                  <a:gd name="T9" fmla="*/ 22 h 210"/>
                  <a:gd name="T10" fmla="*/ 0 w 306"/>
                  <a:gd name="T11" fmla="*/ 17 h 210"/>
                  <a:gd name="T12" fmla="*/ 5 w 306"/>
                  <a:gd name="T13" fmla="*/ 10 h 210"/>
                  <a:gd name="T14" fmla="*/ 3 w 306"/>
                  <a:gd name="T15" fmla="*/ 3 h 210"/>
                  <a:gd name="T16" fmla="*/ 5 w 306"/>
                  <a:gd name="T17" fmla="*/ 2 h 210"/>
                  <a:gd name="T18" fmla="*/ 113 w 306"/>
                  <a:gd name="T19" fmla="*/ 0 h 210"/>
                  <a:gd name="T20" fmla="*/ 118 w 306"/>
                  <a:gd name="T21" fmla="*/ 5 h 210"/>
                  <a:gd name="T22" fmla="*/ 115 w 306"/>
                  <a:gd name="T23" fmla="*/ 10 h 210"/>
                  <a:gd name="T24" fmla="*/ 118 w 306"/>
                  <a:gd name="T25" fmla="*/ 15 h 210"/>
                  <a:gd name="T26" fmla="*/ 126 w 306"/>
                  <a:gd name="T27" fmla="*/ 21 h 210"/>
                  <a:gd name="T28" fmla="*/ 137 w 306"/>
                  <a:gd name="T29" fmla="*/ 27 h 210"/>
                  <a:gd name="T30" fmla="*/ 137 w 306"/>
                  <a:gd name="T31" fmla="*/ 34 h 210"/>
                  <a:gd name="T32" fmla="*/ 132 w 306"/>
                  <a:gd name="T33" fmla="*/ 40 h 210"/>
                  <a:gd name="T34" fmla="*/ 121 w 306"/>
                  <a:gd name="T35" fmla="*/ 42 h 210"/>
                  <a:gd name="T36" fmla="*/ 123 w 306"/>
                  <a:gd name="T37" fmla="*/ 51 h 210"/>
                  <a:gd name="T38" fmla="*/ 121 w 306"/>
                  <a:gd name="T39" fmla="*/ 57 h 210"/>
                  <a:gd name="T40" fmla="*/ 113 w 306"/>
                  <a:gd name="T41" fmla="*/ 61 h 210"/>
                  <a:gd name="T42" fmla="*/ 113 w 306"/>
                  <a:gd name="T43" fmla="*/ 65 h 210"/>
                  <a:gd name="T44" fmla="*/ 113 w 306"/>
                  <a:gd name="T45" fmla="*/ 66 h 21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06"/>
                  <a:gd name="T70" fmla="*/ 0 h 210"/>
                  <a:gd name="T71" fmla="*/ 306 w 306"/>
                  <a:gd name="T72" fmla="*/ 210 h 21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06" h="210">
                    <a:moveTo>
                      <a:pt x="252" y="204"/>
                    </a:moveTo>
                    <a:lnTo>
                      <a:pt x="240" y="186"/>
                    </a:lnTo>
                    <a:lnTo>
                      <a:pt x="42" y="192"/>
                    </a:lnTo>
                    <a:lnTo>
                      <a:pt x="36" y="150"/>
                    </a:lnTo>
                    <a:lnTo>
                      <a:pt x="12" y="72"/>
                    </a:lnTo>
                    <a:lnTo>
                      <a:pt x="0" y="54"/>
                    </a:lnTo>
                    <a:lnTo>
                      <a:pt x="12" y="30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252" y="0"/>
                    </a:lnTo>
                    <a:lnTo>
                      <a:pt x="264" y="18"/>
                    </a:lnTo>
                    <a:lnTo>
                      <a:pt x="258" y="30"/>
                    </a:lnTo>
                    <a:lnTo>
                      <a:pt x="264" y="48"/>
                    </a:lnTo>
                    <a:lnTo>
                      <a:pt x="282" y="66"/>
                    </a:lnTo>
                    <a:lnTo>
                      <a:pt x="306" y="84"/>
                    </a:lnTo>
                    <a:lnTo>
                      <a:pt x="306" y="108"/>
                    </a:lnTo>
                    <a:lnTo>
                      <a:pt x="294" y="126"/>
                    </a:lnTo>
                    <a:lnTo>
                      <a:pt x="270" y="132"/>
                    </a:lnTo>
                    <a:lnTo>
                      <a:pt x="276" y="162"/>
                    </a:lnTo>
                    <a:lnTo>
                      <a:pt x="270" y="180"/>
                    </a:lnTo>
                    <a:lnTo>
                      <a:pt x="252" y="192"/>
                    </a:lnTo>
                    <a:lnTo>
                      <a:pt x="252" y="204"/>
                    </a:lnTo>
                    <a:lnTo>
                      <a:pt x="252" y="2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49" name="Freeform 177"/>
              <p:cNvSpPr>
                <a:spLocks noChangeAspect="1"/>
              </p:cNvSpPr>
              <p:nvPr/>
            </p:nvSpPr>
            <p:spPr bwMode="auto">
              <a:xfrm>
                <a:off x="4129" y="1469"/>
                <a:ext cx="288" cy="134"/>
              </a:xfrm>
              <a:custGeom>
                <a:avLst/>
                <a:gdLst>
                  <a:gd name="T0" fmla="*/ 152 w 378"/>
                  <a:gd name="T1" fmla="*/ 2 h 198"/>
                  <a:gd name="T2" fmla="*/ 159 w 378"/>
                  <a:gd name="T3" fmla="*/ 5 h 198"/>
                  <a:gd name="T4" fmla="*/ 154 w 378"/>
                  <a:gd name="T5" fmla="*/ 11 h 198"/>
                  <a:gd name="T6" fmla="*/ 167 w 378"/>
                  <a:gd name="T7" fmla="*/ 19 h 198"/>
                  <a:gd name="T8" fmla="*/ 167 w 378"/>
                  <a:gd name="T9" fmla="*/ 62 h 198"/>
                  <a:gd name="T10" fmla="*/ 0 w 378"/>
                  <a:gd name="T11" fmla="*/ 60 h 198"/>
                  <a:gd name="T12" fmla="*/ 5 w 378"/>
                  <a:gd name="T13" fmla="*/ 0 h 198"/>
                  <a:gd name="T14" fmla="*/ 149 w 378"/>
                  <a:gd name="T15" fmla="*/ 2 h 198"/>
                  <a:gd name="T16" fmla="*/ 152 w 378"/>
                  <a:gd name="T17" fmla="*/ 2 h 1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78"/>
                  <a:gd name="T28" fmla="*/ 0 h 198"/>
                  <a:gd name="T29" fmla="*/ 378 w 378"/>
                  <a:gd name="T30" fmla="*/ 198 h 1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78" h="198">
                    <a:moveTo>
                      <a:pt x="342" y="6"/>
                    </a:moveTo>
                    <a:lnTo>
                      <a:pt x="360" y="18"/>
                    </a:lnTo>
                    <a:lnTo>
                      <a:pt x="348" y="36"/>
                    </a:lnTo>
                    <a:lnTo>
                      <a:pt x="378" y="60"/>
                    </a:lnTo>
                    <a:lnTo>
                      <a:pt x="378" y="198"/>
                    </a:lnTo>
                    <a:lnTo>
                      <a:pt x="0" y="192"/>
                    </a:lnTo>
                    <a:lnTo>
                      <a:pt x="12" y="0"/>
                    </a:lnTo>
                    <a:lnTo>
                      <a:pt x="336" y="6"/>
                    </a:lnTo>
                    <a:lnTo>
                      <a:pt x="342" y="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50" name="Freeform 178"/>
              <p:cNvSpPr>
                <a:spLocks noChangeAspect="1"/>
              </p:cNvSpPr>
              <p:nvPr/>
            </p:nvSpPr>
            <p:spPr bwMode="auto">
              <a:xfrm>
                <a:off x="4129" y="1469"/>
                <a:ext cx="288" cy="134"/>
              </a:xfrm>
              <a:custGeom>
                <a:avLst/>
                <a:gdLst>
                  <a:gd name="T0" fmla="*/ 152 w 378"/>
                  <a:gd name="T1" fmla="*/ 2 h 198"/>
                  <a:gd name="T2" fmla="*/ 159 w 378"/>
                  <a:gd name="T3" fmla="*/ 5 h 198"/>
                  <a:gd name="T4" fmla="*/ 154 w 378"/>
                  <a:gd name="T5" fmla="*/ 11 h 198"/>
                  <a:gd name="T6" fmla="*/ 167 w 378"/>
                  <a:gd name="T7" fmla="*/ 19 h 198"/>
                  <a:gd name="T8" fmla="*/ 167 w 378"/>
                  <a:gd name="T9" fmla="*/ 62 h 198"/>
                  <a:gd name="T10" fmla="*/ 0 w 378"/>
                  <a:gd name="T11" fmla="*/ 60 h 198"/>
                  <a:gd name="T12" fmla="*/ 5 w 378"/>
                  <a:gd name="T13" fmla="*/ 0 h 198"/>
                  <a:gd name="T14" fmla="*/ 149 w 378"/>
                  <a:gd name="T15" fmla="*/ 2 h 198"/>
                  <a:gd name="T16" fmla="*/ 152 w 378"/>
                  <a:gd name="T17" fmla="*/ 2 h 198"/>
                  <a:gd name="T18" fmla="*/ 152 w 378"/>
                  <a:gd name="T19" fmla="*/ 3 h 1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78"/>
                  <a:gd name="T31" fmla="*/ 0 h 198"/>
                  <a:gd name="T32" fmla="*/ 378 w 378"/>
                  <a:gd name="T33" fmla="*/ 198 h 1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78" h="198">
                    <a:moveTo>
                      <a:pt x="342" y="6"/>
                    </a:moveTo>
                    <a:lnTo>
                      <a:pt x="360" y="18"/>
                    </a:lnTo>
                    <a:lnTo>
                      <a:pt x="348" y="36"/>
                    </a:lnTo>
                    <a:lnTo>
                      <a:pt x="378" y="60"/>
                    </a:lnTo>
                    <a:lnTo>
                      <a:pt x="378" y="198"/>
                    </a:lnTo>
                    <a:lnTo>
                      <a:pt x="0" y="192"/>
                    </a:lnTo>
                    <a:lnTo>
                      <a:pt x="12" y="0"/>
                    </a:lnTo>
                    <a:lnTo>
                      <a:pt x="336" y="6"/>
                    </a:lnTo>
                    <a:lnTo>
                      <a:pt x="342" y="6"/>
                    </a:lnTo>
                    <a:lnTo>
                      <a:pt x="342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51" name="Freeform 179"/>
              <p:cNvSpPr>
                <a:spLocks noChangeAspect="1"/>
              </p:cNvSpPr>
              <p:nvPr/>
            </p:nvSpPr>
            <p:spPr bwMode="auto">
              <a:xfrm>
                <a:off x="4619" y="1489"/>
                <a:ext cx="283" cy="131"/>
              </a:xfrm>
              <a:custGeom>
                <a:avLst/>
                <a:gdLst>
                  <a:gd name="T0" fmla="*/ 129 w 372"/>
                  <a:gd name="T1" fmla="*/ 49 h 192"/>
                  <a:gd name="T2" fmla="*/ 32 w 372"/>
                  <a:gd name="T3" fmla="*/ 55 h 192"/>
                  <a:gd name="T4" fmla="*/ 32 w 372"/>
                  <a:gd name="T5" fmla="*/ 59 h 192"/>
                  <a:gd name="T6" fmla="*/ 0 w 372"/>
                  <a:gd name="T7" fmla="*/ 61 h 192"/>
                  <a:gd name="T8" fmla="*/ 3 w 372"/>
                  <a:gd name="T9" fmla="*/ 59 h 192"/>
                  <a:gd name="T10" fmla="*/ 5 w 372"/>
                  <a:gd name="T11" fmla="*/ 59 h 192"/>
                  <a:gd name="T12" fmla="*/ 5 w 372"/>
                  <a:gd name="T13" fmla="*/ 49 h 192"/>
                  <a:gd name="T14" fmla="*/ 8 w 372"/>
                  <a:gd name="T15" fmla="*/ 46 h 192"/>
                  <a:gd name="T16" fmla="*/ 21 w 372"/>
                  <a:gd name="T17" fmla="*/ 48 h 192"/>
                  <a:gd name="T18" fmla="*/ 18 w 372"/>
                  <a:gd name="T19" fmla="*/ 42 h 192"/>
                  <a:gd name="T20" fmla="*/ 29 w 372"/>
                  <a:gd name="T21" fmla="*/ 40 h 192"/>
                  <a:gd name="T22" fmla="*/ 27 w 372"/>
                  <a:gd name="T23" fmla="*/ 36 h 192"/>
                  <a:gd name="T24" fmla="*/ 29 w 372"/>
                  <a:gd name="T25" fmla="*/ 33 h 192"/>
                  <a:gd name="T26" fmla="*/ 32 w 372"/>
                  <a:gd name="T27" fmla="*/ 31 h 192"/>
                  <a:gd name="T28" fmla="*/ 37 w 372"/>
                  <a:gd name="T29" fmla="*/ 33 h 192"/>
                  <a:gd name="T30" fmla="*/ 37 w 372"/>
                  <a:gd name="T31" fmla="*/ 29 h 192"/>
                  <a:gd name="T32" fmla="*/ 50 w 372"/>
                  <a:gd name="T33" fmla="*/ 33 h 192"/>
                  <a:gd name="T34" fmla="*/ 56 w 372"/>
                  <a:gd name="T35" fmla="*/ 27 h 192"/>
                  <a:gd name="T36" fmla="*/ 58 w 372"/>
                  <a:gd name="T37" fmla="*/ 31 h 192"/>
                  <a:gd name="T38" fmla="*/ 66 w 372"/>
                  <a:gd name="T39" fmla="*/ 23 h 192"/>
                  <a:gd name="T40" fmla="*/ 69 w 372"/>
                  <a:gd name="T41" fmla="*/ 25 h 192"/>
                  <a:gd name="T42" fmla="*/ 74 w 372"/>
                  <a:gd name="T43" fmla="*/ 27 h 192"/>
                  <a:gd name="T44" fmla="*/ 84 w 372"/>
                  <a:gd name="T45" fmla="*/ 14 h 192"/>
                  <a:gd name="T46" fmla="*/ 82 w 372"/>
                  <a:gd name="T47" fmla="*/ 12 h 192"/>
                  <a:gd name="T48" fmla="*/ 95 w 372"/>
                  <a:gd name="T49" fmla="*/ 8 h 192"/>
                  <a:gd name="T50" fmla="*/ 95 w 372"/>
                  <a:gd name="T51" fmla="*/ 2 h 192"/>
                  <a:gd name="T52" fmla="*/ 103 w 372"/>
                  <a:gd name="T53" fmla="*/ 0 h 192"/>
                  <a:gd name="T54" fmla="*/ 108 w 372"/>
                  <a:gd name="T55" fmla="*/ 5 h 192"/>
                  <a:gd name="T56" fmla="*/ 122 w 372"/>
                  <a:gd name="T57" fmla="*/ 10 h 192"/>
                  <a:gd name="T58" fmla="*/ 137 w 372"/>
                  <a:gd name="T59" fmla="*/ 5 h 192"/>
                  <a:gd name="T60" fmla="*/ 145 w 372"/>
                  <a:gd name="T61" fmla="*/ 12 h 192"/>
                  <a:gd name="T62" fmla="*/ 151 w 372"/>
                  <a:gd name="T63" fmla="*/ 21 h 192"/>
                  <a:gd name="T64" fmla="*/ 164 w 372"/>
                  <a:gd name="T65" fmla="*/ 27 h 192"/>
                  <a:gd name="T66" fmla="*/ 140 w 372"/>
                  <a:gd name="T67" fmla="*/ 46 h 192"/>
                  <a:gd name="T68" fmla="*/ 129 w 372"/>
                  <a:gd name="T69" fmla="*/ 49 h 19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72"/>
                  <a:gd name="T106" fmla="*/ 0 h 192"/>
                  <a:gd name="T107" fmla="*/ 372 w 372"/>
                  <a:gd name="T108" fmla="*/ 192 h 19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72" h="192">
                    <a:moveTo>
                      <a:pt x="294" y="156"/>
                    </a:moveTo>
                    <a:lnTo>
                      <a:pt x="72" y="174"/>
                    </a:lnTo>
                    <a:lnTo>
                      <a:pt x="72" y="186"/>
                    </a:lnTo>
                    <a:lnTo>
                      <a:pt x="0" y="192"/>
                    </a:lnTo>
                    <a:lnTo>
                      <a:pt x="6" y="186"/>
                    </a:lnTo>
                    <a:lnTo>
                      <a:pt x="12" y="186"/>
                    </a:lnTo>
                    <a:lnTo>
                      <a:pt x="12" y="156"/>
                    </a:lnTo>
                    <a:lnTo>
                      <a:pt x="18" y="144"/>
                    </a:lnTo>
                    <a:lnTo>
                      <a:pt x="48" y="150"/>
                    </a:lnTo>
                    <a:lnTo>
                      <a:pt x="42" y="132"/>
                    </a:lnTo>
                    <a:lnTo>
                      <a:pt x="66" y="126"/>
                    </a:lnTo>
                    <a:lnTo>
                      <a:pt x="60" y="114"/>
                    </a:lnTo>
                    <a:lnTo>
                      <a:pt x="66" y="102"/>
                    </a:lnTo>
                    <a:lnTo>
                      <a:pt x="72" y="96"/>
                    </a:lnTo>
                    <a:lnTo>
                      <a:pt x="84" y="102"/>
                    </a:lnTo>
                    <a:lnTo>
                      <a:pt x="84" y="90"/>
                    </a:lnTo>
                    <a:lnTo>
                      <a:pt x="114" y="102"/>
                    </a:lnTo>
                    <a:lnTo>
                      <a:pt x="126" y="84"/>
                    </a:lnTo>
                    <a:lnTo>
                      <a:pt x="132" y="96"/>
                    </a:lnTo>
                    <a:lnTo>
                      <a:pt x="150" y="72"/>
                    </a:lnTo>
                    <a:lnTo>
                      <a:pt x="156" y="78"/>
                    </a:lnTo>
                    <a:lnTo>
                      <a:pt x="168" y="84"/>
                    </a:lnTo>
                    <a:lnTo>
                      <a:pt x="192" y="42"/>
                    </a:lnTo>
                    <a:lnTo>
                      <a:pt x="186" y="36"/>
                    </a:lnTo>
                    <a:lnTo>
                      <a:pt x="216" y="24"/>
                    </a:lnTo>
                    <a:lnTo>
                      <a:pt x="216" y="6"/>
                    </a:lnTo>
                    <a:lnTo>
                      <a:pt x="234" y="0"/>
                    </a:lnTo>
                    <a:lnTo>
                      <a:pt x="246" y="18"/>
                    </a:lnTo>
                    <a:lnTo>
                      <a:pt x="276" y="30"/>
                    </a:lnTo>
                    <a:lnTo>
                      <a:pt x="312" y="18"/>
                    </a:lnTo>
                    <a:lnTo>
                      <a:pt x="330" y="36"/>
                    </a:lnTo>
                    <a:lnTo>
                      <a:pt x="342" y="66"/>
                    </a:lnTo>
                    <a:lnTo>
                      <a:pt x="372" y="84"/>
                    </a:lnTo>
                    <a:lnTo>
                      <a:pt x="318" y="144"/>
                    </a:lnTo>
                    <a:lnTo>
                      <a:pt x="294" y="15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52" name="Freeform 180"/>
              <p:cNvSpPr>
                <a:spLocks noChangeAspect="1"/>
              </p:cNvSpPr>
              <p:nvPr/>
            </p:nvSpPr>
            <p:spPr bwMode="auto">
              <a:xfrm>
                <a:off x="4619" y="1489"/>
                <a:ext cx="283" cy="131"/>
              </a:xfrm>
              <a:custGeom>
                <a:avLst/>
                <a:gdLst>
                  <a:gd name="T0" fmla="*/ 129 w 372"/>
                  <a:gd name="T1" fmla="*/ 49 h 192"/>
                  <a:gd name="T2" fmla="*/ 32 w 372"/>
                  <a:gd name="T3" fmla="*/ 55 h 192"/>
                  <a:gd name="T4" fmla="*/ 32 w 372"/>
                  <a:gd name="T5" fmla="*/ 59 h 192"/>
                  <a:gd name="T6" fmla="*/ 0 w 372"/>
                  <a:gd name="T7" fmla="*/ 61 h 192"/>
                  <a:gd name="T8" fmla="*/ 3 w 372"/>
                  <a:gd name="T9" fmla="*/ 59 h 192"/>
                  <a:gd name="T10" fmla="*/ 5 w 372"/>
                  <a:gd name="T11" fmla="*/ 59 h 192"/>
                  <a:gd name="T12" fmla="*/ 5 w 372"/>
                  <a:gd name="T13" fmla="*/ 49 h 192"/>
                  <a:gd name="T14" fmla="*/ 8 w 372"/>
                  <a:gd name="T15" fmla="*/ 46 h 192"/>
                  <a:gd name="T16" fmla="*/ 21 w 372"/>
                  <a:gd name="T17" fmla="*/ 48 h 192"/>
                  <a:gd name="T18" fmla="*/ 18 w 372"/>
                  <a:gd name="T19" fmla="*/ 42 h 192"/>
                  <a:gd name="T20" fmla="*/ 29 w 372"/>
                  <a:gd name="T21" fmla="*/ 40 h 192"/>
                  <a:gd name="T22" fmla="*/ 27 w 372"/>
                  <a:gd name="T23" fmla="*/ 36 h 192"/>
                  <a:gd name="T24" fmla="*/ 29 w 372"/>
                  <a:gd name="T25" fmla="*/ 33 h 192"/>
                  <a:gd name="T26" fmla="*/ 32 w 372"/>
                  <a:gd name="T27" fmla="*/ 31 h 192"/>
                  <a:gd name="T28" fmla="*/ 37 w 372"/>
                  <a:gd name="T29" fmla="*/ 33 h 192"/>
                  <a:gd name="T30" fmla="*/ 37 w 372"/>
                  <a:gd name="T31" fmla="*/ 29 h 192"/>
                  <a:gd name="T32" fmla="*/ 50 w 372"/>
                  <a:gd name="T33" fmla="*/ 33 h 192"/>
                  <a:gd name="T34" fmla="*/ 56 w 372"/>
                  <a:gd name="T35" fmla="*/ 27 h 192"/>
                  <a:gd name="T36" fmla="*/ 58 w 372"/>
                  <a:gd name="T37" fmla="*/ 31 h 192"/>
                  <a:gd name="T38" fmla="*/ 66 w 372"/>
                  <a:gd name="T39" fmla="*/ 23 h 192"/>
                  <a:gd name="T40" fmla="*/ 69 w 372"/>
                  <a:gd name="T41" fmla="*/ 25 h 192"/>
                  <a:gd name="T42" fmla="*/ 74 w 372"/>
                  <a:gd name="T43" fmla="*/ 27 h 192"/>
                  <a:gd name="T44" fmla="*/ 84 w 372"/>
                  <a:gd name="T45" fmla="*/ 14 h 192"/>
                  <a:gd name="T46" fmla="*/ 82 w 372"/>
                  <a:gd name="T47" fmla="*/ 12 h 192"/>
                  <a:gd name="T48" fmla="*/ 95 w 372"/>
                  <a:gd name="T49" fmla="*/ 8 h 192"/>
                  <a:gd name="T50" fmla="*/ 95 w 372"/>
                  <a:gd name="T51" fmla="*/ 2 h 192"/>
                  <a:gd name="T52" fmla="*/ 103 w 372"/>
                  <a:gd name="T53" fmla="*/ 0 h 192"/>
                  <a:gd name="T54" fmla="*/ 108 w 372"/>
                  <a:gd name="T55" fmla="*/ 5 h 192"/>
                  <a:gd name="T56" fmla="*/ 122 w 372"/>
                  <a:gd name="T57" fmla="*/ 10 h 192"/>
                  <a:gd name="T58" fmla="*/ 137 w 372"/>
                  <a:gd name="T59" fmla="*/ 5 h 192"/>
                  <a:gd name="T60" fmla="*/ 145 w 372"/>
                  <a:gd name="T61" fmla="*/ 12 h 192"/>
                  <a:gd name="T62" fmla="*/ 151 w 372"/>
                  <a:gd name="T63" fmla="*/ 21 h 192"/>
                  <a:gd name="T64" fmla="*/ 164 w 372"/>
                  <a:gd name="T65" fmla="*/ 27 h 192"/>
                  <a:gd name="T66" fmla="*/ 140 w 372"/>
                  <a:gd name="T67" fmla="*/ 46 h 192"/>
                  <a:gd name="T68" fmla="*/ 129 w 372"/>
                  <a:gd name="T69" fmla="*/ 49 h 192"/>
                  <a:gd name="T70" fmla="*/ 129 w 372"/>
                  <a:gd name="T71" fmla="*/ 52 h 19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72"/>
                  <a:gd name="T109" fmla="*/ 0 h 192"/>
                  <a:gd name="T110" fmla="*/ 372 w 372"/>
                  <a:gd name="T111" fmla="*/ 192 h 19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72" h="192">
                    <a:moveTo>
                      <a:pt x="294" y="156"/>
                    </a:moveTo>
                    <a:lnTo>
                      <a:pt x="72" y="174"/>
                    </a:lnTo>
                    <a:lnTo>
                      <a:pt x="72" y="186"/>
                    </a:lnTo>
                    <a:lnTo>
                      <a:pt x="0" y="192"/>
                    </a:lnTo>
                    <a:lnTo>
                      <a:pt x="6" y="186"/>
                    </a:lnTo>
                    <a:lnTo>
                      <a:pt x="12" y="186"/>
                    </a:lnTo>
                    <a:lnTo>
                      <a:pt x="12" y="156"/>
                    </a:lnTo>
                    <a:lnTo>
                      <a:pt x="18" y="144"/>
                    </a:lnTo>
                    <a:lnTo>
                      <a:pt x="48" y="150"/>
                    </a:lnTo>
                    <a:lnTo>
                      <a:pt x="42" y="132"/>
                    </a:lnTo>
                    <a:lnTo>
                      <a:pt x="66" y="126"/>
                    </a:lnTo>
                    <a:lnTo>
                      <a:pt x="60" y="114"/>
                    </a:lnTo>
                    <a:lnTo>
                      <a:pt x="66" y="102"/>
                    </a:lnTo>
                    <a:lnTo>
                      <a:pt x="72" y="96"/>
                    </a:lnTo>
                    <a:lnTo>
                      <a:pt x="84" y="102"/>
                    </a:lnTo>
                    <a:lnTo>
                      <a:pt x="84" y="90"/>
                    </a:lnTo>
                    <a:lnTo>
                      <a:pt x="114" y="102"/>
                    </a:lnTo>
                    <a:lnTo>
                      <a:pt x="126" y="84"/>
                    </a:lnTo>
                    <a:lnTo>
                      <a:pt x="132" y="96"/>
                    </a:lnTo>
                    <a:lnTo>
                      <a:pt x="150" y="72"/>
                    </a:lnTo>
                    <a:lnTo>
                      <a:pt x="156" y="78"/>
                    </a:lnTo>
                    <a:lnTo>
                      <a:pt x="168" y="84"/>
                    </a:lnTo>
                    <a:lnTo>
                      <a:pt x="192" y="42"/>
                    </a:lnTo>
                    <a:lnTo>
                      <a:pt x="186" y="36"/>
                    </a:lnTo>
                    <a:lnTo>
                      <a:pt x="216" y="24"/>
                    </a:lnTo>
                    <a:lnTo>
                      <a:pt x="216" y="6"/>
                    </a:lnTo>
                    <a:lnTo>
                      <a:pt x="234" y="0"/>
                    </a:lnTo>
                    <a:lnTo>
                      <a:pt x="246" y="18"/>
                    </a:lnTo>
                    <a:lnTo>
                      <a:pt x="276" y="30"/>
                    </a:lnTo>
                    <a:lnTo>
                      <a:pt x="312" y="18"/>
                    </a:lnTo>
                    <a:lnTo>
                      <a:pt x="330" y="36"/>
                    </a:lnTo>
                    <a:lnTo>
                      <a:pt x="342" y="66"/>
                    </a:lnTo>
                    <a:lnTo>
                      <a:pt x="372" y="84"/>
                    </a:lnTo>
                    <a:lnTo>
                      <a:pt x="318" y="144"/>
                    </a:lnTo>
                    <a:lnTo>
                      <a:pt x="294" y="156"/>
                    </a:lnTo>
                    <a:lnTo>
                      <a:pt x="294" y="16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53" name="Freeform 181"/>
              <p:cNvSpPr>
                <a:spLocks noChangeAspect="1"/>
              </p:cNvSpPr>
              <p:nvPr/>
            </p:nvSpPr>
            <p:spPr bwMode="auto">
              <a:xfrm>
                <a:off x="4440" y="1778"/>
                <a:ext cx="220" cy="167"/>
              </a:xfrm>
              <a:custGeom>
                <a:avLst/>
                <a:gdLst>
                  <a:gd name="T0" fmla="*/ 115 w 288"/>
                  <a:gd name="T1" fmla="*/ 54 h 246"/>
                  <a:gd name="T2" fmla="*/ 96 w 288"/>
                  <a:gd name="T3" fmla="*/ 51 h 246"/>
                  <a:gd name="T4" fmla="*/ 91 w 288"/>
                  <a:gd name="T5" fmla="*/ 54 h 246"/>
                  <a:gd name="T6" fmla="*/ 102 w 288"/>
                  <a:gd name="T7" fmla="*/ 56 h 246"/>
                  <a:gd name="T8" fmla="*/ 110 w 288"/>
                  <a:gd name="T9" fmla="*/ 54 h 246"/>
                  <a:gd name="T10" fmla="*/ 107 w 288"/>
                  <a:gd name="T11" fmla="*/ 58 h 246"/>
                  <a:gd name="T12" fmla="*/ 112 w 288"/>
                  <a:gd name="T13" fmla="*/ 60 h 246"/>
                  <a:gd name="T14" fmla="*/ 115 w 288"/>
                  <a:gd name="T15" fmla="*/ 56 h 246"/>
                  <a:gd name="T16" fmla="*/ 123 w 288"/>
                  <a:gd name="T17" fmla="*/ 54 h 246"/>
                  <a:gd name="T18" fmla="*/ 123 w 288"/>
                  <a:gd name="T19" fmla="*/ 58 h 246"/>
                  <a:gd name="T20" fmla="*/ 112 w 288"/>
                  <a:gd name="T21" fmla="*/ 66 h 246"/>
                  <a:gd name="T22" fmla="*/ 115 w 288"/>
                  <a:gd name="T23" fmla="*/ 70 h 246"/>
                  <a:gd name="T24" fmla="*/ 128 w 288"/>
                  <a:gd name="T25" fmla="*/ 73 h 246"/>
                  <a:gd name="T26" fmla="*/ 125 w 288"/>
                  <a:gd name="T27" fmla="*/ 77 h 246"/>
                  <a:gd name="T28" fmla="*/ 123 w 288"/>
                  <a:gd name="T29" fmla="*/ 75 h 246"/>
                  <a:gd name="T30" fmla="*/ 120 w 288"/>
                  <a:gd name="T31" fmla="*/ 77 h 246"/>
                  <a:gd name="T32" fmla="*/ 118 w 288"/>
                  <a:gd name="T33" fmla="*/ 71 h 246"/>
                  <a:gd name="T34" fmla="*/ 102 w 288"/>
                  <a:gd name="T35" fmla="*/ 68 h 246"/>
                  <a:gd name="T36" fmla="*/ 105 w 288"/>
                  <a:gd name="T37" fmla="*/ 73 h 246"/>
                  <a:gd name="T38" fmla="*/ 99 w 288"/>
                  <a:gd name="T39" fmla="*/ 75 h 246"/>
                  <a:gd name="T40" fmla="*/ 96 w 288"/>
                  <a:gd name="T41" fmla="*/ 71 h 246"/>
                  <a:gd name="T42" fmla="*/ 93 w 288"/>
                  <a:gd name="T43" fmla="*/ 73 h 246"/>
                  <a:gd name="T44" fmla="*/ 91 w 288"/>
                  <a:gd name="T45" fmla="*/ 71 h 246"/>
                  <a:gd name="T46" fmla="*/ 88 w 288"/>
                  <a:gd name="T47" fmla="*/ 75 h 246"/>
                  <a:gd name="T48" fmla="*/ 82 w 288"/>
                  <a:gd name="T49" fmla="*/ 77 h 246"/>
                  <a:gd name="T50" fmla="*/ 78 w 288"/>
                  <a:gd name="T51" fmla="*/ 75 h 246"/>
                  <a:gd name="T52" fmla="*/ 73 w 288"/>
                  <a:gd name="T53" fmla="*/ 70 h 246"/>
                  <a:gd name="T54" fmla="*/ 64 w 288"/>
                  <a:gd name="T55" fmla="*/ 68 h 246"/>
                  <a:gd name="T56" fmla="*/ 64 w 288"/>
                  <a:gd name="T57" fmla="*/ 64 h 246"/>
                  <a:gd name="T58" fmla="*/ 56 w 288"/>
                  <a:gd name="T59" fmla="*/ 64 h 246"/>
                  <a:gd name="T60" fmla="*/ 56 w 288"/>
                  <a:gd name="T61" fmla="*/ 62 h 246"/>
                  <a:gd name="T62" fmla="*/ 48 w 288"/>
                  <a:gd name="T63" fmla="*/ 64 h 246"/>
                  <a:gd name="T64" fmla="*/ 53 w 288"/>
                  <a:gd name="T65" fmla="*/ 68 h 246"/>
                  <a:gd name="T66" fmla="*/ 46 w 288"/>
                  <a:gd name="T67" fmla="*/ 70 h 246"/>
                  <a:gd name="T68" fmla="*/ 24 w 288"/>
                  <a:gd name="T69" fmla="*/ 64 h 246"/>
                  <a:gd name="T70" fmla="*/ 8 w 288"/>
                  <a:gd name="T71" fmla="*/ 66 h 246"/>
                  <a:gd name="T72" fmla="*/ 5 w 288"/>
                  <a:gd name="T73" fmla="*/ 64 h 246"/>
                  <a:gd name="T74" fmla="*/ 11 w 288"/>
                  <a:gd name="T75" fmla="*/ 60 h 246"/>
                  <a:gd name="T76" fmla="*/ 11 w 288"/>
                  <a:gd name="T77" fmla="*/ 49 h 246"/>
                  <a:gd name="T78" fmla="*/ 16 w 288"/>
                  <a:gd name="T79" fmla="*/ 39 h 246"/>
                  <a:gd name="T80" fmla="*/ 3 w 288"/>
                  <a:gd name="T81" fmla="*/ 21 h 246"/>
                  <a:gd name="T82" fmla="*/ 0 w 288"/>
                  <a:gd name="T83" fmla="*/ 0 h 246"/>
                  <a:gd name="T84" fmla="*/ 73 w 288"/>
                  <a:gd name="T85" fmla="*/ 0 h 246"/>
                  <a:gd name="T86" fmla="*/ 73 w 288"/>
                  <a:gd name="T87" fmla="*/ 7 h 246"/>
                  <a:gd name="T88" fmla="*/ 75 w 288"/>
                  <a:gd name="T89" fmla="*/ 5 h 246"/>
                  <a:gd name="T90" fmla="*/ 73 w 288"/>
                  <a:gd name="T91" fmla="*/ 10 h 246"/>
                  <a:gd name="T92" fmla="*/ 78 w 288"/>
                  <a:gd name="T93" fmla="*/ 11 h 246"/>
                  <a:gd name="T94" fmla="*/ 73 w 288"/>
                  <a:gd name="T95" fmla="*/ 15 h 246"/>
                  <a:gd name="T96" fmla="*/ 75 w 288"/>
                  <a:gd name="T97" fmla="*/ 15 h 246"/>
                  <a:gd name="T98" fmla="*/ 64 w 288"/>
                  <a:gd name="T99" fmla="*/ 26 h 246"/>
                  <a:gd name="T100" fmla="*/ 61 w 288"/>
                  <a:gd name="T101" fmla="*/ 39 h 246"/>
                  <a:gd name="T102" fmla="*/ 107 w 288"/>
                  <a:gd name="T103" fmla="*/ 37 h 246"/>
                  <a:gd name="T104" fmla="*/ 107 w 288"/>
                  <a:gd name="T105" fmla="*/ 45 h 246"/>
                  <a:gd name="T106" fmla="*/ 112 w 288"/>
                  <a:gd name="T107" fmla="*/ 52 h 246"/>
                  <a:gd name="T108" fmla="*/ 115 w 288"/>
                  <a:gd name="T109" fmla="*/ 54 h 24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88"/>
                  <a:gd name="T166" fmla="*/ 0 h 246"/>
                  <a:gd name="T167" fmla="*/ 288 w 288"/>
                  <a:gd name="T168" fmla="*/ 246 h 24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88" h="246">
                    <a:moveTo>
                      <a:pt x="258" y="174"/>
                    </a:moveTo>
                    <a:lnTo>
                      <a:pt x="216" y="162"/>
                    </a:lnTo>
                    <a:lnTo>
                      <a:pt x="204" y="174"/>
                    </a:lnTo>
                    <a:lnTo>
                      <a:pt x="228" y="180"/>
                    </a:lnTo>
                    <a:lnTo>
                      <a:pt x="246" y="174"/>
                    </a:lnTo>
                    <a:lnTo>
                      <a:pt x="240" y="186"/>
                    </a:lnTo>
                    <a:lnTo>
                      <a:pt x="252" y="192"/>
                    </a:lnTo>
                    <a:lnTo>
                      <a:pt x="258" y="180"/>
                    </a:lnTo>
                    <a:lnTo>
                      <a:pt x="276" y="174"/>
                    </a:lnTo>
                    <a:lnTo>
                      <a:pt x="276" y="186"/>
                    </a:lnTo>
                    <a:lnTo>
                      <a:pt x="252" y="210"/>
                    </a:lnTo>
                    <a:lnTo>
                      <a:pt x="258" y="222"/>
                    </a:lnTo>
                    <a:lnTo>
                      <a:pt x="288" y="234"/>
                    </a:lnTo>
                    <a:lnTo>
                      <a:pt x="282" y="246"/>
                    </a:lnTo>
                    <a:lnTo>
                      <a:pt x="276" y="240"/>
                    </a:lnTo>
                    <a:lnTo>
                      <a:pt x="270" y="246"/>
                    </a:lnTo>
                    <a:lnTo>
                      <a:pt x="264" y="228"/>
                    </a:lnTo>
                    <a:lnTo>
                      <a:pt x="228" y="216"/>
                    </a:lnTo>
                    <a:lnTo>
                      <a:pt x="234" y="234"/>
                    </a:lnTo>
                    <a:lnTo>
                      <a:pt x="222" y="240"/>
                    </a:lnTo>
                    <a:lnTo>
                      <a:pt x="216" y="228"/>
                    </a:lnTo>
                    <a:lnTo>
                      <a:pt x="210" y="234"/>
                    </a:lnTo>
                    <a:lnTo>
                      <a:pt x="204" y="228"/>
                    </a:lnTo>
                    <a:lnTo>
                      <a:pt x="198" y="240"/>
                    </a:lnTo>
                    <a:lnTo>
                      <a:pt x="186" y="246"/>
                    </a:lnTo>
                    <a:lnTo>
                      <a:pt x="174" y="240"/>
                    </a:lnTo>
                    <a:lnTo>
                      <a:pt x="162" y="222"/>
                    </a:lnTo>
                    <a:lnTo>
                      <a:pt x="144" y="216"/>
                    </a:lnTo>
                    <a:lnTo>
                      <a:pt x="144" y="204"/>
                    </a:lnTo>
                    <a:lnTo>
                      <a:pt x="126" y="204"/>
                    </a:lnTo>
                    <a:lnTo>
                      <a:pt x="126" y="198"/>
                    </a:lnTo>
                    <a:lnTo>
                      <a:pt x="108" y="204"/>
                    </a:lnTo>
                    <a:lnTo>
                      <a:pt x="120" y="216"/>
                    </a:lnTo>
                    <a:lnTo>
                      <a:pt x="102" y="222"/>
                    </a:lnTo>
                    <a:lnTo>
                      <a:pt x="54" y="204"/>
                    </a:lnTo>
                    <a:lnTo>
                      <a:pt x="18" y="210"/>
                    </a:lnTo>
                    <a:lnTo>
                      <a:pt x="12" y="204"/>
                    </a:lnTo>
                    <a:lnTo>
                      <a:pt x="24" y="192"/>
                    </a:lnTo>
                    <a:lnTo>
                      <a:pt x="24" y="156"/>
                    </a:lnTo>
                    <a:lnTo>
                      <a:pt x="36" y="126"/>
                    </a:lnTo>
                    <a:lnTo>
                      <a:pt x="6" y="66"/>
                    </a:lnTo>
                    <a:lnTo>
                      <a:pt x="0" y="0"/>
                    </a:lnTo>
                    <a:lnTo>
                      <a:pt x="162" y="0"/>
                    </a:lnTo>
                    <a:lnTo>
                      <a:pt x="162" y="24"/>
                    </a:lnTo>
                    <a:lnTo>
                      <a:pt x="168" y="18"/>
                    </a:lnTo>
                    <a:lnTo>
                      <a:pt x="162" y="30"/>
                    </a:lnTo>
                    <a:lnTo>
                      <a:pt x="174" y="36"/>
                    </a:lnTo>
                    <a:lnTo>
                      <a:pt x="162" y="48"/>
                    </a:lnTo>
                    <a:lnTo>
                      <a:pt x="168" y="48"/>
                    </a:lnTo>
                    <a:lnTo>
                      <a:pt x="144" y="84"/>
                    </a:lnTo>
                    <a:lnTo>
                      <a:pt x="138" y="126"/>
                    </a:lnTo>
                    <a:lnTo>
                      <a:pt x="240" y="120"/>
                    </a:lnTo>
                    <a:lnTo>
                      <a:pt x="240" y="144"/>
                    </a:lnTo>
                    <a:lnTo>
                      <a:pt x="252" y="168"/>
                    </a:lnTo>
                    <a:lnTo>
                      <a:pt x="258" y="17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54" name="Freeform 182"/>
              <p:cNvSpPr>
                <a:spLocks noChangeAspect="1"/>
              </p:cNvSpPr>
              <p:nvPr/>
            </p:nvSpPr>
            <p:spPr bwMode="auto">
              <a:xfrm>
                <a:off x="4440" y="1778"/>
                <a:ext cx="220" cy="167"/>
              </a:xfrm>
              <a:custGeom>
                <a:avLst/>
                <a:gdLst>
                  <a:gd name="T0" fmla="*/ 115 w 288"/>
                  <a:gd name="T1" fmla="*/ 54 h 246"/>
                  <a:gd name="T2" fmla="*/ 96 w 288"/>
                  <a:gd name="T3" fmla="*/ 51 h 246"/>
                  <a:gd name="T4" fmla="*/ 91 w 288"/>
                  <a:gd name="T5" fmla="*/ 54 h 246"/>
                  <a:gd name="T6" fmla="*/ 102 w 288"/>
                  <a:gd name="T7" fmla="*/ 56 h 246"/>
                  <a:gd name="T8" fmla="*/ 110 w 288"/>
                  <a:gd name="T9" fmla="*/ 54 h 246"/>
                  <a:gd name="T10" fmla="*/ 107 w 288"/>
                  <a:gd name="T11" fmla="*/ 58 h 246"/>
                  <a:gd name="T12" fmla="*/ 112 w 288"/>
                  <a:gd name="T13" fmla="*/ 60 h 246"/>
                  <a:gd name="T14" fmla="*/ 115 w 288"/>
                  <a:gd name="T15" fmla="*/ 56 h 246"/>
                  <a:gd name="T16" fmla="*/ 123 w 288"/>
                  <a:gd name="T17" fmla="*/ 54 h 246"/>
                  <a:gd name="T18" fmla="*/ 123 w 288"/>
                  <a:gd name="T19" fmla="*/ 58 h 246"/>
                  <a:gd name="T20" fmla="*/ 112 w 288"/>
                  <a:gd name="T21" fmla="*/ 66 h 246"/>
                  <a:gd name="T22" fmla="*/ 115 w 288"/>
                  <a:gd name="T23" fmla="*/ 70 h 246"/>
                  <a:gd name="T24" fmla="*/ 128 w 288"/>
                  <a:gd name="T25" fmla="*/ 73 h 246"/>
                  <a:gd name="T26" fmla="*/ 125 w 288"/>
                  <a:gd name="T27" fmla="*/ 77 h 246"/>
                  <a:gd name="T28" fmla="*/ 123 w 288"/>
                  <a:gd name="T29" fmla="*/ 75 h 246"/>
                  <a:gd name="T30" fmla="*/ 120 w 288"/>
                  <a:gd name="T31" fmla="*/ 77 h 246"/>
                  <a:gd name="T32" fmla="*/ 118 w 288"/>
                  <a:gd name="T33" fmla="*/ 71 h 246"/>
                  <a:gd name="T34" fmla="*/ 102 w 288"/>
                  <a:gd name="T35" fmla="*/ 68 h 246"/>
                  <a:gd name="T36" fmla="*/ 105 w 288"/>
                  <a:gd name="T37" fmla="*/ 73 h 246"/>
                  <a:gd name="T38" fmla="*/ 99 w 288"/>
                  <a:gd name="T39" fmla="*/ 75 h 246"/>
                  <a:gd name="T40" fmla="*/ 96 w 288"/>
                  <a:gd name="T41" fmla="*/ 71 h 246"/>
                  <a:gd name="T42" fmla="*/ 93 w 288"/>
                  <a:gd name="T43" fmla="*/ 73 h 246"/>
                  <a:gd name="T44" fmla="*/ 91 w 288"/>
                  <a:gd name="T45" fmla="*/ 71 h 246"/>
                  <a:gd name="T46" fmla="*/ 88 w 288"/>
                  <a:gd name="T47" fmla="*/ 75 h 246"/>
                  <a:gd name="T48" fmla="*/ 82 w 288"/>
                  <a:gd name="T49" fmla="*/ 77 h 246"/>
                  <a:gd name="T50" fmla="*/ 78 w 288"/>
                  <a:gd name="T51" fmla="*/ 75 h 246"/>
                  <a:gd name="T52" fmla="*/ 73 w 288"/>
                  <a:gd name="T53" fmla="*/ 70 h 246"/>
                  <a:gd name="T54" fmla="*/ 64 w 288"/>
                  <a:gd name="T55" fmla="*/ 68 h 246"/>
                  <a:gd name="T56" fmla="*/ 64 w 288"/>
                  <a:gd name="T57" fmla="*/ 64 h 246"/>
                  <a:gd name="T58" fmla="*/ 56 w 288"/>
                  <a:gd name="T59" fmla="*/ 64 h 246"/>
                  <a:gd name="T60" fmla="*/ 56 w 288"/>
                  <a:gd name="T61" fmla="*/ 62 h 246"/>
                  <a:gd name="T62" fmla="*/ 48 w 288"/>
                  <a:gd name="T63" fmla="*/ 64 h 246"/>
                  <a:gd name="T64" fmla="*/ 53 w 288"/>
                  <a:gd name="T65" fmla="*/ 68 h 246"/>
                  <a:gd name="T66" fmla="*/ 46 w 288"/>
                  <a:gd name="T67" fmla="*/ 70 h 246"/>
                  <a:gd name="T68" fmla="*/ 24 w 288"/>
                  <a:gd name="T69" fmla="*/ 64 h 246"/>
                  <a:gd name="T70" fmla="*/ 8 w 288"/>
                  <a:gd name="T71" fmla="*/ 66 h 246"/>
                  <a:gd name="T72" fmla="*/ 5 w 288"/>
                  <a:gd name="T73" fmla="*/ 64 h 246"/>
                  <a:gd name="T74" fmla="*/ 11 w 288"/>
                  <a:gd name="T75" fmla="*/ 60 h 246"/>
                  <a:gd name="T76" fmla="*/ 11 w 288"/>
                  <a:gd name="T77" fmla="*/ 49 h 246"/>
                  <a:gd name="T78" fmla="*/ 16 w 288"/>
                  <a:gd name="T79" fmla="*/ 39 h 246"/>
                  <a:gd name="T80" fmla="*/ 3 w 288"/>
                  <a:gd name="T81" fmla="*/ 21 h 246"/>
                  <a:gd name="T82" fmla="*/ 0 w 288"/>
                  <a:gd name="T83" fmla="*/ 0 h 246"/>
                  <a:gd name="T84" fmla="*/ 73 w 288"/>
                  <a:gd name="T85" fmla="*/ 0 h 246"/>
                  <a:gd name="T86" fmla="*/ 73 w 288"/>
                  <a:gd name="T87" fmla="*/ 7 h 246"/>
                  <a:gd name="T88" fmla="*/ 75 w 288"/>
                  <a:gd name="T89" fmla="*/ 5 h 246"/>
                  <a:gd name="T90" fmla="*/ 73 w 288"/>
                  <a:gd name="T91" fmla="*/ 10 h 246"/>
                  <a:gd name="T92" fmla="*/ 78 w 288"/>
                  <a:gd name="T93" fmla="*/ 11 h 246"/>
                  <a:gd name="T94" fmla="*/ 73 w 288"/>
                  <a:gd name="T95" fmla="*/ 15 h 246"/>
                  <a:gd name="T96" fmla="*/ 75 w 288"/>
                  <a:gd name="T97" fmla="*/ 15 h 246"/>
                  <a:gd name="T98" fmla="*/ 64 w 288"/>
                  <a:gd name="T99" fmla="*/ 26 h 246"/>
                  <a:gd name="T100" fmla="*/ 61 w 288"/>
                  <a:gd name="T101" fmla="*/ 39 h 246"/>
                  <a:gd name="T102" fmla="*/ 107 w 288"/>
                  <a:gd name="T103" fmla="*/ 37 h 246"/>
                  <a:gd name="T104" fmla="*/ 107 w 288"/>
                  <a:gd name="T105" fmla="*/ 45 h 246"/>
                  <a:gd name="T106" fmla="*/ 112 w 288"/>
                  <a:gd name="T107" fmla="*/ 52 h 246"/>
                  <a:gd name="T108" fmla="*/ 115 w 288"/>
                  <a:gd name="T109" fmla="*/ 54 h 246"/>
                  <a:gd name="T110" fmla="*/ 115 w 288"/>
                  <a:gd name="T111" fmla="*/ 56 h 24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88"/>
                  <a:gd name="T169" fmla="*/ 0 h 246"/>
                  <a:gd name="T170" fmla="*/ 288 w 288"/>
                  <a:gd name="T171" fmla="*/ 246 h 24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88" h="246">
                    <a:moveTo>
                      <a:pt x="258" y="174"/>
                    </a:moveTo>
                    <a:lnTo>
                      <a:pt x="216" y="162"/>
                    </a:lnTo>
                    <a:lnTo>
                      <a:pt x="204" y="174"/>
                    </a:lnTo>
                    <a:lnTo>
                      <a:pt x="228" y="180"/>
                    </a:lnTo>
                    <a:lnTo>
                      <a:pt x="246" y="174"/>
                    </a:lnTo>
                    <a:lnTo>
                      <a:pt x="240" y="186"/>
                    </a:lnTo>
                    <a:lnTo>
                      <a:pt x="252" y="192"/>
                    </a:lnTo>
                    <a:lnTo>
                      <a:pt x="258" y="180"/>
                    </a:lnTo>
                    <a:lnTo>
                      <a:pt x="276" y="174"/>
                    </a:lnTo>
                    <a:lnTo>
                      <a:pt x="276" y="186"/>
                    </a:lnTo>
                    <a:lnTo>
                      <a:pt x="252" y="210"/>
                    </a:lnTo>
                    <a:lnTo>
                      <a:pt x="258" y="222"/>
                    </a:lnTo>
                    <a:lnTo>
                      <a:pt x="288" y="234"/>
                    </a:lnTo>
                    <a:lnTo>
                      <a:pt x="282" y="246"/>
                    </a:lnTo>
                    <a:lnTo>
                      <a:pt x="276" y="240"/>
                    </a:lnTo>
                    <a:lnTo>
                      <a:pt x="270" y="246"/>
                    </a:lnTo>
                    <a:lnTo>
                      <a:pt x="264" y="228"/>
                    </a:lnTo>
                    <a:lnTo>
                      <a:pt x="228" y="216"/>
                    </a:lnTo>
                    <a:lnTo>
                      <a:pt x="234" y="234"/>
                    </a:lnTo>
                    <a:lnTo>
                      <a:pt x="222" y="240"/>
                    </a:lnTo>
                    <a:lnTo>
                      <a:pt x="216" y="228"/>
                    </a:lnTo>
                    <a:lnTo>
                      <a:pt x="210" y="234"/>
                    </a:lnTo>
                    <a:lnTo>
                      <a:pt x="204" y="228"/>
                    </a:lnTo>
                    <a:lnTo>
                      <a:pt x="198" y="240"/>
                    </a:lnTo>
                    <a:lnTo>
                      <a:pt x="186" y="246"/>
                    </a:lnTo>
                    <a:lnTo>
                      <a:pt x="174" y="240"/>
                    </a:lnTo>
                    <a:lnTo>
                      <a:pt x="162" y="222"/>
                    </a:lnTo>
                    <a:lnTo>
                      <a:pt x="144" y="216"/>
                    </a:lnTo>
                    <a:lnTo>
                      <a:pt x="144" y="204"/>
                    </a:lnTo>
                    <a:lnTo>
                      <a:pt x="126" y="204"/>
                    </a:lnTo>
                    <a:lnTo>
                      <a:pt x="126" y="198"/>
                    </a:lnTo>
                    <a:lnTo>
                      <a:pt x="108" y="204"/>
                    </a:lnTo>
                    <a:lnTo>
                      <a:pt x="120" y="216"/>
                    </a:lnTo>
                    <a:lnTo>
                      <a:pt x="102" y="222"/>
                    </a:lnTo>
                    <a:lnTo>
                      <a:pt x="54" y="204"/>
                    </a:lnTo>
                    <a:lnTo>
                      <a:pt x="18" y="210"/>
                    </a:lnTo>
                    <a:lnTo>
                      <a:pt x="12" y="204"/>
                    </a:lnTo>
                    <a:lnTo>
                      <a:pt x="24" y="192"/>
                    </a:lnTo>
                    <a:lnTo>
                      <a:pt x="24" y="156"/>
                    </a:lnTo>
                    <a:lnTo>
                      <a:pt x="36" y="126"/>
                    </a:lnTo>
                    <a:lnTo>
                      <a:pt x="6" y="66"/>
                    </a:lnTo>
                    <a:lnTo>
                      <a:pt x="0" y="0"/>
                    </a:lnTo>
                    <a:lnTo>
                      <a:pt x="162" y="0"/>
                    </a:lnTo>
                    <a:lnTo>
                      <a:pt x="162" y="24"/>
                    </a:lnTo>
                    <a:lnTo>
                      <a:pt x="168" y="18"/>
                    </a:lnTo>
                    <a:lnTo>
                      <a:pt x="162" y="30"/>
                    </a:lnTo>
                    <a:lnTo>
                      <a:pt x="174" y="36"/>
                    </a:lnTo>
                    <a:lnTo>
                      <a:pt x="162" y="48"/>
                    </a:lnTo>
                    <a:lnTo>
                      <a:pt x="168" y="48"/>
                    </a:lnTo>
                    <a:lnTo>
                      <a:pt x="144" y="84"/>
                    </a:lnTo>
                    <a:lnTo>
                      <a:pt x="138" y="126"/>
                    </a:lnTo>
                    <a:lnTo>
                      <a:pt x="240" y="120"/>
                    </a:lnTo>
                    <a:lnTo>
                      <a:pt x="240" y="144"/>
                    </a:lnTo>
                    <a:lnTo>
                      <a:pt x="252" y="168"/>
                    </a:lnTo>
                    <a:lnTo>
                      <a:pt x="258" y="174"/>
                    </a:lnTo>
                    <a:lnTo>
                      <a:pt x="258" y="18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55" name="Freeform 183"/>
              <p:cNvSpPr>
                <a:spLocks noChangeAspect="1"/>
              </p:cNvSpPr>
              <p:nvPr/>
            </p:nvSpPr>
            <p:spPr bwMode="auto">
              <a:xfrm>
                <a:off x="5213" y="1037"/>
                <a:ext cx="142" cy="200"/>
              </a:xfrm>
              <a:custGeom>
                <a:avLst/>
                <a:gdLst>
                  <a:gd name="T0" fmla="*/ 24 w 186"/>
                  <a:gd name="T1" fmla="*/ 93 h 294"/>
                  <a:gd name="T2" fmla="*/ 21 w 186"/>
                  <a:gd name="T3" fmla="*/ 93 h 294"/>
                  <a:gd name="T4" fmla="*/ 16 w 186"/>
                  <a:gd name="T5" fmla="*/ 87 h 294"/>
                  <a:gd name="T6" fmla="*/ 0 w 186"/>
                  <a:gd name="T7" fmla="*/ 51 h 294"/>
                  <a:gd name="T8" fmla="*/ 5 w 186"/>
                  <a:gd name="T9" fmla="*/ 51 h 294"/>
                  <a:gd name="T10" fmla="*/ 5 w 186"/>
                  <a:gd name="T11" fmla="*/ 47 h 294"/>
                  <a:gd name="T12" fmla="*/ 8 w 186"/>
                  <a:gd name="T13" fmla="*/ 47 h 294"/>
                  <a:gd name="T14" fmla="*/ 5 w 186"/>
                  <a:gd name="T15" fmla="*/ 46 h 294"/>
                  <a:gd name="T16" fmla="*/ 11 w 186"/>
                  <a:gd name="T17" fmla="*/ 36 h 294"/>
                  <a:gd name="T18" fmla="*/ 11 w 186"/>
                  <a:gd name="T19" fmla="*/ 19 h 294"/>
                  <a:gd name="T20" fmla="*/ 18 w 186"/>
                  <a:gd name="T21" fmla="*/ 2 h 294"/>
                  <a:gd name="T22" fmla="*/ 21 w 186"/>
                  <a:gd name="T23" fmla="*/ 2 h 294"/>
                  <a:gd name="T24" fmla="*/ 27 w 186"/>
                  <a:gd name="T25" fmla="*/ 5 h 294"/>
                  <a:gd name="T26" fmla="*/ 40 w 186"/>
                  <a:gd name="T27" fmla="*/ 0 h 294"/>
                  <a:gd name="T28" fmla="*/ 50 w 186"/>
                  <a:gd name="T29" fmla="*/ 5 h 294"/>
                  <a:gd name="T30" fmla="*/ 61 w 186"/>
                  <a:gd name="T31" fmla="*/ 30 h 294"/>
                  <a:gd name="T32" fmla="*/ 67 w 186"/>
                  <a:gd name="T33" fmla="*/ 30 h 294"/>
                  <a:gd name="T34" fmla="*/ 69 w 186"/>
                  <a:gd name="T35" fmla="*/ 38 h 294"/>
                  <a:gd name="T36" fmla="*/ 78 w 186"/>
                  <a:gd name="T37" fmla="*/ 38 h 294"/>
                  <a:gd name="T38" fmla="*/ 80 w 186"/>
                  <a:gd name="T39" fmla="*/ 44 h 294"/>
                  <a:gd name="T40" fmla="*/ 82 w 186"/>
                  <a:gd name="T41" fmla="*/ 44 h 294"/>
                  <a:gd name="T42" fmla="*/ 80 w 186"/>
                  <a:gd name="T43" fmla="*/ 49 h 294"/>
                  <a:gd name="T44" fmla="*/ 69 w 186"/>
                  <a:gd name="T45" fmla="*/ 53 h 294"/>
                  <a:gd name="T46" fmla="*/ 67 w 186"/>
                  <a:gd name="T47" fmla="*/ 59 h 294"/>
                  <a:gd name="T48" fmla="*/ 61 w 186"/>
                  <a:gd name="T49" fmla="*/ 54 h 294"/>
                  <a:gd name="T50" fmla="*/ 59 w 186"/>
                  <a:gd name="T51" fmla="*/ 59 h 294"/>
                  <a:gd name="T52" fmla="*/ 56 w 186"/>
                  <a:gd name="T53" fmla="*/ 56 h 294"/>
                  <a:gd name="T54" fmla="*/ 56 w 186"/>
                  <a:gd name="T55" fmla="*/ 61 h 294"/>
                  <a:gd name="T56" fmla="*/ 50 w 186"/>
                  <a:gd name="T57" fmla="*/ 61 h 294"/>
                  <a:gd name="T58" fmla="*/ 53 w 186"/>
                  <a:gd name="T59" fmla="*/ 59 h 294"/>
                  <a:gd name="T60" fmla="*/ 50 w 186"/>
                  <a:gd name="T61" fmla="*/ 56 h 294"/>
                  <a:gd name="T62" fmla="*/ 46 w 186"/>
                  <a:gd name="T63" fmla="*/ 70 h 294"/>
                  <a:gd name="T64" fmla="*/ 43 w 186"/>
                  <a:gd name="T65" fmla="*/ 68 h 294"/>
                  <a:gd name="T66" fmla="*/ 43 w 186"/>
                  <a:gd name="T67" fmla="*/ 73 h 294"/>
                  <a:gd name="T68" fmla="*/ 35 w 186"/>
                  <a:gd name="T69" fmla="*/ 73 h 294"/>
                  <a:gd name="T70" fmla="*/ 37 w 186"/>
                  <a:gd name="T71" fmla="*/ 78 h 294"/>
                  <a:gd name="T72" fmla="*/ 35 w 186"/>
                  <a:gd name="T73" fmla="*/ 73 h 294"/>
                  <a:gd name="T74" fmla="*/ 29 w 186"/>
                  <a:gd name="T75" fmla="*/ 76 h 294"/>
                  <a:gd name="T76" fmla="*/ 24 w 186"/>
                  <a:gd name="T77" fmla="*/ 93 h 29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86"/>
                  <a:gd name="T118" fmla="*/ 0 h 294"/>
                  <a:gd name="T119" fmla="*/ 186 w 186"/>
                  <a:gd name="T120" fmla="*/ 294 h 29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86" h="294">
                    <a:moveTo>
                      <a:pt x="54" y="294"/>
                    </a:moveTo>
                    <a:lnTo>
                      <a:pt x="48" y="294"/>
                    </a:lnTo>
                    <a:lnTo>
                      <a:pt x="36" y="276"/>
                    </a:lnTo>
                    <a:lnTo>
                      <a:pt x="0" y="162"/>
                    </a:lnTo>
                    <a:lnTo>
                      <a:pt x="12" y="162"/>
                    </a:lnTo>
                    <a:lnTo>
                      <a:pt x="12" y="150"/>
                    </a:lnTo>
                    <a:lnTo>
                      <a:pt x="18" y="150"/>
                    </a:lnTo>
                    <a:lnTo>
                      <a:pt x="12" y="144"/>
                    </a:lnTo>
                    <a:lnTo>
                      <a:pt x="24" y="114"/>
                    </a:lnTo>
                    <a:lnTo>
                      <a:pt x="24" y="60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60" y="18"/>
                    </a:lnTo>
                    <a:lnTo>
                      <a:pt x="90" y="0"/>
                    </a:lnTo>
                    <a:lnTo>
                      <a:pt x="114" y="18"/>
                    </a:lnTo>
                    <a:lnTo>
                      <a:pt x="138" y="96"/>
                    </a:lnTo>
                    <a:lnTo>
                      <a:pt x="150" y="96"/>
                    </a:lnTo>
                    <a:lnTo>
                      <a:pt x="156" y="120"/>
                    </a:lnTo>
                    <a:lnTo>
                      <a:pt x="174" y="120"/>
                    </a:lnTo>
                    <a:lnTo>
                      <a:pt x="180" y="138"/>
                    </a:lnTo>
                    <a:lnTo>
                      <a:pt x="186" y="138"/>
                    </a:lnTo>
                    <a:lnTo>
                      <a:pt x="180" y="156"/>
                    </a:lnTo>
                    <a:lnTo>
                      <a:pt x="156" y="168"/>
                    </a:lnTo>
                    <a:lnTo>
                      <a:pt x="150" y="186"/>
                    </a:lnTo>
                    <a:lnTo>
                      <a:pt x="138" y="174"/>
                    </a:lnTo>
                    <a:lnTo>
                      <a:pt x="132" y="186"/>
                    </a:lnTo>
                    <a:lnTo>
                      <a:pt x="126" y="180"/>
                    </a:lnTo>
                    <a:lnTo>
                      <a:pt x="126" y="192"/>
                    </a:lnTo>
                    <a:lnTo>
                      <a:pt x="114" y="192"/>
                    </a:lnTo>
                    <a:lnTo>
                      <a:pt x="120" y="186"/>
                    </a:lnTo>
                    <a:lnTo>
                      <a:pt x="114" y="180"/>
                    </a:lnTo>
                    <a:lnTo>
                      <a:pt x="102" y="222"/>
                    </a:lnTo>
                    <a:lnTo>
                      <a:pt x="96" y="216"/>
                    </a:lnTo>
                    <a:lnTo>
                      <a:pt x="96" y="234"/>
                    </a:lnTo>
                    <a:lnTo>
                      <a:pt x="78" y="234"/>
                    </a:lnTo>
                    <a:lnTo>
                      <a:pt x="84" y="246"/>
                    </a:lnTo>
                    <a:lnTo>
                      <a:pt x="78" y="234"/>
                    </a:lnTo>
                    <a:lnTo>
                      <a:pt x="66" y="240"/>
                    </a:lnTo>
                    <a:lnTo>
                      <a:pt x="54" y="294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56" name="Freeform 184"/>
              <p:cNvSpPr>
                <a:spLocks noChangeAspect="1"/>
              </p:cNvSpPr>
              <p:nvPr/>
            </p:nvSpPr>
            <p:spPr bwMode="auto">
              <a:xfrm>
                <a:off x="5213" y="1037"/>
                <a:ext cx="142" cy="204"/>
              </a:xfrm>
              <a:custGeom>
                <a:avLst/>
                <a:gdLst>
                  <a:gd name="T0" fmla="*/ 24 w 186"/>
                  <a:gd name="T1" fmla="*/ 92 h 300"/>
                  <a:gd name="T2" fmla="*/ 21 w 186"/>
                  <a:gd name="T3" fmla="*/ 92 h 300"/>
                  <a:gd name="T4" fmla="*/ 16 w 186"/>
                  <a:gd name="T5" fmla="*/ 87 h 300"/>
                  <a:gd name="T6" fmla="*/ 0 w 186"/>
                  <a:gd name="T7" fmla="*/ 51 h 300"/>
                  <a:gd name="T8" fmla="*/ 5 w 186"/>
                  <a:gd name="T9" fmla="*/ 51 h 300"/>
                  <a:gd name="T10" fmla="*/ 5 w 186"/>
                  <a:gd name="T11" fmla="*/ 47 h 300"/>
                  <a:gd name="T12" fmla="*/ 8 w 186"/>
                  <a:gd name="T13" fmla="*/ 47 h 300"/>
                  <a:gd name="T14" fmla="*/ 5 w 186"/>
                  <a:gd name="T15" fmla="*/ 46 h 300"/>
                  <a:gd name="T16" fmla="*/ 11 w 186"/>
                  <a:gd name="T17" fmla="*/ 36 h 300"/>
                  <a:gd name="T18" fmla="*/ 11 w 186"/>
                  <a:gd name="T19" fmla="*/ 19 h 300"/>
                  <a:gd name="T20" fmla="*/ 18 w 186"/>
                  <a:gd name="T21" fmla="*/ 2 h 300"/>
                  <a:gd name="T22" fmla="*/ 21 w 186"/>
                  <a:gd name="T23" fmla="*/ 2 h 300"/>
                  <a:gd name="T24" fmla="*/ 27 w 186"/>
                  <a:gd name="T25" fmla="*/ 5 h 300"/>
                  <a:gd name="T26" fmla="*/ 40 w 186"/>
                  <a:gd name="T27" fmla="*/ 0 h 300"/>
                  <a:gd name="T28" fmla="*/ 50 w 186"/>
                  <a:gd name="T29" fmla="*/ 5 h 300"/>
                  <a:gd name="T30" fmla="*/ 61 w 186"/>
                  <a:gd name="T31" fmla="*/ 30 h 300"/>
                  <a:gd name="T32" fmla="*/ 67 w 186"/>
                  <a:gd name="T33" fmla="*/ 30 h 300"/>
                  <a:gd name="T34" fmla="*/ 69 w 186"/>
                  <a:gd name="T35" fmla="*/ 38 h 300"/>
                  <a:gd name="T36" fmla="*/ 78 w 186"/>
                  <a:gd name="T37" fmla="*/ 38 h 300"/>
                  <a:gd name="T38" fmla="*/ 80 w 186"/>
                  <a:gd name="T39" fmla="*/ 44 h 300"/>
                  <a:gd name="T40" fmla="*/ 82 w 186"/>
                  <a:gd name="T41" fmla="*/ 44 h 300"/>
                  <a:gd name="T42" fmla="*/ 80 w 186"/>
                  <a:gd name="T43" fmla="*/ 49 h 300"/>
                  <a:gd name="T44" fmla="*/ 69 w 186"/>
                  <a:gd name="T45" fmla="*/ 53 h 300"/>
                  <a:gd name="T46" fmla="*/ 67 w 186"/>
                  <a:gd name="T47" fmla="*/ 58 h 300"/>
                  <a:gd name="T48" fmla="*/ 61 w 186"/>
                  <a:gd name="T49" fmla="*/ 54 h 300"/>
                  <a:gd name="T50" fmla="*/ 59 w 186"/>
                  <a:gd name="T51" fmla="*/ 58 h 300"/>
                  <a:gd name="T52" fmla="*/ 56 w 186"/>
                  <a:gd name="T53" fmla="*/ 56 h 300"/>
                  <a:gd name="T54" fmla="*/ 56 w 186"/>
                  <a:gd name="T55" fmla="*/ 61 h 300"/>
                  <a:gd name="T56" fmla="*/ 50 w 186"/>
                  <a:gd name="T57" fmla="*/ 61 h 300"/>
                  <a:gd name="T58" fmla="*/ 53 w 186"/>
                  <a:gd name="T59" fmla="*/ 58 h 300"/>
                  <a:gd name="T60" fmla="*/ 50 w 186"/>
                  <a:gd name="T61" fmla="*/ 56 h 300"/>
                  <a:gd name="T62" fmla="*/ 46 w 186"/>
                  <a:gd name="T63" fmla="*/ 70 h 300"/>
                  <a:gd name="T64" fmla="*/ 43 w 186"/>
                  <a:gd name="T65" fmla="*/ 68 h 300"/>
                  <a:gd name="T66" fmla="*/ 43 w 186"/>
                  <a:gd name="T67" fmla="*/ 73 h 300"/>
                  <a:gd name="T68" fmla="*/ 35 w 186"/>
                  <a:gd name="T69" fmla="*/ 73 h 300"/>
                  <a:gd name="T70" fmla="*/ 37 w 186"/>
                  <a:gd name="T71" fmla="*/ 78 h 300"/>
                  <a:gd name="T72" fmla="*/ 35 w 186"/>
                  <a:gd name="T73" fmla="*/ 73 h 300"/>
                  <a:gd name="T74" fmla="*/ 29 w 186"/>
                  <a:gd name="T75" fmla="*/ 75 h 300"/>
                  <a:gd name="T76" fmla="*/ 24 w 186"/>
                  <a:gd name="T77" fmla="*/ 92 h 300"/>
                  <a:gd name="T78" fmla="*/ 24 w 186"/>
                  <a:gd name="T79" fmla="*/ 95 h 30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86"/>
                  <a:gd name="T121" fmla="*/ 0 h 300"/>
                  <a:gd name="T122" fmla="*/ 186 w 186"/>
                  <a:gd name="T123" fmla="*/ 300 h 30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86" h="300">
                    <a:moveTo>
                      <a:pt x="54" y="294"/>
                    </a:moveTo>
                    <a:lnTo>
                      <a:pt x="48" y="294"/>
                    </a:lnTo>
                    <a:lnTo>
                      <a:pt x="36" y="276"/>
                    </a:lnTo>
                    <a:lnTo>
                      <a:pt x="0" y="162"/>
                    </a:lnTo>
                    <a:lnTo>
                      <a:pt x="12" y="162"/>
                    </a:lnTo>
                    <a:lnTo>
                      <a:pt x="12" y="150"/>
                    </a:lnTo>
                    <a:lnTo>
                      <a:pt x="18" y="150"/>
                    </a:lnTo>
                    <a:lnTo>
                      <a:pt x="12" y="144"/>
                    </a:lnTo>
                    <a:lnTo>
                      <a:pt x="24" y="114"/>
                    </a:lnTo>
                    <a:lnTo>
                      <a:pt x="24" y="60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60" y="18"/>
                    </a:lnTo>
                    <a:lnTo>
                      <a:pt x="90" y="0"/>
                    </a:lnTo>
                    <a:lnTo>
                      <a:pt x="114" y="18"/>
                    </a:lnTo>
                    <a:lnTo>
                      <a:pt x="138" y="96"/>
                    </a:lnTo>
                    <a:lnTo>
                      <a:pt x="150" y="96"/>
                    </a:lnTo>
                    <a:lnTo>
                      <a:pt x="156" y="120"/>
                    </a:lnTo>
                    <a:lnTo>
                      <a:pt x="174" y="120"/>
                    </a:lnTo>
                    <a:lnTo>
                      <a:pt x="180" y="138"/>
                    </a:lnTo>
                    <a:lnTo>
                      <a:pt x="186" y="138"/>
                    </a:lnTo>
                    <a:lnTo>
                      <a:pt x="180" y="156"/>
                    </a:lnTo>
                    <a:lnTo>
                      <a:pt x="156" y="168"/>
                    </a:lnTo>
                    <a:lnTo>
                      <a:pt x="150" y="186"/>
                    </a:lnTo>
                    <a:lnTo>
                      <a:pt x="138" y="174"/>
                    </a:lnTo>
                    <a:lnTo>
                      <a:pt x="132" y="186"/>
                    </a:lnTo>
                    <a:lnTo>
                      <a:pt x="126" y="180"/>
                    </a:lnTo>
                    <a:lnTo>
                      <a:pt x="126" y="192"/>
                    </a:lnTo>
                    <a:lnTo>
                      <a:pt x="114" y="192"/>
                    </a:lnTo>
                    <a:lnTo>
                      <a:pt x="120" y="186"/>
                    </a:lnTo>
                    <a:lnTo>
                      <a:pt x="114" y="180"/>
                    </a:lnTo>
                    <a:lnTo>
                      <a:pt x="102" y="222"/>
                    </a:lnTo>
                    <a:lnTo>
                      <a:pt x="96" y="216"/>
                    </a:lnTo>
                    <a:lnTo>
                      <a:pt x="96" y="234"/>
                    </a:lnTo>
                    <a:lnTo>
                      <a:pt x="78" y="234"/>
                    </a:lnTo>
                    <a:lnTo>
                      <a:pt x="84" y="246"/>
                    </a:lnTo>
                    <a:lnTo>
                      <a:pt x="78" y="234"/>
                    </a:lnTo>
                    <a:lnTo>
                      <a:pt x="66" y="240"/>
                    </a:lnTo>
                    <a:lnTo>
                      <a:pt x="54" y="294"/>
                    </a:lnTo>
                    <a:lnTo>
                      <a:pt x="54" y="30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57" name="Freeform 185"/>
              <p:cNvSpPr>
                <a:spLocks noChangeAspect="1"/>
              </p:cNvSpPr>
              <p:nvPr/>
            </p:nvSpPr>
            <p:spPr bwMode="auto">
              <a:xfrm>
                <a:off x="4976" y="1416"/>
                <a:ext cx="178" cy="77"/>
              </a:xfrm>
              <a:custGeom>
                <a:avLst/>
                <a:gdLst>
                  <a:gd name="T0" fmla="*/ 79 w 234"/>
                  <a:gd name="T1" fmla="*/ 0 h 114"/>
                  <a:gd name="T2" fmla="*/ 90 w 234"/>
                  <a:gd name="T3" fmla="*/ 24 h 114"/>
                  <a:gd name="T4" fmla="*/ 103 w 234"/>
                  <a:gd name="T5" fmla="*/ 22 h 114"/>
                  <a:gd name="T6" fmla="*/ 100 w 234"/>
                  <a:gd name="T7" fmla="*/ 32 h 114"/>
                  <a:gd name="T8" fmla="*/ 100 w 234"/>
                  <a:gd name="T9" fmla="*/ 28 h 114"/>
                  <a:gd name="T10" fmla="*/ 98 w 234"/>
                  <a:gd name="T11" fmla="*/ 32 h 114"/>
                  <a:gd name="T12" fmla="*/ 93 w 234"/>
                  <a:gd name="T13" fmla="*/ 33 h 114"/>
                  <a:gd name="T14" fmla="*/ 87 w 234"/>
                  <a:gd name="T15" fmla="*/ 35 h 114"/>
                  <a:gd name="T16" fmla="*/ 84 w 234"/>
                  <a:gd name="T17" fmla="*/ 28 h 114"/>
                  <a:gd name="T18" fmla="*/ 81 w 234"/>
                  <a:gd name="T19" fmla="*/ 30 h 114"/>
                  <a:gd name="T20" fmla="*/ 76 w 234"/>
                  <a:gd name="T21" fmla="*/ 28 h 114"/>
                  <a:gd name="T22" fmla="*/ 76 w 234"/>
                  <a:gd name="T23" fmla="*/ 24 h 114"/>
                  <a:gd name="T24" fmla="*/ 79 w 234"/>
                  <a:gd name="T25" fmla="*/ 24 h 114"/>
                  <a:gd name="T26" fmla="*/ 76 w 234"/>
                  <a:gd name="T27" fmla="*/ 20 h 114"/>
                  <a:gd name="T28" fmla="*/ 76 w 234"/>
                  <a:gd name="T29" fmla="*/ 20 h 114"/>
                  <a:gd name="T30" fmla="*/ 76 w 234"/>
                  <a:gd name="T31" fmla="*/ 13 h 114"/>
                  <a:gd name="T32" fmla="*/ 72 w 234"/>
                  <a:gd name="T33" fmla="*/ 13 h 114"/>
                  <a:gd name="T34" fmla="*/ 79 w 234"/>
                  <a:gd name="T35" fmla="*/ 5 h 114"/>
                  <a:gd name="T36" fmla="*/ 76 w 234"/>
                  <a:gd name="T37" fmla="*/ 3 h 114"/>
                  <a:gd name="T38" fmla="*/ 69 w 234"/>
                  <a:gd name="T39" fmla="*/ 13 h 114"/>
                  <a:gd name="T40" fmla="*/ 64 w 234"/>
                  <a:gd name="T41" fmla="*/ 13 h 114"/>
                  <a:gd name="T42" fmla="*/ 69 w 234"/>
                  <a:gd name="T43" fmla="*/ 15 h 114"/>
                  <a:gd name="T44" fmla="*/ 69 w 234"/>
                  <a:gd name="T45" fmla="*/ 22 h 114"/>
                  <a:gd name="T46" fmla="*/ 74 w 234"/>
                  <a:gd name="T47" fmla="*/ 30 h 114"/>
                  <a:gd name="T48" fmla="*/ 69 w 234"/>
                  <a:gd name="T49" fmla="*/ 28 h 114"/>
                  <a:gd name="T50" fmla="*/ 74 w 234"/>
                  <a:gd name="T51" fmla="*/ 30 h 114"/>
                  <a:gd name="T52" fmla="*/ 76 w 234"/>
                  <a:gd name="T53" fmla="*/ 35 h 114"/>
                  <a:gd name="T54" fmla="*/ 58 w 234"/>
                  <a:gd name="T55" fmla="*/ 32 h 114"/>
                  <a:gd name="T56" fmla="*/ 56 w 234"/>
                  <a:gd name="T57" fmla="*/ 32 h 114"/>
                  <a:gd name="T58" fmla="*/ 52 w 234"/>
                  <a:gd name="T59" fmla="*/ 30 h 114"/>
                  <a:gd name="T60" fmla="*/ 58 w 234"/>
                  <a:gd name="T61" fmla="*/ 22 h 114"/>
                  <a:gd name="T62" fmla="*/ 61 w 234"/>
                  <a:gd name="T63" fmla="*/ 20 h 114"/>
                  <a:gd name="T64" fmla="*/ 56 w 234"/>
                  <a:gd name="T65" fmla="*/ 20 h 114"/>
                  <a:gd name="T66" fmla="*/ 40 w 234"/>
                  <a:gd name="T67" fmla="*/ 15 h 114"/>
                  <a:gd name="T68" fmla="*/ 37 w 234"/>
                  <a:gd name="T69" fmla="*/ 9 h 114"/>
                  <a:gd name="T70" fmla="*/ 29 w 234"/>
                  <a:gd name="T71" fmla="*/ 9 h 114"/>
                  <a:gd name="T72" fmla="*/ 24 w 234"/>
                  <a:gd name="T73" fmla="*/ 13 h 114"/>
                  <a:gd name="T74" fmla="*/ 16 w 234"/>
                  <a:gd name="T75" fmla="*/ 11 h 114"/>
                  <a:gd name="T76" fmla="*/ 3 w 234"/>
                  <a:gd name="T77" fmla="*/ 20 h 114"/>
                  <a:gd name="T78" fmla="*/ 0 w 234"/>
                  <a:gd name="T79" fmla="*/ 11 h 114"/>
                  <a:gd name="T80" fmla="*/ 72 w 234"/>
                  <a:gd name="T81" fmla="*/ 2 h 114"/>
                  <a:gd name="T82" fmla="*/ 79 w 234"/>
                  <a:gd name="T83" fmla="*/ 0 h 11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34"/>
                  <a:gd name="T127" fmla="*/ 0 h 114"/>
                  <a:gd name="T128" fmla="*/ 234 w 234"/>
                  <a:gd name="T129" fmla="*/ 114 h 11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34" h="114">
                    <a:moveTo>
                      <a:pt x="180" y="0"/>
                    </a:moveTo>
                    <a:lnTo>
                      <a:pt x="204" y="78"/>
                    </a:lnTo>
                    <a:lnTo>
                      <a:pt x="234" y="72"/>
                    </a:lnTo>
                    <a:lnTo>
                      <a:pt x="228" y="102"/>
                    </a:lnTo>
                    <a:lnTo>
                      <a:pt x="228" y="90"/>
                    </a:lnTo>
                    <a:lnTo>
                      <a:pt x="222" y="102"/>
                    </a:lnTo>
                    <a:lnTo>
                      <a:pt x="210" y="108"/>
                    </a:lnTo>
                    <a:lnTo>
                      <a:pt x="198" y="114"/>
                    </a:lnTo>
                    <a:lnTo>
                      <a:pt x="192" y="90"/>
                    </a:lnTo>
                    <a:lnTo>
                      <a:pt x="186" y="96"/>
                    </a:lnTo>
                    <a:lnTo>
                      <a:pt x="174" y="90"/>
                    </a:lnTo>
                    <a:lnTo>
                      <a:pt x="174" y="78"/>
                    </a:lnTo>
                    <a:lnTo>
                      <a:pt x="180" y="78"/>
                    </a:lnTo>
                    <a:lnTo>
                      <a:pt x="174" y="66"/>
                    </a:lnTo>
                    <a:lnTo>
                      <a:pt x="174" y="42"/>
                    </a:lnTo>
                    <a:lnTo>
                      <a:pt x="162" y="42"/>
                    </a:lnTo>
                    <a:lnTo>
                      <a:pt x="180" y="18"/>
                    </a:lnTo>
                    <a:lnTo>
                      <a:pt x="174" y="12"/>
                    </a:lnTo>
                    <a:lnTo>
                      <a:pt x="156" y="42"/>
                    </a:lnTo>
                    <a:lnTo>
                      <a:pt x="144" y="42"/>
                    </a:lnTo>
                    <a:lnTo>
                      <a:pt x="156" y="48"/>
                    </a:lnTo>
                    <a:lnTo>
                      <a:pt x="156" y="72"/>
                    </a:lnTo>
                    <a:lnTo>
                      <a:pt x="168" y="96"/>
                    </a:lnTo>
                    <a:lnTo>
                      <a:pt x="156" y="90"/>
                    </a:lnTo>
                    <a:lnTo>
                      <a:pt x="168" y="96"/>
                    </a:lnTo>
                    <a:lnTo>
                      <a:pt x="174" y="114"/>
                    </a:lnTo>
                    <a:lnTo>
                      <a:pt x="132" y="102"/>
                    </a:lnTo>
                    <a:lnTo>
                      <a:pt x="126" y="102"/>
                    </a:lnTo>
                    <a:lnTo>
                      <a:pt x="120" y="96"/>
                    </a:lnTo>
                    <a:lnTo>
                      <a:pt x="132" y="72"/>
                    </a:lnTo>
                    <a:lnTo>
                      <a:pt x="138" y="66"/>
                    </a:lnTo>
                    <a:lnTo>
                      <a:pt x="126" y="66"/>
                    </a:lnTo>
                    <a:lnTo>
                      <a:pt x="90" y="48"/>
                    </a:lnTo>
                    <a:lnTo>
                      <a:pt x="84" y="30"/>
                    </a:lnTo>
                    <a:lnTo>
                      <a:pt x="66" y="30"/>
                    </a:lnTo>
                    <a:lnTo>
                      <a:pt x="54" y="42"/>
                    </a:lnTo>
                    <a:lnTo>
                      <a:pt x="36" y="36"/>
                    </a:lnTo>
                    <a:lnTo>
                      <a:pt x="6" y="66"/>
                    </a:lnTo>
                    <a:lnTo>
                      <a:pt x="0" y="36"/>
                    </a:lnTo>
                    <a:lnTo>
                      <a:pt x="162" y="6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58" name="Freeform 186"/>
              <p:cNvSpPr>
                <a:spLocks noChangeAspect="1"/>
              </p:cNvSpPr>
              <p:nvPr/>
            </p:nvSpPr>
            <p:spPr bwMode="auto">
              <a:xfrm>
                <a:off x="4976" y="1416"/>
                <a:ext cx="178" cy="77"/>
              </a:xfrm>
              <a:custGeom>
                <a:avLst/>
                <a:gdLst>
                  <a:gd name="T0" fmla="*/ 79 w 234"/>
                  <a:gd name="T1" fmla="*/ 0 h 114"/>
                  <a:gd name="T2" fmla="*/ 90 w 234"/>
                  <a:gd name="T3" fmla="*/ 24 h 114"/>
                  <a:gd name="T4" fmla="*/ 103 w 234"/>
                  <a:gd name="T5" fmla="*/ 22 h 114"/>
                  <a:gd name="T6" fmla="*/ 100 w 234"/>
                  <a:gd name="T7" fmla="*/ 32 h 114"/>
                  <a:gd name="T8" fmla="*/ 100 w 234"/>
                  <a:gd name="T9" fmla="*/ 28 h 114"/>
                  <a:gd name="T10" fmla="*/ 98 w 234"/>
                  <a:gd name="T11" fmla="*/ 32 h 114"/>
                  <a:gd name="T12" fmla="*/ 93 w 234"/>
                  <a:gd name="T13" fmla="*/ 33 h 114"/>
                  <a:gd name="T14" fmla="*/ 87 w 234"/>
                  <a:gd name="T15" fmla="*/ 35 h 114"/>
                  <a:gd name="T16" fmla="*/ 84 w 234"/>
                  <a:gd name="T17" fmla="*/ 28 h 114"/>
                  <a:gd name="T18" fmla="*/ 81 w 234"/>
                  <a:gd name="T19" fmla="*/ 30 h 114"/>
                  <a:gd name="T20" fmla="*/ 76 w 234"/>
                  <a:gd name="T21" fmla="*/ 28 h 114"/>
                  <a:gd name="T22" fmla="*/ 76 w 234"/>
                  <a:gd name="T23" fmla="*/ 24 h 114"/>
                  <a:gd name="T24" fmla="*/ 79 w 234"/>
                  <a:gd name="T25" fmla="*/ 24 h 114"/>
                  <a:gd name="T26" fmla="*/ 76 w 234"/>
                  <a:gd name="T27" fmla="*/ 20 h 114"/>
                  <a:gd name="T28" fmla="*/ 74 w 234"/>
                  <a:gd name="T29" fmla="*/ 20 h 114"/>
                  <a:gd name="T30" fmla="*/ 76 w 234"/>
                  <a:gd name="T31" fmla="*/ 20 h 114"/>
                  <a:gd name="T32" fmla="*/ 76 w 234"/>
                  <a:gd name="T33" fmla="*/ 13 h 114"/>
                  <a:gd name="T34" fmla="*/ 72 w 234"/>
                  <a:gd name="T35" fmla="*/ 13 h 114"/>
                  <a:gd name="T36" fmla="*/ 79 w 234"/>
                  <a:gd name="T37" fmla="*/ 5 h 114"/>
                  <a:gd name="T38" fmla="*/ 76 w 234"/>
                  <a:gd name="T39" fmla="*/ 3 h 114"/>
                  <a:gd name="T40" fmla="*/ 69 w 234"/>
                  <a:gd name="T41" fmla="*/ 13 h 114"/>
                  <a:gd name="T42" fmla="*/ 64 w 234"/>
                  <a:gd name="T43" fmla="*/ 13 h 114"/>
                  <a:gd name="T44" fmla="*/ 69 w 234"/>
                  <a:gd name="T45" fmla="*/ 15 h 114"/>
                  <a:gd name="T46" fmla="*/ 69 w 234"/>
                  <a:gd name="T47" fmla="*/ 22 h 114"/>
                  <a:gd name="T48" fmla="*/ 74 w 234"/>
                  <a:gd name="T49" fmla="*/ 30 h 114"/>
                  <a:gd name="T50" fmla="*/ 69 w 234"/>
                  <a:gd name="T51" fmla="*/ 28 h 114"/>
                  <a:gd name="T52" fmla="*/ 74 w 234"/>
                  <a:gd name="T53" fmla="*/ 30 h 114"/>
                  <a:gd name="T54" fmla="*/ 76 w 234"/>
                  <a:gd name="T55" fmla="*/ 35 h 114"/>
                  <a:gd name="T56" fmla="*/ 58 w 234"/>
                  <a:gd name="T57" fmla="*/ 32 h 114"/>
                  <a:gd name="T58" fmla="*/ 56 w 234"/>
                  <a:gd name="T59" fmla="*/ 32 h 114"/>
                  <a:gd name="T60" fmla="*/ 52 w 234"/>
                  <a:gd name="T61" fmla="*/ 30 h 114"/>
                  <a:gd name="T62" fmla="*/ 58 w 234"/>
                  <a:gd name="T63" fmla="*/ 22 h 114"/>
                  <a:gd name="T64" fmla="*/ 61 w 234"/>
                  <a:gd name="T65" fmla="*/ 20 h 114"/>
                  <a:gd name="T66" fmla="*/ 56 w 234"/>
                  <a:gd name="T67" fmla="*/ 20 h 114"/>
                  <a:gd name="T68" fmla="*/ 40 w 234"/>
                  <a:gd name="T69" fmla="*/ 15 h 114"/>
                  <a:gd name="T70" fmla="*/ 37 w 234"/>
                  <a:gd name="T71" fmla="*/ 9 h 114"/>
                  <a:gd name="T72" fmla="*/ 29 w 234"/>
                  <a:gd name="T73" fmla="*/ 9 h 114"/>
                  <a:gd name="T74" fmla="*/ 24 w 234"/>
                  <a:gd name="T75" fmla="*/ 13 h 114"/>
                  <a:gd name="T76" fmla="*/ 16 w 234"/>
                  <a:gd name="T77" fmla="*/ 11 h 114"/>
                  <a:gd name="T78" fmla="*/ 3 w 234"/>
                  <a:gd name="T79" fmla="*/ 20 h 114"/>
                  <a:gd name="T80" fmla="*/ 0 w 234"/>
                  <a:gd name="T81" fmla="*/ 11 h 114"/>
                  <a:gd name="T82" fmla="*/ 72 w 234"/>
                  <a:gd name="T83" fmla="*/ 2 h 114"/>
                  <a:gd name="T84" fmla="*/ 79 w 234"/>
                  <a:gd name="T85" fmla="*/ 0 h 114"/>
                  <a:gd name="T86" fmla="*/ 79 w 234"/>
                  <a:gd name="T87" fmla="*/ 2 h 11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34"/>
                  <a:gd name="T133" fmla="*/ 0 h 114"/>
                  <a:gd name="T134" fmla="*/ 234 w 234"/>
                  <a:gd name="T135" fmla="*/ 114 h 11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34" h="114">
                    <a:moveTo>
                      <a:pt x="180" y="0"/>
                    </a:moveTo>
                    <a:lnTo>
                      <a:pt x="204" y="78"/>
                    </a:lnTo>
                    <a:lnTo>
                      <a:pt x="234" y="72"/>
                    </a:lnTo>
                    <a:lnTo>
                      <a:pt x="228" y="102"/>
                    </a:lnTo>
                    <a:lnTo>
                      <a:pt x="228" y="90"/>
                    </a:lnTo>
                    <a:lnTo>
                      <a:pt x="222" y="102"/>
                    </a:lnTo>
                    <a:lnTo>
                      <a:pt x="210" y="108"/>
                    </a:lnTo>
                    <a:lnTo>
                      <a:pt x="198" y="114"/>
                    </a:lnTo>
                    <a:lnTo>
                      <a:pt x="192" y="90"/>
                    </a:lnTo>
                    <a:lnTo>
                      <a:pt x="186" y="96"/>
                    </a:lnTo>
                    <a:lnTo>
                      <a:pt x="174" y="90"/>
                    </a:lnTo>
                    <a:lnTo>
                      <a:pt x="174" y="78"/>
                    </a:lnTo>
                    <a:lnTo>
                      <a:pt x="180" y="78"/>
                    </a:lnTo>
                    <a:lnTo>
                      <a:pt x="174" y="66"/>
                    </a:lnTo>
                    <a:lnTo>
                      <a:pt x="168" y="66"/>
                    </a:lnTo>
                    <a:lnTo>
                      <a:pt x="174" y="66"/>
                    </a:lnTo>
                    <a:lnTo>
                      <a:pt x="174" y="42"/>
                    </a:lnTo>
                    <a:lnTo>
                      <a:pt x="162" y="42"/>
                    </a:lnTo>
                    <a:lnTo>
                      <a:pt x="180" y="18"/>
                    </a:lnTo>
                    <a:lnTo>
                      <a:pt x="174" y="12"/>
                    </a:lnTo>
                    <a:lnTo>
                      <a:pt x="156" y="42"/>
                    </a:lnTo>
                    <a:lnTo>
                      <a:pt x="144" y="42"/>
                    </a:lnTo>
                    <a:lnTo>
                      <a:pt x="156" y="48"/>
                    </a:lnTo>
                    <a:lnTo>
                      <a:pt x="156" y="72"/>
                    </a:lnTo>
                    <a:lnTo>
                      <a:pt x="168" y="96"/>
                    </a:lnTo>
                    <a:lnTo>
                      <a:pt x="156" y="90"/>
                    </a:lnTo>
                    <a:lnTo>
                      <a:pt x="168" y="96"/>
                    </a:lnTo>
                    <a:lnTo>
                      <a:pt x="174" y="114"/>
                    </a:lnTo>
                    <a:lnTo>
                      <a:pt x="132" y="102"/>
                    </a:lnTo>
                    <a:lnTo>
                      <a:pt x="126" y="102"/>
                    </a:lnTo>
                    <a:lnTo>
                      <a:pt x="120" y="96"/>
                    </a:lnTo>
                    <a:lnTo>
                      <a:pt x="132" y="72"/>
                    </a:lnTo>
                    <a:lnTo>
                      <a:pt x="138" y="66"/>
                    </a:lnTo>
                    <a:lnTo>
                      <a:pt x="126" y="66"/>
                    </a:lnTo>
                    <a:lnTo>
                      <a:pt x="90" y="48"/>
                    </a:lnTo>
                    <a:lnTo>
                      <a:pt x="84" y="30"/>
                    </a:lnTo>
                    <a:lnTo>
                      <a:pt x="66" y="30"/>
                    </a:lnTo>
                    <a:lnTo>
                      <a:pt x="54" y="42"/>
                    </a:lnTo>
                    <a:lnTo>
                      <a:pt x="36" y="36"/>
                    </a:lnTo>
                    <a:lnTo>
                      <a:pt x="6" y="66"/>
                    </a:lnTo>
                    <a:lnTo>
                      <a:pt x="0" y="36"/>
                    </a:lnTo>
                    <a:lnTo>
                      <a:pt x="162" y="6"/>
                    </a:lnTo>
                    <a:lnTo>
                      <a:pt x="180" y="0"/>
                    </a:lnTo>
                    <a:lnTo>
                      <a:pt x="18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59" name="Freeform 187"/>
              <p:cNvSpPr>
                <a:spLocks noChangeAspect="1"/>
              </p:cNvSpPr>
              <p:nvPr/>
            </p:nvSpPr>
            <p:spPr bwMode="auto">
              <a:xfrm>
                <a:off x="5168" y="1245"/>
                <a:ext cx="132" cy="61"/>
              </a:xfrm>
              <a:custGeom>
                <a:avLst/>
                <a:gdLst>
                  <a:gd name="T0" fmla="*/ 15 w 174"/>
                  <a:gd name="T1" fmla="*/ 9 h 90"/>
                  <a:gd name="T2" fmla="*/ 39 w 174"/>
                  <a:gd name="T3" fmla="*/ 5 h 90"/>
                  <a:gd name="T4" fmla="*/ 47 w 174"/>
                  <a:gd name="T5" fmla="*/ 0 h 90"/>
                  <a:gd name="T6" fmla="*/ 52 w 174"/>
                  <a:gd name="T7" fmla="*/ 5 h 90"/>
                  <a:gd name="T8" fmla="*/ 49 w 174"/>
                  <a:gd name="T9" fmla="*/ 13 h 90"/>
                  <a:gd name="T10" fmla="*/ 55 w 174"/>
                  <a:gd name="T11" fmla="*/ 13 h 90"/>
                  <a:gd name="T12" fmla="*/ 65 w 174"/>
                  <a:gd name="T13" fmla="*/ 20 h 90"/>
                  <a:gd name="T14" fmla="*/ 73 w 174"/>
                  <a:gd name="T15" fmla="*/ 19 h 90"/>
                  <a:gd name="T16" fmla="*/ 65 w 174"/>
                  <a:gd name="T17" fmla="*/ 15 h 90"/>
                  <a:gd name="T18" fmla="*/ 71 w 174"/>
                  <a:gd name="T19" fmla="*/ 13 h 90"/>
                  <a:gd name="T20" fmla="*/ 76 w 174"/>
                  <a:gd name="T21" fmla="*/ 20 h 90"/>
                  <a:gd name="T22" fmla="*/ 61 w 174"/>
                  <a:gd name="T23" fmla="*/ 26 h 90"/>
                  <a:gd name="T24" fmla="*/ 61 w 174"/>
                  <a:gd name="T25" fmla="*/ 22 h 90"/>
                  <a:gd name="T26" fmla="*/ 52 w 174"/>
                  <a:gd name="T27" fmla="*/ 28 h 90"/>
                  <a:gd name="T28" fmla="*/ 52 w 174"/>
                  <a:gd name="T29" fmla="*/ 26 h 90"/>
                  <a:gd name="T30" fmla="*/ 44 w 174"/>
                  <a:gd name="T31" fmla="*/ 19 h 90"/>
                  <a:gd name="T32" fmla="*/ 37 w 174"/>
                  <a:gd name="T33" fmla="*/ 20 h 90"/>
                  <a:gd name="T34" fmla="*/ 34 w 174"/>
                  <a:gd name="T35" fmla="*/ 20 h 90"/>
                  <a:gd name="T36" fmla="*/ 0 w 174"/>
                  <a:gd name="T37" fmla="*/ 26 h 90"/>
                  <a:gd name="T38" fmla="*/ 0 w 174"/>
                  <a:gd name="T39" fmla="*/ 11 h 90"/>
                  <a:gd name="T40" fmla="*/ 8 w 174"/>
                  <a:gd name="T41" fmla="*/ 11 h 90"/>
                  <a:gd name="T42" fmla="*/ 15 w 174"/>
                  <a:gd name="T43" fmla="*/ 9 h 9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4"/>
                  <a:gd name="T67" fmla="*/ 0 h 90"/>
                  <a:gd name="T68" fmla="*/ 174 w 174"/>
                  <a:gd name="T69" fmla="*/ 90 h 9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4" h="90">
                    <a:moveTo>
                      <a:pt x="36" y="30"/>
                    </a:moveTo>
                    <a:lnTo>
                      <a:pt x="90" y="18"/>
                    </a:lnTo>
                    <a:lnTo>
                      <a:pt x="108" y="0"/>
                    </a:lnTo>
                    <a:lnTo>
                      <a:pt x="120" y="18"/>
                    </a:lnTo>
                    <a:lnTo>
                      <a:pt x="114" y="42"/>
                    </a:lnTo>
                    <a:lnTo>
                      <a:pt x="126" y="42"/>
                    </a:lnTo>
                    <a:lnTo>
                      <a:pt x="150" y="66"/>
                    </a:lnTo>
                    <a:lnTo>
                      <a:pt x="168" y="60"/>
                    </a:lnTo>
                    <a:lnTo>
                      <a:pt x="150" y="48"/>
                    </a:lnTo>
                    <a:lnTo>
                      <a:pt x="162" y="42"/>
                    </a:lnTo>
                    <a:lnTo>
                      <a:pt x="174" y="66"/>
                    </a:lnTo>
                    <a:lnTo>
                      <a:pt x="138" y="84"/>
                    </a:lnTo>
                    <a:lnTo>
                      <a:pt x="138" y="72"/>
                    </a:lnTo>
                    <a:lnTo>
                      <a:pt x="120" y="90"/>
                    </a:lnTo>
                    <a:lnTo>
                      <a:pt x="120" y="84"/>
                    </a:lnTo>
                    <a:lnTo>
                      <a:pt x="102" y="60"/>
                    </a:lnTo>
                    <a:lnTo>
                      <a:pt x="84" y="66"/>
                    </a:lnTo>
                    <a:lnTo>
                      <a:pt x="78" y="66"/>
                    </a:lnTo>
                    <a:lnTo>
                      <a:pt x="0" y="84"/>
                    </a:lnTo>
                    <a:lnTo>
                      <a:pt x="0" y="36"/>
                    </a:lnTo>
                    <a:lnTo>
                      <a:pt x="18" y="36"/>
                    </a:lnTo>
                    <a:lnTo>
                      <a:pt x="36" y="30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60" name="Freeform 188"/>
              <p:cNvSpPr>
                <a:spLocks noChangeAspect="1"/>
              </p:cNvSpPr>
              <p:nvPr/>
            </p:nvSpPr>
            <p:spPr bwMode="auto">
              <a:xfrm>
                <a:off x="5168" y="1245"/>
                <a:ext cx="132" cy="61"/>
              </a:xfrm>
              <a:custGeom>
                <a:avLst/>
                <a:gdLst>
                  <a:gd name="T0" fmla="*/ 15 w 174"/>
                  <a:gd name="T1" fmla="*/ 9 h 90"/>
                  <a:gd name="T2" fmla="*/ 39 w 174"/>
                  <a:gd name="T3" fmla="*/ 5 h 90"/>
                  <a:gd name="T4" fmla="*/ 47 w 174"/>
                  <a:gd name="T5" fmla="*/ 0 h 90"/>
                  <a:gd name="T6" fmla="*/ 52 w 174"/>
                  <a:gd name="T7" fmla="*/ 5 h 90"/>
                  <a:gd name="T8" fmla="*/ 49 w 174"/>
                  <a:gd name="T9" fmla="*/ 13 h 90"/>
                  <a:gd name="T10" fmla="*/ 55 w 174"/>
                  <a:gd name="T11" fmla="*/ 13 h 90"/>
                  <a:gd name="T12" fmla="*/ 65 w 174"/>
                  <a:gd name="T13" fmla="*/ 20 h 90"/>
                  <a:gd name="T14" fmla="*/ 73 w 174"/>
                  <a:gd name="T15" fmla="*/ 19 h 90"/>
                  <a:gd name="T16" fmla="*/ 65 w 174"/>
                  <a:gd name="T17" fmla="*/ 15 h 90"/>
                  <a:gd name="T18" fmla="*/ 71 w 174"/>
                  <a:gd name="T19" fmla="*/ 13 h 90"/>
                  <a:gd name="T20" fmla="*/ 76 w 174"/>
                  <a:gd name="T21" fmla="*/ 20 h 90"/>
                  <a:gd name="T22" fmla="*/ 61 w 174"/>
                  <a:gd name="T23" fmla="*/ 26 h 90"/>
                  <a:gd name="T24" fmla="*/ 61 w 174"/>
                  <a:gd name="T25" fmla="*/ 22 h 90"/>
                  <a:gd name="T26" fmla="*/ 52 w 174"/>
                  <a:gd name="T27" fmla="*/ 28 h 90"/>
                  <a:gd name="T28" fmla="*/ 52 w 174"/>
                  <a:gd name="T29" fmla="*/ 26 h 90"/>
                  <a:gd name="T30" fmla="*/ 44 w 174"/>
                  <a:gd name="T31" fmla="*/ 19 h 90"/>
                  <a:gd name="T32" fmla="*/ 37 w 174"/>
                  <a:gd name="T33" fmla="*/ 20 h 90"/>
                  <a:gd name="T34" fmla="*/ 34 w 174"/>
                  <a:gd name="T35" fmla="*/ 20 h 90"/>
                  <a:gd name="T36" fmla="*/ 0 w 174"/>
                  <a:gd name="T37" fmla="*/ 26 h 90"/>
                  <a:gd name="T38" fmla="*/ 0 w 174"/>
                  <a:gd name="T39" fmla="*/ 11 h 90"/>
                  <a:gd name="T40" fmla="*/ 8 w 174"/>
                  <a:gd name="T41" fmla="*/ 11 h 90"/>
                  <a:gd name="T42" fmla="*/ 15 w 174"/>
                  <a:gd name="T43" fmla="*/ 9 h 90"/>
                  <a:gd name="T44" fmla="*/ 15 w 174"/>
                  <a:gd name="T45" fmla="*/ 11 h 9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4"/>
                  <a:gd name="T70" fmla="*/ 0 h 90"/>
                  <a:gd name="T71" fmla="*/ 174 w 174"/>
                  <a:gd name="T72" fmla="*/ 90 h 9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4" h="90">
                    <a:moveTo>
                      <a:pt x="36" y="30"/>
                    </a:moveTo>
                    <a:lnTo>
                      <a:pt x="90" y="18"/>
                    </a:lnTo>
                    <a:lnTo>
                      <a:pt x="108" y="0"/>
                    </a:lnTo>
                    <a:lnTo>
                      <a:pt x="120" y="18"/>
                    </a:lnTo>
                    <a:lnTo>
                      <a:pt x="114" y="42"/>
                    </a:lnTo>
                    <a:lnTo>
                      <a:pt x="126" y="42"/>
                    </a:lnTo>
                    <a:lnTo>
                      <a:pt x="150" y="66"/>
                    </a:lnTo>
                    <a:lnTo>
                      <a:pt x="168" y="60"/>
                    </a:lnTo>
                    <a:lnTo>
                      <a:pt x="150" y="48"/>
                    </a:lnTo>
                    <a:lnTo>
                      <a:pt x="162" y="42"/>
                    </a:lnTo>
                    <a:lnTo>
                      <a:pt x="174" y="66"/>
                    </a:lnTo>
                    <a:lnTo>
                      <a:pt x="138" y="84"/>
                    </a:lnTo>
                    <a:lnTo>
                      <a:pt x="138" y="72"/>
                    </a:lnTo>
                    <a:lnTo>
                      <a:pt x="120" y="90"/>
                    </a:lnTo>
                    <a:lnTo>
                      <a:pt x="120" y="84"/>
                    </a:lnTo>
                    <a:lnTo>
                      <a:pt x="102" y="60"/>
                    </a:lnTo>
                    <a:lnTo>
                      <a:pt x="84" y="66"/>
                    </a:lnTo>
                    <a:lnTo>
                      <a:pt x="78" y="66"/>
                    </a:lnTo>
                    <a:lnTo>
                      <a:pt x="0" y="84"/>
                    </a:lnTo>
                    <a:lnTo>
                      <a:pt x="0" y="36"/>
                    </a:lnTo>
                    <a:lnTo>
                      <a:pt x="18" y="36"/>
                    </a:lnTo>
                    <a:lnTo>
                      <a:pt x="36" y="30"/>
                    </a:lnTo>
                    <a:lnTo>
                      <a:pt x="36" y="3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61" name="Freeform 189"/>
              <p:cNvSpPr>
                <a:spLocks noChangeAspect="1"/>
              </p:cNvSpPr>
              <p:nvPr/>
            </p:nvSpPr>
            <p:spPr bwMode="auto">
              <a:xfrm>
                <a:off x="4696" y="1204"/>
                <a:ext cx="151" cy="179"/>
              </a:xfrm>
              <a:custGeom>
                <a:avLst/>
                <a:gdLst>
                  <a:gd name="T0" fmla="*/ 43 w 198"/>
                  <a:gd name="T1" fmla="*/ 81 h 264"/>
                  <a:gd name="T2" fmla="*/ 0 w 198"/>
                  <a:gd name="T3" fmla="*/ 82 h 264"/>
                  <a:gd name="T4" fmla="*/ 11 w 198"/>
                  <a:gd name="T5" fmla="*/ 64 h 264"/>
                  <a:gd name="T6" fmla="*/ 0 w 198"/>
                  <a:gd name="T7" fmla="*/ 45 h 264"/>
                  <a:gd name="T8" fmla="*/ 3 w 198"/>
                  <a:gd name="T9" fmla="*/ 24 h 264"/>
                  <a:gd name="T10" fmla="*/ 16 w 198"/>
                  <a:gd name="T11" fmla="*/ 13 h 264"/>
                  <a:gd name="T12" fmla="*/ 16 w 198"/>
                  <a:gd name="T13" fmla="*/ 21 h 264"/>
                  <a:gd name="T14" fmla="*/ 18 w 198"/>
                  <a:gd name="T15" fmla="*/ 17 h 264"/>
                  <a:gd name="T16" fmla="*/ 18 w 198"/>
                  <a:gd name="T17" fmla="*/ 11 h 264"/>
                  <a:gd name="T18" fmla="*/ 27 w 198"/>
                  <a:gd name="T19" fmla="*/ 7 h 264"/>
                  <a:gd name="T20" fmla="*/ 24 w 198"/>
                  <a:gd name="T21" fmla="*/ 3 h 264"/>
                  <a:gd name="T22" fmla="*/ 29 w 198"/>
                  <a:gd name="T23" fmla="*/ 0 h 264"/>
                  <a:gd name="T24" fmla="*/ 56 w 198"/>
                  <a:gd name="T25" fmla="*/ 5 h 264"/>
                  <a:gd name="T26" fmla="*/ 61 w 198"/>
                  <a:gd name="T27" fmla="*/ 11 h 264"/>
                  <a:gd name="T28" fmla="*/ 59 w 198"/>
                  <a:gd name="T29" fmla="*/ 13 h 264"/>
                  <a:gd name="T30" fmla="*/ 64 w 198"/>
                  <a:gd name="T31" fmla="*/ 19 h 264"/>
                  <a:gd name="T32" fmla="*/ 64 w 198"/>
                  <a:gd name="T33" fmla="*/ 26 h 264"/>
                  <a:gd name="T34" fmla="*/ 53 w 198"/>
                  <a:gd name="T35" fmla="*/ 33 h 264"/>
                  <a:gd name="T36" fmla="*/ 53 w 198"/>
                  <a:gd name="T37" fmla="*/ 39 h 264"/>
                  <a:gd name="T38" fmla="*/ 59 w 198"/>
                  <a:gd name="T39" fmla="*/ 41 h 264"/>
                  <a:gd name="T40" fmla="*/ 72 w 198"/>
                  <a:gd name="T41" fmla="*/ 30 h 264"/>
                  <a:gd name="T42" fmla="*/ 79 w 198"/>
                  <a:gd name="T43" fmla="*/ 35 h 264"/>
                  <a:gd name="T44" fmla="*/ 88 w 198"/>
                  <a:gd name="T45" fmla="*/ 51 h 264"/>
                  <a:gd name="T46" fmla="*/ 85 w 198"/>
                  <a:gd name="T47" fmla="*/ 58 h 264"/>
                  <a:gd name="T48" fmla="*/ 85 w 198"/>
                  <a:gd name="T49" fmla="*/ 60 h 264"/>
                  <a:gd name="T50" fmla="*/ 82 w 198"/>
                  <a:gd name="T51" fmla="*/ 58 h 264"/>
                  <a:gd name="T52" fmla="*/ 79 w 198"/>
                  <a:gd name="T53" fmla="*/ 58 h 264"/>
                  <a:gd name="T54" fmla="*/ 69 w 198"/>
                  <a:gd name="T55" fmla="*/ 77 h 264"/>
                  <a:gd name="T56" fmla="*/ 50 w 198"/>
                  <a:gd name="T57" fmla="*/ 81 h 264"/>
                  <a:gd name="T58" fmla="*/ 43 w 198"/>
                  <a:gd name="T59" fmla="*/ 81 h 26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98"/>
                  <a:gd name="T91" fmla="*/ 0 h 264"/>
                  <a:gd name="T92" fmla="*/ 198 w 198"/>
                  <a:gd name="T93" fmla="*/ 264 h 26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98" h="264">
                    <a:moveTo>
                      <a:pt x="96" y="258"/>
                    </a:moveTo>
                    <a:lnTo>
                      <a:pt x="0" y="264"/>
                    </a:lnTo>
                    <a:lnTo>
                      <a:pt x="24" y="204"/>
                    </a:lnTo>
                    <a:lnTo>
                      <a:pt x="0" y="144"/>
                    </a:lnTo>
                    <a:lnTo>
                      <a:pt x="6" y="78"/>
                    </a:lnTo>
                    <a:lnTo>
                      <a:pt x="36" y="42"/>
                    </a:lnTo>
                    <a:lnTo>
                      <a:pt x="36" y="66"/>
                    </a:lnTo>
                    <a:lnTo>
                      <a:pt x="42" y="54"/>
                    </a:lnTo>
                    <a:lnTo>
                      <a:pt x="42" y="36"/>
                    </a:lnTo>
                    <a:lnTo>
                      <a:pt x="60" y="24"/>
                    </a:lnTo>
                    <a:lnTo>
                      <a:pt x="54" y="12"/>
                    </a:lnTo>
                    <a:lnTo>
                      <a:pt x="66" y="0"/>
                    </a:lnTo>
                    <a:lnTo>
                      <a:pt x="126" y="18"/>
                    </a:lnTo>
                    <a:lnTo>
                      <a:pt x="138" y="36"/>
                    </a:lnTo>
                    <a:lnTo>
                      <a:pt x="132" y="42"/>
                    </a:lnTo>
                    <a:lnTo>
                      <a:pt x="144" y="60"/>
                    </a:lnTo>
                    <a:lnTo>
                      <a:pt x="144" y="84"/>
                    </a:lnTo>
                    <a:lnTo>
                      <a:pt x="120" y="108"/>
                    </a:lnTo>
                    <a:lnTo>
                      <a:pt x="120" y="126"/>
                    </a:lnTo>
                    <a:lnTo>
                      <a:pt x="132" y="132"/>
                    </a:lnTo>
                    <a:lnTo>
                      <a:pt x="162" y="96"/>
                    </a:lnTo>
                    <a:lnTo>
                      <a:pt x="180" y="114"/>
                    </a:lnTo>
                    <a:lnTo>
                      <a:pt x="198" y="162"/>
                    </a:lnTo>
                    <a:lnTo>
                      <a:pt x="192" y="186"/>
                    </a:lnTo>
                    <a:lnTo>
                      <a:pt x="192" y="192"/>
                    </a:lnTo>
                    <a:lnTo>
                      <a:pt x="186" y="186"/>
                    </a:lnTo>
                    <a:lnTo>
                      <a:pt x="180" y="186"/>
                    </a:lnTo>
                    <a:lnTo>
                      <a:pt x="156" y="246"/>
                    </a:lnTo>
                    <a:lnTo>
                      <a:pt x="114" y="258"/>
                    </a:lnTo>
                    <a:lnTo>
                      <a:pt x="96" y="258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62" name="Freeform 190"/>
              <p:cNvSpPr>
                <a:spLocks noChangeAspect="1"/>
              </p:cNvSpPr>
              <p:nvPr/>
            </p:nvSpPr>
            <p:spPr bwMode="auto">
              <a:xfrm>
                <a:off x="4696" y="1204"/>
                <a:ext cx="151" cy="179"/>
              </a:xfrm>
              <a:custGeom>
                <a:avLst/>
                <a:gdLst>
                  <a:gd name="T0" fmla="*/ 43 w 198"/>
                  <a:gd name="T1" fmla="*/ 81 h 264"/>
                  <a:gd name="T2" fmla="*/ 0 w 198"/>
                  <a:gd name="T3" fmla="*/ 82 h 264"/>
                  <a:gd name="T4" fmla="*/ 11 w 198"/>
                  <a:gd name="T5" fmla="*/ 64 h 264"/>
                  <a:gd name="T6" fmla="*/ 0 w 198"/>
                  <a:gd name="T7" fmla="*/ 45 h 264"/>
                  <a:gd name="T8" fmla="*/ 3 w 198"/>
                  <a:gd name="T9" fmla="*/ 24 h 264"/>
                  <a:gd name="T10" fmla="*/ 16 w 198"/>
                  <a:gd name="T11" fmla="*/ 13 h 264"/>
                  <a:gd name="T12" fmla="*/ 16 w 198"/>
                  <a:gd name="T13" fmla="*/ 21 h 264"/>
                  <a:gd name="T14" fmla="*/ 18 w 198"/>
                  <a:gd name="T15" fmla="*/ 17 h 264"/>
                  <a:gd name="T16" fmla="*/ 18 w 198"/>
                  <a:gd name="T17" fmla="*/ 21 h 264"/>
                  <a:gd name="T18" fmla="*/ 18 w 198"/>
                  <a:gd name="T19" fmla="*/ 11 h 264"/>
                  <a:gd name="T20" fmla="*/ 27 w 198"/>
                  <a:gd name="T21" fmla="*/ 7 h 264"/>
                  <a:gd name="T22" fmla="*/ 24 w 198"/>
                  <a:gd name="T23" fmla="*/ 3 h 264"/>
                  <a:gd name="T24" fmla="*/ 29 w 198"/>
                  <a:gd name="T25" fmla="*/ 0 h 264"/>
                  <a:gd name="T26" fmla="*/ 56 w 198"/>
                  <a:gd name="T27" fmla="*/ 5 h 264"/>
                  <a:gd name="T28" fmla="*/ 61 w 198"/>
                  <a:gd name="T29" fmla="*/ 11 h 264"/>
                  <a:gd name="T30" fmla="*/ 59 w 198"/>
                  <a:gd name="T31" fmla="*/ 13 h 264"/>
                  <a:gd name="T32" fmla="*/ 64 w 198"/>
                  <a:gd name="T33" fmla="*/ 19 h 264"/>
                  <a:gd name="T34" fmla="*/ 64 w 198"/>
                  <a:gd name="T35" fmla="*/ 26 h 264"/>
                  <a:gd name="T36" fmla="*/ 53 w 198"/>
                  <a:gd name="T37" fmla="*/ 33 h 264"/>
                  <a:gd name="T38" fmla="*/ 53 w 198"/>
                  <a:gd name="T39" fmla="*/ 39 h 264"/>
                  <a:gd name="T40" fmla="*/ 59 w 198"/>
                  <a:gd name="T41" fmla="*/ 41 h 264"/>
                  <a:gd name="T42" fmla="*/ 72 w 198"/>
                  <a:gd name="T43" fmla="*/ 30 h 264"/>
                  <a:gd name="T44" fmla="*/ 79 w 198"/>
                  <a:gd name="T45" fmla="*/ 35 h 264"/>
                  <a:gd name="T46" fmla="*/ 88 w 198"/>
                  <a:gd name="T47" fmla="*/ 51 h 264"/>
                  <a:gd name="T48" fmla="*/ 85 w 198"/>
                  <a:gd name="T49" fmla="*/ 58 h 264"/>
                  <a:gd name="T50" fmla="*/ 85 w 198"/>
                  <a:gd name="T51" fmla="*/ 60 h 264"/>
                  <a:gd name="T52" fmla="*/ 82 w 198"/>
                  <a:gd name="T53" fmla="*/ 58 h 264"/>
                  <a:gd name="T54" fmla="*/ 79 w 198"/>
                  <a:gd name="T55" fmla="*/ 58 h 264"/>
                  <a:gd name="T56" fmla="*/ 69 w 198"/>
                  <a:gd name="T57" fmla="*/ 77 h 264"/>
                  <a:gd name="T58" fmla="*/ 50 w 198"/>
                  <a:gd name="T59" fmla="*/ 81 h 264"/>
                  <a:gd name="T60" fmla="*/ 43 w 198"/>
                  <a:gd name="T61" fmla="*/ 81 h 264"/>
                  <a:gd name="T62" fmla="*/ 43 w 198"/>
                  <a:gd name="T63" fmla="*/ 82 h 26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8"/>
                  <a:gd name="T97" fmla="*/ 0 h 264"/>
                  <a:gd name="T98" fmla="*/ 198 w 198"/>
                  <a:gd name="T99" fmla="*/ 264 h 26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8" h="264">
                    <a:moveTo>
                      <a:pt x="96" y="258"/>
                    </a:moveTo>
                    <a:lnTo>
                      <a:pt x="0" y="264"/>
                    </a:lnTo>
                    <a:lnTo>
                      <a:pt x="24" y="204"/>
                    </a:lnTo>
                    <a:lnTo>
                      <a:pt x="0" y="144"/>
                    </a:lnTo>
                    <a:lnTo>
                      <a:pt x="6" y="78"/>
                    </a:lnTo>
                    <a:lnTo>
                      <a:pt x="36" y="42"/>
                    </a:lnTo>
                    <a:lnTo>
                      <a:pt x="36" y="66"/>
                    </a:lnTo>
                    <a:lnTo>
                      <a:pt x="42" y="54"/>
                    </a:lnTo>
                    <a:lnTo>
                      <a:pt x="42" y="66"/>
                    </a:lnTo>
                    <a:lnTo>
                      <a:pt x="42" y="36"/>
                    </a:lnTo>
                    <a:lnTo>
                      <a:pt x="60" y="24"/>
                    </a:lnTo>
                    <a:lnTo>
                      <a:pt x="54" y="12"/>
                    </a:lnTo>
                    <a:lnTo>
                      <a:pt x="66" y="0"/>
                    </a:lnTo>
                    <a:lnTo>
                      <a:pt x="126" y="18"/>
                    </a:lnTo>
                    <a:lnTo>
                      <a:pt x="138" y="36"/>
                    </a:lnTo>
                    <a:lnTo>
                      <a:pt x="132" y="42"/>
                    </a:lnTo>
                    <a:lnTo>
                      <a:pt x="144" y="60"/>
                    </a:lnTo>
                    <a:lnTo>
                      <a:pt x="144" y="84"/>
                    </a:lnTo>
                    <a:lnTo>
                      <a:pt x="120" y="108"/>
                    </a:lnTo>
                    <a:lnTo>
                      <a:pt x="120" y="126"/>
                    </a:lnTo>
                    <a:lnTo>
                      <a:pt x="132" y="132"/>
                    </a:lnTo>
                    <a:lnTo>
                      <a:pt x="162" y="96"/>
                    </a:lnTo>
                    <a:lnTo>
                      <a:pt x="180" y="114"/>
                    </a:lnTo>
                    <a:lnTo>
                      <a:pt x="198" y="162"/>
                    </a:lnTo>
                    <a:lnTo>
                      <a:pt x="192" y="186"/>
                    </a:lnTo>
                    <a:lnTo>
                      <a:pt x="192" y="192"/>
                    </a:lnTo>
                    <a:lnTo>
                      <a:pt x="186" y="186"/>
                    </a:lnTo>
                    <a:lnTo>
                      <a:pt x="180" y="186"/>
                    </a:lnTo>
                    <a:lnTo>
                      <a:pt x="156" y="246"/>
                    </a:lnTo>
                    <a:lnTo>
                      <a:pt x="114" y="258"/>
                    </a:lnTo>
                    <a:lnTo>
                      <a:pt x="96" y="258"/>
                    </a:lnTo>
                    <a:lnTo>
                      <a:pt x="96" y="26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63" name="Freeform 191"/>
              <p:cNvSpPr>
                <a:spLocks noChangeAspect="1"/>
              </p:cNvSpPr>
              <p:nvPr/>
            </p:nvSpPr>
            <p:spPr bwMode="auto">
              <a:xfrm>
                <a:off x="4555" y="1143"/>
                <a:ext cx="219" cy="98"/>
              </a:xfrm>
              <a:custGeom>
                <a:avLst/>
                <a:gdLst>
                  <a:gd name="T0" fmla="*/ 127 w 288"/>
                  <a:gd name="T1" fmla="*/ 22 h 144"/>
                  <a:gd name="T2" fmla="*/ 113 w 288"/>
                  <a:gd name="T3" fmla="*/ 22 h 144"/>
                  <a:gd name="T4" fmla="*/ 111 w 288"/>
                  <a:gd name="T5" fmla="*/ 27 h 144"/>
                  <a:gd name="T6" fmla="*/ 95 w 288"/>
                  <a:gd name="T7" fmla="*/ 22 h 144"/>
                  <a:gd name="T8" fmla="*/ 81 w 288"/>
                  <a:gd name="T9" fmla="*/ 29 h 144"/>
                  <a:gd name="T10" fmla="*/ 76 w 288"/>
                  <a:gd name="T11" fmla="*/ 34 h 144"/>
                  <a:gd name="T12" fmla="*/ 76 w 288"/>
                  <a:gd name="T13" fmla="*/ 29 h 144"/>
                  <a:gd name="T14" fmla="*/ 68 w 288"/>
                  <a:gd name="T15" fmla="*/ 34 h 144"/>
                  <a:gd name="T16" fmla="*/ 68 w 288"/>
                  <a:gd name="T17" fmla="*/ 29 h 144"/>
                  <a:gd name="T18" fmla="*/ 58 w 288"/>
                  <a:gd name="T19" fmla="*/ 46 h 144"/>
                  <a:gd name="T20" fmla="*/ 52 w 288"/>
                  <a:gd name="T21" fmla="*/ 46 h 144"/>
                  <a:gd name="T22" fmla="*/ 56 w 288"/>
                  <a:gd name="T23" fmla="*/ 42 h 144"/>
                  <a:gd name="T24" fmla="*/ 50 w 288"/>
                  <a:gd name="T25" fmla="*/ 42 h 144"/>
                  <a:gd name="T26" fmla="*/ 52 w 288"/>
                  <a:gd name="T27" fmla="*/ 34 h 144"/>
                  <a:gd name="T28" fmla="*/ 45 w 288"/>
                  <a:gd name="T29" fmla="*/ 30 h 144"/>
                  <a:gd name="T30" fmla="*/ 5 w 288"/>
                  <a:gd name="T31" fmla="*/ 25 h 144"/>
                  <a:gd name="T32" fmla="*/ 0 w 288"/>
                  <a:gd name="T33" fmla="*/ 21 h 144"/>
                  <a:gd name="T34" fmla="*/ 47 w 288"/>
                  <a:gd name="T35" fmla="*/ 0 h 144"/>
                  <a:gd name="T36" fmla="*/ 50 w 288"/>
                  <a:gd name="T37" fmla="*/ 0 h 144"/>
                  <a:gd name="T38" fmla="*/ 37 w 288"/>
                  <a:gd name="T39" fmla="*/ 10 h 144"/>
                  <a:gd name="T40" fmla="*/ 37 w 288"/>
                  <a:gd name="T41" fmla="*/ 14 h 144"/>
                  <a:gd name="T42" fmla="*/ 43 w 288"/>
                  <a:gd name="T43" fmla="*/ 10 h 144"/>
                  <a:gd name="T44" fmla="*/ 40 w 288"/>
                  <a:gd name="T45" fmla="*/ 14 h 144"/>
                  <a:gd name="T46" fmla="*/ 47 w 288"/>
                  <a:gd name="T47" fmla="*/ 12 h 144"/>
                  <a:gd name="T48" fmla="*/ 58 w 288"/>
                  <a:gd name="T49" fmla="*/ 17 h 144"/>
                  <a:gd name="T50" fmla="*/ 71 w 288"/>
                  <a:gd name="T51" fmla="*/ 19 h 144"/>
                  <a:gd name="T52" fmla="*/ 81 w 288"/>
                  <a:gd name="T53" fmla="*/ 14 h 144"/>
                  <a:gd name="T54" fmla="*/ 103 w 288"/>
                  <a:gd name="T55" fmla="*/ 10 h 144"/>
                  <a:gd name="T56" fmla="*/ 105 w 288"/>
                  <a:gd name="T57" fmla="*/ 15 h 144"/>
                  <a:gd name="T58" fmla="*/ 119 w 288"/>
                  <a:gd name="T59" fmla="*/ 15 h 144"/>
                  <a:gd name="T60" fmla="*/ 119 w 288"/>
                  <a:gd name="T61" fmla="*/ 19 h 144"/>
                  <a:gd name="T62" fmla="*/ 127 w 288"/>
                  <a:gd name="T63" fmla="*/ 22 h 14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88"/>
                  <a:gd name="T97" fmla="*/ 0 h 144"/>
                  <a:gd name="T98" fmla="*/ 288 w 288"/>
                  <a:gd name="T99" fmla="*/ 144 h 14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88" h="144">
                    <a:moveTo>
                      <a:pt x="288" y="72"/>
                    </a:moveTo>
                    <a:lnTo>
                      <a:pt x="258" y="72"/>
                    </a:lnTo>
                    <a:lnTo>
                      <a:pt x="252" y="84"/>
                    </a:lnTo>
                    <a:lnTo>
                      <a:pt x="216" y="72"/>
                    </a:lnTo>
                    <a:lnTo>
                      <a:pt x="186" y="90"/>
                    </a:lnTo>
                    <a:lnTo>
                      <a:pt x="174" y="108"/>
                    </a:lnTo>
                    <a:lnTo>
                      <a:pt x="174" y="90"/>
                    </a:lnTo>
                    <a:lnTo>
                      <a:pt x="156" y="108"/>
                    </a:lnTo>
                    <a:lnTo>
                      <a:pt x="156" y="90"/>
                    </a:lnTo>
                    <a:lnTo>
                      <a:pt x="132" y="144"/>
                    </a:lnTo>
                    <a:lnTo>
                      <a:pt x="120" y="144"/>
                    </a:lnTo>
                    <a:lnTo>
                      <a:pt x="126" y="132"/>
                    </a:lnTo>
                    <a:lnTo>
                      <a:pt x="114" y="132"/>
                    </a:lnTo>
                    <a:lnTo>
                      <a:pt x="120" y="108"/>
                    </a:lnTo>
                    <a:lnTo>
                      <a:pt x="102" y="96"/>
                    </a:lnTo>
                    <a:lnTo>
                      <a:pt x="12" y="78"/>
                    </a:lnTo>
                    <a:lnTo>
                      <a:pt x="0" y="66"/>
                    </a:lnTo>
                    <a:lnTo>
                      <a:pt x="108" y="0"/>
                    </a:lnTo>
                    <a:lnTo>
                      <a:pt x="114" y="0"/>
                    </a:lnTo>
                    <a:lnTo>
                      <a:pt x="84" y="30"/>
                    </a:lnTo>
                    <a:lnTo>
                      <a:pt x="84" y="42"/>
                    </a:lnTo>
                    <a:lnTo>
                      <a:pt x="96" y="30"/>
                    </a:lnTo>
                    <a:lnTo>
                      <a:pt x="90" y="42"/>
                    </a:lnTo>
                    <a:lnTo>
                      <a:pt x="108" y="36"/>
                    </a:lnTo>
                    <a:lnTo>
                      <a:pt x="132" y="54"/>
                    </a:lnTo>
                    <a:lnTo>
                      <a:pt x="162" y="60"/>
                    </a:lnTo>
                    <a:lnTo>
                      <a:pt x="186" y="42"/>
                    </a:lnTo>
                    <a:lnTo>
                      <a:pt x="234" y="30"/>
                    </a:lnTo>
                    <a:lnTo>
                      <a:pt x="240" y="48"/>
                    </a:lnTo>
                    <a:lnTo>
                      <a:pt x="270" y="48"/>
                    </a:lnTo>
                    <a:lnTo>
                      <a:pt x="270" y="60"/>
                    </a:lnTo>
                    <a:lnTo>
                      <a:pt x="288" y="7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64" name="Freeform 192"/>
              <p:cNvSpPr>
                <a:spLocks noChangeAspect="1"/>
              </p:cNvSpPr>
              <p:nvPr/>
            </p:nvSpPr>
            <p:spPr bwMode="auto">
              <a:xfrm>
                <a:off x="4555" y="1143"/>
                <a:ext cx="219" cy="98"/>
              </a:xfrm>
              <a:custGeom>
                <a:avLst/>
                <a:gdLst>
                  <a:gd name="T0" fmla="*/ 127 w 288"/>
                  <a:gd name="T1" fmla="*/ 22 h 144"/>
                  <a:gd name="T2" fmla="*/ 113 w 288"/>
                  <a:gd name="T3" fmla="*/ 22 h 144"/>
                  <a:gd name="T4" fmla="*/ 111 w 288"/>
                  <a:gd name="T5" fmla="*/ 27 h 144"/>
                  <a:gd name="T6" fmla="*/ 95 w 288"/>
                  <a:gd name="T7" fmla="*/ 22 h 144"/>
                  <a:gd name="T8" fmla="*/ 81 w 288"/>
                  <a:gd name="T9" fmla="*/ 29 h 144"/>
                  <a:gd name="T10" fmla="*/ 76 w 288"/>
                  <a:gd name="T11" fmla="*/ 34 h 144"/>
                  <a:gd name="T12" fmla="*/ 76 w 288"/>
                  <a:gd name="T13" fmla="*/ 29 h 144"/>
                  <a:gd name="T14" fmla="*/ 68 w 288"/>
                  <a:gd name="T15" fmla="*/ 34 h 144"/>
                  <a:gd name="T16" fmla="*/ 68 w 288"/>
                  <a:gd name="T17" fmla="*/ 29 h 144"/>
                  <a:gd name="T18" fmla="*/ 58 w 288"/>
                  <a:gd name="T19" fmla="*/ 46 h 144"/>
                  <a:gd name="T20" fmla="*/ 52 w 288"/>
                  <a:gd name="T21" fmla="*/ 46 h 144"/>
                  <a:gd name="T22" fmla="*/ 56 w 288"/>
                  <a:gd name="T23" fmla="*/ 42 h 144"/>
                  <a:gd name="T24" fmla="*/ 50 w 288"/>
                  <a:gd name="T25" fmla="*/ 42 h 144"/>
                  <a:gd name="T26" fmla="*/ 52 w 288"/>
                  <a:gd name="T27" fmla="*/ 34 h 144"/>
                  <a:gd name="T28" fmla="*/ 45 w 288"/>
                  <a:gd name="T29" fmla="*/ 30 h 144"/>
                  <a:gd name="T30" fmla="*/ 5 w 288"/>
                  <a:gd name="T31" fmla="*/ 25 h 144"/>
                  <a:gd name="T32" fmla="*/ 0 w 288"/>
                  <a:gd name="T33" fmla="*/ 21 h 144"/>
                  <a:gd name="T34" fmla="*/ 47 w 288"/>
                  <a:gd name="T35" fmla="*/ 0 h 144"/>
                  <a:gd name="T36" fmla="*/ 50 w 288"/>
                  <a:gd name="T37" fmla="*/ 0 h 144"/>
                  <a:gd name="T38" fmla="*/ 37 w 288"/>
                  <a:gd name="T39" fmla="*/ 10 h 144"/>
                  <a:gd name="T40" fmla="*/ 37 w 288"/>
                  <a:gd name="T41" fmla="*/ 14 h 144"/>
                  <a:gd name="T42" fmla="*/ 43 w 288"/>
                  <a:gd name="T43" fmla="*/ 10 h 144"/>
                  <a:gd name="T44" fmla="*/ 40 w 288"/>
                  <a:gd name="T45" fmla="*/ 14 h 144"/>
                  <a:gd name="T46" fmla="*/ 47 w 288"/>
                  <a:gd name="T47" fmla="*/ 12 h 144"/>
                  <a:gd name="T48" fmla="*/ 58 w 288"/>
                  <a:gd name="T49" fmla="*/ 17 h 144"/>
                  <a:gd name="T50" fmla="*/ 71 w 288"/>
                  <a:gd name="T51" fmla="*/ 19 h 144"/>
                  <a:gd name="T52" fmla="*/ 81 w 288"/>
                  <a:gd name="T53" fmla="*/ 14 h 144"/>
                  <a:gd name="T54" fmla="*/ 103 w 288"/>
                  <a:gd name="T55" fmla="*/ 10 h 144"/>
                  <a:gd name="T56" fmla="*/ 105 w 288"/>
                  <a:gd name="T57" fmla="*/ 15 h 144"/>
                  <a:gd name="T58" fmla="*/ 119 w 288"/>
                  <a:gd name="T59" fmla="*/ 15 h 144"/>
                  <a:gd name="T60" fmla="*/ 119 w 288"/>
                  <a:gd name="T61" fmla="*/ 19 h 144"/>
                  <a:gd name="T62" fmla="*/ 127 w 288"/>
                  <a:gd name="T63" fmla="*/ 22 h 144"/>
                  <a:gd name="T64" fmla="*/ 127 w 288"/>
                  <a:gd name="T65" fmla="*/ 25 h 14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88"/>
                  <a:gd name="T100" fmla="*/ 0 h 144"/>
                  <a:gd name="T101" fmla="*/ 288 w 288"/>
                  <a:gd name="T102" fmla="*/ 144 h 14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88" h="144">
                    <a:moveTo>
                      <a:pt x="288" y="72"/>
                    </a:moveTo>
                    <a:lnTo>
                      <a:pt x="258" y="72"/>
                    </a:lnTo>
                    <a:lnTo>
                      <a:pt x="252" y="84"/>
                    </a:lnTo>
                    <a:lnTo>
                      <a:pt x="216" y="72"/>
                    </a:lnTo>
                    <a:lnTo>
                      <a:pt x="186" y="90"/>
                    </a:lnTo>
                    <a:lnTo>
                      <a:pt x="174" y="108"/>
                    </a:lnTo>
                    <a:lnTo>
                      <a:pt x="174" y="90"/>
                    </a:lnTo>
                    <a:lnTo>
                      <a:pt x="156" y="108"/>
                    </a:lnTo>
                    <a:lnTo>
                      <a:pt x="156" y="90"/>
                    </a:lnTo>
                    <a:lnTo>
                      <a:pt x="132" y="144"/>
                    </a:lnTo>
                    <a:lnTo>
                      <a:pt x="120" y="144"/>
                    </a:lnTo>
                    <a:lnTo>
                      <a:pt x="126" y="132"/>
                    </a:lnTo>
                    <a:lnTo>
                      <a:pt x="114" y="132"/>
                    </a:lnTo>
                    <a:lnTo>
                      <a:pt x="120" y="108"/>
                    </a:lnTo>
                    <a:lnTo>
                      <a:pt x="102" y="96"/>
                    </a:lnTo>
                    <a:lnTo>
                      <a:pt x="12" y="78"/>
                    </a:lnTo>
                    <a:lnTo>
                      <a:pt x="0" y="66"/>
                    </a:lnTo>
                    <a:lnTo>
                      <a:pt x="108" y="0"/>
                    </a:lnTo>
                    <a:lnTo>
                      <a:pt x="114" y="0"/>
                    </a:lnTo>
                    <a:lnTo>
                      <a:pt x="84" y="30"/>
                    </a:lnTo>
                    <a:lnTo>
                      <a:pt x="84" y="42"/>
                    </a:lnTo>
                    <a:lnTo>
                      <a:pt x="96" y="30"/>
                    </a:lnTo>
                    <a:lnTo>
                      <a:pt x="90" y="42"/>
                    </a:lnTo>
                    <a:lnTo>
                      <a:pt x="108" y="36"/>
                    </a:lnTo>
                    <a:lnTo>
                      <a:pt x="132" y="54"/>
                    </a:lnTo>
                    <a:lnTo>
                      <a:pt x="162" y="60"/>
                    </a:lnTo>
                    <a:lnTo>
                      <a:pt x="186" y="42"/>
                    </a:lnTo>
                    <a:lnTo>
                      <a:pt x="234" y="30"/>
                    </a:lnTo>
                    <a:lnTo>
                      <a:pt x="240" y="48"/>
                    </a:lnTo>
                    <a:lnTo>
                      <a:pt x="270" y="48"/>
                    </a:lnTo>
                    <a:lnTo>
                      <a:pt x="270" y="60"/>
                    </a:lnTo>
                    <a:lnTo>
                      <a:pt x="288" y="72"/>
                    </a:lnTo>
                    <a:lnTo>
                      <a:pt x="288" y="7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65" name="Freeform 193"/>
              <p:cNvSpPr>
                <a:spLocks noChangeAspect="1"/>
              </p:cNvSpPr>
              <p:nvPr/>
            </p:nvSpPr>
            <p:spPr bwMode="auto">
              <a:xfrm>
                <a:off x="4326" y="1069"/>
                <a:ext cx="251" cy="253"/>
              </a:xfrm>
              <a:custGeom>
                <a:avLst/>
                <a:gdLst>
                  <a:gd name="T0" fmla="*/ 119 w 330"/>
                  <a:gd name="T1" fmla="*/ 115 h 372"/>
                  <a:gd name="T2" fmla="*/ 13 w 330"/>
                  <a:gd name="T3" fmla="*/ 117 h 372"/>
                  <a:gd name="T4" fmla="*/ 13 w 330"/>
                  <a:gd name="T5" fmla="*/ 81 h 372"/>
                  <a:gd name="T6" fmla="*/ 5 w 330"/>
                  <a:gd name="T7" fmla="*/ 73 h 372"/>
                  <a:gd name="T8" fmla="*/ 11 w 330"/>
                  <a:gd name="T9" fmla="*/ 68 h 372"/>
                  <a:gd name="T10" fmla="*/ 0 w 330"/>
                  <a:gd name="T11" fmla="*/ 7 h 372"/>
                  <a:gd name="T12" fmla="*/ 37 w 330"/>
                  <a:gd name="T13" fmla="*/ 7 h 372"/>
                  <a:gd name="T14" fmla="*/ 37 w 330"/>
                  <a:gd name="T15" fmla="*/ 0 h 372"/>
                  <a:gd name="T16" fmla="*/ 43 w 330"/>
                  <a:gd name="T17" fmla="*/ 0 h 372"/>
                  <a:gd name="T18" fmla="*/ 47 w 330"/>
                  <a:gd name="T19" fmla="*/ 11 h 372"/>
                  <a:gd name="T20" fmla="*/ 64 w 330"/>
                  <a:gd name="T21" fmla="*/ 15 h 372"/>
                  <a:gd name="T22" fmla="*/ 64 w 330"/>
                  <a:gd name="T23" fmla="*/ 17 h 372"/>
                  <a:gd name="T24" fmla="*/ 79 w 330"/>
                  <a:gd name="T25" fmla="*/ 15 h 372"/>
                  <a:gd name="T26" fmla="*/ 87 w 330"/>
                  <a:gd name="T27" fmla="*/ 15 h 372"/>
                  <a:gd name="T28" fmla="*/ 84 w 330"/>
                  <a:gd name="T29" fmla="*/ 17 h 372"/>
                  <a:gd name="T30" fmla="*/ 87 w 330"/>
                  <a:gd name="T31" fmla="*/ 17 h 372"/>
                  <a:gd name="T32" fmla="*/ 90 w 330"/>
                  <a:gd name="T33" fmla="*/ 22 h 372"/>
                  <a:gd name="T34" fmla="*/ 98 w 330"/>
                  <a:gd name="T35" fmla="*/ 19 h 372"/>
                  <a:gd name="T36" fmla="*/ 106 w 330"/>
                  <a:gd name="T37" fmla="*/ 24 h 372"/>
                  <a:gd name="T38" fmla="*/ 119 w 330"/>
                  <a:gd name="T39" fmla="*/ 21 h 372"/>
                  <a:gd name="T40" fmla="*/ 122 w 330"/>
                  <a:gd name="T41" fmla="*/ 22 h 372"/>
                  <a:gd name="T42" fmla="*/ 145 w 330"/>
                  <a:gd name="T43" fmla="*/ 24 h 372"/>
                  <a:gd name="T44" fmla="*/ 122 w 330"/>
                  <a:gd name="T45" fmla="*/ 34 h 372"/>
                  <a:gd name="T46" fmla="*/ 98 w 330"/>
                  <a:gd name="T47" fmla="*/ 51 h 372"/>
                  <a:gd name="T48" fmla="*/ 95 w 330"/>
                  <a:gd name="T49" fmla="*/ 53 h 372"/>
                  <a:gd name="T50" fmla="*/ 95 w 330"/>
                  <a:gd name="T51" fmla="*/ 65 h 372"/>
                  <a:gd name="T52" fmla="*/ 87 w 330"/>
                  <a:gd name="T53" fmla="*/ 68 h 372"/>
                  <a:gd name="T54" fmla="*/ 81 w 330"/>
                  <a:gd name="T55" fmla="*/ 73 h 372"/>
                  <a:gd name="T56" fmla="*/ 87 w 330"/>
                  <a:gd name="T57" fmla="*/ 78 h 372"/>
                  <a:gd name="T58" fmla="*/ 87 w 330"/>
                  <a:gd name="T59" fmla="*/ 90 h 372"/>
                  <a:gd name="T60" fmla="*/ 116 w 330"/>
                  <a:gd name="T61" fmla="*/ 106 h 372"/>
                  <a:gd name="T62" fmla="*/ 119 w 330"/>
                  <a:gd name="T63" fmla="*/ 115 h 37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30"/>
                  <a:gd name="T97" fmla="*/ 0 h 372"/>
                  <a:gd name="T98" fmla="*/ 330 w 330"/>
                  <a:gd name="T99" fmla="*/ 372 h 37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30" h="372">
                    <a:moveTo>
                      <a:pt x="270" y="366"/>
                    </a:moveTo>
                    <a:lnTo>
                      <a:pt x="30" y="372"/>
                    </a:lnTo>
                    <a:lnTo>
                      <a:pt x="30" y="258"/>
                    </a:lnTo>
                    <a:lnTo>
                      <a:pt x="12" y="234"/>
                    </a:lnTo>
                    <a:lnTo>
                      <a:pt x="24" y="216"/>
                    </a:lnTo>
                    <a:lnTo>
                      <a:pt x="0" y="24"/>
                    </a:lnTo>
                    <a:lnTo>
                      <a:pt x="84" y="24"/>
                    </a:lnTo>
                    <a:lnTo>
                      <a:pt x="84" y="0"/>
                    </a:lnTo>
                    <a:lnTo>
                      <a:pt x="96" y="0"/>
                    </a:lnTo>
                    <a:lnTo>
                      <a:pt x="108" y="36"/>
                    </a:lnTo>
                    <a:lnTo>
                      <a:pt x="144" y="48"/>
                    </a:lnTo>
                    <a:lnTo>
                      <a:pt x="144" y="54"/>
                    </a:lnTo>
                    <a:lnTo>
                      <a:pt x="180" y="48"/>
                    </a:lnTo>
                    <a:lnTo>
                      <a:pt x="198" y="48"/>
                    </a:lnTo>
                    <a:lnTo>
                      <a:pt x="192" y="54"/>
                    </a:lnTo>
                    <a:lnTo>
                      <a:pt x="198" y="54"/>
                    </a:lnTo>
                    <a:lnTo>
                      <a:pt x="204" y="72"/>
                    </a:lnTo>
                    <a:lnTo>
                      <a:pt x="222" y="60"/>
                    </a:lnTo>
                    <a:lnTo>
                      <a:pt x="240" y="78"/>
                    </a:lnTo>
                    <a:lnTo>
                      <a:pt x="270" y="66"/>
                    </a:lnTo>
                    <a:lnTo>
                      <a:pt x="276" y="72"/>
                    </a:lnTo>
                    <a:lnTo>
                      <a:pt x="330" y="78"/>
                    </a:lnTo>
                    <a:lnTo>
                      <a:pt x="276" y="108"/>
                    </a:lnTo>
                    <a:lnTo>
                      <a:pt x="222" y="162"/>
                    </a:lnTo>
                    <a:lnTo>
                      <a:pt x="216" y="168"/>
                    </a:lnTo>
                    <a:lnTo>
                      <a:pt x="216" y="204"/>
                    </a:lnTo>
                    <a:lnTo>
                      <a:pt x="198" y="216"/>
                    </a:lnTo>
                    <a:lnTo>
                      <a:pt x="186" y="234"/>
                    </a:lnTo>
                    <a:lnTo>
                      <a:pt x="198" y="246"/>
                    </a:lnTo>
                    <a:lnTo>
                      <a:pt x="198" y="288"/>
                    </a:lnTo>
                    <a:lnTo>
                      <a:pt x="264" y="336"/>
                    </a:lnTo>
                    <a:lnTo>
                      <a:pt x="270" y="36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66" name="Freeform 194"/>
              <p:cNvSpPr>
                <a:spLocks noChangeAspect="1"/>
              </p:cNvSpPr>
              <p:nvPr/>
            </p:nvSpPr>
            <p:spPr bwMode="auto">
              <a:xfrm>
                <a:off x="4326" y="1069"/>
                <a:ext cx="251" cy="253"/>
              </a:xfrm>
              <a:custGeom>
                <a:avLst/>
                <a:gdLst>
                  <a:gd name="T0" fmla="*/ 119 w 330"/>
                  <a:gd name="T1" fmla="*/ 115 h 372"/>
                  <a:gd name="T2" fmla="*/ 13 w 330"/>
                  <a:gd name="T3" fmla="*/ 117 h 372"/>
                  <a:gd name="T4" fmla="*/ 13 w 330"/>
                  <a:gd name="T5" fmla="*/ 81 h 372"/>
                  <a:gd name="T6" fmla="*/ 5 w 330"/>
                  <a:gd name="T7" fmla="*/ 73 h 372"/>
                  <a:gd name="T8" fmla="*/ 11 w 330"/>
                  <a:gd name="T9" fmla="*/ 68 h 372"/>
                  <a:gd name="T10" fmla="*/ 0 w 330"/>
                  <a:gd name="T11" fmla="*/ 7 h 372"/>
                  <a:gd name="T12" fmla="*/ 37 w 330"/>
                  <a:gd name="T13" fmla="*/ 7 h 372"/>
                  <a:gd name="T14" fmla="*/ 37 w 330"/>
                  <a:gd name="T15" fmla="*/ 0 h 372"/>
                  <a:gd name="T16" fmla="*/ 43 w 330"/>
                  <a:gd name="T17" fmla="*/ 0 h 372"/>
                  <a:gd name="T18" fmla="*/ 47 w 330"/>
                  <a:gd name="T19" fmla="*/ 11 h 372"/>
                  <a:gd name="T20" fmla="*/ 64 w 330"/>
                  <a:gd name="T21" fmla="*/ 15 h 372"/>
                  <a:gd name="T22" fmla="*/ 64 w 330"/>
                  <a:gd name="T23" fmla="*/ 17 h 372"/>
                  <a:gd name="T24" fmla="*/ 79 w 330"/>
                  <a:gd name="T25" fmla="*/ 15 h 372"/>
                  <a:gd name="T26" fmla="*/ 87 w 330"/>
                  <a:gd name="T27" fmla="*/ 15 h 372"/>
                  <a:gd name="T28" fmla="*/ 84 w 330"/>
                  <a:gd name="T29" fmla="*/ 17 h 372"/>
                  <a:gd name="T30" fmla="*/ 87 w 330"/>
                  <a:gd name="T31" fmla="*/ 17 h 372"/>
                  <a:gd name="T32" fmla="*/ 90 w 330"/>
                  <a:gd name="T33" fmla="*/ 22 h 372"/>
                  <a:gd name="T34" fmla="*/ 98 w 330"/>
                  <a:gd name="T35" fmla="*/ 19 h 372"/>
                  <a:gd name="T36" fmla="*/ 106 w 330"/>
                  <a:gd name="T37" fmla="*/ 24 h 372"/>
                  <a:gd name="T38" fmla="*/ 119 w 330"/>
                  <a:gd name="T39" fmla="*/ 21 h 372"/>
                  <a:gd name="T40" fmla="*/ 122 w 330"/>
                  <a:gd name="T41" fmla="*/ 22 h 372"/>
                  <a:gd name="T42" fmla="*/ 145 w 330"/>
                  <a:gd name="T43" fmla="*/ 24 h 372"/>
                  <a:gd name="T44" fmla="*/ 122 w 330"/>
                  <a:gd name="T45" fmla="*/ 34 h 372"/>
                  <a:gd name="T46" fmla="*/ 98 w 330"/>
                  <a:gd name="T47" fmla="*/ 51 h 372"/>
                  <a:gd name="T48" fmla="*/ 95 w 330"/>
                  <a:gd name="T49" fmla="*/ 53 h 372"/>
                  <a:gd name="T50" fmla="*/ 95 w 330"/>
                  <a:gd name="T51" fmla="*/ 65 h 372"/>
                  <a:gd name="T52" fmla="*/ 87 w 330"/>
                  <a:gd name="T53" fmla="*/ 68 h 372"/>
                  <a:gd name="T54" fmla="*/ 81 w 330"/>
                  <a:gd name="T55" fmla="*/ 73 h 372"/>
                  <a:gd name="T56" fmla="*/ 87 w 330"/>
                  <a:gd name="T57" fmla="*/ 78 h 372"/>
                  <a:gd name="T58" fmla="*/ 87 w 330"/>
                  <a:gd name="T59" fmla="*/ 90 h 372"/>
                  <a:gd name="T60" fmla="*/ 116 w 330"/>
                  <a:gd name="T61" fmla="*/ 106 h 372"/>
                  <a:gd name="T62" fmla="*/ 119 w 330"/>
                  <a:gd name="T63" fmla="*/ 115 h 372"/>
                  <a:gd name="T64" fmla="*/ 119 w 330"/>
                  <a:gd name="T65" fmla="*/ 117 h 37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30"/>
                  <a:gd name="T100" fmla="*/ 0 h 372"/>
                  <a:gd name="T101" fmla="*/ 330 w 330"/>
                  <a:gd name="T102" fmla="*/ 372 h 37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30" h="372">
                    <a:moveTo>
                      <a:pt x="270" y="366"/>
                    </a:moveTo>
                    <a:lnTo>
                      <a:pt x="30" y="372"/>
                    </a:lnTo>
                    <a:lnTo>
                      <a:pt x="30" y="258"/>
                    </a:lnTo>
                    <a:lnTo>
                      <a:pt x="12" y="234"/>
                    </a:lnTo>
                    <a:lnTo>
                      <a:pt x="24" y="216"/>
                    </a:lnTo>
                    <a:lnTo>
                      <a:pt x="0" y="24"/>
                    </a:lnTo>
                    <a:lnTo>
                      <a:pt x="84" y="24"/>
                    </a:lnTo>
                    <a:lnTo>
                      <a:pt x="84" y="0"/>
                    </a:lnTo>
                    <a:lnTo>
                      <a:pt x="96" y="0"/>
                    </a:lnTo>
                    <a:lnTo>
                      <a:pt x="108" y="36"/>
                    </a:lnTo>
                    <a:lnTo>
                      <a:pt x="144" y="48"/>
                    </a:lnTo>
                    <a:lnTo>
                      <a:pt x="144" y="54"/>
                    </a:lnTo>
                    <a:lnTo>
                      <a:pt x="180" y="48"/>
                    </a:lnTo>
                    <a:lnTo>
                      <a:pt x="198" y="48"/>
                    </a:lnTo>
                    <a:lnTo>
                      <a:pt x="192" y="54"/>
                    </a:lnTo>
                    <a:lnTo>
                      <a:pt x="198" y="54"/>
                    </a:lnTo>
                    <a:lnTo>
                      <a:pt x="204" y="72"/>
                    </a:lnTo>
                    <a:lnTo>
                      <a:pt x="222" y="60"/>
                    </a:lnTo>
                    <a:lnTo>
                      <a:pt x="240" y="78"/>
                    </a:lnTo>
                    <a:lnTo>
                      <a:pt x="270" y="66"/>
                    </a:lnTo>
                    <a:lnTo>
                      <a:pt x="276" y="72"/>
                    </a:lnTo>
                    <a:lnTo>
                      <a:pt x="330" y="78"/>
                    </a:lnTo>
                    <a:lnTo>
                      <a:pt x="276" y="108"/>
                    </a:lnTo>
                    <a:lnTo>
                      <a:pt x="222" y="162"/>
                    </a:lnTo>
                    <a:lnTo>
                      <a:pt x="216" y="168"/>
                    </a:lnTo>
                    <a:lnTo>
                      <a:pt x="216" y="204"/>
                    </a:lnTo>
                    <a:lnTo>
                      <a:pt x="198" y="216"/>
                    </a:lnTo>
                    <a:lnTo>
                      <a:pt x="186" y="234"/>
                    </a:lnTo>
                    <a:lnTo>
                      <a:pt x="198" y="246"/>
                    </a:lnTo>
                    <a:lnTo>
                      <a:pt x="198" y="288"/>
                    </a:lnTo>
                    <a:lnTo>
                      <a:pt x="264" y="336"/>
                    </a:lnTo>
                    <a:lnTo>
                      <a:pt x="270" y="366"/>
                    </a:lnTo>
                    <a:lnTo>
                      <a:pt x="270" y="37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67" name="Freeform 195"/>
              <p:cNvSpPr>
                <a:spLocks noChangeAspect="1"/>
              </p:cNvSpPr>
              <p:nvPr/>
            </p:nvSpPr>
            <p:spPr bwMode="auto">
              <a:xfrm>
                <a:off x="4545" y="1681"/>
                <a:ext cx="138" cy="216"/>
              </a:xfrm>
              <a:custGeom>
                <a:avLst/>
                <a:gdLst>
                  <a:gd name="T0" fmla="*/ 81 w 180"/>
                  <a:gd name="T1" fmla="*/ 92 h 318"/>
                  <a:gd name="T2" fmla="*/ 57 w 180"/>
                  <a:gd name="T3" fmla="*/ 94 h 318"/>
                  <a:gd name="T4" fmla="*/ 54 w 180"/>
                  <a:gd name="T5" fmla="*/ 100 h 318"/>
                  <a:gd name="T6" fmla="*/ 51 w 180"/>
                  <a:gd name="T7" fmla="*/ 98 h 318"/>
                  <a:gd name="T8" fmla="*/ 46 w 180"/>
                  <a:gd name="T9" fmla="*/ 90 h 318"/>
                  <a:gd name="T10" fmla="*/ 46 w 180"/>
                  <a:gd name="T11" fmla="*/ 83 h 318"/>
                  <a:gd name="T12" fmla="*/ 0 w 180"/>
                  <a:gd name="T13" fmla="*/ 84 h 318"/>
                  <a:gd name="T14" fmla="*/ 3 w 180"/>
                  <a:gd name="T15" fmla="*/ 71 h 318"/>
                  <a:gd name="T16" fmla="*/ 14 w 180"/>
                  <a:gd name="T17" fmla="*/ 60 h 318"/>
                  <a:gd name="T18" fmla="*/ 11 w 180"/>
                  <a:gd name="T19" fmla="*/ 60 h 318"/>
                  <a:gd name="T20" fmla="*/ 16 w 180"/>
                  <a:gd name="T21" fmla="*/ 56 h 318"/>
                  <a:gd name="T22" fmla="*/ 11 w 180"/>
                  <a:gd name="T23" fmla="*/ 54 h 318"/>
                  <a:gd name="T24" fmla="*/ 14 w 180"/>
                  <a:gd name="T25" fmla="*/ 51 h 318"/>
                  <a:gd name="T26" fmla="*/ 11 w 180"/>
                  <a:gd name="T27" fmla="*/ 52 h 318"/>
                  <a:gd name="T28" fmla="*/ 11 w 180"/>
                  <a:gd name="T29" fmla="*/ 46 h 318"/>
                  <a:gd name="T30" fmla="*/ 8 w 180"/>
                  <a:gd name="T31" fmla="*/ 46 h 318"/>
                  <a:gd name="T32" fmla="*/ 8 w 180"/>
                  <a:gd name="T33" fmla="*/ 43 h 318"/>
                  <a:gd name="T34" fmla="*/ 11 w 180"/>
                  <a:gd name="T35" fmla="*/ 39 h 318"/>
                  <a:gd name="T36" fmla="*/ 8 w 180"/>
                  <a:gd name="T37" fmla="*/ 38 h 318"/>
                  <a:gd name="T38" fmla="*/ 11 w 180"/>
                  <a:gd name="T39" fmla="*/ 35 h 318"/>
                  <a:gd name="T40" fmla="*/ 5 w 180"/>
                  <a:gd name="T41" fmla="*/ 35 h 318"/>
                  <a:gd name="T42" fmla="*/ 5 w 180"/>
                  <a:gd name="T43" fmla="*/ 30 h 318"/>
                  <a:gd name="T44" fmla="*/ 11 w 180"/>
                  <a:gd name="T45" fmla="*/ 30 h 318"/>
                  <a:gd name="T46" fmla="*/ 8 w 180"/>
                  <a:gd name="T47" fmla="*/ 24 h 318"/>
                  <a:gd name="T48" fmla="*/ 21 w 180"/>
                  <a:gd name="T49" fmla="*/ 15 h 318"/>
                  <a:gd name="T50" fmla="*/ 21 w 180"/>
                  <a:gd name="T51" fmla="*/ 7 h 318"/>
                  <a:gd name="T52" fmla="*/ 27 w 180"/>
                  <a:gd name="T53" fmla="*/ 3 h 318"/>
                  <a:gd name="T54" fmla="*/ 76 w 180"/>
                  <a:gd name="T55" fmla="*/ 0 h 318"/>
                  <a:gd name="T56" fmla="*/ 76 w 180"/>
                  <a:gd name="T57" fmla="*/ 64 h 318"/>
                  <a:gd name="T58" fmla="*/ 81 w 180"/>
                  <a:gd name="T59" fmla="*/ 86 h 318"/>
                  <a:gd name="T60" fmla="*/ 81 w 180"/>
                  <a:gd name="T61" fmla="*/ 92 h 318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0"/>
                  <a:gd name="T94" fmla="*/ 0 h 318"/>
                  <a:gd name="T95" fmla="*/ 180 w 180"/>
                  <a:gd name="T96" fmla="*/ 318 h 318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0" h="318">
                    <a:moveTo>
                      <a:pt x="180" y="294"/>
                    </a:moveTo>
                    <a:lnTo>
                      <a:pt x="126" y="300"/>
                    </a:lnTo>
                    <a:lnTo>
                      <a:pt x="120" y="318"/>
                    </a:lnTo>
                    <a:lnTo>
                      <a:pt x="114" y="312"/>
                    </a:lnTo>
                    <a:lnTo>
                      <a:pt x="102" y="288"/>
                    </a:lnTo>
                    <a:lnTo>
                      <a:pt x="102" y="264"/>
                    </a:lnTo>
                    <a:lnTo>
                      <a:pt x="0" y="270"/>
                    </a:lnTo>
                    <a:lnTo>
                      <a:pt x="6" y="228"/>
                    </a:lnTo>
                    <a:lnTo>
                      <a:pt x="30" y="192"/>
                    </a:lnTo>
                    <a:lnTo>
                      <a:pt x="24" y="192"/>
                    </a:lnTo>
                    <a:lnTo>
                      <a:pt x="36" y="180"/>
                    </a:lnTo>
                    <a:lnTo>
                      <a:pt x="24" y="174"/>
                    </a:lnTo>
                    <a:lnTo>
                      <a:pt x="30" y="162"/>
                    </a:lnTo>
                    <a:lnTo>
                      <a:pt x="24" y="168"/>
                    </a:lnTo>
                    <a:lnTo>
                      <a:pt x="24" y="144"/>
                    </a:lnTo>
                    <a:lnTo>
                      <a:pt x="18" y="144"/>
                    </a:lnTo>
                    <a:lnTo>
                      <a:pt x="18" y="138"/>
                    </a:lnTo>
                    <a:lnTo>
                      <a:pt x="24" y="126"/>
                    </a:lnTo>
                    <a:lnTo>
                      <a:pt x="18" y="120"/>
                    </a:lnTo>
                    <a:lnTo>
                      <a:pt x="24" y="114"/>
                    </a:lnTo>
                    <a:lnTo>
                      <a:pt x="12" y="114"/>
                    </a:lnTo>
                    <a:lnTo>
                      <a:pt x="12" y="96"/>
                    </a:lnTo>
                    <a:lnTo>
                      <a:pt x="24" y="96"/>
                    </a:lnTo>
                    <a:lnTo>
                      <a:pt x="18" y="78"/>
                    </a:lnTo>
                    <a:lnTo>
                      <a:pt x="48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168" y="0"/>
                    </a:lnTo>
                    <a:lnTo>
                      <a:pt x="168" y="204"/>
                    </a:lnTo>
                    <a:lnTo>
                      <a:pt x="180" y="276"/>
                    </a:lnTo>
                    <a:lnTo>
                      <a:pt x="180" y="29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68" name="Freeform 196"/>
              <p:cNvSpPr>
                <a:spLocks noChangeAspect="1"/>
              </p:cNvSpPr>
              <p:nvPr/>
            </p:nvSpPr>
            <p:spPr bwMode="auto">
              <a:xfrm>
                <a:off x="4545" y="1681"/>
                <a:ext cx="138" cy="216"/>
              </a:xfrm>
              <a:custGeom>
                <a:avLst/>
                <a:gdLst>
                  <a:gd name="T0" fmla="*/ 81 w 180"/>
                  <a:gd name="T1" fmla="*/ 92 h 318"/>
                  <a:gd name="T2" fmla="*/ 57 w 180"/>
                  <a:gd name="T3" fmla="*/ 94 h 318"/>
                  <a:gd name="T4" fmla="*/ 54 w 180"/>
                  <a:gd name="T5" fmla="*/ 100 h 318"/>
                  <a:gd name="T6" fmla="*/ 51 w 180"/>
                  <a:gd name="T7" fmla="*/ 98 h 318"/>
                  <a:gd name="T8" fmla="*/ 46 w 180"/>
                  <a:gd name="T9" fmla="*/ 90 h 318"/>
                  <a:gd name="T10" fmla="*/ 46 w 180"/>
                  <a:gd name="T11" fmla="*/ 83 h 318"/>
                  <a:gd name="T12" fmla="*/ 0 w 180"/>
                  <a:gd name="T13" fmla="*/ 84 h 318"/>
                  <a:gd name="T14" fmla="*/ 3 w 180"/>
                  <a:gd name="T15" fmla="*/ 71 h 318"/>
                  <a:gd name="T16" fmla="*/ 14 w 180"/>
                  <a:gd name="T17" fmla="*/ 60 h 318"/>
                  <a:gd name="T18" fmla="*/ 11 w 180"/>
                  <a:gd name="T19" fmla="*/ 60 h 318"/>
                  <a:gd name="T20" fmla="*/ 16 w 180"/>
                  <a:gd name="T21" fmla="*/ 56 h 318"/>
                  <a:gd name="T22" fmla="*/ 11 w 180"/>
                  <a:gd name="T23" fmla="*/ 54 h 318"/>
                  <a:gd name="T24" fmla="*/ 14 w 180"/>
                  <a:gd name="T25" fmla="*/ 51 h 318"/>
                  <a:gd name="T26" fmla="*/ 11 w 180"/>
                  <a:gd name="T27" fmla="*/ 52 h 318"/>
                  <a:gd name="T28" fmla="*/ 11 w 180"/>
                  <a:gd name="T29" fmla="*/ 46 h 318"/>
                  <a:gd name="T30" fmla="*/ 8 w 180"/>
                  <a:gd name="T31" fmla="*/ 46 h 318"/>
                  <a:gd name="T32" fmla="*/ 8 w 180"/>
                  <a:gd name="T33" fmla="*/ 43 h 318"/>
                  <a:gd name="T34" fmla="*/ 11 w 180"/>
                  <a:gd name="T35" fmla="*/ 39 h 318"/>
                  <a:gd name="T36" fmla="*/ 8 w 180"/>
                  <a:gd name="T37" fmla="*/ 38 h 318"/>
                  <a:gd name="T38" fmla="*/ 11 w 180"/>
                  <a:gd name="T39" fmla="*/ 35 h 318"/>
                  <a:gd name="T40" fmla="*/ 5 w 180"/>
                  <a:gd name="T41" fmla="*/ 35 h 318"/>
                  <a:gd name="T42" fmla="*/ 5 w 180"/>
                  <a:gd name="T43" fmla="*/ 30 h 318"/>
                  <a:gd name="T44" fmla="*/ 11 w 180"/>
                  <a:gd name="T45" fmla="*/ 30 h 318"/>
                  <a:gd name="T46" fmla="*/ 8 w 180"/>
                  <a:gd name="T47" fmla="*/ 24 h 318"/>
                  <a:gd name="T48" fmla="*/ 21 w 180"/>
                  <a:gd name="T49" fmla="*/ 15 h 318"/>
                  <a:gd name="T50" fmla="*/ 21 w 180"/>
                  <a:gd name="T51" fmla="*/ 7 h 318"/>
                  <a:gd name="T52" fmla="*/ 27 w 180"/>
                  <a:gd name="T53" fmla="*/ 3 h 318"/>
                  <a:gd name="T54" fmla="*/ 76 w 180"/>
                  <a:gd name="T55" fmla="*/ 0 h 318"/>
                  <a:gd name="T56" fmla="*/ 76 w 180"/>
                  <a:gd name="T57" fmla="*/ 64 h 318"/>
                  <a:gd name="T58" fmla="*/ 81 w 180"/>
                  <a:gd name="T59" fmla="*/ 86 h 318"/>
                  <a:gd name="T60" fmla="*/ 81 w 180"/>
                  <a:gd name="T61" fmla="*/ 92 h 318"/>
                  <a:gd name="T62" fmla="*/ 81 w 180"/>
                  <a:gd name="T63" fmla="*/ 94 h 31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80"/>
                  <a:gd name="T97" fmla="*/ 0 h 318"/>
                  <a:gd name="T98" fmla="*/ 180 w 180"/>
                  <a:gd name="T99" fmla="*/ 318 h 31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80" h="318">
                    <a:moveTo>
                      <a:pt x="180" y="294"/>
                    </a:moveTo>
                    <a:lnTo>
                      <a:pt x="126" y="300"/>
                    </a:lnTo>
                    <a:lnTo>
                      <a:pt x="120" y="318"/>
                    </a:lnTo>
                    <a:lnTo>
                      <a:pt x="114" y="312"/>
                    </a:lnTo>
                    <a:lnTo>
                      <a:pt x="102" y="288"/>
                    </a:lnTo>
                    <a:lnTo>
                      <a:pt x="102" y="264"/>
                    </a:lnTo>
                    <a:lnTo>
                      <a:pt x="0" y="270"/>
                    </a:lnTo>
                    <a:lnTo>
                      <a:pt x="6" y="228"/>
                    </a:lnTo>
                    <a:lnTo>
                      <a:pt x="30" y="192"/>
                    </a:lnTo>
                    <a:lnTo>
                      <a:pt x="24" y="192"/>
                    </a:lnTo>
                    <a:lnTo>
                      <a:pt x="36" y="180"/>
                    </a:lnTo>
                    <a:lnTo>
                      <a:pt x="24" y="174"/>
                    </a:lnTo>
                    <a:lnTo>
                      <a:pt x="30" y="162"/>
                    </a:lnTo>
                    <a:lnTo>
                      <a:pt x="24" y="168"/>
                    </a:lnTo>
                    <a:lnTo>
                      <a:pt x="24" y="144"/>
                    </a:lnTo>
                    <a:lnTo>
                      <a:pt x="18" y="144"/>
                    </a:lnTo>
                    <a:lnTo>
                      <a:pt x="18" y="138"/>
                    </a:lnTo>
                    <a:lnTo>
                      <a:pt x="24" y="126"/>
                    </a:lnTo>
                    <a:lnTo>
                      <a:pt x="18" y="120"/>
                    </a:lnTo>
                    <a:lnTo>
                      <a:pt x="24" y="114"/>
                    </a:lnTo>
                    <a:lnTo>
                      <a:pt x="12" y="114"/>
                    </a:lnTo>
                    <a:lnTo>
                      <a:pt x="12" y="96"/>
                    </a:lnTo>
                    <a:lnTo>
                      <a:pt x="24" y="96"/>
                    </a:lnTo>
                    <a:lnTo>
                      <a:pt x="18" y="78"/>
                    </a:lnTo>
                    <a:lnTo>
                      <a:pt x="48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168" y="0"/>
                    </a:lnTo>
                    <a:lnTo>
                      <a:pt x="168" y="204"/>
                    </a:lnTo>
                    <a:lnTo>
                      <a:pt x="180" y="276"/>
                    </a:lnTo>
                    <a:lnTo>
                      <a:pt x="180" y="294"/>
                    </a:lnTo>
                    <a:lnTo>
                      <a:pt x="180" y="30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69" name="Freeform 197"/>
              <p:cNvSpPr>
                <a:spLocks noChangeAspect="1"/>
              </p:cNvSpPr>
              <p:nvPr/>
            </p:nvSpPr>
            <p:spPr bwMode="auto">
              <a:xfrm>
                <a:off x="4371" y="1444"/>
                <a:ext cx="257" cy="200"/>
              </a:xfrm>
              <a:custGeom>
                <a:avLst/>
                <a:gdLst>
                  <a:gd name="T0" fmla="*/ 140 w 336"/>
                  <a:gd name="T1" fmla="*/ 93 h 294"/>
                  <a:gd name="T2" fmla="*/ 123 w 336"/>
                  <a:gd name="T3" fmla="*/ 93 h 294"/>
                  <a:gd name="T4" fmla="*/ 132 w 336"/>
                  <a:gd name="T5" fmla="*/ 87 h 294"/>
                  <a:gd name="T6" fmla="*/ 129 w 336"/>
                  <a:gd name="T7" fmla="*/ 83 h 294"/>
                  <a:gd name="T8" fmla="*/ 27 w 336"/>
                  <a:gd name="T9" fmla="*/ 85 h 294"/>
                  <a:gd name="T10" fmla="*/ 27 w 336"/>
                  <a:gd name="T11" fmla="*/ 30 h 294"/>
                  <a:gd name="T12" fmla="*/ 14 w 336"/>
                  <a:gd name="T13" fmla="*/ 22 h 294"/>
                  <a:gd name="T14" fmla="*/ 18 w 336"/>
                  <a:gd name="T15" fmla="*/ 17 h 294"/>
                  <a:gd name="T16" fmla="*/ 11 w 336"/>
                  <a:gd name="T17" fmla="*/ 14 h 294"/>
                  <a:gd name="T18" fmla="*/ 0 w 336"/>
                  <a:gd name="T19" fmla="*/ 2 h 294"/>
                  <a:gd name="T20" fmla="*/ 88 w 336"/>
                  <a:gd name="T21" fmla="*/ 0 h 294"/>
                  <a:gd name="T22" fmla="*/ 94 w 336"/>
                  <a:gd name="T23" fmla="*/ 5 h 294"/>
                  <a:gd name="T24" fmla="*/ 94 w 336"/>
                  <a:gd name="T25" fmla="*/ 15 h 294"/>
                  <a:gd name="T26" fmla="*/ 99 w 336"/>
                  <a:gd name="T27" fmla="*/ 21 h 294"/>
                  <a:gd name="T28" fmla="*/ 110 w 336"/>
                  <a:gd name="T29" fmla="*/ 27 h 294"/>
                  <a:gd name="T30" fmla="*/ 113 w 336"/>
                  <a:gd name="T31" fmla="*/ 34 h 294"/>
                  <a:gd name="T32" fmla="*/ 119 w 336"/>
                  <a:gd name="T33" fmla="*/ 32 h 294"/>
                  <a:gd name="T34" fmla="*/ 126 w 336"/>
                  <a:gd name="T35" fmla="*/ 36 h 294"/>
                  <a:gd name="T36" fmla="*/ 121 w 336"/>
                  <a:gd name="T37" fmla="*/ 47 h 294"/>
                  <a:gd name="T38" fmla="*/ 142 w 336"/>
                  <a:gd name="T39" fmla="*/ 59 h 294"/>
                  <a:gd name="T40" fmla="*/ 142 w 336"/>
                  <a:gd name="T41" fmla="*/ 66 h 294"/>
                  <a:gd name="T42" fmla="*/ 151 w 336"/>
                  <a:gd name="T43" fmla="*/ 71 h 294"/>
                  <a:gd name="T44" fmla="*/ 151 w 336"/>
                  <a:gd name="T45" fmla="*/ 79 h 294"/>
                  <a:gd name="T46" fmla="*/ 148 w 336"/>
                  <a:gd name="T47" fmla="*/ 79 h 294"/>
                  <a:gd name="T48" fmla="*/ 145 w 336"/>
                  <a:gd name="T49" fmla="*/ 82 h 294"/>
                  <a:gd name="T50" fmla="*/ 142 w 336"/>
                  <a:gd name="T51" fmla="*/ 79 h 294"/>
                  <a:gd name="T52" fmla="*/ 140 w 336"/>
                  <a:gd name="T53" fmla="*/ 90 h 294"/>
                  <a:gd name="T54" fmla="*/ 140 w 336"/>
                  <a:gd name="T55" fmla="*/ 93 h 29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36"/>
                  <a:gd name="T85" fmla="*/ 0 h 294"/>
                  <a:gd name="T86" fmla="*/ 336 w 336"/>
                  <a:gd name="T87" fmla="*/ 294 h 29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36" h="294">
                    <a:moveTo>
                      <a:pt x="312" y="294"/>
                    </a:moveTo>
                    <a:lnTo>
                      <a:pt x="276" y="294"/>
                    </a:lnTo>
                    <a:lnTo>
                      <a:pt x="294" y="276"/>
                    </a:lnTo>
                    <a:lnTo>
                      <a:pt x="288" y="264"/>
                    </a:lnTo>
                    <a:lnTo>
                      <a:pt x="60" y="270"/>
                    </a:lnTo>
                    <a:lnTo>
                      <a:pt x="60" y="96"/>
                    </a:lnTo>
                    <a:lnTo>
                      <a:pt x="30" y="72"/>
                    </a:lnTo>
                    <a:lnTo>
                      <a:pt x="42" y="54"/>
                    </a:lnTo>
                    <a:lnTo>
                      <a:pt x="24" y="42"/>
                    </a:lnTo>
                    <a:lnTo>
                      <a:pt x="0" y="6"/>
                    </a:lnTo>
                    <a:lnTo>
                      <a:pt x="198" y="0"/>
                    </a:lnTo>
                    <a:lnTo>
                      <a:pt x="210" y="18"/>
                    </a:lnTo>
                    <a:lnTo>
                      <a:pt x="210" y="48"/>
                    </a:lnTo>
                    <a:lnTo>
                      <a:pt x="222" y="66"/>
                    </a:lnTo>
                    <a:lnTo>
                      <a:pt x="246" y="84"/>
                    </a:lnTo>
                    <a:lnTo>
                      <a:pt x="252" y="108"/>
                    </a:lnTo>
                    <a:lnTo>
                      <a:pt x="264" y="102"/>
                    </a:lnTo>
                    <a:lnTo>
                      <a:pt x="282" y="114"/>
                    </a:lnTo>
                    <a:lnTo>
                      <a:pt x="270" y="150"/>
                    </a:lnTo>
                    <a:lnTo>
                      <a:pt x="318" y="186"/>
                    </a:lnTo>
                    <a:lnTo>
                      <a:pt x="318" y="210"/>
                    </a:lnTo>
                    <a:lnTo>
                      <a:pt x="336" y="228"/>
                    </a:lnTo>
                    <a:lnTo>
                      <a:pt x="336" y="252"/>
                    </a:lnTo>
                    <a:lnTo>
                      <a:pt x="330" y="252"/>
                    </a:lnTo>
                    <a:lnTo>
                      <a:pt x="324" y="258"/>
                    </a:lnTo>
                    <a:lnTo>
                      <a:pt x="318" y="252"/>
                    </a:lnTo>
                    <a:lnTo>
                      <a:pt x="312" y="288"/>
                    </a:lnTo>
                    <a:lnTo>
                      <a:pt x="312" y="29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70" name="Freeform 198"/>
              <p:cNvSpPr>
                <a:spLocks noChangeAspect="1"/>
              </p:cNvSpPr>
              <p:nvPr/>
            </p:nvSpPr>
            <p:spPr bwMode="auto">
              <a:xfrm>
                <a:off x="4371" y="1444"/>
                <a:ext cx="257" cy="204"/>
              </a:xfrm>
              <a:custGeom>
                <a:avLst/>
                <a:gdLst>
                  <a:gd name="T0" fmla="*/ 140 w 336"/>
                  <a:gd name="T1" fmla="*/ 92 h 300"/>
                  <a:gd name="T2" fmla="*/ 123 w 336"/>
                  <a:gd name="T3" fmla="*/ 92 h 300"/>
                  <a:gd name="T4" fmla="*/ 132 w 336"/>
                  <a:gd name="T5" fmla="*/ 87 h 300"/>
                  <a:gd name="T6" fmla="*/ 129 w 336"/>
                  <a:gd name="T7" fmla="*/ 83 h 300"/>
                  <a:gd name="T8" fmla="*/ 27 w 336"/>
                  <a:gd name="T9" fmla="*/ 85 h 300"/>
                  <a:gd name="T10" fmla="*/ 27 w 336"/>
                  <a:gd name="T11" fmla="*/ 30 h 300"/>
                  <a:gd name="T12" fmla="*/ 14 w 336"/>
                  <a:gd name="T13" fmla="*/ 22 h 300"/>
                  <a:gd name="T14" fmla="*/ 18 w 336"/>
                  <a:gd name="T15" fmla="*/ 17 h 300"/>
                  <a:gd name="T16" fmla="*/ 11 w 336"/>
                  <a:gd name="T17" fmla="*/ 14 h 300"/>
                  <a:gd name="T18" fmla="*/ 0 w 336"/>
                  <a:gd name="T19" fmla="*/ 2 h 300"/>
                  <a:gd name="T20" fmla="*/ 88 w 336"/>
                  <a:gd name="T21" fmla="*/ 0 h 300"/>
                  <a:gd name="T22" fmla="*/ 94 w 336"/>
                  <a:gd name="T23" fmla="*/ 5 h 300"/>
                  <a:gd name="T24" fmla="*/ 94 w 336"/>
                  <a:gd name="T25" fmla="*/ 15 h 300"/>
                  <a:gd name="T26" fmla="*/ 99 w 336"/>
                  <a:gd name="T27" fmla="*/ 21 h 300"/>
                  <a:gd name="T28" fmla="*/ 110 w 336"/>
                  <a:gd name="T29" fmla="*/ 27 h 300"/>
                  <a:gd name="T30" fmla="*/ 113 w 336"/>
                  <a:gd name="T31" fmla="*/ 34 h 300"/>
                  <a:gd name="T32" fmla="*/ 119 w 336"/>
                  <a:gd name="T33" fmla="*/ 32 h 300"/>
                  <a:gd name="T34" fmla="*/ 126 w 336"/>
                  <a:gd name="T35" fmla="*/ 36 h 300"/>
                  <a:gd name="T36" fmla="*/ 121 w 336"/>
                  <a:gd name="T37" fmla="*/ 47 h 300"/>
                  <a:gd name="T38" fmla="*/ 142 w 336"/>
                  <a:gd name="T39" fmla="*/ 58 h 300"/>
                  <a:gd name="T40" fmla="*/ 142 w 336"/>
                  <a:gd name="T41" fmla="*/ 66 h 300"/>
                  <a:gd name="T42" fmla="*/ 151 w 336"/>
                  <a:gd name="T43" fmla="*/ 71 h 300"/>
                  <a:gd name="T44" fmla="*/ 151 w 336"/>
                  <a:gd name="T45" fmla="*/ 79 h 300"/>
                  <a:gd name="T46" fmla="*/ 148 w 336"/>
                  <a:gd name="T47" fmla="*/ 79 h 300"/>
                  <a:gd name="T48" fmla="*/ 145 w 336"/>
                  <a:gd name="T49" fmla="*/ 81 h 300"/>
                  <a:gd name="T50" fmla="*/ 142 w 336"/>
                  <a:gd name="T51" fmla="*/ 79 h 300"/>
                  <a:gd name="T52" fmla="*/ 140 w 336"/>
                  <a:gd name="T53" fmla="*/ 90 h 300"/>
                  <a:gd name="T54" fmla="*/ 140 w 336"/>
                  <a:gd name="T55" fmla="*/ 92 h 300"/>
                  <a:gd name="T56" fmla="*/ 140 w 336"/>
                  <a:gd name="T57" fmla="*/ 95 h 30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36"/>
                  <a:gd name="T88" fmla="*/ 0 h 300"/>
                  <a:gd name="T89" fmla="*/ 336 w 336"/>
                  <a:gd name="T90" fmla="*/ 300 h 30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36" h="300">
                    <a:moveTo>
                      <a:pt x="312" y="294"/>
                    </a:moveTo>
                    <a:lnTo>
                      <a:pt x="276" y="294"/>
                    </a:lnTo>
                    <a:lnTo>
                      <a:pt x="294" y="276"/>
                    </a:lnTo>
                    <a:lnTo>
                      <a:pt x="288" y="264"/>
                    </a:lnTo>
                    <a:lnTo>
                      <a:pt x="60" y="270"/>
                    </a:lnTo>
                    <a:lnTo>
                      <a:pt x="60" y="96"/>
                    </a:lnTo>
                    <a:lnTo>
                      <a:pt x="30" y="72"/>
                    </a:lnTo>
                    <a:lnTo>
                      <a:pt x="42" y="54"/>
                    </a:lnTo>
                    <a:lnTo>
                      <a:pt x="24" y="42"/>
                    </a:lnTo>
                    <a:lnTo>
                      <a:pt x="0" y="6"/>
                    </a:lnTo>
                    <a:lnTo>
                      <a:pt x="198" y="0"/>
                    </a:lnTo>
                    <a:lnTo>
                      <a:pt x="210" y="18"/>
                    </a:lnTo>
                    <a:lnTo>
                      <a:pt x="210" y="48"/>
                    </a:lnTo>
                    <a:lnTo>
                      <a:pt x="222" y="66"/>
                    </a:lnTo>
                    <a:lnTo>
                      <a:pt x="246" y="84"/>
                    </a:lnTo>
                    <a:lnTo>
                      <a:pt x="252" y="108"/>
                    </a:lnTo>
                    <a:lnTo>
                      <a:pt x="264" y="102"/>
                    </a:lnTo>
                    <a:lnTo>
                      <a:pt x="282" y="114"/>
                    </a:lnTo>
                    <a:lnTo>
                      <a:pt x="270" y="150"/>
                    </a:lnTo>
                    <a:lnTo>
                      <a:pt x="318" y="186"/>
                    </a:lnTo>
                    <a:lnTo>
                      <a:pt x="318" y="210"/>
                    </a:lnTo>
                    <a:lnTo>
                      <a:pt x="336" y="228"/>
                    </a:lnTo>
                    <a:lnTo>
                      <a:pt x="336" y="252"/>
                    </a:lnTo>
                    <a:lnTo>
                      <a:pt x="330" y="252"/>
                    </a:lnTo>
                    <a:lnTo>
                      <a:pt x="324" y="258"/>
                    </a:lnTo>
                    <a:lnTo>
                      <a:pt x="318" y="252"/>
                    </a:lnTo>
                    <a:lnTo>
                      <a:pt x="312" y="288"/>
                    </a:lnTo>
                    <a:lnTo>
                      <a:pt x="312" y="294"/>
                    </a:lnTo>
                    <a:lnTo>
                      <a:pt x="312" y="30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71" name="Freeform 199"/>
              <p:cNvSpPr>
                <a:spLocks noChangeAspect="1"/>
              </p:cNvSpPr>
              <p:nvPr/>
            </p:nvSpPr>
            <p:spPr bwMode="auto">
              <a:xfrm>
                <a:off x="3703" y="1025"/>
                <a:ext cx="398" cy="220"/>
              </a:xfrm>
              <a:custGeom>
                <a:avLst/>
                <a:gdLst>
                  <a:gd name="T0" fmla="*/ 223 w 522"/>
                  <a:gd name="T1" fmla="*/ 84 h 324"/>
                  <a:gd name="T2" fmla="*/ 221 w 522"/>
                  <a:gd name="T3" fmla="*/ 101 h 324"/>
                  <a:gd name="T4" fmla="*/ 82 w 522"/>
                  <a:gd name="T5" fmla="*/ 90 h 324"/>
                  <a:gd name="T6" fmla="*/ 79 w 522"/>
                  <a:gd name="T7" fmla="*/ 100 h 324"/>
                  <a:gd name="T8" fmla="*/ 75 w 522"/>
                  <a:gd name="T9" fmla="*/ 94 h 324"/>
                  <a:gd name="T10" fmla="*/ 72 w 522"/>
                  <a:gd name="T11" fmla="*/ 98 h 324"/>
                  <a:gd name="T12" fmla="*/ 56 w 522"/>
                  <a:gd name="T13" fmla="*/ 96 h 324"/>
                  <a:gd name="T14" fmla="*/ 53 w 522"/>
                  <a:gd name="T15" fmla="*/ 98 h 324"/>
                  <a:gd name="T16" fmla="*/ 45 w 522"/>
                  <a:gd name="T17" fmla="*/ 96 h 324"/>
                  <a:gd name="T18" fmla="*/ 43 w 522"/>
                  <a:gd name="T19" fmla="*/ 98 h 324"/>
                  <a:gd name="T20" fmla="*/ 40 w 522"/>
                  <a:gd name="T21" fmla="*/ 90 h 324"/>
                  <a:gd name="T22" fmla="*/ 34 w 522"/>
                  <a:gd name="T23" fmla="*/ 86 h 324"/>
                  <a:gd name="T24" fmla="*/ 29 w 522"/>
                  <a:gd name="T25" fmla="*/ 71 h 324"/>
                  <a:gd name="T26" fmla="*/ 27 w 522"/>
                  <a:gd name="T27" fmla="*/ 70 h 324"/>
                  <a:gd name="T28" fmla="*/ 18 w 522"/>
                  <a:gd name="T29" fmla="*/ 73 h 324"/>
                  <a:gd name="T30" fmla="*/ 16 w 522"/>
                  <a:gd name="T31" fmla="*/ 70 h 324"/>
                  <a:gd name="T32" fmla="*/ 27 w 522"/>
                  <a:gd name="T33" fmla="*/ 51 h 324"/>
                  <a:gd name="T34" fmla="*/ 16 w 522"/>
                  <a:gd name="T35" fmla="*/ 47 h 324"/>
                  <a:gd name="T36" fmla="*/ 11 w 522"/>
                  <a:gd name="T37" fmla="*/ 35 h 324"/>
                  <a:gd name="T38" fmla="*/ 3 w 522"/>
                  <a:gd name="T39" fmla="*/ 30 h 324"/>
                  <a:gd name="T40" fmla="*/ 5 w 522"/>
                  <a:gd name="T41" fmla="*/ 28 h 324"/>
                  <a:gd name="T42" fmla="*/ 0 w 522"/>
                  <a:gd name="T43" fmla="*/ 19 h 324"/>
                  <a:gd name="T44" fmla="*/ 5 w 522"/>
                  <a:gd name="T45" fmla="*/ 0 h 324"/>
                  <a:gd name="T46" fmla="*/ 125 w 522"/>
                  <a:gd name="T47" fmla="*/ 15 h 324"/>
                  <a:gd name="T48" fmla="*/ 231 w 522"/>
                  <a:gd name="T49" fmla="*/ 22 h 324"/>
                  <a:gd name="T50" fmla="*/ 226 w 522"/>
                  <a:gd name="T51" fmla="*/ 77 h 324"/>
                  <a:gd name="T52" fmla="*/ 223 w 522"/>
                  <a:gd name="T53" fmla="*/ 84 h 32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22"/>
                  <a:gd name="T82" fmla="*/ 0 h 324"/>
                  <a:gd name="T83" fmla="*/ 522 w 522"/>
                  <a:gd name="T84" fmla="*/ 324 h 32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22" h="324">
                    <a:moveTo>
                      <a:pt x="504" y="270"/>
                    </a:moveTo>
                    <a:lnTo>
                      <a:pt x="498" y="324"/>
                    </a:lnTo>
                    <a:lnTo>
                      <a:pt x="186" y="288"/>
                    </a:lnTo>
                    <a:lnTo>
                      <a:pt x="180" y="318"/>
                    </a:lnTo>
                    <a:lnTo>
                      <a:pt x="168" y="300"/>
                    </a:lnTo>
                    <a:lnTo>
                      <a:pt x="162" y="312"/>
                    </a:lnTo>
                    <a:lnTo>
                      <a:pt x="126" y="306"/>
                    </a:lnTo>
                    <a:lnTo>
                      <a:pt x="120" y="312"/>
                    </a:lnTo>
                    <a:lnTo>
                      <a:pt x="102" y="306"/>
                    </a:lnTo>
                    <a:lnTo>
                      <a:pt x="96" y="312"/>
                    </a:lnTo>
                    <a:lnTo>
                      <a:pt x="90" y="288"/>
                    </a:lnTo>
                    <a:lnTo>
                      <a:pt x="78" y="276"/>
                    </a:lnTo>
                    <a:lnTo>
                      <a:pt x="66" y="228"/>
                    </a:lnTo>
                    <a:lnTo>
                      <a:pt x="60" y="222"/>
                    </a:lnTo>
                    <a:lnTo>
                      <a:pt x="42" y="234"/>
                    </a:lnTo>
                    <a:lnTo>
                      <a:pt x="36" y="222"/>
                    </a:lnTo>
                    <a:lnTo>
                      <a:pt x="60" y="162"/>
                    </a:lnTo>
                    <a:lnTo>
                      <a:pt x="36" y="150"/>
                    </a:lnTo>
                    <a:lnTo>
                      <a:pt x="24" y="114"/>
                    </a:lnTo>
                    <a:lnTo>
                      <a:pt x="6" y="96"/>
                    </a:lnTo>
                    <a:lnTo>
                      <a:pt x="12" y="90"/>
                    </a:lnTo>
                    <a:lnTo>
                      <a:pt x="0" y="60"/>
                    </a:lnTo>
                    <a:lnTo>
                      <a:pt x="12" y="0"/>
                    </a:lnTo>
                    <a:lnTo>
                      <a:pt x="282" y="48"/>
                    </a:lnTo>
                    <a:lnTo>
                      <a:pt x="522" y="72"/>
                    </a:lnTo>
                    <a:lnTo>
                      <a:pt x="510" y="246"/>
                    </a:lnTo>
                    <a:lnTo>
                      <a:pt x="504" y="270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72" name="Freeform 200"/>
              <p:cNvSpPr>
                <a:spLocks noChangeAspect="1"/>
              </p:cNvSpPr>
              <p:nvPr/>
            </p:nvSpPr>
            <p:spPr bwMode="auto">
              <a:xfrm>
                <a:off x="3703" y="1025"/>
                <a:ext cx="398" cy="220"/>
              </a:xfrm>
              <a:custGeom>
                <a:avLst/>
                <a:gdLst>
                  <a:gd name="T0" fmla="*/ 223 w 522"/>
                  <a:gd name="T1" fmla="*/ 84 h 324"/>
                  <a:gd name="T2" fmla="*/ 221 w 522"/>
                  <a:gd name="T3" fmla="*/ 101 h 324"/>
                  <a:gd name="T4" fmla="*/ 82 w 522"/>
                  <a:gd name="T5" fmla="*/ 90 h 324"/>
                  <a:gd name="T6" fmla="*/ 79 w 522"/>
                  <a:gd name="T7" fmla="*/ 100 h 324"/>
                  <a:gd name="T8" fmla="*/ 75 w 522"/>
                  <a:gd name="T9" fmla="*/ 94 h 324"/>
                  <a:gd name="T10" fmla="*/ 72 w 522"/>
                  <a:gd name="T11" fmla="*/ 98 h 324"/>
                  <a:gd name="T12" fmla="*/ 56 w 522"/>
                  <a:gd name="T13" fmla="*/ 96 h 324"/>
                  <a:gd name="T14" fmla="*/ 53 w 522"/>
                  <a:gd name="T15" fmla="*/ 98 h 324"/>
                  <a:gd name="T16" fmla="*/ 45 w 522"/>
                  <a:gd name="T17" fmla="*/ 96 h 324"/>
                  <a:gd name="T18" fmla="*/ 43 w 522"/>
                  <a:gd name="T19" fmla="*/ 98 h 324"/>
                  <a:gd name="T20" fmla="*/ 40 w 522"/>
                  <a:gd name="T21" fmla="*/ 90 h 324"/>
                  <a:gd name="T22" fmla="*/ 34 w 522"/>
                  <a:gd name="T23" fmla="*/ 86 h 324"/>
                  <a:gd name="T24" fmla="*/ 29 w 522"/>
                  <a:gd name="T25" fmla="*/ 71 h 324"/>
                  <a:gd name="T26" fmla="*/ 27 w 522"/>
                  <a:gd name="T27" fmla="*/ 70 h 324"/>
                  <a:gd name="T28" fmla="*/ 18 w 522"/>
                  <a:gd name="T29" fmla="*/ 73 h 324"/>
                  <a:gd name="T30" fmla="*/ 16 w 522"/>
                  <a:gd name="T31" fmla="*/ 70 h 324"/>
                  <a:gd name="T32" fmla="*/ 27 w 522"/>
                  <a:gd name="T33" fmla="*/ 51 h 324"/>
                  <a:gd name="T34" fmla="*/ 16 w 522"/>
                  <a:gd name="T35" fmla="*/ 47 h 324"/>
                  <a:gd name="T36" fmla="*/ 11 w 522"/>
                  <a:gd name="T37" fmla="*/ 35 h 324"/>
                  <a:gd name="T38" fmla="*/ 3 w 522"/>
                  <a:gd name="T39" fmla="*/ 30 h 324"/>
                  <a:gd name="T40" fmla="*/ 5 w 522"/>
                  <a:gd name="T41" fmla="*/ 28 h 324"/>
                  <a:gd name="T42" fmla="*/ 0 w 522"/>
                  <a:gd name="T43" fmla="*/ 19 h 324"/>
                  <a:gd name="T44" fmla="*/ 5 w 522"/>
                  <a:gd name="T45" fmla="*/ 0 h 324"/>
                  <a:gd name="T46" fmla="*/ 125 w 522"/>
                  <a:gd name="T47" fmla="*/ 15 h 324"/>
                  <a:gd name="T48" fmla="*/ 231 w 522"/>
                  <a:gd name="T49" fmla="*/ 22 h 324"/>
                  <a:gd name="T50" fmla="*/ 226 w 522"/>
                  <a:gd name="T51" fmla="*/ 77 h 324"/>
                  <a:gd name="T52" fmla="*/ 223 w 522"/>
                  <a:gd name="T53" fmla="*/ 84 h 324"/>
                  <a:gd name="T54" fmla="*/ 223 w 522"/>
                  <a:gd name="T55" fmla="*/ 86 h 32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522"/>
                  <a:gd name="T85" fmla="*/ 0 h 324"/>
                  <a:gd name="T86" fmla="*/ 522 w 522"/>
                  <a:gd name="T87" fmla="*/ 324 h 32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522" h="324">
                    <a:moveTo>
                      <a:pt x="504" y="270"/>
                    </a:moveTo>
                    <a:lnTo>
                      <a:pt x="498" y="324"/>
                    </a:lnTo>
                    <a:lnTo>
                      <a:pt x="186" y="288"/>
                    </a:lnTo>
                    <a:lnTo>
                      <a:pt x="180" y="318"/>
                    </a:lnTo>
                    <a:lnTo>
                      <a:pt x="168" y="300"/>
                    </a:lnTo>
                    <a:lnTo>
                      <a:pt x="162" y="312"/>
                    </a:lnTo>
                    <a:lnTo>
                      <a:pt x="126" y="306"/>
                    </a:lnTo>
                    <a:lnTo>
                      <a:pt x="120" y="312"/>
                    </a:lnTo>
                    <a:lnTo>
                      <a:pt x="102" y="306"/>
                    </a:lnTo>
                    <a:lnTo>
                      <a:pt x="96" y="312"/>
                    </a:lnTo>
                    <a:lnTo>
                      <a:pt x="90" y="288"/>
                    </a:lnTo>
                    <a:lnTo>
                      <a:pt x="78" y="276"/>
                    </a:lnTo>
                    <a:lnTo>
                      <a:pt x="66" y="228"/>
                    </a:lnTo>
                    <a:lnTo>
                      <a:pt x="60" y="222"/>
                    </a:lnTo>
                    <a:lnTo>
                      <a:pt x="42" y="234"/>
                    </a:lnTo>
                    <a:lnTo>
                      <a:pt x="36" y="222"/>
                    </a:lnTo>
                    <a:lnTo>
                      <a:pt x="60" y="162"/>
                    </a:lnTo>
                    <a:lnTo>
                      <a:pt x="36" y="150"/>
                    </a:lnTo>
                    <a:lnTo>
                      <a:pt x="24" y="114"/>
                    </a:lnTo>
                    <a:lnTo>
                      <a:pt x="6" y="96"/>
                    </a:lnTo>
                    <a:lnTo>
                      <a:pt x="12" y="90"/>
                    </a:lnTo>
                    <a:lnTo>
                      <a:pt x="0" y="60"/>
                    </a:lnTo>
                    <a:lnTo>
                      <a:pt x="12" y="0"/>
                    </a:lnTo>
                    <a:lnTo>
                      <a:pt x="282" y="48"/>
                    </a:lnTo>
                    <a:lnTo>
                      <a:pt x="522" y="72"/>
                    </a:lnTo>
                    <a:lnTo>
                      <a:pt x="510" y="246"/>
                    </a:lnTo>
                    <a:lnTo>
                      <a:pt x="504" y="270"/>
                    </a:lnTo>
                    <a:lnTo>
                      <a:pt x="504" y="27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73" name="Freeform 201"/>
              <p:cNvSpPr>
                <a:spLocks noChangeAspect="1"/>
              </p:cNvSpPr>
              <p:nvPr/>
            </p:nvSpPr>
            <p:spPr bwMode="auto">
              <a:xfrm>
                <a:off x="4069" y="1334"/>
                <a:ext cx="321" cy="139"/>
              </a:xfrm>
              <a:custGeom>
                <a:avLst/>
                <a:gdLst>
                  <a:gd name="T0" fmla="*/ 164 w 420"/>
                  <a:gd name="T1" fmla="*/ 15 h 204"/>
                  <a:gd name="T2" fmla="*/ 174 w 420"/>
                  <a:gd name="T3" fmla="*/ 40 h 204"/>
                  <a:gd name="T4" fmla="*/ 177 w 420"/>
                  <a:gd name="T5" fmla="*/ 53 h 204"/>
                  <a:gd name="T6" fmla="*/ 187 w 420"/>
                  <a:gd name="T7" fmla="*/ 65 h 204"/>
                  <a:gd name="T8" fmla="*/ 185 w 420"/>
                  <a:gd name="T9" fmla="*/ 65 h 204"/>
                  <a:gd name="T10" fmla="*/ 41 w 420"/>
                  <a:gd name="T11" fmla="*/ 63 h 204"/>
                  <a:gd name="T12" fmla="*/ 41 w 420"/>
                  <a:gd name="T13" fmla="*/ 55 h 204"/>
                  <a:gd name="T14" fmla="*/ 43 w 420"/>
                  <a:gd name="T15" fmla="*/ 42 h 204"/>
                  <a:gd name="T16" fmla="*/ 0 w 420"/>
                  <a:gd name="T17" fmla="*/ 40 h 204"/>
                  <a:gd name="T18" fmla="*/ 3 w 420"/>
                  <a:gd name="T19" fmla="*/ 0 h 204"/>
                  <a:gd name="T20" fmla="*/ 120 w 420"/>
                  <a:gd name="T21" fmla="*/ 3 h 204"/>
                  <a:gd name="T22" fmla="*/ 131 w 420"/>
                  <a:gd name="T23" fmla="*/ 10 h 204"/>
                  <a:gd name="T24" fmla="*/ 148 w 420"/>
                  <a:gd name="T25" fmla="*/ 7 h 204"/>
                  <a:gd name="T26" fmla="*/ 161 w 420"/>
                  <a:gd name="T27" fmla="*/ 15 h 204"/>
                  <a:gd name="T28" fmla="*/ 164 w 420"/>
                  <a:gd name="T29" fmla="*/ 15 h 20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20"/>
                  <a:gd name="T46" fmla="*/ 0 h 204"/>
                  <a:gd name="T47" fmla="*/ 420 w 420"/>
                  <a:gd name="T48" fmla="*/ 204 h 20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20" h="204">
                    <a:moveTo>
                      <a:pt x="366" y="48"/>
                    </a:moveTo>
                    <a:lnTo>
                      <a:pt x="390" y="126"/>
                    </a:lnTo>
                    <a:lnTo>
                      <a:pt x="396" y="168"/>
                    </a:lnTo>
                    <a:lnTo>
                      <a:pt x="420" y="204"/>
                    </a:lnTo>
                    <a:lnTo>
                      <a:pt x="414" y="204"/>
                    </a:lnTo>
                    <a:lnTo>
                      <a:pt x="90" y="198"/>
                    </a:lnTo>
                    <a:lnTo>
                      <a:pt x="90" y="174"/>
                    </a:lnTo>
                    <a:lnTo>
                      <a:pt x="96" y="132"/>
                    </a:lnTo>
                    <a:lnTo>
                      <a:pt x="0" y="126"/>
                    </a:lnTo>
                    <a:lnTo>
                      <a:pt x="6" y="0"/>
                    </a:lnTo>
                    <a:lnTo>
                      <a:pt x="270" y="12"/>
                    </a:lnTo>
                    <a:lnTo>
                      <a:pt x="294" y="30"/>
                    </a:lnTo>
                    <a:lnTo>
                      <a:pt x="330" y="24"/>
                    </a:lnTo>
                    <a:lnTo>
                      <a:pt x="360" y="48"/>
                    </a:lnTo>
                    <a:lnTo>
                      <a:pt x="366" y="48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74" name="Freeform 202"/>
              <p:cNvSpPr>
                <a:spLocks noChangeAspect="1"/>
              </p:cNvSpPr>
              <p:nvPr/>
            </p:nvSpPr>
            <p:spPr bwMode="auto">
              <a:xfrm>
                <a:off x="4069" y="1334"/>
                <a:ext cx="321" cy="139"/>
              </a:xfrm>
              <a:custGeom>
                <a:avLst/>
                <a:gdLst>
                  <a:gd name="T0" fmla="*/ 164 w 420"/>
                  <a:gd name="T1" fmla="*/ 15 h 204"/>
                  <a:gd name="T2" fmla="*/ 174 w 420"/>
                  <a:gd name="T3" fmla="*/ 40 h 204"/>
                  <a:gd name="T4" fmla="*/ 177 w 420"/>
                  <a:gd name="T5" fmla="*/ 53 h 204"/>
                  <a:gd name="T6" fmla="*/ 187 w 420"/>
                  <a:gd name="T7" fmla="*/ 65 h 204"/>
                  <a:gd name="T8" fmla="*/ 185 w 420"/>
                  <a:gd name="T9" fmla="*/ 65 h 204"/>
                  <a:gd name="T10" fmla="*/ 41 w 420"/>
                  <a:gd name="T11" fmla="*/ 63 h 204"/>
                  <a:gd name="T12" fmla="*/ 41 w 420"/>
                  <a:gd name="T13" fmla="*/ 55 h 204"/>
                  <a:gd name="T14" fmla="*/ 43 w 420"/>
                  <a:gd name="T15" fmla="*/ 42 h 204"/>
                  <a:gd name="T16" fmla="*/ 0 w 420"/>
                  <a:gd name="T17" fmla="*/ 40 h 204"/>
                  <a:gd name="T18" fmla="*/ 3 w 420"/>
                  <a:gd name="T19" fmla="*/ 0 h 204"/>
                  <a:gd name="T20" fmla="*/ 120 w 420"/>
                  <a:gd name="T21" fmla="*/ 3 h 204"/>
                  <a:gd name="T22" fmla="*/ 131 w 420"/>
                  <a:gd name="T23" fmla="*/ 10 h 204"/>
                  <a:gd name="T24" fmla="*/ 148 w 420"/>
                  <a:gd name="T25" fmla="*/ 7 h 204"/>
                  <a:gd name="T26" fmla="*/ 161 w 420"/>
                  <a:gd name="T27" fmla="*/ 15 h 204"/>
                  <a:gd name="T28" fmla="*/ 164 w 420"/>
                  <a:gd name="T29" fmla="*/ 15 h 204"/>
                  <a:gd name="T30" fmla="*/ 164 w 420"/>
                  <a:gd name="T31" fmla="*/ 17 h 20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20"/>
                  <a:gd name="T49" fmla="*/ 0 h 204"/>
                  <a:gd name="T50" fmla="*/ 420 w 420"/>
                  <a:gd name="T51" fmla="*/ 204 h 20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20" h="204">
                    <a:moveTo>
                      <a:pt x="366" y="48"/>
                    </a:moveTo>
                    <a:lnTo>
                      <a:pt x="390" y="126"/>
                    </a:lnTo>
                    <a:lnTo>
                      <a:pt x="396" y="168"/>
                    </a:lnTo>
                    <a:lnTo>
                      <a:pt x="420" y="204"/>
                    </a:lnTo>
                    <a:lnTo>
                      <a:pt x="414" y="204"/>
                    </a:lnTo>
                    <a:lnTo>
                      <a:pt x="90" y="198"/>
                    </a:lnTo>
                    <a:lnTo>
                      <a:pt x="90" y="174"/>
                    </a:lnTo>
                    <a:lnTo>
                      <a:pt x="96" y="132"/>
                    </a:lnTo>
                    <a:lnTo>
                      <a:pt x="0" y="126"/>
                    </a:lnTo>
                    <a:lnTo>
                      <a:pt x="6" y="0"/>
                    </a:lnTo>
                    <a:lnTo>
                      <a:pt x="270" y="12"/>
                    </a:lnTo>
                    <a:lnTo>
                      <a:pt x="294" y="30"/>
                    </a:lnTo>
                    <a:lnTo>
                      <a:pt x="330" y="24"/>
                    </a:lnTo>
                    <a:lnTo>
                      <a:pt x="360" y="48"/>
                    </a:lnTo>
                    <a:lnTo>
                      <a:pt x="366" y="48"/>
                    </a:lnTo>
                    <a:lnTo>
                      <a:pt x="366" y="5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75" name="Freeform 203"/>
              <p:cNvSpPr>
                <a:spLocks noChangeAspect="1"/>
              </p:cNvSpPr>
              <p:nvPr/>
            </p:nvSpPr>
            <p:spPr bwMode="auto">
              <a:xfrm>
                <a:off x="3465" y="1290"/>
                <a:ext cx="247" cy="338"/>
              </a:xfrm>
              <a:custGeom>
                <a:avLst/>
                <a:gdLst>
                  <a:gd name="T0" fmla="*/ 93 w 324"/>
                  <a:gd name="T1" fmla="*/ 155 h 498"/>
                  <a:gd name="T2" fmla="*/ 0 w 324"/>
                  <a:gd name="T3" fmla="*/ 58 h 498"/>
                  <a:gd name="T4" fmla="*/ 21 w 324"/>
                  <a:gd name="T5" fmla="*/ 0 h 498"/>
                  <a:gd name="T6" fmla="*/ 34 w 324"/>
                  <a:gd name="T7" fmla="*/ 2 h 498"/>
                  <a:gd name="T8" fmla="*/ 82 w 324"/>
                  <a:gd name="T9" fmla="*/ 11 h 498"/>
                  <a:gd name="T10" fmla="*/ 143 w 324"/>
                  <a:gd name="T11" fmla="*/ 19 h 498"/>
                  <a:gd name="T12" fmla="*/ 117 w 324"/>
                  <a:gd name="T13" fmla="*/ 118 h 498"/>
                  <a:gd name="T14" fmla="*/ 109 w 324"/>
                  <a:gd name="T15" fmla="*/ 137 h 498"/>
                  <a:gd name="T16" fmla="*/ 101 w 324"/>
                  <a:gd name="T17" fmla="*/ 133 h 498"/>
                  <a:gd name="T18" fmla="*/ 96 w 324"/>
                  <a:gd name="T19" fmla="*/ 135 h 498"/>
                  <a:gd name="T20" fmla="*/ 93 w 324"/>
                  <a:gd name="T21" fmla="*/ 154 h 498"/>
                  <a:gd name="T22" fmla="*/ 93 w 324"/>
                  <a:gd name="T23" fmla="*/ 155 h 49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4"/>
                  <a:gd name="T37" fmla="*/ 0 h 498"/>
                  <a:gd name="T38" fmla="*/ 324 w 324"/>
                  <a:gd name="T39" fmla="*/ 498 h 49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4" h="498">
                    <a:moveTo>
                      <a:pt x="210" y="498"/>
                    </a:moveTo>
                    <a:lnTo>
                      <a:pt x="0" y="186"/>
                    </a:lnTo>
                    <a:lnTo>
                      <a:pt x="48" y="0"/>
                    </a:lnTo>
                    <a:lnTo>
                      <a:pt x="78" y="6"/>
                    </a:lnTo>
                    <a:lnTo>
                      <a:pt x="186" y="36"/>
                    </a:lnTo>
                    <a:lnTo>
                      <a:pt x="324" y="60"/>
                    </a:lnTo>
                    <a:lnTo>
                      <a:pt x="264" y="378"/>
                    </a:lnTo>
                    <a:lnTo>
                      <a:pt x="246" y="438"/>
                    </a:lnTo>
                    <a:lnTo>
                      <a:pt x="228" y="426"/>
                    </a:lnTo>
                    <a:lnTo>
                      <a:pt x="216" y="432"/>
                    </a:lnTo>
                    <a:lnTo>
                      <a:pt x="210" y="492"/>
                    </a:lnTo>
                    <a:lnTo>
                      <a:pt x="210" y="498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76" name="Freeform 204"/>
              <p:cNvSpPr>
                <a:spLocks noChangeAspect="1"/>
              </p:cNvSpPr>
              <p:nvPr/>
            </p:nvSpPr>
            <p:spPr bwMode="auto">
              <a:xfrm>
                <a:off x="3465" y="1290"/>
                <a:ext cx="247" cy="342"/>
              </a:xfrm>
              <a:custGeom>
                <a:avLst/>
                <a:gdLst>
                  <a:gd name="T0" fmla="*/ 93 w 324"/>
                  <a:gd name="T1" fmla="*/ 155 h 504"/>
                  <a:gd name="T2" fmla="*/ 0 w 324"/>
                  <a:gd name="T3" fmla="*/ 58 h 504"/>
                  <a:gd name="T4" fmla="*/ 21 w 324"/>
                  <a:gd name="T5" fmla="*/ 0 h 504"/>
                  <a:gd name="T6" fmla="*/ 34 w 324"/>
                  <a:gd name="T7" fmla="*/ 2 h 504"/>
                  <a:gd name="T8" fmla="*/ 82 w 324"/>
                  <a:gd name="T9" fmla="*/ 11 h 504"/>
                  <a:gd name="T10" fmla="*/ 143 w 324"/>
                  <a:gd name="T11" fmla="*/ 19 h 504"/>
                  <a:gd name="T12" fmla="*/ 117 w 324"/>
                  <a:gd name="T13" fmla="*/ 118 h 504"/>
                  <a:gd name="T14" fmla="*/ 109 w 324"/>
                  <a:gd name="T15" fmla="*/ 137 h 504"/>
                  <a:gd name="T16" fmla="*/ 101 w 324"/>
                  <a:gd name="T17" fmla="*/ 133 h 504"/>
                  <a:gd name="T18" fmla="*/ 96 w 324"/>
                  <a:gd name="T19" fmla="*/ 135 h 504"/>
                  <a:gd name="T20" fmla="*/ 93 w 324"/>
                  <a:gd name="T21" fmla="*/ 154 h 504"/>
                  <a:gd name="T22" fmla="*/ 93 w 324"/>
                  <a:gd name="T23" fmla="*/ 155 h 504"/>
                  <a:gd name="T24" fmla="*/ 93 w 324"/>
                  <a:gd name="T25" fmla="*/ 157 h 50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4"/>
                  <a:gd name="T40" fmla="*/ 0 h 504"/>
                  <a:gd name="T41" fmla="*/ 324 w 324"/>
                  <a:gd name="T42" fmla="*/ 504 h 50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4" h="504">
                    <a:moveTo>
                      <a:pt x="210" y="498"/>
                    </a:moveTo>
                    <a:lnTo>
                      <a:pt x="0" y="186"/>
                    </a:lnTo>
                    <a:lnTo>
                      <a:pt x="48" y="0"/>
                    </a:lnTo>
                    <a:lnTo>
                      <a:pt x="78" y="6"/>
                    </a:lnTo>
                    <a:lnTo>
                      <a:pt x="186" y="36"/>
                    </a:lnTo>
                    <a:lnTo>
                      <a:pt x="324" y="60"/>
                    </a:lnTo>
                    <a:lnTo>
                      <a:pt x="264" y="378"/>
                    </a:lnTo>
                    <a:lnTo>
                      <a:pt x="246" y="438"/>
                    </a:lnTo>
                    <a:lnTo>
                      <a:pt x="228" y="426"/>
                    </a:lnTo>
                    <a:lnTo>
                      <a:pt x="216" y="432"/>
                    </a:lnTo>
                    <a:lnTo>
                      <a:pt x="210" y="492"/>
                    </a:lnTo>
                    <a:lnTo>
                      <a:pt x="210" y="498"/>
                    </a:lnTo>
                    <a:lnTo>
                      <a:pt x="210" y="50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77" name="Freeform 205"/>
              <p:cNvSpPr>
                <a:spLocks noChangeAspect="1"/>
              </p:cNvSpPr>
              <p:nvPr/>
            </p:nvSpPr>
            <p:spPr bwMode="auto">
              <a:xfrm>
                <a:off x="5191" y="1147"/>
                <a:ext cx="64" cy="118"/>
              </a:xfrm>
              <a:custGeom>
                <a:avLst/>
                <a:gdLst>
                  <a:gd name="T0" fmla="*/ 37 w 84"/>
                  <a:gd name="T1" fmla="*/ 41 h 174"/>
                  <a:gd name="T2" fmla="*/ 34 w 84"/>
                  <a:gd name="T3" fmla="*/ 45 h 174"/>
                  <a:gd name="T4" fmla="*/ 27 w 84"/>
                  <a:gd name="T5" fmla="*/ 51 h 174"/>
                  <a:gd name="T6" fmla="*/ 3 w 84"/>
                  <a:gd name="T7" fmla="*/ 54 h 174"/>
                  <a:gd name="T8" fmla="*/ 0 w 84"/>
                  <a:gd name="T9" fmla="*/ 37 h 174"/>
                  <a:gd name="T10" fmla="*/ 3 w 84"/>
                  <a:gd name="T11" fmla="*/ 22 h 174"/>
                  <a:gd name="T12" fmla="*/ 8 w 84"/>
                  <a:gd name="T13" fmla="*/ 17 h 174"/>
                  <a:gd name="T14" fmla="*/ 8 w 84"/>
                  <a:gd name="T15" fmla="*/ 2 h 174"/>
                  <a:gd name="T16" fmla="*/ 14 w 84"/>
                  <a:gd name="T17" fmla="*/ 0 h 174"/>
                  <a:gd name="T18" fmla="*/ 29 w 84"/>
                  <a:gd name="T19" fmla="*/ 35 h 174"/>
                  <a:gd name="T20" fmla="*/ 34 w 84"/>
                  <a:gd name="T21" fmla="*/ 41 h 174"/>
                  <a:gd name="T22" fmla="*/ 37 w 84"/>
                  <a:gd name="T23" fmla="*/ 41 h 1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4"/>
                  <a:gd name="T37" fmla="*/ 0 h 174"/>
                  <a:gd name="T38" fmla="*/ 84 w 84"/>
                  <a:gd name="T39" fmla="*/ 174 h 1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4" h="174">
                    <a:moveTo>
                      <a:pt x="84" y="132"/>
                    </a:moveTo>
                    <a:lnTo>
                      <a:pt x="78" y="144"/>
                    </a:lnTo>
                    <a:lnTo>
                      <a:pt x="60" y="162"/>
                    </a:lnTo>
                    <a:lnTo>
                      <a:pt x="6" y="174"/>
                    </a:lnTo>
                    <a:lnTo>
                      <a:pt x="0" y="120"/>
                    </a:lnTo>
                    <a:lnTo>
                      <a:pt x="6" y="72"/>
                    </a:lnTo>
                    <a:lnTo>
                      <a:pt x="18" y="54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66" y="114"/>
                    </a:lnTo>
                    <a:lnTo>
                      <a:pt x="78" y="132"/>
                    </a:lnTo>
                    <a:lnTo>
                      <a:pt x="84" y="13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78" name="Freeform 206"/>
              <p:cNvSpPr>
                <a:spLocks noChangeAspect="1"/>
              </p:cNvSpPr>
              <p:nvPr/>
            </p:nvSpPr>
            <p:spPr bwMode="auto">
              <a:xfrm>
                <a:off x="5191" y="1147"/>
                <a:ext cx="64" cy="118"/>
              </a:xfrm>
              <a:custGeom>
                <a:avLst/>
                <a:gdLst>
                  <a:gd name="T0" fmla="*/ 37 w 84"/>
                  <a:gd name="T1" fmla="*/ 41 h 174"/>
                  <a:gd name="T2" fmla="*/ 34 w 84"/>
                  <a:gd name="T3" fmla="*/ 45 h 174"/>
                  <a:gd name="T4" fmla="*/ 27 w 84"/>
                  <a:gd name="T5" fmla="*/ 51 h 174"/>
                  <a:gd name="T6" fmla="*/ 3 w 84"/>
                  <a:gd name="T7" fmla="*/ 54 h 174"/>
                  <a:gd name="T8" fmla="*/ 0 w 84"/>
                  <a:gd name="T9" fmla="*/ 37 h 174"/>
                  <a:gd name="T10" fmla="*/ 3 w 84"/>
                  <a:gd name="T11" fmla="*/ 22 h 174"/>
                  <a:gd name="T12" fmla="*/ 8 w 84"/>
                  <a:gd name="T13" fmla="*/ 17 h 174"/>
                  <a:gd name="T14" fmla="*/ 8 w 84"/>
                  <a:gd name="T15" fmla="*/ 2 h 174"/>
                  <a:gd name="T16" fmla="*/ 14 w 84"/>
                  <a:gd name="T17" fmla="*/ 0 h 174"/>
                  <a:gd name="T18" fmla="*/ 29 w 84"/>
                  <a:gd name="T19" fmla="*/ 35 h 174"/>
                  <a:gd name="T20" fmla="*/ 34 w 84"/>
                  <a:gd name="T21" fmla="*/ 41 h 174"/>
                  <a:gd name="T22" fmla="*/ 37 w 84"/>
                  <a:gd name="T23" fmla="*/ 41 h 174"/>
                  <a:gd name="T24" fmla="*/ 37 w 84"/>
                  <a:gd name="T25" fmla="*/ 43 h 17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4"/>
                  <a:gd name="T40" fmla="*/ 0 h 174"/>
                  <a:gd name="T41" fmla="*/ 84 w 84"/>
                  <a:gd name="T42" fmla="*/ 174 h 17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4" h="174">
                    <a:moveTo>
                      <a:pt x="84" y="132"/>
                    </a:moveTo>
                    <a:lnTo>
                      <a:pt x="78" y="144"/>
                    </a:lnTo>
                    <a:lnTo>
                      <a:pt x="60" y="162"/>
                    </a:lnTo>
                    <a:lnTo>
                      <a:pt x="6" y="174"/>
                    </a:lnTo>
                    <a:lnTo>
                      <a:pt x="0" y="120"/>
                    </a:lnTo>
                    <a:lnTo>
                      <a:pt x="6" y="72"/>
                    </a:lnTo>
                    <a:lnTo>
                      <a:pt x="18" y="54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66" y="114"/>
                    </a:lnTo>
                    <a:lnTo>
                      <a:pt x="78" y="132"/>
                    </a:lnTo>
                    <a:lnTo>
                      <a:pt x="84" y="132"/>
                    </a:lnTo>
                    <a:lnTo>
                      <a:pt x="84" y="13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79" name="Freeform 207"/>
              <p:cNvSpPr>
                <a:spLocks noChangeAspect="1"/>
              </p:cNvSpPr>
              <p:nvPr/>
            </p:nvSpPr>
            <p:spPr bwMode="auto">
              <a:xfrm>
                <a:off x="5122" y="1338"/>
                <a:ext cx="50" cy="106"/>
              </a:xfrm>
              <a:custGeom>
                <a:avLst/>
                <a:gdLst>
                  <a:gd name="T0" fmla="*/ 26 w 66"/>
                  <a:gd name="T1" fmla="*/ 7 h 156"/>
                  <a:gd name="T2" fmla="*/ 20 w 66"/>
                  <a:gd name="T3" fmla="*/ 15 h 156"/>
                  <a:gd name="T4" fmla="*/ 29 w 66"/>
                  <a:gd name="T5" fmla="*/ 17 h 156"/>
                  <a:gd name="T6" fmla="*/ 29 w 66"/>
                  <a:gd name="T7" fmla="*/ 32 h 156"/>
                  <a:gd name="T8" fmla="*/ 18 w 66"/>
                  <a:gd name="T9" fmla="*/ 49 h 156"/>
                  <a:gd name="T10" fmla="*/ 15 w 66"/>
                  <a:gd name="T11" fmla="*/ 49 h 156"/>
                  <a:gd name="T12" fmla="*/ 18 w 66"/>
                  <a:gd name="T13" fmla="*/ 46 h 156"/>
                  <a:gd name="T14" fmla="*/ 3 w 66"/>
                  <a:gd name="T15" fmla="*/ 41 h 156"/>
                  <a:gd name="T16" fmla="*/ 0 w 66"/>
                  <a:gd name="T17" fmla="*/ 35 h 156"/>
                  <a:gd name="T18" fmla="*/ 3 w 66"/>
                  <a:gd name="T19" fmla="*/ 34 h 156"/>
                  <a:gd name="T20" fmla="*/ 13 w 66"/>
                  <a:gd name="T21" fmla="*/ 24 h 156"/>
                  <a:gd name="T22" fmla="*/ 3 w 66"/>
                  <a:gd name="T23" fmla="*/ 17 h 156"/>
                  <a:gd name="T24" fmla="*/ 0 w 66"/>
                  <a:gd name="T25" fmla="*/ 10 h 156"/>
                  <a:gd name="T26" fmla="*/ 8 w 66"/>
                  <a:gd name="T27" fmla="*/ 0 h 156"/>
                  <a:gd name="T28" fmla="*/ 26 w 66"/>
                  <a:gd name="T29" fmla="*/ 7 h 15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6"/>
                  <a:gd name="T46" fmla="*/ 0 h 156"/>
                  <a:gd name="T47" fmla="*/ 66 w 66"/>
                  <a:gd name="T48" fmla="*/ 156 h 15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6" h="156">
                    <a:moveTo>
                      <a:pt x="60" y="24"/>
                    </a:moveTo>
                    <a:lnTo>
                      <a:pt x="48" y="48"/>
                    </a:lnTo>
                    <a:lnTo>
                      <a:pt x="66" y="54"/>
                    </a:lnTo>
                    <a:lnTo>
                      <a:pt x="66" y="102"/>
                    </a:lnTo>
                    <a:lnTo>
                      <a:pt x="42" y="156"/>
                    </a:lnTo>
                    <a:lnTo>
                      <a:pt x="36" y="156"/>
                    </a:lnTo>
                    <a:lnTo>
                      <a:pt x="42" y="144"/>
                    </a:lnTo>
                    <a:lnTo>
                      <a:pt x="6" y="132"/>
                    </a:lnTo>
                    <a:lnTo>
                      <a:pt x="0" y="114"/>
                    </a:lnTo>
                    <a:lnTo>
                      <a:pt x="6" y="108"/>
                    </a:lnTo>
                    <a:lnTo>
                      <a:pt x="30" y="78"/>
                    </a:lnTo>
                    <a:lnTo>
                      <a:pt x="6" y="54"/>
                    </a:lnTo>
                    <a:lnTo>
                      <a:pt x="0" y="30"/>
                    </a:lnTo>
                    <a:lnTo>
                      <a:pt x="18" y="0"/>
                    </a:lnTo>
                    <a:lnTo>
                      <a:pt x="60" y="24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80" name="Freeform 208"/>
              <p:cNvSpPr>
                <a:spLocks noChangeAspect="1"/>
              </p:cNvSpPr>
              <p:nvPr/>
            </p:nvSpPr>
            <p:spPr bwMode="auto">
              <a:xfrm>
                <a:off x="5122" y="1338"/>
                <a:ext cx="50" cy="106"/>
              </a:xfrm>
              <a:custGeom>
                <a:avLst/>
                <a:gdLst>
                  <a:gd name="T0" fmla="*/ 26 w 66"/>
                  <a:gd name="T1" fmla="*/ 7 h 156"/>
                  <a:gd name="T2" fmla="*/ 20 w 66"/>
                  <a:gd name="T3" fmla="*/ 15 h 156"/>
                  <a:gd name="T4" fmla="*/ 29 w 66"/>
                  <a:gd name="T5" fmla="*/ 17 h 156"/>
                  <a:gd name="T6" fmla="*/ 29 w 66"/>
                  <a:gd name="T7" fmla="*/ 30 h 156"/>
                  <a:gd name="T8" fmla="*/ 29 w 66"/>
                  <a:gd name="T9" fmla="*/ 24 h 156"/>
                  <a:gd name="T10" fmla="*/ 29 w 66"/>
                  <a:gd name="T11" fmla="*/ 32 h 156"/>
                  <a:gd name="T12" fmla="*/ 18 w 66"/>
                  <a:gd name="T13" fmla="*/ 49 h 156"/>
                  <a:gd name="T14" fmla="*/ 15 w 66"/>
                  <a:gd name="T15" fmla="*/ 49 h 156"/>
                  <a:gd name="T16" fmla="*/ 18 w 66"/>
                  <a:gd name="T17" fmla="*/ 46 h 156"/>
                  <a:gd name="T18" fmla="*/ 3 w 66"/>
                  <a:gd name="T19" fmla="*/ 41 h 156"/>
                  <a:gd name="T20" fmla="*/ 0 w 66"/>
                  <a:gd name="T21" fmla="*/ 35 h 156"/>
                  <a:gd name="T22" fmla="*/ 3 w 66"/>
                  <a:gd name="T23" fmla="*/ 34 h 156"/>
                  <a:gd name="T24" fmla="*/ 13 w 66"/>
                  <a:gd name="T25" fmla="*/ 24 h 156"/>
                  <a:gd name="T26" fmla="*/ 3 w 66"/>
                  <a:gd name="T27" fmla="*/ 17 h 156"/>
                  <a:gd name="T28" fmla="*/ 0 w 66"/>
                  <a:gd name="T29" fmla="*/ 10 h 156"/>
                  <a:gd name="T30" fmla="*/ 8 w 66"/>
                  <a:gd name="T31" fmla="*/ 0 h 156"/>
                  <a:gd name="T32" fmla="*/ 26 w 66"/>
                  <a:gd name="T33" fmla="*/ 7 h 156"/>
                  <a:gd name="T34" fmla="*/ 26 w 66"/>
                  <a:gd name="T35" fmla="*/ 10 h 15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6"/>
                  <a:gd name="T55" fmla="*/ 0 h 156"/>
                  <a:gd name="T56" fmla="*/ 66 w 66"/>
                  <a:gd name="T57" fmla="*/ 156 h 15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6" h="156">
                    <a:moveTo>
                      <a:pt x="60" y="24"/>
                    </a:moveTo>
                    <a:lnTo>
                      <a:pt x="48" y="48"/>
                    </a:lnTo>
                    <a:lnTo>
                      <a:pt x="66" y="54"/>
                    </a:lnTo>
                    <a:lnTo>
                      <a:pt x="66" y="96"/>
                    </a:lnTo>
                    <a:lnTo>
                      <a:pt x="66" y="78"/>
                    </a:lnTo>
                    <a:lnTo>
                      <a:pt x="66" y="102"/>
                    </a:lnTo>
                    <a:lnTo>
                      <a:pt x="42" y="156"/>
                    </a:lnTo>
                    <a:lnTo>
                      <a:pt x="36" y="156"/>
                    </a:lnTo>
                    <a:lnTo>
                      <a:pt x="42" y="144"/>
                    </a:lnTo>
                    <a:lnTo>
                      <a:pt x="6" y="132"/>
                    </a:lnTo>
                    <a:lnTo>
                      <a:pt x="0" y="114"/>
                    </a:lnTo>
                    <a:lnTo>
                      <a:pt x="6" y="108"/>
                    </a:lnTo>
                    <a:lnTo>
                      <a:pt x="30" y="78"/>
                    </a:lnTo>
                    <a:lnTo>
                      <a:pt x="6" y="54"/>
                    </a:lnTo>
                    <a:lnTo>
                      <a:pt x="0" y="30"/>
                    </a:lnTo>
                    <a:lnTo>
                      <a:pt x="18" y="0"/>
                    </a:lnTo>
                    <a:lnTo>
                      <a:pt x="60" y="24"/>
                    </a:lnTo>
                    <a:lnTo>
                      <a:pt x="60" y="3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81" name="Freeform 209"/>
              <p:cNvSpPr>
                <a:spLocks noChangeAspect="1"/>
              </p:cNvSpPr>
              <p:nvPr/>
            </p:nvSpPr>
            <p:spPr bwMode="auto">
              <a:xfrm>
                <a:off x="3818" y="1575"/>
                <a:ext cx="274" cy="248"/>
              </a:xfrm>
              <a:custGeom>
                <a:avLst/>
                <a:gdLst>
                  <a:gd name="T0" fmla="*/ 156 w 360"/>
                  <a:gd name="T1" fmla="*/ 20 h 366"/>
                  <a:gd name="T2" fmla="*/ 145 w 360"/>
                  <a:gd name="T3" fmla="*/ 110 h 366"/>
                  <a:gd name="T4" fmla="*/ 61 w 360"/>
                  <a:gd name="T5" fmla="*/ 104 h 366"/>
                  <a:gd name="T6" fmla="*/ 64 w 360"/>
                  <a:gd name="T7" fmla="*/ 108 h 366"/>
                  <a:gd name="T8" fmla="*/ 24 w 360"/>
                  <a:gd name="T9" fmla="*/ 104 h 366"/>
                  <a:gd name="T10" fmla="*/ 21 w 360"/>
                  <a:gd name="T11" fmla="*/ 114 h 366"/>
                  <a:gd name="T12" fmla="*/ 0 w 360"/>
                  <a:gd name="T13" fmla="*/ 112 h 366"/>
                  <a:gd name="T14" fmla="*/ 5 w 360"/>
                  <a:gd name="T15" fmla="*/ 89 h 366"/>
                  <a:gd name="T16" fmla="*/ 24 w 360"/>
                  <a:gd name="T17" fmla="*/ 0 h 366"/>
                  <a:gd name="T18" fmla="*/ 159 w 360"/>
                  <a:gd name="T19" fmla="*/ 9 h 366"/>
                  <a:gd name="T20" fmla="*/ 156 w 360"/>
                  <a:gd name="T21" fmla="*/ 20 h 36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0"/>
                  <a:gd name="T34" fmla="*/ 0 h 366"/>
                  <a:gd name="T35" fmla="*/ 360 w 360"/>
                  <a:gd name="T36" fmla="*/ 366 h 36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0" h="366">
                    <a:moveTo>
                      <a:pt x="354" y="66"/>
                    </a:moveTo>
                    <a:lnTo>
                      <a:pt x="330" y="354"/>
                    </a:lnTo>
                    <a:lnTo>
                      <a:pt x="138" y="336"/>
                    </a:lnTo>
                    <a:lnTo>
                      <a:pt x="144" y="348"/>
                    </a:lnTo>
                    <a:lnTo>
                      <a:pt x="54" y="336"/>
                    </a:lnTo>
                    <a:lnTo>
                      <a:pt x="48" y="366"/>
                    </a:lnTo>
                    <a:lnTo>
                      <a:pt x="0" y="360"/>
                    </a:lnTo>
                    <a:lnTo>
                      <a:pt x="12" y="288"/>
                    </a:lnTo>
                    <a:lnTo>
                      <a:pt x="54" y="0"/>
                    </a:lnTo>
                    <a:lnTo>
                      <a:pt x="360" y="30"/>
                    </a:lnTo>
                    <a:lnTo>
                      <a:pt x="354" y="6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82" name="Freeform 210"/>
              <p:cNvSpPr>
                <a:spLocks noChangeAspect="1"/>
              </p:cNvSpPr>
              <p:nvPr/>
            </p:nvSpPr>
            <p:spPr bwMode="auto">
              <a:xfrm>
                <a:off x="3818" y="1575"/>
                <a:ext cx="274" cy="248"/>
              </a:xfrm>
              <a:custGeom>
                <a:avLst/>
                <a:gdLst>
                  <a:gd name="T0" fmla="*/ 156 w 360"/>
                  <a:gd name="T1" fmla="*/ 20 h 366"/>
                  <a:gd name="T2" fmla="*/ 145 w 360"/>
                  <a:gd name="T3" fmla="*/ 110 h 366"/>
                  <a:gd name="T4" fmla="*/ 61 w 360"/>
                  <a:gd name="T5" fmla="*/ 104 h 366"/>
                  <a:gd name="T6" fmla="*/ 64 w 360"/>
                  <a:gd name="T7" fmla="*/ 108 h 366"/>
                  <a:gd name="T8" fmla="*/ 24 w 360"/>
                  <a:gd name="T9" fmla="*/ 104 h 366"/>
                  <a:gd name="T10" fmla="*/ 21 w 360"/>
                  <a:gd name="T11" fmla="*/ 114 h 366"/>
                  <a:gd name="T12" fmla="*/ 0 w 360"/>
                  <a:gd name="T13" fmla="*/ 112 h 366"/>
                  <a:gd name="T14" fmla="*/ 5 w 360"/>
                  <a:gd name="T15" fmla="*/ 89 h 366"/>
                  <a:gd name="T16" fmla="*/ 24 w 360"/>
                  <a:gd name="T17" fmla="*/ 0 h 366"/>
                  <a:gd name="T18" fmla="*/ 159 w 360"/>
                  <a:gd name="T19" fmla="*/ 9 h 366"/>
                  <a:gd name="T20" fmla="*/ 156 w 360"/>
                  <a:gd name="T21" fmla="*/ 20 h 366"/>
                  <a:gd name="T22" fmla="*/ 156 w 360"/>
                  <a:gd name="T23" fmla="*/ 22 h 36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60"/>
                  <a:gd name="T37" fmla="*/ 0 h 366"/>
                  <a:gd name="T38" fmla="*/ 360 w 360"/>
                  <a:gd name="T39" fmla="*/ 366 h 36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60" h="366">
                    <a:moveTo>
                      <a:pt x="354" y="66"/>
                    </a:moveTo>
                    <a:lnTo>
                      <a:pt x="330" y="354"/>
                    </a:lnTo>
                    <a:lnTo>
                      <a:pt x="138" y="336"/>
                    </a:lnTo>
                    <a:lnTo>
                      <a:pt x="144" y="348"/>
                    </a:lnTo>
                    <a:lnTo>
                      <a:pt x="54" y="336"/>
                    </a:lnTo>
                    <a:lnTo>
                      <a:pt x="48" y="366"/>
                    </a:lnTo>
                    <a:lnTo>
                      <a:pt x="0" y="360"/>
                    </a:lnTo>
                    <a:lnTo>
                      <a:pt x="12" y="288"/>
                    </a:lnTo>
                    <a:lnTo>
                      <a:pt x="54" y="0"/>
                    </a:lnTo>
                    <a:lnTo>
                      <a:pt x="360" y="30"/>
                    </a:lnTo>
                    <a:lnTo>
                      <a:pt x="354" y="66"/>
                    </a:lnTo>
                    <a:lnTo>
                      <a:pt x="354" y="7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83" name="Freeform 211"/>
              <p:cNvSpPr>
                <a:spLocks noChangeAspect="1"/>
              </p:cNvSpPr>
              <p:nvPr/>
            </p:nvSpPr>
            <p:spPr bwMode="auto">
              <a:xfrm>
                <a:off x="4943" y="1175"/>
                <a:ext cx="234" cy="180"/>
              </a:xfrm>
              <a:custGeom>
                <a:avLst/>
                <a:gdLst>
                  <a:gd name="T0" fmla="*/ 132 w 306"/>
                  <a:gd name="T1" fmla="*/ 44 h 264"/>
                  <a:gd name="T2" fmla="*/ 132 w 306"/>
                  <a:gd name="T3" fmla="*/ 59 h 264"/>
                  <a:gd name="T4" fmla="*/ 137 w 306"/>
                  <a:gd name="T5" fmla="*/ 76 h 264"/>
                  <a:gd name="T6" fmla="*/ 137 w 306"/>
                  <a:gd name="T7" fmla="*/ 80 h 264"/>
                  <a:gd name="T8" fmla="*/ 134 w 306"/>
                  <a:gd name="T9" fmla="*/ 84 h 264"/>
                  <a:gd name="T10" fmla="*/ 132 w 306"/>
                  <a:gd name="T11" fmla="*/ 84 h 264"/>
                  <a:gd name="T12" fmla="*/ 113 w 306"/>
                  <a:gd name="T13" fmla="*/ 76 h 264"/>
                  <a:gd name="T14" fmla="*/ 105 w 306"/>
                  <a:gd name="T15" fmla="*/ 74 h 264"/>
                  <a:gd name="T16" fmla="*/ 94 w 306"/>
                  <a:gd name="T17" fmla="*/ 66 h 264"/>
                  <a:gd name="T18" fmla="*/ 3 w 306"/>
                  <a:gd name="T19" fmla="*/ 78 h 264"/>
                  <a:gd name="T20" fmla="*/ 0 w 306"/>
                  <a:gd name="T21" fmla="*/ 74 h 264"/>
                  <a:gd name="T22" fmla="*/ 16 w 306"/>
                  <a:gd name="T23" fmla="*/ 61 h 264"/>
                  <a:gd name="T24" fmla="*/ 11 w 306"/>
                  <a:gd name="T25" fmla="*/ 51 h 264"/>
                  <a:gd name="T26" fmla="*/ 29 w 306"/>
                  <a:gd name="T27" fmla="*/ 48 h 264"/>
                  <a:gd name="T28" fmla="*/ 43 w 306"/>
                  <a:gd name="T29" fmla="*/ 48 h 264"/>
                  <a:gd name="T30" fmla="*/ 59 w 306"/>
                  <a:gd name="T31" fmla="*/ 44 h 264"/>
                  <a:gd name="T32" fmla="*/ 67 w 306"/>
                  <a:gd name="T33" fmla="*/ 38 h 264"/>
                  <a:gd name="T34" fmla="*/ 64 w 306"/>
                  <a:gd name="T35" fmla="*/ 33 h 264"/>
                  <a:gd name="T36" fmla="*/ 67 w 306"/>
                  <a:gd name="T37" fmla="*/ 29 h 264"/>
                  <a:gd name="T38" fmla="*/ 64 w 306"/>
                  <a:gd name="T39" fmla="*/ 30 h 264"/>
                  <a:gd name="T40" fmla="*/ 62 w 306"/>
                  <a:gd name="T41" fmla="*/ 27 h 264"/>
                  <a:gd name="T42" fmla="*/ 78 w 306"/>
                  <a:gd name="T43" fmla="*/ 10 h 264"/>
                  <a:gd name="T44" fmla="*/ 86 w 306"/>
                  <a:gd name="T45" fmla="*/ 3 h 264"/>
                  <a:gd name="T46" fmla="*/ 115 w 306"/>
                  <a:gd name="T47" fmla="*/ 0 h 264"/>
                  <a:gd name="T48" fmla="*/ 121 w 306"/>
                  <a:gd name="T49" fmla="*/ 19 h 264"/>
                  <a:gd name="T50" fmla="*/ 123 w 306"/>
                  <a:gd name="T51" fmla="*/ 29 h 264"/>
                  <a:gd name="T52" fmla="*/ 126 w 306"/>
                  <a:gd name="T53" fmla="*/ 29 h 264"/>
                  <a:gd name="T54" fmla="*/ 132 w 306"/>
                  <a:gd name="T55" fmla="*/ 44 h 26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06"/>
                  <a:gd name="T85" fmla="*/ 0 h 264"/>
                  <a:gd name="T86" fmla="*/ 306 w 306"/>
                  <a:gd name="T87" fmla="*/ 264 h 26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06" h="264">
                    <a:moveTo>
                      <a:pt x="294" y="138"/>
                    </a:moveTo>
                    <a:lnTo>
                      <a:pt x="294" y="186"/>
                    </a:lnTo>
                    <a:lnTo>
                      <a:pt x="306" y="240"/>
                    </a:lnTo>
                    <a:lnTo>
                      <a:pt x="306" y="252"/>
                    </a:lnTo>
                    <a:lnTo>
                      <a:pt x="300" y="264"/>
                    </a:lnTo>
                    <a:lnTo>
                      <a:pt x="294" y="264"/>
                    </a:lnTo>
                    <a:lnTo>
                      <a:pt x="252" y="240"/>
                    </a:lnTo>
                    <a:lnTo>
                      <a:pt x="234" y="234"/>
                    </a:lnTo>
                    <a:lnTo>
                      <a:pt x="210" y="210"/>
                    </a:lnTo>
                    <a:lnTo>
                      <a:pt x="6" y="246"/>
                    </a:lnTo>
                    <a:lnTo>
                      <a:pt x="0" y="234"/>
                    </a:lnTo>
                    <a:lnTo>
                      <a:pt x="36" y="192"/>
                    </a:lnTo>
                    <a:lnTo>
                      <a:pt x="24" y="162"/>
                    </a:lnTo>
                    <a:lnTo>
                      <a:pt x="66" y="150"/>
                    </a:lnTo>
                    <a:lnTo>
                      <a:pt x="96" y="150"/>
                    </a:lnTo>
                    <a:lnTo>
                      <a:pt x="132" y="138"/>
                    </a:lnTo>
                    <a:lnTo>
                      <a:pt x="150" y="120"/>
                    </a:lnTo>
                    <a:lnTo>
                      <a:pt x="144" y="102"/>
                    </a:lnTo>
                    <a:lnTo>
                      <a:pt x="150" y="90"/>
                    </a:lnTo>
                    <a:lnTo>
                      <a:pt x="144" y="96"/>
                    </a:lnTo>
                    <a:lnTo>
                      <a:pt x="138" y="84"/>
                    </a:lnTo>
                    <a:lnTo>
                      <a:pt x="174" y="30"/>
                    </a:lnTo>
                    <a:lnTo>
                      <a:pt x="192" y="12"/>
                    </a:lnTo>
                    <a:lnTo>
                      <a:pt x="258" y="0"/>
                    </a:lnTo>
                    <a:lnTo>
                      <a:pt x="270" y="60"/>
                    </a:lnTo>
                    <a:lnTo>
                      <a:pt x="276" y="90"/>
                    </a:lnTo>
                    <a:lnTo>
                      <a:pt x="282" y="90"/>
                    </a:lnTo>
                    <a:lnTo>
                      <a:pt x="294" y="138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84" name="Freeform 212"/>
              <p:cNvSpPr>
                <a:spLocks noChangeAspect="1"/>
              </p:cNvSpPr>
              <p:nvPr/>
            </p:nvSpPr>
            <p:spPr bwMode="auto">
              <a:xfrm>
                <a:off x="4943" y="1175"/>
                <a:ext cx="234" cy="180"/>
              </a:xfrm>
              <a:custGeom>
                <a:avLst/>
                <a:gdLst>
                  <a:gd name="T0" fmla="*/ 132 w 306"/>
                  <a:gd name="T1" fmla="*/ 44 h 264"/>
                  <a:gd name="T2" fmla="*/ 132 w 306"/>
                  <a:gd name="T3" fmla="*/ 59 h 264"/>
                  <a:gd name="T4" fmla="*/ 137 w 306"/>
                  <a:gd name="T5" fmla="*/ 76 h 264"/>
                  <a:gd name="T6" fmla="*/ 137 w 306"/>
                  <a:gd name="T7" fmla="*/ 80 h 264"/>
                  <a:gd name="T8" fmla="*/ 134 w 306"/>
                  <a:gd name="T9" fmla="*/ 84 h 264"/>
                  <a:gd name="T10" fmla="*/ 132 w 306"/>
                  <a:gd name="T11" fmla="*/ 84 h 264"/>
                  <a:gd name="T12" fmla="*/ 113 w 306"/>
                  <a:gd name="T13" fmla="*/ 76 h 264"/>
                  <a:gd name="T14" fmla="*/ 105 w 306"/>
                  <a:gd name="T15" fmla="*/ 74 h 264"/>
                  <a:gd name="T16" fmla="*/ 94 w 306"/>
                  <a:gd name="T17" fmla="*/ 66 h 264"/>
                  <a:gd name="T18" fmla="*/ 3 w 306"/>
                  <a:gd name="T19" fmla="*/ 78 h 264"/>
                  <a:gd name="T20" fmla="*/ 0 w 306"/>
                  <a:gd name="T21" fmla="*/ 74 h 264"/>
                  <a:gd name="T22" fmla="*/ 16 w 306"/>
                  <a:gd name="T23" fmla="*/ 61 h 264"/>
                  <a:gd name="T24" fmla="*/ 11 w 306"/>
                  <a:gd name="T25" fmla="*/ 51 h 264"/>
                  <a:gd name="T26" fmla="*/ 29 w 306"/>
                  <a:gd name="T27" fmla="*/ 48 h 264"/>
                  <a:gd name="T28" fmla="*/ 43 w 306"/>
                  <a:gd name="T29" fmla="*/ 48 h 264"/>
                  <a:gd name="T30" fmla="*/ 59 w 306"/>
                  <a:gd name="T31" fmla="*/ 44 h 264"/>
                  <a:gd name="T32" fmla="*/ 67 w 306"/>
                  <a:gd name="T33" fmla="*/ 38 h 264"/>
                  <a:gd name="T34" fmla="*/ 64 w 306"/>
                  <a:gd name="T35" fmla="*/ 33 h 264"/>
                  <a:gd name="T36" fmla="*/ 67 w 306"/>
                  <a:gd name="T37" fmla="*/ 29 h 264"/>
                  <a:gd name="T38" fmla="*/ 64 w 306"/>
                  <a:gd name="T39" fmla="*/ 30 h 264"/>
                  <a:gd name="T40" fmla="*/ 62 w 306"/>
                  <a:gd name="T41" fmla="*/ 27 h 264"/>
                  <a:gd name="T42" fmla="*/ 78 w 306"/>
                  <a:gd name="T43" fmla="*/ 10 h 264"/>
                  <a:gd name="T44" fmla="*/ 86 w 306"/>
                  <a:gd name="T45" fmla="*/ 3 h 264"/>
                  <a:gd name="T46" fmla="*/ 115 w 306"/>
                  <a:gd name="T47" fmla="*/ 0 h 264"/>
                  <a:gd name="T48" fmla="*/ 121 w 306"/>
                  <a:gd name="T49" fmla="*/ 19 h 264"/>
                  <a:gd name="T50" fmla="*/ 123 w 306"/>
                  <a:gd name="T51" fmla="*/ 29 h 264"/>
                  <a:gd name="T52" fmla="*/ 126 w 306"/>
                  <a:gd name="T53" fmla="*/ 29 h 264"/>
                  <a:gd name="T54" fmla="*/ 132 w 306"/>
                  <a:gd name="T55" fmla="*/ 44 h 264"/>
                  <a:gd name="T56" fmla="*/ 132 w 306"/>
                  <a:gd name="T57" fmla="*/ 46 h 26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06"/>
                  <a:gd name="T88" fmla="*/ 0 h 264"/>
                  <a:gd name="T89" fmla="*/ 306 w 306"/>
                  <a:gd name="T90" fmla="*/ 264 h 26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06" h="264">
                    <a:moveTo>
                      <a:pt x="294" y="138"/>
                    </a:moveTo>
                    <a:lnTo>
                      <a:pt x="294" y="186"/>
                    </a:lnTo>
                    <a:lnTo>
                      <a:pt x="306" y="240"/>
                    </a:lnTo>
                    <a:lnTo>
                      <a:pt x="306" y="252"/>
                    </a:lnTo>
                    <a:lnTo>
                      <a:pt x="300" y="264"/>
                    </a:lnTo>
                    <a:lnTo>
                      <a:pt x="294" y="264"/>
                    </a:lnTo>
                    <a:lnTo>
                      <a:pt x="252" y="240"/>
                    </a:lnTo>
                    <a:lnTo>
                      <a:pt x="234" y="234"/>
                    </a:lnTo>
                    <a:lnTo>
                      <a:pt x="210" y="210"/>
                    </a:lnTo>
                    <a:lnTo>
                      <a:pt x="6" y="246"/>
                    </a:lnTo>
                    <a:lnTo>
                      <a:pt x="0" y="234"/>
                    </a:lnTo>
                    <a:lnTo>
                      <a:pt x="36" y="192"/>
                    </a:lnTo>
                    <a:lnTo>
                      <a:pt x="24" y="162"/>
                    </a:lnTo>
                    <a:lnTo>
                      <a:pt x="66" y="150"/>
                    </a:lnTo>
                    <a:lnTo>
                      <a:pt x="96" y="150"/>
                    </a:lnTo>
                    <a:lnTo>
                      <a:pt x="132" y="138"/>
                    </a:lnTo>
                    <a:lnTo>
                      <a:pt x="150" y="120"/>
                    </a:lnTo>
                    <a:lnTo>
                      <a:pt x="144" y="102"/>
                    </a:lnTo>
                    <a:lnTo>
                      <a:pt x="150" y="90"/>
                    </a:lnTo>
                    <a:lnTo>
                      <a:pt x="144" y="96"/>
                    </a:lnTo>
                    <a:lnTo>
                      <a:pt x="138" y="84"/>
                    </a:lnTo>
                    <a:lnTo>
                      <a:pt x="174" y="30"/>
                    </a:lnTo>
                    <a:lnTo>
                      <a:pt x="192" y="12"/>
                    </a:lnTo>
                    <a:lnTo>
                      <a:pt x="258" y="0"/>
                    </a:lnTo>
                    <a:lnTo>
                      <a:pt x="270" y="60"/>
                    </a:lnTo>
                    <a:lnTo>
                      <a:pt x="276" y="90"/>
                    </a:lnTo>
                    <a:lnTo>
                      <a:pt x="282" y="90"/>
                    </a:lnTo>
                    <a:lnTo>
                      <a:pt x="294" y="138"/>
                    </a:lnTo>
                    <a:lnTo>
                      <a:pt x="294" y="14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85" name="Freeform 213"/>
              <p:cNvSpPr>
                <a:spLocks noChangeAspect="1"/>
              </p:cNvSpPr>
              <p:nvPr/>
            </p:nvSpPr>
            <p:spPr bwMode="auto">
              <a:xfrm>
                <a:off x="5140" y="1554"/>
                <a:ext cx="23" cy="29"/>
              </a:xfrm>
              <a:custGeom>
                <a:avLst/>
                <a:gdLst>
                  <a:gd name="T0" fmla="*/ 0 w 30"/>
                  <a:gd name="T1" fmla="*/ 0 h 42"/>
                  <a:gd name="T2" fmla="*/ 14 w 30"/>
                  <a:gd name="T3" fmla="*/ 14 h 42"/>
                  <a:gd name="T4" fmla="*/ 0 w 30"/>
                  <a:gd name="T5" fmla="*/ 0 h 42"/>
                  <a:gd name="T6" fmla="*/ 0 w 30"/>
                  <a:gd name="T7" fmla="*/ 2 h 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42"/>
                  <a:gd name="T14" fmla="*/ 30 w 30"/>
                  <a:gd name="T15" fmla="*/ 42 h 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42">
                    <a:moveTo>
                      <a:pt x="0" y="0"/>
                    </a:moveTo>
                    <a:lnTo>
                      <a:pt x="30" y="42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86" name="Freeform 214"/>
              <p:cNvSpPr>
                <a:spLocks noChangeAspect="1"/>
              </p:cNvSpPr>
              <p:nvPr/>
            </p:nvSpPr>
            <p:spPr bwMode="auto">
              <a:xfrm>
                <a:off x="4825" y="1554"/>
                <a:ext cx="334" cy="131"/>
              </a:xfrm>
              <a:custGeom>
                <a:avLst/>
                <a:gdLst>
                  <a:gd name="T0" fmla="*/ 194 w 438"/>
                  <a:gd name="T1" fmla="*/ 17 h 192"/>
                  <a:gd name="T2" fmla="*/ 186 w 438"/>
                  <a:gd name="T3" fmla="*/ 25 h 192"/>
                  <a:gd name="T4" fmla="*/ 178 w 438"/>
                  <a:gd name="T5" fmla="*/ 25 h 192"/>
                  <a:gd name="T6" fmla="*/ 175 w 438"/>
                  <a:gd name="T7" fmla="*/ 21 h 192"/>
                  <a:gd name="T8" fmla="*/ 172 w 438"/>
                  <a:gd name="T9" fmla="*/ 23 h 192"/>
                  <a:gd name="T10" fmla="*/ 175 w 438"/>
                  <a:gd name="T11" fmla="*/ 25 h 192"/>
                  <a:gd name="T12" fmla="*/ 165 w 438"/>
                  <a:gd name="T13" fmla="*/ 25 h 192"/>
                  <a:gd name="T14" fmla="*/ 178 w 438"/>
                  <a:gd name="T15" fmla="*/ 27 h 192"/>
                  <a:gd name="T16" fmla="*/ 172 w 438"/>
                  <a:gd name="T17" fmla="*/ 34 h 192"/>
                  <a:gd name="T18" fmla="*/ 165 w 438"/>
                  <a:gd name="T19" fmla="*/ 33 h 192"/>
                  <a:gd name="T20" fmla="*/ 172 w 438"/>
                  <a:gd name="T21" fmla="*/ 34 h 192"/>
                  <a:gd name="T22" fmla="*/ 181 w 438"/>
                  <a:gd name="T23" fmla="*/ 31 h 192"/>
                  <a:gd name="T24" fmla="*/ 184 w 438"/>
                  <a:gd name="T25" fmla="*/ 34 h 192"/>
                  <a:gd name="T26" fmla="*/ 181 w 438"/>
                  <a:gd name="T27" fmla="*/ 38 h 192"/>
                  <a:gd name="T28" fmla="*/ 175 w 438"/>
                  <a:gd name="T29" fmla="*/ 36 h 192"/>
                  <a:gd name="T30" fmla="*/ 168 w 438"/>
                  <a:gd name="T31" fmla="*/ 40 h 192"/>
                  <a:gd name="T32" fmla="*/ 165 w 438"/>
                  <a:gd name="T33" fmla="*/ 40 h 192"/>
                  <a:gd name="T34" fmla="*/ 165 w 438"/>
                  <a:gd name="T35" fmla="*/ 44 h 192"/>
                  <a:gd name="T36" fmla="*/ 160 w 438"/>
                  <a:gd name="T37" fmla="*/ 40 h 192"/>
                  <a:gd name="T38" fmla="*/ 162 w 438"/>
                  <a:gd name="T39" fmla="*/ 46 h 192"/>
                  <a:gd name="T40" fmla="*/ 154 w 438"/>
                  <a:gd name="T41" fmla="*/ 52 h 192"/>
                  <a:gd name="T42" fmla="*/ 154 w 438"/>
                  <a:gd name="T43" fmla="*/ 57 h 192"/>
                  <a:gd name="T44" fmla="*/ 152 w 438"/>
                  <a:gd name="T45" fmla="*/ 55 h 192"/>
                  <a:gd name="T46" fmla="*/ 149 w 438"/>
                  <a:gd name="T47" fmla="*/ 59 h 192"/>
                  <a:gd name="T48" fmla="*/ 138 w 438"/>
                  <a:gd name="T49" fmla="*/ 61 h 192"/>
                  <a:gd name="T50" fmla="*/ 136 w 438"/>
                  <a:gd name="T51" fmla="*/ 61 h 192"/>
                  <a:gd name="T52" fmla="*/ 109 w 438"/>
                  <a:gd name="T53" fmla="*/ 46 h 192"/>
                  <a:gd name="T54" fmla="*/ 82 w 438"/>
                  <a:gd name="T55" fmla="*/ 49 h 192"/>
                  <a:gd name="T56" fmla="*/ 75 w 438"/>
                  <a:gd name="T57" fmla="*/ 42 h 192"/>
                  <a:gd name="T58" fmla="*/ 45 w 438"/>
                  <a:gd name="T59" fmla="*/ 46 h 192"/>
                  <a:gd name="T60" fmla="*/ 29 w 438"/>
                  <a:gd name="T61" fmla="*/ 52 h 192"/>
                  <a:gd name="T62" fmla="*/ 0 w 438"/>
                  <a:gd name="T63" fmla="*/ 53 h 192"/>
                  <a:gd name="T64" fmla="*/ 0 w 438"/>
                  <a:gd name="T65" fmla="*/ 48 h 192"/>
                  <a:gd name="T66" fmla="*/ 8 w 438"/>
                  <a:gd name="T67" fmla="*/ 48 h 192"/>
                  <a:gd name="T68" fmla="*/ 11 w 438"/>
                  <a:gd name="T69" fmla="*/ 42 h 192"/>
                  <a:gd name="T70" fmla="*/ 29 w 438"/>
                  <a:gd name="T71" fmla="*/ 34 h 192"/>
                  <a:gd name="T72" fmla="*/ 34 w 438"/>
                  <a:gd name="T73" fmla="*/ 29 h 192"/>
                  <a:gd name="T74" fmla="*/ 37 w 438"/>
                  <a:gd name="T75" fmla="*/ 31 h 192"/>
                  <a:gd name="T76" fmla="*/ 50 w 438"/>
                  <a:gd name="T77" fmla="*/ 25 h 192"/>
                  <a:gd name="T78" fmla="*/ 56 w 438"/>
                  <a:gd name="T79" fmla="*/ 21 h 192"/>
                  <a:gd name="T80" fmla="*/ 56 w 438"/>
                  <a:gd name="T81" fmla="*/ 16 h 192"/>
                  <a:gd name="T82" fmla="*/ 181 w 438"/>
                  <a:gd name="T83" fmla="*/ 0 h 192"/>
                  <a:gd name="T84" fmla="*/ 189 w 438"/>
                  <a:gd name="T85" fmla="*/ 8 h 192"/>
                  <a:gd name="T86" fmla="*/ 184 w 438"/>
                  <a:gd name="T87" fmla="*/ 3 h 192"/>
                  <a:gd name="T88" fmla="*/ 186 w 438"/>
                  <a:gd name="T89" fmla="*/ 8 h 192"/>
                  <a:gd name="T90" fmla="*/ 181 w 438"/>
                  <a:gd name="T91" fmla="*/ 5 h 192"/>
                  <a:gd name="T92" fmla="*/ 184 w 438"/>
                  <a:gd name="T93" fmla="*/ 8 h 192"/>
                  <a:gd name="T94" fmla="*/ 178 w 438"/>
                  <a:gd name="T95" fmla="*/ 8 h 192"/>
                  <a:gd name="T96" fmla="*/ 178 w 438"/>
                  <a:gd name="T97" fmla="*/ 10 h 192"/>
                  <a:gd name="T98" fmla="*/ 175 w 438"/>
                  <a:gd name="T99" fmla="*/ 10 h 192"/>
                  <a:gd name="T100" fmla="*/ 175 w 438"/>
                  <a:gd name="T101" fmla="*/ 12 h 192"/>
                  <a:gd name="T102" fmla="*/ 170 w 438"/>
                  <a:gd name="T103" fmla="*/ 12 h 192"/>
                  <a:gd name="T104" fmla="*/ 165 w 438"/>
                  <a:gd name="T105" fmla="*/ 5 h 192"/>
                  <a:gd name="T106" fmla="*/ 170 w 438"/>
                  <a:gd name="T107" fmla="*/ 16 h 192"/>
                  <a:gd name="T108" fmla="*/ 184 w 438"/>
                  <a:gd name="T109" fmla="*/ 12 h 192"/>
                  <a:gd name="T110" fmla="*/ 184 w 438"/>
                  <a:gd name="T111" fmla="*/ 17 h 192"/>
                  <a:gd name="T112" fmla="*/ 186 w 438"/>
                  <a:gd name="T113" fmla="*/ 17 h 192"/>
                  <a:gd name="T114" fmla="*/ 189 w 438"/>
                  <a:gd name="T115" fmla="*/ 12 h 192"/>
                  <a:gd name="T116" fmla="*/ 194 w 438"/>
                  <a:gd name="T117" fmla="*/ 17 h 19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38"/>
                  <a:gd name="T178" fmla="*/ 0 h 192"/>
                  <a:gd name="T179" fmla="*/ 438 w 438"/>
                  <a:gd name="T180" fmla="*/ 192 h 19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38" h="192">
                    <a:moveTo>
                      <a:pt x="438" y="54"/>
                    </a:moveTo>
                    <a:lnTo>
                      <a:pt x="420" y="78"/>
                    </a:lnTo>
                    <a:lnTo>
                      <a:pt x="402" y="78"/>
                    </a:lnTo>
                    <a:lnTo>
                      <a:pt x="396" y="66"/>
                    </a:lnTo>
                    <a:lnTo>
                      <a:pt x="390" y="72"/>
                    </a:lnTo>
                    <a:lnTo>
                      <a:pt x="396" y="78"/>
                    </a:lnTo>
                    <a:lnTo>
                      <a:pt x="372" y="78"/>
                    </a:lnTo>
                    <a:lnTo>
                      <a:pt x="402" y="84"/>
                    </a:lnTo>
                    <a:lnTo>
                      <a:pt x="390" y="108"/>
                    </a:lnTo>
                    <a:lnTo>
                      <a:pt x="372" y="102"/>
                    </a:lnTo>
                    <a:lnTo>
                      <a:pt x="390" y="108"/>
                    </a:lnTo>
                    <a:lnTo>
                      <a:pt x="408" y="96"/>
                    </a:lnTo>
                    <a:lnTo>
                      <a:pt x="414" y="108"/>
                    </a:lnTo>
                    <a:lnTo>
                      <a:pt x="408" y="120"/>
                    </a:lnTo>
                    <a:lnTo>
                      <a:pt x="396" y="114"/>
                    </a:lnTo>
                    <a:lnTo>
                      <a:pt x="378" y="126"/>
                    </a:lnTo>
                    <a:lnTo>
                      <a:pt x="372" y="126"/>
                    </a:lnTo>
                    <a:lnTo>
                      <a:pt x="372" y="138"/>
                    </a:lnTo>
                    <a:lnTo>
                      <a:pt x="360" y="126"/>
                    </a:lnTo>
                    <a:lnTo>
                      <a:pt x="366" y="144"/>
                    </a:lnTo>
                    <a:lnTo>
                      <a:pt x="348" y="162"/>
                    </a:lnTo>
                    <a:lnTo>
                      <a:pt x="348" y="180"/>
                    </a:lnTo>
                    <a:lnTo>
                      <a:pt x="342" y="174"/>
                    </a:lnTo>
                    <a:lnTo>
                      <a:pt x="336" y="186"/>
                    </a:lnTo>
                    <a:lnTo>
                      <a:pt x="312" y="192"/>
                    </a:lnTo>
                    <a:lnTo>
                      <a:pt x="306" y="192"/>
                    </a:lnTo>
                    <a:lnTo>
                      <a:pt x="246" y="144"/>
                    </a:lnTo>
                    <a:lnTo>
                      <a:pt x="186" y="156"/>
                    </a:lnTo>
                    <a:lnTo>
                      <a:pt x="168" y="132"/>
                    </a:lnTo>
                    <a:lnTo>
                      <a:pt x="102" y="144"/>
                    </a:lnTo>
                    <a:lnTo>
                      <a:pt x="66" y="162"/>
                    </a:lnTo>
                    <a:lnTo>
                      <a:pt x="0" y="168"/>
                    </a:lnTo>
                    <a:lnTo>
                      <a:pt x="0" y="150"/>
                    </a:lnTo>
                    <a:lnTo>
                      <a:pt x="18" y="150"/>
                    </a:lnTo>
                    <a:lnTo>
                      <a:pt x="24" y="132"/>
                    </a:lnTo>
                    <a:lnTo>
                      <a:pt x="66" y="108"/>
                    </a:lnTo>
                    <a:lnTo>
                      <a:pt x="78" y="90"/>
                    </a:lnTo>
                    <a:lnTo>
                      <a:pt x="84" y="96"/>
                    </a:lnTo>
                    <a:lnTo>
                      <a:pt x="114" y="78"/>
                    </a:lnTo>
                    <a:lnTo>
                      <a:pt x="126" y="66"/>
                    </a:lnTo>
                    <a:lnTo>
                      <a:pt x="126" y="48"/>
                    </a:lnTo>
                    <a:lnTo>
                      <a:pt x="408" y="0"/>
                    </a:lnTo>
                    <a:lnTo>
                      <a:pt x="426" y="24"/>
                    </a:lnTo>
                    <a:lnTo>
                      <a:pt x="414" y="12"/>
                    </a:lnTo>
                    <a:lnTo>
                      <a:pt x="420" y="24"/>
                    </a:lnTo>
                    <a:lnTo>
                      <a:pt x="408" y="18"/>
                    </a:lnTo>
                    <a:lnTo>
                      <a:pt x="414" y="24"/>
                    </a:lnTo>
                    <a:lnTo>
                      <a:pt x="402" y="24"/>
                    </a:lnTo>
                    <a:lnTo>
                      <a:pt x="402" y="30"/>
                    </a:lnTo>
                    <a:lnTo>
                      <a:pt x="396" y="30"/>
                    </a:lnTo>
                    <a:lnTo>
                      <a:pt x="396" y="36"/>
                    </a:lnTo>
                    <a:lnTo>
                      <a:pt x="384" y="36"/>
                    </a:lnTo>
                    <a:lnTo>
                      <a:pt x="372" y="18"/>
                    </a:lnTo>
                    <a:lnTo>
                      <a:pt x="384" y="48"/>
                    </a:lnTo>
                    <a:lnTo>
                      <a:pt x="414" y="36"/>
                    </a:lnTo>
                    <a:lnTo>
                      <a:pt x="414" y="54"/>
                    </a:lnTo>
                    <a:lnTo>
                      <a:pt x="420" y="54"/>
                    </a:lnTo>
                    <a:lnTo>
                      <a:pt x="426" y="36"/>
                    </a:lnTo>
                    <a:lnTo>
                      <a:pt x="438" y="5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87" name="Freeform 215"/>
              <p:cNvSpPr>
                <a:spLocks noChangeAspect="1"/>
              </p:cNvSpPr>
              <p:nvPr/>
            </p:nvSpPr>
            <p:spPr bwMode="auto">
              <a:xfrm>
                <a:off x="4825" y="1554"/>
                <a:ext cx="334" cy="131"/>
              </a:xfrm>
              <a:custGeom>
                <a:avLst/>
                <a:gdLst>
                  <a:gd name="T0" fmla="*/ 194 w 438"/>
                  <a:gd name="T1" fmla="*/ 17 h 192"/>
                  <a:gd name="T2" fmla="*/ 186 w 438"/>
                  <a:gd name="T3" fmla="*/ 25 h 192"/>
                  <a:gd name="T4" fmla="*/ 178 w 438"/>
                  <a:gd name="T5" fmla="*/ 25 h 192"/>
                  <a:gd name="T6" fmla="*/ 175 w 438"/>
                  <a:gd name="T7" fmla="*/ 21 h 192"/>
                  <a:gd name="T8" fmla="*/ 172 w 438"/>
                  <a:gd name="T9" fmla="*/ 23 h 192"/>
                  <a:gd name="T10" fmla="*/ 175 w 438"/>
                  <a:gd name="T11" fmla="*/ 25 h 192"/>
                  <a:gd name="T12" fmla="*/ 165 w 438"/>
                  <a:gd name="T13" fmla="*/ 25 h 192"/>
                  <a:gd name="T14" fmla="*/ 178 w 438"/>
                  <a:gd name="T15" fmla="*/ 27 h 192"/>
                  <a:gd name="T16" fmla="*/ 172 w 438"/>
                  <a:gd name="T17" fmla="*/ 34 h 192"/>
                  <a:gd name="T18" fmla="*/ 165 w 438"/>
                  <a:gd name="T19" fmla="*/ 33 h 192"/>
                  <a:gd name="T20" fmla="*/ 172 w 438"/>
                  <a:gd name="T21" fmla="*/ 34 h 192"/>
                  <a:gd name="T22" fmla="*/ 181 w 438"/>
                  <a:gd name="T23" fmla="*/ 31 h 192"/>
                  <a:gd name="T24" fmla="*/ 184 w 438"/>
                  <a:gd name="T25" fmla="*/ 34 h 192"/>
                  <a:gd name="T26" fmla="*/ 181 w 438"/>
                  <a:gd name="T27" fmla="*/ 38 h 192"/>
                  <a:gd name="T28" fmla="*/ 175 w 438"/>
                  <a:gd name="T29" fmla="*/ 36 h 192"/>
                  <a:gd name="T30" fmla="*/ 168 w 438"/>
                  <a:gd name="T31" fmla="*/ 40 h 192"/>
                  <a:gd name="T32" fmla="*/ 165 w 438"/>
                  <a:gd name="T33" fmla="*/ 40 h 192"/>
                  <a:gd name="T34" fmla="*/ 165 w 438"/>
                  <a:gd name="T35" fmla="*/ 44 h 192"/>
                  <a:gd name="T36" fmla="*/ 160 w 438"/>
                  <a:gd name="T37" fmla="*/ 40 h 192"/>
                  <a:gd name="T38" fmla="*/ 162 w 438"/>
                  <a:gd name="T39" fmla="*/ 46 h 192"/>
                  <a:gd name="T40" fmla="*/ 154 w 438"/>
                  <a:gd name="T41" fmla="*/ 52 h 192"/>
                  <a:gd name="T42" fmla="*/ 154 w 438"/>
                  <a:gd name="T43" fmla="*/ 57 h 192"/>
                  <a:gd name="T44" fmla="*/ 152 w 438"/>
                  <a:gd name="T45" fmla="*/ 55 h 192"/>
                  <a:gd name="T46" fmla="*/ 149 w 438"/>
                  <a:gd name="T47" fmla="*/ 59 h 192"/>
                  <a:gd name="T48" fmla="*/ 138 w 438"/>
                  <a:gd name="T49" fmla="*/ 61 h 192"/>
                  <a:gd name="T50" fmla="*/ 136 w 438"/>
                  <a:gd name="T51" fmla="*/ 61 h 192"/>
                  <a:gd name="T52" fmla="*/ 109 w 438"/>
                  <a:gd name="T53" fmla="*/ 46 h 192"/>
                  <a:gd name="T54" fmla="*/ 82 w 438"/>
                  <a:gd name="T55" fmla="*/ 49 h 192"/>
                  <a:gd name="T56" fmla="*/ 75 w 438"/>
                  <a:gd name="T57" fmla="*/ 42 h 192"/>
                  <a:gd name="T58" fmla="*/ 45 w 438"/>
                  <a:gd name="T59" fmla="*/ 46 h 192"/>
                  <a:gd name="T60" fmla="*/ 29 w 438"/>
                  <a:gd name="T61" fmla="*/ 52 h 192"/>
                  <a:gd name="T62" fmla="*/ 0 w 438"/>
                  <a:gd name="T63" fmla="*/ 53 h 192"/>
                  <a:gd name="T64" fmla="*/ 0 w 438"/>
                  <a:gd name="T65" fmla="*/ 48 h 192"/>
                  <a:gd name="T66" fmla="*/ 8 w 438"/>
                  <a:gd name="T67" fmla="*/ 48 h 192"/>
                  <a:gd name="T68" fmla="*/ 11 w 438"/>
                  <a:gd name="T69" fmla="*/ 42 h 192"/>
                  <a:gd name="T70" fmla="*/ 29 w 438"/>
                  <a:gd name="T71" fmla="*/ 34 h 192"/>
                  <a:gd name="T72" fmla="*/ 34 w 438"/>
                  <a:gd name="T73" fmla="*/ 29 h 192"/>
                  <a:gd name="T74" fmla="*/ 37 w 438"/>
                  <a:gd name="T75" fmla="*/ 31 h 192"/>
                  <a:gd name="T76" fmla="*/ 50 w 438"/>
                  <a:gd name="T77" fmla="*/ 25 h 192"/>
                  <a:gd name="T78" fmla="*/ 56 w 438"/>
                  <a:gd name="T79" fmla="*/ 21 h 192"/>
                  <a:gd name="T80" fmla="*/ 56 w 438"/>
                  <a:gd name="T81" fmla="*/ 16 h 192"/>
                  <a:gd name="T82" fmla="*/ 181 w 438"/>
                  <a:gd name="T83" fmla="*/ 0 h 192"/>
                  <a:gd name="T84" fmla="*/ 189 w 438"/>
                  <a:gd name="T85" fmla="*/ 8 h 192"/>
                  <a:gd name="T86" fmla="*/ 184 w 438"/>
                  <a:gd name="T87" fmla="*/ 3 h 192"/>
                  <a:gd name="T88" fmla="*/ 186 w 438"/>
                  <a:gd name="T89" fmla="*/ 8 h 192"/>
                  <a:gd name="T90" fmla="*/ 181 w 438"/>
                  <a:gd name="T91" fmla="*/ 5 h 192"/>
                  <a:gd name="T92" fmla="*/ 184 w 438"/>
                  <a:gd name="T93" fmla="*/ 8 h 192"/>
                  <a:gd name="T94" fmla="*/ 178 w 438"/>
                  <a:gd name="T95" fmla="*/ 8 h 192"/>
                  <a:gd name="T96" fmla="*/ 178 w 438"/>
                  <a:gd name="T97" fmla="*/ 10 h 192"/>
                  <a:gd name="T98" fmla="*/ 175 w 438"/>
                  <a:gd name="T99" fmla="*/ 10 h 192"/>
                  <a:gd name="T100" fmla="*/ 175 w 438"/>
                  <a:gd name="T101" fmla="*/ 12 h 192"/>
                  <a:gd name="T102" fmla="*/ 170 w 438"/>
                  <a:gd name="T103" fmla="*/ 12 h 192"/>
                  <a:gd name="T104" fmla="*/ 165 w 438"/>
                  <a:gd name="T105" fmla="*/ 5 h 192"/>
                  <a:gd name="T106" fmla="*/ 170 w 438"/>
                  <a:gd name="T107" fmla="*/ 16 h 192"/>
                  <a:gd name="T108" fmla="*/ 184 w 438"/>
                  <a:gd name="T109" fmla="*/ 12 h 192"/>
                  <a:gd name="T110" fmla="*/ 184 w 438"/>
                  <a:gd name="T111" fmla="*/ 17 h 192"/>
                  <a:gd name="T112" fmla="*/ 186 w 438"/>
                  <a:gd name="T113" fmla="*/ 17 h 192"/>
                  <a:gd name="T114" fmla="*/ 189 w 438"/>
                  <a:gd name="T115" fmla="*/ 12 h 192"/>
                  <a:gd name="T116" fmla="*/ 194 w 438"/>
                  <a:gd name="T117" fmla="*/ 17 h 192"/>
                  <a:gd name="T118" fmla="*/ 194 w 438"/>
                  <a:gd name="T119" fmla="*/ 19 h 19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38"/>
                  <a:gd name="T181" fmla="*/ 0 h 192"/>
                  <a:gd name="T182" fmla="*/ 438 w 438"/>
                  <a:gd name="T183" fmla="*/ 192 h 19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38" h="192">
                    <a:moveTo>
                      <a:pt x="438" y="54"/>
                    </a:moveTo>
                    <a:lnTo>
                      <a:pt x="420" y="78"/>
                    </a:lnTo>
                    <a:lnTo>
                      <a:pt x="402" y="78"/>
                    </a:lnTo>
                    <a:lnTo>
                      <a:pt x="396" y="66"/>
                    </a:lnTo>
                    <a:lnTo>
                      <a:pt x="390" y="72"/>
                    </a:lnTo>
                    <a:lnTo>
                      <a:pt x="396" y="78"/>
                    </a:lnTo>
                    <a:lnTo>
                      <a:pt x="372" y="78"/>
                    </a:lnTo>
                    <a:lnTo>
                      <a:pt x="402" y="84"/>
                    </a:lnTo>
                    <a:lnTo>
                      <a:pt x="390" y="108"/>
                    </a:lnTo>
                    <a:lnTo>
                      <a:pt x="372" y="102"/>
                    </a:lnTo>
                    <a:lnTo>
                      <a:pt x="390" y="108"/>
                    </a:lnTo>
                    <a:lnTo>
                      <a:pt x="408" y="96"/>
                    </a:lnTo>
                    <a:lnTo>
                      <a:pt x="414" y="108"/>
                    </a:lnTo>
                    <a:lnTo>
                      <a:pt x="408" y="120"/>
                    </a:lnTo>
                    <a:lnTo>
                      <a:pt x="396" y="114"/>
                    </a:lnTo>
                    <a:lnTo>
                      <a:pt x="378" y="126"/>
                    </a:lnTo>
                    <a:lnTo>
                      <a:pt x="372" y="126"/>
                    </a:lnTo>
                    <a:lnTo>
                      <a:pt x="372" y="138"/>
                    </a:lnTo>
                    <a:lnTo>
                      <a:pt x="360" y="126"/>
                    </a:lnTo>
                    <a:lnTo>
                      <a:pt x="366" y="144"/>
                    </a:lnTo>
                    <a:lnTo>
                      <a:pt x="348" y="162"/>
                    </a:lnTo>
                    <a:lnTo>
                      <a:pt x="348" y="180"/>
                    </a:lnTo>
                    <a:lnTo>
                      <a:pt x="342" y="174"/>
                    </a:lnTo>
                    <a:lnTo>
                      <a:pt x="336" y="186"/>
                    </a:lnTo>
                    <a:lnTo>
                      <a:pt x="312" y="192"/>
                    </a:lnTo>
                    <a:lnTo>
                      <a:pt x="306" y="192"/>
                    </a:lnTo>
                    <a:lnTo>
                      <a:pt x="246" y="144"/>
                    </a:lnTo>
                    <a:lnTo>
                      <a:pt x="186" y="156"/>
                    </a:lnTo>
                    <a:lnTo>
                      <a:pt x="168" y="132"/>
                    </a:lnTo>
                    <a:lnTo>
                      <a:pt x="102" y="144"/>
                    </a:lnTo>
                    <a:lnTo>
                      <a:pt x="66" y="162"/>
                    </a:lnTo>
                    <a:lnTo>
                      <a:pt x="0" y="168"/>
                    </a:lnTo>
                    <a:lnTo>
                      <a:pt x="0" y="150"/>
                    </a:lnTo>
                    <a:lnTo>
                      <a:pt x="18" y="150"/>
                    </a:lnTo>
                    <a:lnTo>
                      <a:pt x="24" y="132"/>
                    </a:lnTo>
                    <a:lnTo>
                      <a:pt x="66" y="108"/>
                    </a:lnTo>
                    <a:lnTo>
                      <a:pt x="78" y="90"/>
                    </a:lnTo>
                    <a:lnTo>
                      <a:pt x="84" y="96"/>
                    </a:lnTo>
                    <a:lnTo>
                      <a:pt x="114" y="78"/>
                    </a:lnTo>
                    <a:lnTo>
                      <a:pt x="126" y="66"/>
                    </a:lnTo>
                    <a:lnTo>
                      <a:pt x="126" y="48"/>
                    </a:lnTo>
                    <a:lnTo>
                      <a:pt x="408" y="0"/>
                    </a:lnTo>
                    <a:lnTo>
                      <a:pt x="426" y="24"/>
                    </a:lnTo>
                    <a:lnTo>
                      <a:pt x="414" y="12"/>
                    </a:lnTo>
                    <a:lnTo>
                      <a:pt x="420" y="24"/>
                    </a:lnTo>
                    <a:lnTo>
                      <a:pt x="408" y="18"/>
                    </a:lnTo>
                    <a:lnTo>
                      <a:pt x="414" y="24"/>
                    </a:lnTo>
                    <a:lnTo>
                      <a:pt x="402" y="24"/>
                    </a:lnTo>
                    <a:lnTo>
                      <a:pt x="402" y="30"/>
                    </a:lnTo>
                    <a:lnTo>
                      <a:pt x="396" y="30"/>
                    </a:lnTo>
                    <a:lnTo>
                      <a:pt x="396" y="36"/>
                    </a:lnTo>
                    <a:lnTo>
                      <a:pt x="384" y="36"/>
                    </a:lnTo>
                    <a:lnTo>
                      <a:pt x="372" y="18"/>
                    </a:lnTo>
                    <a:lnTo>
                      <a:pt x="384" y="48"/>
                    </a:lnTo>
                    <a:lnTo>
                      <a:pt x="414" y="36"/>
                    </a:lnTo>
                    <a:lnTo>
                      <a:pt x="414" y="54"/>
                    </a:lnTo>
                    <a:lnTo>
                      <a:pt x="420" y="54"/>
                    </a:lnTo>
                    <a:lnTo>
                      <a:pt x="426" y="36"/>
                    </a:lnTo>
                    <a:lnTo>
                      <a:pt x="438" y="54"/>
                    </a:lnTo>
                    <a:lnTo>
                      <a:pt x="438" y="6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88" name="Freeform 216"/>
              <p:cNvSpPr>
                <a:spLocks noChangeAspect="1"/>
              </p:cNvSpPr>
              <p:nvPr/>
            </p:nvSpPr>
            <p:spPr bwMode="auto">
              <a:xfrm>
                <a:off x="5136" y="1554"/>
                <a:ext cx="4" cy="4"/>
              </a:xfrm>
              <a:custGeom>
                <a:avLst/>
                <a:gdLst>
                  <a:gd name="T0" fmla="*/ 2 w 6"/>
                  <a:gd name="T1" fmla="*/ 0 h 6"/>
                  <a:gd name="T2" fmla="*/ 0 w 6"/>
                  <a:gd name="T3" fmla="*/ 0 h 6"/>
                  <a:gd name="T4" fmla="*/ 2 w 6"/>
                  <a:gd name="T5" fmla="*/ 0 h 6"/>
                  <a:gd name="T6" fmla="*/ 2 w 6"/>
                  <a:gd name="T7" fmla="*/ 2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6"/>
                  <a:gd name="T14" fmla="*/ 6 w 6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89" name="Freeform 217"/>
              <p:cNvSpPr>
                <a:spLocks noChangeAspect="1"/>
              </p:cNvSpPr>
              <p:nvPr/>
            </p:nvSpPr>
            <p:spPr bwMode="auto">
              <a:xfrm>
                <a:off x="4088" y="1074"/>
                <a:ext cx="256" cy="142"/>
              </a:xfrm>
              <a:custGeom>
                <a:avLst/>
                <a:gdLst>
                  <a:gd name="T0" fmla="*/ 149 w 336"/>
                  <a:gd name="T1" fmla="*/ 65 h 210"/>
                  <a:gd name="T2" fmla="*/ 0 w 336"/>
                  <a:gd name="T3" fmla="*/ 62 h 210"/>
                  <a:gd name="T4" fmla="*/ 3 w 336"/>
                  <a:gd name="T5" fmla="*/ 54 h 210"/>
                  <a:gd name="T6" fmla="*/ 8 w 336"/>
                  <a:gd name="T7" fmla="*/ 0 h 210"/>
                  <a:gd name="T8" fmla="*/ 138 w 336"/>
                  <a:gd name="T9" fmla="*/ 5 h 210"/>
                  <a:gd name="T10" fmla="*/ 149 w 336"/>
                  <a:gd name="T11" fmla="*/ 65 h 2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6"/>
                  <a:gd name="T19" fmla="*/ 0 h 210"/>
                  <a:gd name="T20" fmla="*/ 336 w 336"/>
                  <a:gd name="T21" fmla="*/ 210 h 2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6" h="210">
                    <a:moveTo>
                      <a:pt x="336" y="210"/>
                    </a:moveTo>
                    <a:lnTo>
                      <a:pt x="0" y="198"/>
                    </a:lnTo>
                    <a:lnTo>
                      <a:pt x="6" y="174"/>
                    </a:lnTo>
                    <a:lnTo>
                      <a:pt x="18" y="0"/>
                    </a:lnTo>
                    <a:lnTo>
                      <a:pt x="312" y="18"/>
                    </a:lnTo>
                    <a:lnTo>
                      <a:pt x="336" y="210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90" name="Freeform 218"/>
              <p:cNvSpPr>
                <a:spLocks noChangeAspect="1"/>
              </p:cNvSpPr>
              <p:nvPr/>
            </p:nvSpPr>
            <p:spPr bwMode="auto">
              <a:xfrm>
                <a:off x="4088" y="1074"/>
                <a:ext cx="256" cy="146"/>
              </a:xfrm>
              <a:custGeom>
                <a:avLst/>
                <a:gdLst>
                  <a:gd name="T0" fmla="*/ 149 w 336"/>
                  <a:gd name="T1" fmla="*/ 65 h 216"/>
                  <a:gd name="T2" fmla="*/ 0 w 336"/>
                  <a:gd name="T3" fmla="*/ 62 h 216"/>
                  <a:gd name="T4" fmla="*/ 3 w 336"/>
                  <a:gd name="T5" fmla="*/ 54 h 216"/>
                  <a:gd name="T6" fmla="*/ 8 w 336"/>
                  <a:gd name="T7" fmla="*/ 0 h 216"/>
                  <a:gd name="T8" fmla="*/ 138 w 336"/>
                  <a:gd name="T9" fmla="*/ 5 h 216"/>
                  <a:gd name="T10" fmla="*/ 149 w 336"/>
                  <a:gd name="T11" fmla="*/ 65 h 216"/>
                  <a:gd name="T12" fmla="*/ 149 w 336"/>
                  <a:gd name="T13" fmla="*/ 67 h 2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6"/>
                  <a:gd name="T22" fmla="*/ 0 h 216"/>
                  <a:gd name="T23" fmla="*/ 336 w 336"/>
                  <a:gd name="T24" fmla="*/ 216 h 2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6" h="216">
                    <a:moveTo>
                      <a:pt x="336" y="210"/>
                    </a:moveTo>
                    <a:lnTo>
                      <a:pt x="0" y="198"/>
                    </a:lnTo>
                    <a:lnTo>
                      <a:pt x="6" y="174"/>
                    </a:lnTo>
                    <a:lnTo>
                      <a:pt x="18" y="0"/>
                    </a:lnTo>
                    <a:lnTo>
                      <a:pt x="312" y="18"/>
                    </a:lnTo>
                    <a:lnTo>
                      <a:pt x="336" y="210"/>
                    </a:lnTo>
                    <a:lnTo>
                      <a:pt x="336" y="21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91" name="Freeform 219"/>
              <p:cNvSpPr>
                <a:spLocks noChangeAspect="1"/>
              </p:cNvSpPr>
              <p:nvPr/>
            </p:nvSpPr>
            <p:spPr bwMode="auto">
              <a:xfrm>
                <a:off x="4770" y="1351"/>
                <a:ext cx="160" cy="163"/>
              </a:xfrm>
              <a:custGeom>
                <a:avLst/>
                <a:gdLst>
                  <a:gd name="T0" fmla="*/ 93 w 210"/>
                  <a:gd name="T1" fmla="*/ 26 h 240"/>
                  <a:gd name="T2" fmla="*/ 90 w 210"/>
                  <a:gd name="T3" fmla="*/ 28 h 240"/>
                  <a:gd name="T4" fmla="*/ 93 w 210"/>
                  <a:gd name="T5" fmla="*/ 32 h 240"/>
                  <a:gd name="T6" fmla="*/ 90 w 210"/>
                  <a:gd name="T7" fmla="*/ 47 h 240"/>
                  <a:gd name="T8" fmla="*/ 75 w 210"/>
                  <a:gd name="T9" fmla="*/ 56 h 240"/>
                  <a:gd name="T10" fmla="*/ 75 w 210"/>
                  <a:gd name="T11" fmla="*/ 62 h 240"/>
                  <a:gd name="T12" fmla="*/ 69 w 210"/>
                  <a:gd name="T13" fmla="*/ 62 h 240"/>
                  <a:gd name="T14" fmla="*/ 66 w 210"/>
                  <a:gd name="T15" fmla="*/ 70 h 240"/>
                  <a:gd name="T16" fmla="*/ 59 w 210"/>
                  <a:gd name="T17" fmla="*/ 75 h 240"/>
                  <a:gd name="T18" fmla="*/ 50 w 210"/>
                  <a:gd name="T19" fmla="*/ 70 h 240"/>
                  <a:gd name="T20" fmla="*/ 34 w 210"/>
                  <a:gd name="T21" fmla="*/ 73 h 240"/>
                  <a:gd name="T22" fmla="*/ 21 w 210"/>
                  <a:gd name="T23" fmla="*/ 70 h 240"/>
                  <a:gd name="T24" fmla="*/ 16 w 210"/>
                  <a:gd name="T25" fmla="*/ 64 h 240"/>
                  <a:gd name="T26" fmla="*/ 8 w 210"/>
                  <a:gd name="T27" fmla="*/ 66 h 240"/>
                  <a:gd name="T28" fmla="*/ 0 w 210"/>
                  <a:gd name="T29" fmla="*/ 14 h 240"/>
                  <a:gd name="T30" fmla="*/ 8 w 210"/>
                  <a:gd name="T31" fmla="*/ 14 h 240"/>
                  <a:gd name="T32" fmla="*/ 27 w 210"/>
                  <a:gd name="T33" fmla="*/ 10 h 240"/>
                  <a:gd name="T34" fmla="*/ 27 w 210"/>
                  <a:gd name="T35" fmla="*/ 11 h 240"/>
                  <a:gd name="T36" fmla="*/ 43 w 210"/>
                  <a:gd name="T37" fmla="*/ 14 h 240"/>
                  <a:gd name="T38" fmla="*/ 40 w 210"/>
                  <a:gd name="T39" fmla="*/ 15 h 240"/>
                  <a:gd name="T40" fmla="*/ 50 w 210"/>
                  <a:gd name="T41" fmla="*/ 15 h 240"/>
                  <a:gd name="T42" fmla="*/ 66 w 210"/>
                  <a:gd name="T43" fmla="*/ 11 h 240"/>
                  <a:gd name="T44" fmla="*/ 72 w 210"/>
                  <a:gd name="T45" fmla="*/ 5 h 240"/>
                  <a:gd name="T46" fmla="*/ 88 w 210"/>
                  <a:gd name="T47" fmla="*/ 0 h 240"/>
                  <a:gd name="T48" fmla="*/ 93 w 210"/>
                  <a:gd name="T49" fmla="*/ 21 h 240"/>
                  <a:gd name="T50" fmla="*/ 93 w 210"/>
                  <a:gd name="T51" fmla="*/ 26 h 24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0"/>
                  <a:gd name="T79" fmla="*/ 0 h 240"/>
                  <a:gd name="T80" fmla="*/ 210 w 210"/>
                  <a:gd name="T81" fmla="*/ 240 h 24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0" h="240">
                    <a:moveTo>
                      <a:pt x="210" y="84"/>
                    </a:moveTo>
                    <a:lnTo>
                      <a:pt x="204" y="90"/>
                    </a:lnTo>
                    <a:lnTo>
                      <a:pt x="210" y="102"/>
                    </a:lnTo>
                    <a:lnTo>
                      <a:pt x="204" y="150"/>
                    </a:lnTo>
                    <a:lnTo>
                      <a:pt x="168" y="180"/>
                    </a:lnTo>
                    <a:lnTo>
                      <a:pt x="168" y="198"/>
                    </a:lnTo>
                    <a:lnTo>
                      <a:pt x="156" y="198"/>
                    </a:lnTo>
                    <a:lnTo>
                      <a:pt x="150" y="222"/>
                    </a:lnTo>
                    <a:lnTo>
                      <a:pt x="132" y="240"/>
                    </a:lnTo>
                    <a:lnTo>
                      <a:pt x="114" y="222"/>
                    </a:lnTo>
                    <a:lnTo>
                      <a:pt x="78" y="234"/>
                    </a:lnTo>
                    <a:lnTo>
                      <a:pt x="48" y="222"/>
                    </a:lnTo>
                    <a:lnTo>
                      <a:pt x="36" y="204"/>
                    </a:lnTo>
                    <a:lnTo>
                      <a:pt x="18" y="210"/>
                    </a:lnTo>
                    <a:lnTo>
                      <a:pt x="0" y="42"/>
                    </a:lnTo>
                    <a:lnTo>
                      <a:pt x="18" y="42"/>
                    </a:lnTo>
                    <a:lnTo>
                      <a:pt x="60" y="30"/>
                    </a:lnTo>
                    <a:lnTo>
                      <a:pt x="60" y="36"/>
                    </a:lnTo>
                    <a:lnTo>
                      <a:pt x="96" y="42"/>
                    </a:lnTo>
                    <a:lnTo>
                      <a:pt x="90" y="48"/>
                    </a:lnTo>
                    <a:lnTo>
                      <a:pt x="114" y="48"/>
                    </a:lnTo>
                    <a:lnTo>
                      <a:pt x="150" y="36"/>
                    </a:lnTo>
                    <a:lnTo>
                      <a:pt x="162" y="18"/>
                    </a:lnTo>
                    <a:lnTo>
                      <a:pt x="198" y="0"/>
                    </a:lnTo>
                    <a:lnTo>
                      <a:pt x="210" y="66"/>
                    </a:lnTo>
                    <a:lnTo>
                      <a:pt x="210" y="8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92" name="Freeform 220"/>
              <p:cNvSpPr>
                <a:spLocks noChangeAspect="1"/>
              </p:cNvSpPr>
              <p:nvPr/>
            </p:nvSpPr>
            <p:spPr bwMode="auto">
              <a:xfrm>
                <a:off x="4770" y="1351"/>
                <a:ext cx="160" cy="163"/>
              </a:xfrm>
              <a:custGeom>
                <a:avLst/>
                <a:gdLst>
                  <a:gd name="T0" fmla="*/ 93 w 210"/>
                  <a:gd name="T1" fmla="*/ 26 h 240"/>
                  <a:gd name="T2" fmla="*/ 90 w 210"/>
                  <a:gd name="T3" fmla="*/ 28 h 240"/>
                  <a:gd name="T4" fmla="*/ 93 w 210"/>
                  <a:gd name="T5" fmla="*/ 32 h 240"/>
                  <a:gd name="T6" fmla="*/ 90 w 210"/>
                  <a:gd name="T7" fmla="*/ 47 h 240"/>
                  <a:gd name="T8" fmla="*/ 75 w 210"/>
                  <a:gd name="T9" fmla="*/ 56 h 240"/>
                  <a:gd name="T10" fmla="*/ 75 w 210"/>
                  <a:gd name="T11" fmla="*/ 62 h 240"/>
                  <a:gd name="T12" fmla="*/ 69 w 210"/>
                  <a:gd name="T13" fmla="*/ 62 h 240"/>
                  <a:gd name="T14" fmla="*/ 66 w 210"/>
                  <a:gd name="T15" fmla="*/ 70 h 240"/>
                  <a:gd name="T16" fmla="*/ 59 w 210"/>
                  <a:gd name="T17" fmla="*/ 75 h 240"/>
                  <a:gd name="T18" fmla="*/ 50 w 210"/>
                  <a:gd name="T19" fmla="*/ 70 h 240"/>
                  <a:gd name="T20" fmla="*/ 34 w 210"/>
                  <a:gd name="T21" fmla="*/ 73 h 240"/>
                  <a:gd name="T22" fmla="*/ 21 w 210"/>
                  <a:gd name="T23" fmla="*/ 70 h 240"/>
                  <a:gd name="T24" fmla="*/ 16 w 210"/>
                  <a:gd name="T25" fmla="*/ 64 h 240"/>
                  <a:gd name="T26" fmla="*/ 8 w 210"/>
                  <a:gd name="T27" fmla="*/ 66 h 240"/>
                  <a:gd name="T28" fmla="*/ 0 w 210"/>
                  <a:gd name="T29" fmla="*/ 14 h 240"/>
                  <a:gd name="T30" fmla="*/ 8 w 210"/>
                  <a:gd name="T31" fmla="*/ 14 h 240"/>
                  <a:gd name="T32" fmla="*/ 27 w 210"/>
                  <a:gd name="T33" fmla="*/ 10 h 240"/>
                  <a:gd name="T34" fmla="*/ 27 w 210"/>
                  <a:gd name="T35" fmla="*/ 11 h 240"/>
                  <a:gd name="T36" fmla="*/ 43 w 210"/>
                  <a:gd name="T37" fmla="*/ 14 h 240"/>
                  <a:gd name="T38" fmla="*/ 40 w 210"/>
                  <a:gd name="T39" fmla="*/ 15 h 240"/>
                  <a:gd name="T40" fmla="*/ 50 w 210"/>
                  <a:gd name="T41" fmla="*/ 15 h 240"/>
                  <a:gd name="T42" fmla="*/ 66 w 210"/>
                  <a:gd name="T43" fmla="*/ 11 h 240"/>
                  <a:gd name="T44" fmla="*/ 72 w 210"/>
                  <a:gd name="T45" fmla="*/ 5 h 240"/>
                  <a:gd name="T46" fmla="*/ 88 w 210"/>
                  <a:gd name="T47" fmla="*/ 0 h 240"/>
                  <a:gd name="T48" fmla="*/ 93 w 210"/>
                  <a:gd name="T49" fmla="*/ 21 h 240"/>
                  <a:gd name="T50" fmla="*/ 93 w 210"/>
                  <a:gd name="T51" fmla="*/ 26 h 240"/>
                  <a:gd name="T52" fmla="*/ 93 w 210"/>
                  <a:gd name="T53" fmla="*/ 28 h 24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10"/>
                  <a:gd name="T82" fmla="*/ 0 h 240"/>
                  <a:gd name="T83" fmla="*/ 210 w 210"/>
                  <a:gd name="T84" fmla="*/ 240 h 24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10" h="240">
                    <a:moveTo>
                      <a:pt x="210" y="84"/>
                    </a:moveTo>
                    <a:lnTo>
                      <a:pt x="204" y="90"/>
                    </a:lnTo>
                    <a:lnTo>
                      <a:pt x="210" y="102"/>
                    </a:lnTo>
                    <a:lnTo>
                      <a:pt x="204" y="150"/>
                    </a:lnTo>
                    <a:lnTo>
                      <a:pt x="168" y="180"/>
                    </a:lnTo>
                    <a:lnTo>
                      <a:pt x="168" y="198"/>
                    </a:lnTo>
                    <a:lnTo>
                      <a:pt x="156" y="198"/>
                    </a:lnTo>
                    <a:lnTo>
                      <a:pt x="150" y="222"/>
                    </a:lnTo>
                    <a:lnTo>
                      <a:pt x="132" y="240"/>
                    </a:lnTo>
                    <a:lnTo>
                      <a:pt x="114" y="222"/>
                    </a:lnTo>
                    <a:lnTo>
                      <a:pt x="78" y="234"/>
                    </a:lnTo>
                    <a:lnTo>
                      <a:pt x="48" y="222"/>
                    </a:lnTo>
                    <a:lnTo>
                      <a:pt x="36" y="204"/>
                    </a:lnTo>
                    <a:lnTo>
                      <a:pt x="18" y="210"/>
                    </a:lnTo>
                    <a:lnTo>
                      <a:pt x="0" y="42"/>
                    </a:lnTo>
                    <a:lnTo>
                      <a:pt x="18" y="42"/>
                    </a:lnTo>
                    <a:lnTo>
                      <a:pt x="60" y="30"/>
                    </a:lnTo>
                    <a:lnTo>
                      <a:pt x="60" y="36"/>
                    </a:lnTo>
                    <a:lnTo>
                      <a:pt x="96" y="42"/>
                    </a:lnTo>
                    <a:lnTo>
                      <a:pt x="90" y="48"/>
                    </a:lnTo>
                    <a:lnTo>
                      <a:pt x="114" y="48"/>
                    </a:lnTo>
                    <a:lnTo>
                      <a:pt x="150" y="36"/>
                    </a:lnTo>
                    <a:lnTo>
                      <a:pt x="162" y="18"/>
                    </a:lnTo>
                    <a:lnTo>
                      <a:pt x="198" y="0"/>
                    </a:lnTo>
                    <a:lnTo>
                      <a:pt x="210" y="66"/>
                    </a:lnTo>
                    <a:lnTo>
                      <a:pt x="210" y="84"/>
                    </a:lnTo>
                    <a:lnTo>
                      <a:pt x="210" y="9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93" name="Freeform 221"/>
              <p:cNvSpPr>
                <a:spLocks noChangeAspect="1"/>
              </p:cNvSpPr>
              <p:nvPr/>
            </p:nvSpPr>
            <p:spPr bwMode="auto">
              <a:xfrm>
                <a:off x="4088" y="1595"/>
                <a:ext cx="338" cy="155"/>
              </a:xfrm>
              <a:custGeom>
                <a:avLst/>
                <a:gdLst>
                  <a:gd name="T0" fmla="*/ 190 w 444"/>
                  <a:gd name="T1" fmla="*/ 15 h 228"/>
                  <a:gd name="T2" fmla="*/ 196 w 444"/>
                  <a:gd name="T3" fmla="*/ 38 h 228"/>
                  <a:gd name="T4" fmla="*/ 193 w 444"/>
                  <a:gd name="T5" fmla="*/ 71 h 228"/>
                  <a:gd name="T6" fmla="*/ 177 w 444"/>
                  <a:gd name="T7" fmla="*/ 66 h 228"/>
                  <a:gd name="T8" fmla="*/ 151 w 444"/>
                  <a:gd name="T9" fmla="*/ 71 h 228"/>
                  <a:gd name="T10" fmla="*/ 143 w 444"/>
                  <a:gd name="T11" fmla="*/ 68 h 228"/>
                  <a:gd name="T12" fmla="*/ 138 w 444"/>
                  <a:gd name="T13" fmla="*/ 68 h 228"/>
                  <a:gd name="T14" fmla="*/ 138 w 444"/>
                  <a:gd name="T15" fmla="*/ 66 h 228"/>
                  <a:gd name="T16" fmla="*/ 132 w 444"/>
                  <a:gd name="T17" fmla="*/ 71 h 228"/>
                  <a:gd name="T18" fmla="*/ 130 w 444"/>
                  <a:gd name="T19" fmla="*/ 68 h 228"/>
                  <a:gd name="T20" fmla="*/ 127 w 444"/>
                  <a:gd name="T21" fmla="*/ 70 h 228"/>
                  <a:gd name="T22" fmla="*/ 120 w 444"/>
                  <a:gd name="T23" fmla="*/ 66 h 228"/>
                  <a:gd name="T24" fmla="*/ 113 w 444"/>
                  <a:gd name="T25" fmla="*/ 68 h 228"/>
                  <a:gd name="T26" fmla="*/ 108 w 444"/>
                  <a:gd name="T27" fmla="*/ 63 h 228"/>
                  <a:gd name="T28" fmla="*/ 100 w 444"/>
                  <a:gd name="T29" fmla="*/ 64 h 228"/>
                  <a:gd name="T30" fmla="*/ 85 w 444"/>
                  <a:gd name="T31" fmla="*/ 61 h 228"/>
                  <a:gd name="T32" fmla="*/ 82 w 444"/>
                  <a:gd name="T33" fmla="*/ 54 h 228"/>
                  <a:gd name="T34" fmla="*/ 74 w 444"/>
                  <a:gd name="T35" fmla="*/ 56 h 228"/>
                  <a:gd name="T36" fmla="*/ 66 w 444"/>
                  <a:gd name="T37" fmla="*/ 53 h 228"/>
                  <a:gd name="T38" fmla="*/ 69 w 444"/>
                  <a:gd name="T39" fmla="*/ 14 h 228"/>
                  <a:gd name="T40" fmla="*/ 0 w 444"/>
                  <a:gd name="T41" fmla="*/ 11 h 228"/>
                  <a:gd name="T42" fmla="*/ 3 w 444"/>
                  <a:gd name="T43" fmla="*/ 0 h 228"/>
                  <a:gd name="T44" fmla="*/ 24 w 444"/>
                  <a:gd name="T45" fmla="*/ 2 h 228"/>
                  <a:gd name="T46" fmla="*/ 190 w 444"/>
                  <a:gd name="T47" fmla="*/ 3 h 228"/>
                  <a:gd name="T48" fmla="*/ 190 w 444"/>
                  <a:gd name="T49" fmla="*/ 11 h 228"/>
                  <a:gd name="T50" fmla="*/ 190 w 444"/>
                  <a:gd name="T51" fmla="*/ 15 h 2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44"/>
                  <a:gd name="T79" fmla="*/ 0 h 228"/>
                  <a:gd name="T80" fmla="*/ 444 w 444"/>
                  <a:gd name="T81" fmla="*/ 228 h 2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44" h="228">
                    <a:moveTo>
                      <a:pt x="432" y="48"/>
                    </a:moveTo>
                    <a:lnTo>
                      <a:pt x="444" y="120"/>
                    </a:lnTo>
                    <a:lnTo>
                      <a:pt x="438" y="228"/>
                    </a:lnTo>
                    <a:lnTo>
                      <a:pt x="402" y="210"/>
                    </a:lnTo>
                    <a:lnTo>
                      <a:pt x="342" y="228"/>
                    </a:lnTo>
                    <a:lnTo>
                      <a:pt x="324" y="216"/>
                    </a:lnTo>
                    <a:lnTo>
                      <a:pt x="312" y="216"/>
                    </a:lnTo>
                    <a:lnTo>
                      <a:pt x="312" y="210"/>
                    </a:lnTo>
                    <a:lnTo>
                      <a:pt x="300" y="228"/>
                    </a:lnTo>
                    <a:lnTo>
                      <a:pt x="294" y="216"/>
                    </a:lnTo>
                    <a:lnTo>
                      <a:pt x="288" y="222"/>
                    </a:lnTo>
                    <a:lnTo>
                      <a:pt x="270" y="210"/>
                    </a:lnTo>
                    <a:lnTo>
                      <a:pt x="258" y="216"/>
                    </a:lnTo>
                    <a:lnTo>
                      <a:pt x="246" y="198"/>
                    </a:lnTo>
                    <a:lnTo>
                      <a:pt x="228" y="204"/>
                    </a:lnTo>
                    <a:lnTo>
                      <a:pt x="192" y="192"/>
                    </a:lnTo>
                    <a:lnTo>
                      <a:pt x="186" y="174"/>
                    </a:lnTo>
                    <a:lnTo>
                      <a:pt x="168" y="180"/>
                    </a:lnTo>
                    <a:lnTo>
                      <a:pt x="150" y="168"/>
                    </a:lnTo>
                    <a:lnTo>
                      <a:pt x="156" y="42"/>
                    </a:lnTo>
                    <a:lnTo>
                      <a:pt x="0" y="36"/>
                    </a:lnTo>
                    <a:lnTo>
                      <a:pt x="6" y="0"/>
                    </a:lnTo>
                    <a:lnTo>
                      <a:pt x="54" y="6"/>
                    </a:lnTo>
                    <a:lnTo>
                      <a:pt x="432" y="12"/>
                    </a:lnTo>
                    <a:lnTo>
                      <a:pt x="432" y="36"/>
                    </a:lnTo>
                    <a:lnTo>
                      <a:pt x="432" y="48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94" name="Freeform 222"/>
              <p:cNvSpPr>
                <a:spLocks noChangeAspect="1"/>
              </p:cNvSpPr>
              <p:nvPr/>
            </p:nvSpPr>
            <p:spPr bwMode="auto">
              <a:xfrm>
                <a:off x="4088" y="1595"/>
                <a:ext cx="338" cy="155"/>
              </a:xfrm>
              <a:custGeom>
                <a:avLst/>
                <a:gdLst>
                  <a:gd name="T0" fmla="*/ 190 w 444"/>
                  <a:gd name="T1" fmla="*/ 15 h 228"/>
                  <a:gd name="T2" fmla="*/ 196 w 444"/>
                  <a:gd name="T3" fmla="*/ 38 h 228"/>
                  <a:gd name="T4" fmla="*/ 193 w 444"/>
                  <a:gd name="T5" fmla="*/ 71 h 228"/>
                  <a:gd name="T6" fmla="*/ 177 w 444"/>
                  <a:gd name="T7" fmla="*/ 66 h 228"/>
                  <a:gd name="T8" fmla="*/ 151 w 444"/>
                  <a:gd name="T9" fmla="*/ 71 h 228"/>
                  <a:gd name="T10" fmla="*/ 143 w 444"/>
                  <a:gd name="T11" fmla="*/ 68 h 228"/>
                  <a:gd name="T12" fmla="*/ 138 w 444"/>
                  <a:gd name="T13" fmla="*/ 68 h 228"/>
                  <a:gd name="T14" fmla="*/ 138 w 444"/>
                  <a:gd name="T15" fmla="*/ 66 h 228"/>
                  <a:gd name="T16" fmla="*/ 132 w 444"/>
                  <a:gd name="T17" fmla="*/ 71 h 228"/>
                  <a:gd name="T18" fmla="*/ 130 w 444"/>
                  <a:gd name="T19" fmla="*/ 68 h 228"/>
                  <a:gd name="T20" fmla="*/ 127 w 444"/>
                  <a:gd name="T21" fmla="*/ 70 h 228"/>
                  <a:gd name="T22" fmla="*/ 120 w 444"/>
                  <a:gd name="T23" fmla="*/ 66 h 228"/>
                  <a:gd name="T24" fmla="*/ 113 w 444"/>
                  <a:gd name="T25" fmla="*/ 68 h 228"/>
                  <a:gd name="T26" fmla="*/ 108 w 444"/>
                  <a:gd name="T27" fmla="*/ 63 h 228"/>
                  <a:gd name="T28" fmla="*/ 100 w 444"/>
                  <a:gd name="T29" fmla="*/ 64 h 228"/>
                  <a:gd name="T30" fmla="*/ 85 w 444"/>
                  <a:gd name="T31" fmla="*/ 61 h 228"/>
                  <a:gd name="T32" fmla="*/ 82 w 444"/>
                  <a:gd name="T33" fmla="*/ 54 h 228"/>
                  <a:gd name="T34" fmla="*/ 74 w 444"/>
                  <a:gd name="T35" fmla="*/ 56 h 228"/>
                  <a:gd name="T36" fmla="*/ 66 w 444"/>
                  <a:gd name="T37" fmla="*/ 53 h 228"/>
                  <a:gd name="T38" fmla="*/ 69 w 444"/>
                  <a:gd name="T39" fmla="*/ 14 h 228"/>
                  <a:gd name="T40" fmla="*/ 0 w 444"/>
                  <a:gd name="T41" fmla="*/ 11 h 228"/>
                  <a:gd name="T42" fmla="*/ 3 w 444"/>
                  <a:gd name="T43" fmla="*/ 0 h 228"/>
                  <a:gd name="T44" fmla="*/ 24 w 444"/>
                  <a:gd name="T45" fmla="*/ 2 h 228"/>
                  <a:gd name="T46" fmla="*/ 190 w 444"/>
                  <a:gd name="T47" fmla="*/ 3 h 228"/>
                  <a:gd name="T48" fmla="*/ 190 w 444"/>
                  <a:gd name="T49" fmla="*/ 11 h 228"/>
                  <a:gd name="T50" fmla="*/ 190 w 444"/>
                  <a:gd name="T51" fmla="*/ 15 h 228"/>
                  <a:gd name="T52" fmla="*/ 190 w 444"/>
                  <a:gd name="T53" fmla="*/ 17 h 22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44"/>
                  <a:gd name="T82" fmla="*/ 0 h 228"/>
                  <a:gd name="T83" fmla="*/ 444 w 444"/>
                  <a:gd name="T84" fmla="*/ 228 h 22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44" h="228">
                    <a:moveTo>
                      <a:pt x="432" y="48"/>
                    </a:moveTo>
                    <a:lnTo>
                      <a:pt x="444" y="120"/>
                    </a:lnTo>
                    <a:lnTo>
                      <a:pt x="438" y="228"/>
                    </a:lnTo>
                    <a:lnTo>
                      <a:pt x="402" y="210"/>
                    </a:lnTo>
                    <a:lnTo>
                      <a:pt x="342" y="228"/>
                    </a:lnTo>
                    <a:lnTo>
                      <a:pt x="324" y="216"/>
                    </a:lnTo>
                    <a:lnTo>
                      <a:pt x="312" y="216"/>
                    </a:lnTo>
                    <a:lnTo>
                      <a:pt x="312" y="210"/>
                    </a:lnTo>
                    <a:lnTo>
                      <a:pt x="300" y="228"/>
                    </a:lnTo>
                    <a:lnTo>
                      <a:pt x="294" y="216"/>
                    </a:lnTo>
                    <a:lnTo>
                      <a:pt x="288" y="222"/>
                    </a:lnTo>
                    <a:lnTo>
                      <a:pt x="270" y="210"/>
                    </a:lnTo>
                    <a:lnTo>
                      <a:pt x="258" y="216"/>
                    </a:lnTo>
                    <a:lnTo>
                      <a:pt x="246" y="198"/>
                    </a:lnTo>
                    <a:lnTo>
                      <a:pt x="228" y="204"/>
                    </a:lnTo>
                    <a:lnTo>
                      <a:pt x="192" y="192"/>
                    </a:lnTo>
                    <a:lnTo>
                      <a:pt x="186" y="174"/>
                    </a:lnTo>
                    <a:lnTo>
                      <a:pt x="168" y="180"/>
                    </a:lnTo>
                    <a:lnTo>
                      <a:pt x="150" y="168"/>
                    </a:lnTo>
                    <a:lnTo>
                      <a:pt x="156" y="42"/>
                    </a:lnTo>
                    <a:lnTo>
                      <a:pt x="0" y="36"/>
                    </a:lnTo>
                    <a:lnTo>
                      <a:pt x="6" y="0"/>
                    </a:lnTo>
                    <a:lnTo>
                      <a:pt x="54" y="6"/>
                    </a:lnTo>
                    <a:lnTo>
                      <a:pt x="432" y="12"/>
                    </a:lnTo>
                    <a:lnTo>
                      <a:pt x="432" y="36"/>
                    </a:lnTo>
                    <a:lnTo>
                      <a:pt x="432" y="48"/>
                    </a:lnTo>
                    <a:lnTo>
                      <a:pt x="432" y="5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95" name="Freeform 223"/>
              <p:cNvSpPr>
                <a:spLocks noChangeAspect="1"/>
              </p:cNvSpPr>
              <p:nvPr/>
            </p:nvSpPr>
            <p:spPr bwMode="auto">
              <a:xfrm>
                <a:off x="3360" y="1082"/>
                <a:ext cx="307" cy="232"/>
              </a:xfrm>
              <a:custGeom>
                <a:avLst/>
                <a:gdLst>
                  <a:gd name="T0" fmla="*/ 82 w 402"/>
                  <a:gd name="T1" fmla="*/ 96 h 342"/>
                  <a:gd name="T2" fmla="*/ 0 w 402"/>
                  <a:gd name="T3" fmla="*/ 79 h 342"/>
                  <a:gd name="T4" fmla="*/ 0 w 402"/>
                  <a:gd name="T5" fmla="*/ 62 h 342"/>
                  <a:gd name="T6" fmla="*/ 14 w 402"/>
                  <a:gd name="T7" fmla="*/ 47 h 342"/>
                  <a:gd name="T8" fmla="*/ 35 w 402"/>
                  <a:gd name="T9" fmla="*/ 13 h 342"/>
                  <a:gd name="T10" fmla="*/ 37 w 402"/>
                  <a:gd name="T11" fmla="*/ 0 h 342"/>
                  <a:gd name="T12" fmla="*/ 48 w 402"/>
                  <a:gd name="T13" fmla="*/ 2 h 342"/>
                  <a:gd name="T14" fmla="*/ 56 w 402"/>
                  <a:gd name="T15" fmla="*/ 5 h 342"/>
                  <a:gd name="T16" fmla="*/ 56 w 402"/>
                  <a:gd name="T17" fmla="*/ 15 h 342"/>
                  <a:gd name="T18" fmla="*/ 64 w 402"/>
                  <a:gd name="T19" fmla="*/ 19 h 342"/>
                  <a:gd name="T20" fmla="*/ 75 w 402"/>
                  <a:gd name="T21" fmla="*/ 17 h 342"/>
                  <a:gd name="T22" fmla="*/ 88 w 402"/>
                  <a:gd name="T23" fmla="*/ 22 h 342"/>
                  <a:gd name="T24" fmla="*/ 134 w 402"/>
                  <a:gd name="T25" fmla="*/ 22 h 342"/>
                  <a:gd name="T26" fmla="*/ 171 w 402"/>
                  <a:gd name="T27" fmla="*/ 28 h 342"/>
                  <a:gd name="T28" fmla="*/ 179 w 402"/>
                  <a:gd name="T29" fmla="*/ 37 h 342"/>
                  <a:gd name="T30" fmla="*/ 155 w 402"/>
                  <a:gd name="T31" fmla="*/ 58 h 342"/>
                  <a:gd name="T32" fmla="*/ 160 w 402"/>
                  <a:gd name="T33" fmla="*/ 64 h 342"/>
                  <a:gd name="T34" fmla="*/ 144 w 402"/>
                  <a:gd name="T35" fmla="*/ 107 h 342"/>
                  <a:gd name="T36" fmla="*/ 96 w 402"/>
                  <a:gd name="T37" fmla="*/ 98 h 342"/>
                  <a:gd name="T38" fmla="*/ 82 w 402"/>
                  <a:gd name="T39" fmla="*/ 96 h 34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02"/>
                  <a:gd name="T61" fmla="*/ 0 h 342"/>
                  <a:gd name="T62" fmla="*/ 402 w 402"/>
                  <a:gd name="T63" fmla="*/ 342 h 34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02" h="342">
                    <a:moveTo>
                      <a:pt x="186" y="306"/>
                    </a:moveTo>
                    <a:lnTo>
                      <a:pt x="0" y="252"/>
                    </a:lnTo>
                    <a:lnTo>
                      <a:pt x="0" y="198"/>
                    </a:lnTo>
                    <a:lnTo>
                      <a:pt x="30" y="150"/>
                    </a:lnTo>
                    <a:lnTo>
                      <a:pt x="78" y="42"/>
                    </a:lnTo>
                    <a:lnTo>
                      <a:pt x="84" y="0"/>
                    </a:lnTo>
                    <a:lnTo>
                      <a:pt x="108" y="6"/>
                    </a:lnTo>
                    <a:lnTo>
                      <a:pt x="126" y="18"/>
                    </a:lnTo>
                    <a:lnTo>
                      <a:pt x="126" y="48"/>
                    </a:lnTo>
                    <a:lnTo>
                      <a:pt x="144" y="60"/>
                    </a:lnTo>
                    <a:lnTo>
                      <a:pt x="168" y="54"/>
                    </a:lnTo>
                    <a:lnTo>
                      <a:pt x="198" y="72"/>
                    </a:lnTo>
                    <a:lnTo>
                      <a:pt x="300" y="72"/>
                    </a:lnTo>
                    <a:lnTo>
                      <a:pt x="384" y="90"/>
                    </a:lnTo>
                    <a:lnTo>
                      <a:pt x="402" y="120"/>
                    </a:lnTo>
                    <a:lnTo>
                      <a:pt x="348" y="186"/>
                    </a:lnTo>
                    <a:lnTo>
                      <a:pt x="360" y="204"/>
                    </a:lnTo>
                    <a:lnTo>
                      <a:pt x="324" y="342"/>
                    </a:lnTo>
                    <a:lnTo>
                      <a:pt x="216" y="312"/>
                    </a:lnTo>
                    <a:lnTo>
                      <a:pt x="186" y="30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96" name="Freeform 224"/>
              <p:cNvSpPr>
                <a:spLocks noChangeAspect="1"/>
              </p:cNvSpPr>
              <p:nvPr/>
            </p:nvSpPr>
            <p:spPr bwMode="auto">
              <a:xfrm>
                <a:off x="3360" y="1082"/>
                <a:ext cx="307" cy="232"/>
              </a:xfrm>
              <a:custGeom>
                <a:avLst/>
                <a:gdLst>
                  <a:gd name="T0" fmla="*/ 82 w 402"/>
                  <a:gd name="T1" fmla="*/ 96 h 342"/>
                  <a:gd name="T2" fmla="*/ 0 w 402"/>
                  <a:gd name="T3" fmla="*/ 79 h 342"/>
                  <a:gd name="T4" fmla="*/ 0 w 402"/>
                  <a:gd name="T5" fmla="*/ 62 h 342"/>
                  <a:gd name="T6" fmla="*/ 14 w 402"/>
                  <a:gd name="T7" fmla="*/ 47 h 342"/>
                  <a:gd name="T8" fmla="*/ 35 w 402"/>
                  <a:gd name="T9" fmla="*/ 13 h 342"/>
                  <a:gd name="T10" fmla="*/ 37 w 402"/>
                  <a:gd name="T11" fmla="*/ 0 h 342"/>
                  <a:gd name="T12" fmla="*/ 48 w 402"/>
                  <a:gd name="T13" fmla="*/ 2 h 342"/>
                  <a:gd name="T14" fmla="*/ 56 w 402"/>
                  <a:gd name="T15" fmla="*/ 5 h 342"/>
                  <a:gd name="T16" fmla="*/ 56 w 402"/>
                  <a:gd name="T17" fmla="*/ 15 h 342"/>
                  <a:gd name="T18" fmla="*/ 64 w 402"/>
                  <a:gd name="T19" fmla="*/ 19 h 342"/>
                  <a:gd name="T20" fmla="*/ 75 w 402"/>
                  <a:gd name="T21" fmla="*/ 17 h 342"/>
                  <a:gd name="T22" fmla="*/ 88 w 402"/>
                  <a:gd name="T23" fmla="*/ 22 h 342"/>
                  <a:gd name="T24" fmla="*/ 134 w 402"/>
                  <a:gd name="T25" fmla="*/ 22 h 342"/>
                  <a:gd name="T26" fmla="*/ 171 w 402"/>
                  <a:gd name="T27" fmla="*/ 28 h 342"/>
                  <a:gd name="T28" fmla="*/ 179 w 402"/>
                  <a:gd name="T29" fmla="*/ 37 h 342"/>
                  <a:gd name="T30" fmla="*/ 155 w 402"/>
                  <a:gd name="T31" fmla="*/ 58 h 342"/>
                  <a:gd name="T32" fmla="*/ 160 w 402"/>
                  <a:gd name="T33" fmla="*/ 64 h 342"/>
                  <a:gd name="T34" fmla="*/ 144 w 402"/>
                  <a:gd name="T35" fmla="*/ 107 h 342"/>
                  <a:gd name="T36" fmla="*/ 96 w 402"/>
                  <a:gd name="T37" fmla="*/ 98 h 342"/>
                  <a:gd name="T38" fmla="*/ 82 w 402"/>
                  <a:gd name="T39" fmla="*/ 96 h 342"/>
                  <a:gd name="T40" fmla="*/ 82 w 402"/>
                  <a:gd name="T41" fmla="*/ 98 h 34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02"/>
                  <a:gd name="T64" fmla="*/ 0 h 342"/>
                  <a:gd name="T65" fmla="*/ 402 w 402"/>
                  <a:gd name="T66" fmla="*/ 342 h 34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02" h="342">
                    <a:moveTo>
                      <a:pt x="186" y="306"/>
                    </a:moveTo>
                    <a:lnTo>
                      <a:pt x="0" y="252"/>
                    </a:lnTo>
                    <a:lnTo>
                      <a:pt x="0" y="198"/>
                    </a:lnTo>
                    <a:lnTo>
                      <a:pt x="30" y="150"/>
                    </a:lnTo>
                    <a:lnTo>
                      <a:pt x="78" y="42"/>
                    </a:lnTo>
                    <a:lnTo>
                      <a:pt x="84" y="0"/>
                    </a:lnTo>
                    <a:lnTo>
                      <a:pt x="108" y="6"/>
                    </a:lnTo>
                    <a:lnTo>
                      <a:pt x="126" y="18"/>
                    </a:lnTo>
                    <a:lnTo>
                      <a:pt x="126" y="48"/>
                    </a:lnTo>
                    <a:lnTo>
                      <a:pt x="144" y="60"/>
                    </a:lnTo>
                    <a:lnTo>
                      <a:pt x="168" y="54"/>
                    </a:lnTo>
                    <a:lnTo>
                      <a:pt x="198" y="72"/>
                    </a:lnTo>
                    <a:lnTo>
                      <a:pt x="300" y="72"/>
                    </a:lnTo>
                    <a:lnTo>
                      <a:pt x="384" y="90"/>
                    </a:lnTo>
                    <a:lnTo>
                      <a:pt x="402" y="120"/>
                    </a:lnTo>
                    <a:lnTo>
                      <a:pt x="348" y="186"/>
                    </a:lnTo>
                    <a:lnTo>
                      <a:pt x="360" y="204"/>
                    </a:lnTo>
                    <a:lnTo>
                      <a:pt x="324" y="342"/>
                    </a:lnTo>
                    <a:lnTo>
                      <a:pt x="216" y="312"/>
                    </a:lnTo>
                    <a:lnTo>
                      <a:pt x="186" y="306"/>
                    </a:lnTo>
                    <a:lnTo>
                      <a:pt x="186" y="3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97" name="Freeform 225"/>
              <p:cNvSpPr>
                <a:spLocks noChangeAspect="1"/>
              </p:cNvSpPr>
              <p:nvPr/>
            </p:nvSpPr>
            <p:spPr bwMode="auto">
              <a:xfrm>
                <a:off x="4921" y="1318"/>
                <a:ext cx="224" cy="126"/>
              </a:xfrm>
              <a:custGeom>
                <a:avLst/>
                <a:gdLst>
                  <a:gd name="T0" fmla="*/ 14 w 294"/>
                  <a:gd name="T1" fmla="*/ 7 h 186"/>
                  <a:gd name="T2" fmla="*/ 16 w 294"/>
                  <a:gd name="T3" fmla="*/ 11 h 186"/>
                  <a:gd name="T4" fmla="*/ 106 w 294"/>
                  <a:gd name="T5" fmla="*/ 0 h 186"/>
                  <a:gd name="T6" fmla="*/ 117 w 294"/>
                  <a:gd name="T7" fmla="*/ 7 h 186"/>
                  <a:gd name="T8" fmla="*/ 125 w 294"/>
                  <a:gd name="T9" fmla="*/ 9 h 186"/>
                  <a:gd name="T10" fmla="*/ 117 w 294"/>
                  <a:gd name="T11" fmla="*/ 19 h 186"/>
                  <a:gd name="T12" fmla="*/ 120 w 294"/>
                  <a:gd name="T13" fmla="*/ 26 h 186"/>
                  <a:gd name="T14" fmla="*/ 130 w 294"/>
                  <a:gd name="T15" fmla="*/ 33 h 186"/>
                  <a:gd name="T16" fmla="*/ 120 w 294"/>
                  <a:gd name="T17" fmla="*/ 43 h 186"/>
                  <a:gd name="T18" fmla="*/ 117 w 294"/>
                  <a:gd name="T19" fmla="*/ 43 h 186"/>
                  <a:gd name="T20" fmla="*/ 111 w 294"/>
                  <a:gd name="T21" fmla="*/ 45 h 186"/>
                  <a:gd name="T22" fmla="*/ 104 w 294"/>
                  <a:gd name="T23" fmla="*/ 47 h 186"/>
                  <a:gd name="T24" fmla="*/ 32 w 294"/>
                  <a:gd name="T25" fmla="*/ 56 h 186"/>
                  <a:gd name="T26" fmla="*/ 27 w 294"/>
                  <a:gd name="T27" fmla="*/ 56 h 186"/>
                  <a:gd name="T28" fmla="*/ 11 w 294"/>
                  <a:gd name="T29" fmla="*/ 58 h 186"/>
                  <a:gd name="T30" fmla="*/ 5 w 294"/>
                  <a:gd name="T31" fmla="*/ 41 h 186"/>
                  <a:gd name="T32" fmla="*/ 5 w 294"/>
                  <a:gd name="T33" fmla="*/ 35 h 186"/>
                  <a:gd name="T34" fmla="*/ 0 w 294"/>
                  <a:gd name="T35" fmla="*/ 15 h 186"/>
                  <a:gd name="T36" fmla="*/ 14 w 294"/>
                  <a:gd name="T37" fmla="*/ 7 h 18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94"/>
                  <a:gd name="T58" fmla="*/ 0 h 186"/>
                  <a:gd name="T59" fmla="*/ 294 w 294"/>
                  <a:gd name="T60" fmla="*/ 186 h 18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94" h="186">
                    <a:moveTo>
                      <a:pt x="30" y="24"/>
                    </a:moveTo>
                    <a:lnTo>
                      <a:pt x="36" y="36"/>
                    </a:lnTo>
                    <a:lnTo>
                      <a:pt x="240" y="0"/>
                    </a:lnTo>
                    <a:lnTo>
                      <a:pt x="264" y="24"/>
                    </a:lnTo>
                    <a:lnTo>
                      <a:pt x="282" y="30"/>
                    </a:lnTo>
                    <a:lnTo>
                      <a:pt x="264" y="60"/>
                    </a:lnTo>
                    <a:lnTo>
                      <a:pt x="270" y="84"/>
                    </a:lnTo>
                    <a:lnTo>
                      <a:pt x="294" y="108"/>
                    </a:lnTo>
                    <a:lnTo>
                      <a:pt x="270" y="138"/>
                    </a:lnTo>
                    <a:lnTo>
                      <a:pt x="264" y="138"/>
                    </a:lnTo>
                    <a:lnTo>
                      <a:pt x="252" y="144"/>
                    </a:lnTo>
                    <a:lnTo>
                      <a:pt x="234" y="150"/>
                    </a:lnTo>
                    <a:lnTo>
                      <a:pt x="72" y="180"/>
                    </a:lnTo>
                    <a:lnTo>
                      <a:pt x="60" y="180"/>
                    </a:lnTo>
                    <a:lnTo>
                      <a:pt x="24" y="186"/>
                    </a:lnTo>
                    <a:lnTo>
                      <a:pt x="12" y="132"/>
                    </a:lnTo>
                    <a:lnTo>
                      <a:pt x="12" y="114"/>
                    </a:lnTo>
                    <a:lnTo>
                      <a:pt x="0" y="48"/>
                    </a:lnTo>
                    <a:lnTo>
                      <a:pt x="30" y="2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98" name="Freeform 226"/>
              <p:cNvSpPr>
                <a:spLocks noChangeAspect="1"/>
              </p:cNvSpPr>
              <p:nvPr/>
            </p:nvSpPr>
            <p:spPr bwMode="auto">
              <a:xfrm>
                <a:off x="4921" y="1318"/>
                <a:ext cx="224" cy="126"/>
              </a:xfrm>
              <a:custGeom>
                <a:avLst/>
                <a:gdLst>
                  <a:gd name="T0" fmla="*/ 14 w 294"/>
                  <a:gd name="T1" fmla="*/ 7 h 186"/>
                  <a:gd name="T2" fmla="*/ 16 w 294"/>
                  <a:gd name="T3" fmla="*/ 11 h 186"/>
                  <a:gd name="T4" fmla="*/ 106 w 294"/>
                  <a:gd name="T5" fmla="*/ 0 h 186"/>
                  <a:gd name="T6" fmla="*/ 117 w 294"/>
                  <a:gd name="T7" fmla="*/ 7 h 186"/>
                  <a:gd name="T8" fmla="*/ 125 w 294"/>
                  <a:gd name="T9" fmla="*/ 9 h 186"/>
                  <a:gd name="T10" fmla="*/ 117 w 294"/>
                  <a:gd name="T11" fmla="*/ 19 h 186"/>
                  <a:gd name="T12" fmla="*/ 120 w 294"/>
                  <a:gd name="T13" fmla="*/ 26 h 186"/>
                  <a:gd name="T14" fmla="*/ 130 w 294"/>
                  <a:gd name="T15" fmla="*/ 33 h 186"/>
                  <a:gd name="T16" fmla="*/ 120 w 294"/>
                  <a:gd name="T17" fmla="*/ 43 h 186"/>
                  <a:gd name="T18" fmla="*/ 117 w 294"/>
                  <a:gd name="T19" fmla="*/ 43 h 186"/>
                  <a:gd name="T20" fmla="*/ 111 w 294"/>
                  <a:gd name="T21" fmla="*/ 45 h 186"/>
                  <a:gd name="T22" fmla="*/ 104 w 294"/>
                  <a:gd name="T23" fmla="*/ 47 h 186"/>
                  <a:gd name="T24" fmla="*/ 32 w 294"/>
                  <a:gd name="T25" fmla="*/ 56 h 186"/>
                  <a:gd name="T26" fmla="*/ 27 w 294"/>
                  <a:gd name="T27" fmla="*/ 56 h 186"/>
                  <a:gd name="T28" fmla="*/ 11 w 294"/>
                  <a:gd name="T29" fmla="*/ 58 h 186"/>
                  <a:gd name="T30" fmla="*/ 5 w 294"/>
                  <a:gd name="T31" fmla="*/ 41 h 186"/>
                  <a:gd name="T32" fmla="*/ 5 w 294"/>
                  <a:gd name="T33" fmla="*/ 35 h 186"/>
                  <a:gd name="T34" fmla="*/ 0 w 294"/>
                  <a:gd name="T35" fmla="*/ 15 h 186"/>
                  <a:gd name="T36" fmla="*/ 14 w 294"/>
                  <a:gd name="T37" fmla="*/ 7 h 186"/>
                  <a:gd name="T38" fmla="*/ 14 w 294"/>
                  <a:gd name="T39" fmla="*/ 9 h 18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94"/>
                  <a:gd name="T61" fmla="*/ 0 h 186"/>
                  <a:gd name="T62" fmla="*/ 294 w 294"/>
                  <a:gd name="T63" fmla="*/ 186 h 18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94" h="186">
                    <a:moveTo>
                      <a:pt x="30" y="24"/>
                    </a:moveTo>
                    <a:lnTo>
                      <a:pt x="36" y="36"/>
                    </a:lnTo>
                    <a:lnTo>
                      <a:pt x="240" y="0"/>
                    </a:lnTo>
                    <a:lnTo>
                      <a:pt x="264" y="24"/>
                    </a:lnTo>
                    <a:lnTo>
                      <a:pt x="282" y="30"/>
                    </a:lnTo>
                    <a:lnTo>
                      <a:pt x="264" y="60"/>
                    </a:lnTo>
                    <a:lnTo>
                      <a:pt x="270" y="84"/>
                    </a:lnTo>
                    <a:lnTo>
                      <a:pt x="294" y="108"/>
                    </a:lnTo>
                    <a:lnTo>
                      <a:pt x="270" y="138"/>
                    </a:lnTo>
                    <a:lnTo>
                      <a:pt x="264" y="138"/>
                    </a:lnTo>
                    <a:lnTo>
                      <a:pt x="252" y="144"/>
                    </a:lnTo>
                    <a:lnTo>
                      <a:pt x="234" y="150"/>
                    </a:lnTo>
                    <a:lnTo>
                      <a:pt x="72" y="180"/>
                    </a:lnTo>
                    <a:lnTo>
                      <a:pt x="60" y="180"/>
                    </a:lnTo>
                    <a:lnTo>
                      <a:pt x="24" y="186"/>
                    </a:lnTo>
                    <a:lnTo>
                      <a:pt x="12" y="132"/>
                    </a:lnTo>
                    <a:lnTo>
                      <a:pt x="12" y="114"/>
                    </a:lnTo>
                    <a:lnTo>
                      <a:pt x="0" y="48"/>
                    </a:lnTo>
                    <a:lnTo>
                      <a:pt x="30" y="24"/>
                    </a:lnTo>
                    <a:lnTo>
                      <a:pt x="30" y="3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99" name="Freeform 227"/>
              <p:cNvSpPr>
                <a:spLocks noChangeAspect="1"/>
              </p:cNvSpPr>
              <p:nvPr/>
            </p:nvSpPr>
            <p:spPr bwMode="auto">
              <a:xfrm>
                <a:off x="5232" y="1285"/>
                <a:ext cx="27" cy="33"/>
              </a:xfrm>
              <a:custGeom>
                <a:avLst/>
                <a:gdLst>
                  <a:gd name="T0" fmla="*/ 15 w 36"/>
                  <a:gd name="T1" fmla="*/ 10 h 48"/>
                  <a:gd name="T2" fmla="*/ 12 w 36"/>
                  <a:gd name="T3" fmla="*/ 12 h 48"/>
                  <a:gd name="T4" fmla="*/ 10 w 36"/>
                  <a:gd name="T5" fmla="*/ 8 h 48"/>
                  <a:gd name="T6" fmla="*/ 10 w 36"/>
                  <a:gd name="T7" fmla="*/ 14 h 48"/>
                  <a:gd name="T8" fmla="*/ 2 w 36"/>
                  <a:gd name="T9" fmla="*/ 16 h 48"/>
                  <a:gd name="T10" fmla="*/ 0 w 36"/>
                  <a:gd name="T11" fmla="*/ 2 h 48"/>
                  <a:gd name="T12" fmla="*/ 7 w 36"/>
                  <a:gd name="T13" fmla="*/ 0 h 48"/>
                  <a:gd name="T14" fmla="*/ 15 w 36"/>
                  <a:gd name="T15" fmla="*/ 8 h 48"/>
                  <a:gd name="T16" fmla="*/ 15 w 36"/>
                  <a:gd name="T17" fmla="*/ 1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"/>
                  <a:gd name="T28" fmla="*/ 0 h 48"/>
                  <a:gd name="T29" fmla="*/ 36 w 36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" h="48">
                    <a:moveTo>
                      <a:pt x="36" y="30"/>
                    </a:moveTo>
                    <a:lnTo>
                      <a:pt x="30" y="36"/>
                    </a:lnTo>
                    <a:lnTo>
                      <a:pt x="24" y="24"/>
                    </a:lnTo>
                    <a:lnTo>
                      <a:pt x="24" y="42"/>
                    </a:lnTo>
                    <a:lnTo>
                      <a:pt x="6" y="48"/>
                    </a:lnTo>
                    <a:lnTo>
                      <a:pt x="0" y="6"/>
                    </a:lnTo>
                    <a:lnTo>
                      <a:pt x="18" y="0"/>
                    </a:lnTo>
                    <a:lnTo>
                      <a:pt x="36" y="24"/>
                    </a:lnTo>
                    <a:lnTo>
                      <a:pt x="36" y="3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00" name="Freeform 228"/>
              <p:cNvSpPr>
                <a:spLocks noChangeAspect="1"/>
              </p:cNvSpPr>
              <p:nvPr/>
            </p:nvSpPr>
            <p:spPr bwMode="auto">
              <a:xfrm>
                <a:off x="5232" y="1285"/>
                <a:ext cx="27" cy="33"/>
              </a:xfrm>
              <a:custGeom>
                <a:avLst/>
                <a:gdLst>
                  <a:gd name="T0" fmla="*/ 15 w 36"/>
                  <a:gd name="T1" fmla="*/ 10 h 48"/>
                  <a:gd name="T2" fmla="*/ 12 w 36"/>
                  <a:gd name="T3" fmla="*/ 12 h 48"/>
                  <a:gd name="T4" fmla="*/ 10 w 36"/>
                  <a:gd name="T5" fmla="*/ 8 h 48"/>
                  <a:gd name="T6" fmla="*/ 10 w 36"/>
                  <a:gd name="T7" fmla="*/ 14 h 48"/>
                  <a:gd name="T8" fmla="*/ 2 w 36"/>
                  <a:gd name="T9" fmla="*/ 16 h 48"/>
                  <a:gd name="T10" fmla="*/ 0 w 36"/>
                  <a:gd name="T11" fmla="*/ 2 h 48"/>
                  <a:gd name="T12" fmla="*/ 7 w 36"/>
                  <a:gd name="T13" fmla="*/ 0 h 48"/>
                  <a:gd name="T14" fmla="*/ 15 w 36"/>
                  <a:gd name="T15" fmla="*/ 8 h 48"/>
                  <a:gd name="T16" fmla="*/ 15 w 36"/>
                  <a:gd name="T17" fmla="*/ 10 h 48"/>
                  <a:gd name="T18" fmla="*/ 15 w 36"/>
                  <a:gd name="T19" fmla="*/ 12 h 4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6"/>
                  <a:gd name="T31" fmla="*/ 0 h 48"/>
                  <a:gd name="T32" fmla="*/ 36 w 36"/>
                  <a:gd name="T33" fmla="*/ 48 h 4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6" h="48">
                    <a:moveTo>
                      <a:pt x="36" y="30"/>
                    </a:moveTo>
                    <a:lnTo>
                      <a:pt x="30" y="36"/>
                    </a:lnTo>
                    <a:lnTo>
                      <a:pt x="24" y="24"/>
                    </a:lnTo>
                    <a:lnTo>
                      <a:pt x="24" y="42"/>
                    </a:lnTo>
                    <a:lnTo>
                      <a:pt x="6" y="48"/>
                    </a:lnTo>
                    <a:lnTo>
                      <a:pt x="0" y="6"/>
                    </a:lnTo>
                    <a:lnTo>
                      <a:pt x="18" y="0"/>
                    </a:lnTo>
                    <a:lnTo>
                      <a:pt x="36" y="24"/>
                    </a:lnTo>
                    <a:lnTo>
                      <a:pt x="36" y="30"/>
                    </a:lnTo>
                    <a:lnTo>
                      <a:pt x="36" y="3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01" name="Freeform 229"/>
              <p:cNvSpPr>
                <a:spLocks noChangeAspect="1"/>
              </p:cNvSpPr>
              <p:nvPr/>
            </p:nvSpPr>
            <p:spPr bwMode="auto">
              <a:xfrm>
                <a:off x="4866" y="1644"/>
                <a:ext cx="196" cy="134"/>
              </a:xfrm>
              <a:custGeom>
                <a:avLst/>
                <a:gdLst>
                  <a:gd name="T0" fmla="*/ 113 w 258"/>
                  <a:gd name="T1" fmla="*/ 19 h 198"/>
                  <a:gd name="T2" fmla="*/ 100 w 258"/>
                  <a:gd name="T3" fmla="*/ 32 h 198"/>
                  <a:gd name="T4" fmla="*/ 103 w 258"/>
                  <a:gd name="T5" fmla="*/ 35 h 198"/>
                  <a:gd name="T6" fmla="*/ 90 w 258"/>
                  <a:gd name="T7" fmla="*/ 45 h 198"/>
                  <a:gd name="T8" fmla="*/ 87 w 258"/>
                  <a:gd name="T9" fmla="*/ 43 h 198"/>
                  <a:gd name="T10" fmla="*/ 87 w 258"/>
                  <a:gd name="T11" fmla="*/ 47 h 198"/>
                  <a:gd name="T12" fmla="*/ 74 w 258"/>
                  <a:gd name="T13" fmla="*/ 52 h 198"/>
                  <a:gd name="T14" fmla="*/ 74 w 258"/>
                  <a:gd name="T15" fmla="*/ 56 h 198"/>
                  <a:gd name="T16" fmla="*/ 68 w 258"/>
                  <a:gd name="T17" fmla="*/ 54 h 198"/>
                  <a:gd name="T18" fmla="*/ 71 w 258"/>
                  <a:gd name="T19" fmla="*/ 58 h 198"/>
                  <a:gd name="T20" fmla="*/ 68 w 258"/>
                  <a:gd name="T21" fmla="*/ 62 h 198"/>
                  <a:gd name="T22" fmla="*/ 61 w 258"/>
                  <a:gd name="T23" fmla="*/ 60 h 198"/>
                  <a:gd name="T24" fmla="*/ 50 w 258"/>
                  <a:gd name="T25" fmla="*/ 45 h 198"/>
                  <a:gd name="T26" fmla="*/ 21 w 258"/>
                  <a:gd name="T27" fmla="*/ 28 h 198"/>
                  <a:gd name="T28" fmla="*/ 13 w 258"/>
                  <a:gd name="T29" fmla="*/ 19 h 198"/>
                  <a:gd name="T30" fmla="*/ 0 w 258"/>
                  <a:gd name="T31" fmla="*/ 15 h 198"/>
                  <a:gd name="T32" fmla="*/ 5 w 258"/>
                  <a:gd name="T33" fmla="*/ 9 h 198"/>
                  <a:gd name="T34" fmla="*/ 21 w 258"/>
                  <a:gd name="T35" fmla="*/ 3 h 198"/>
                  <a:gd name="T36" fmla="*/ 50 w 258"/>
                  <a:gd name="T37" fmla="*/ 0 h 198"/>
                  <a:gd name="T38" fmla="*/ 58 w 258"/>
                  <a:gd name="T39" fmla="*/ 7 h 198"/>
                  <a:gd name="T40" fmla="*/ 84 w 258"/>
                  <a:gd name="T41" fmla="*/ 3 h 198"/>
                  <a:gd name="T42" fmla="*/ 110 w 258"/>
                  <a:gd name="T43" fmla="*/ 19 h 198"/>
                  <a:gd name="T44" fmla="*/ 113 w 258"/>
                  <a:gd name="T45" fmla="*/ 19 h 19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58"/>
                  <a:gd name="T70" fmla="*/ 0 h 198"/>
                  <a:gd name="T71" fmla="*/ 258 w 258"/>
                  <a:gd name="T72" fmla="*/ 198 h 19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58" h="198">
                    <a:moveTo>
                      <a:pt x="258" y="60"/>
                    </a:moveTo>
                    <a:lnTo>
                      <a:pt x="228" y="102"/>
                    </a:lnTo>
                    <a:lnTo>
                      <a:pt x="234" y="114"/>
                    </a:lnTo>
                    <a:lnTo>
                      <a:pt x="204" y="144"/>
                    </a:lnTo>
                    <a:lnTo>
                      <a:pt x="198" y="138"/>
                    </a:lnTo>
                    <a:lnTo>
                      <a:pt x="198" y="150"/>
                    </a:lnTo>
                    <a:lnTo>
                      <a:pt x="168" y="168"/>
                    </a:lnTo>
                    <a:lnTo>
                      <a:pt x="168" y="180"/>
                    </a:lnTo>
                    <a:lnTo>
                      <a:pt x="156" y="174"/>
                    </a:lnTo>
                    <a:lnTo>
                      <a:pt x="162" y="186"/>
                    </a:lnTo>
                    <a:lnTo>
                      <a:pt x="156" y="198"/>
                    </a:lnTo>
                    <a:lnTo>
                      <a:pt x="138" y="192"/>
                    </a:lnTo>
                    <a:lnTo>
                      <a:pt x="114" y="144"/>
                    </a:lnTo>
                    <a:lnTo>
                      <a:pt x="48" y="90"/>
                    </a:lnTo>
                    <a:lnTo>
                      <a:pt x="30" y="60"/>
                    </a:lnTo>
                    <a:lnTo>
                      <a:pt x="0" y="48"/>
                    </a:lnTo>
                    <a:lnTo>
                      <a:pt x="12" y="30"/>
                    </a:lnTo>
                    <a:lnTo>
                      <a:pt x="48" y="12"/>
                    </a:lnTo>
                    <a:lnTo>
                      <a:pt x="114" y="0"/>
                    </a:lnTo>
                    <a:lnTo>
                      <a:pt x="132" y="24"/>
                    </a:lnTo>
                    <a:lnTo>
                      <a:pt x="192" y="12"/>
                    </a:lnTo>
                    <a:lnTo>
                      <a:pt x="252" y="60"/>
                    </a:lnTo>
                    <a:lnTo>
                      <a:pt x="258" y="6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02" name="Freeform 230"/>
              <p:cNvSpPr>
                <a:spLocks noChangeAspect="1"/>
              </p:cNvSpPr>
              <p:nvPr/>
            </p:nvSpPr>
            <p:spPr bwMode="auto">
              <a:xfrm>
                <a:off x="4866" y="1644"/>
                <a:ext cx="196" cy="134"/>
              </a:xfrm>
              <a:custGeom>
                <a:avLst/>
                <a:gdLst>
                  <a:gd name="T0" fmla="*/ 113 w 258"/>
                  <a:gd name="T1" fmla="*/ 19 h 198"/>
                  <a:gd name="T2" fmla="*/ 100 w 258"/>
                  <a:gd name="T3" fmla="*/ 32 h 198"/>
                  <a:gd name="T4" fmla="*/ 103 w 258"/>
                  <a:gd name="T5" fmla="*/ 35 h 198"/>
                  <a:gd name="T6" fmla="*/ 90 w 258"/>
                  <a:gd name="T7" fmla="*/ 45 h 198"/>
                  <a:gd name="T8" fmla="*/ 87 w 258"/>
                  <a:gd name="T9" fmla="*/ 43 h 198"/>
                  <a:gd name="T10" fmla="*/ 87 w 258"/>
                  <a:gd name="T11" fmla="*/ 47 h 198"/>
                  <a:gd name="T12" fmla="*/ 74 w 258"/>
                  <a:gd name="T13" fmla="*/ 52 h 198"/>
                  <a:gd name="T14" fmla="*/ 74 w 258"/>
                  <a:gd name="T15" fmla="*/ 56 h 198"/>
                  <a:gd name="T16" fmla="*/ 68 w 258"/>
                  <a:gd name="T17" fmla="*/ 54 h 198"/>
                  <a:gd name="T18" fmla="*/ 71 w 258"/>
                  <a:gd name="T19" fmla="*/ 58 h 198"/>
                  <a:gd name="T20" fmla="*/ 68 w 258"/>
                  <a:gd name="T21" fmla="*/ 62 h 198"/>
                  <a:gd name="T22" fmla="*/ 61 w 258"/>
                  <a:gd name="T23" fmla="*/ 60 h 198"/>
                  <a:gd name="T24" fmla="*/ 50 w 258"/>
                  <a:gd name="T25" fmla="*/ 45 h 198"/>
                  <a:gd name="T26" fmla="*/ 21 w 258"/>
                  <a:gd name="T27" fmla="*/ 28 h 198"/>
                  <a:gd name="T28" fmla="*/ 13 w 258"/>
                  <a:gd name="T29" fmla="*/ 19 h 198"/>
                  <a:gd name="T30" fmla="*/ 0 w 258"/>
                  <a:gd name="T31" fmla="*/ 15 h 198"/>
                  <a:gd name="T32" fmla="*/ 5 w 258"/>
                  <a:gd name="T33" fmla="*/ 9 h 198"/>
                  <a:gd name="T34" fmla="*/ 21 w 258"/>
                  <a:gd name="T35" fmla="*/ 3 h 198"/>
                  <a:gd name="T36" fmla="*/ 50 w 258"/>
                  <a:gd name="T37" fmla="*/ 0 h 198"/>
                  <a:gd name="T38" fmla="*/ 58 w 258"/>
                  <a:gd name="T39" fmla="*/ 7 h 198"/>
                  <a:gd name="T40" fmla="*/ 84 w 258"/>
                  <a:gd name="T41" fmla="*/ 3 h 198"/>
                  <a:gd name="T42" fmla="*/ 110 w 258"/>
                  <a:gd name="T43" fmla="*/ 19 h 198"/>
                  <a:gd name="T44" fmla="*/ 113 w 258"/>
                  <a:gd name="T45" fmla="*/ 19 h 198"/>
                  <a:gd name="T46" fmla="*/ 113 w 258"/>
                  <a:gd name="T47" fmla="*/ 20 h 19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58"/>
                  <a:gd name="T73" fmla="*/ 0 h 198"/>
                  <a:gd name="T74" fmla="*/ 258 w 258"/>
                  <a:gd name="T75" fmla="*/ 198 h 19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58" h="198">
                    <a:moveTo>
                      <a:pt x="258" y="60"/>
                    </a:moveTo>
                    <a:lnTo>
                      <a:pt x="228" y="102"/>
                    </a:lnTo>
                    <a:lnTo>
                      <a:pt x="234" y="114"/>
                    </a:lnTo>
                    <a:lnTo>
                      <a:pt x="204" y="144"/>
                    </a:lnTo>
                    <a:lnTo>
                      <a:pt x="198" y="138"/>
                    </a:lnTo>
                    <a:lnTo>
                      <a:pt x="198" y="150"/>
                    </a:lnTo>
                    <a:lnTo>
                      <a:pt x="168" y="168"/>
                    </a:lnTo>
                    <a:lnTo>
                      <a:pt x="168" y="180"/>
                    </a:lnTo>
                    <a:lnTo>
                      <a:pt x="156" y="174"/>
                    </a:lnTo>
                    <a:lnTo>
                      <a:pt x="162" y="186"/>
                    </a:lnTo>
                    <a:lnTo>
                      <a:pt x="156" y="198"/>
                    </a:lnTo>
                    <a:lnTo>
                      <a:pt x="138" y="192"/>
                    </a:lnTo>
                    <a:lnTo>
                      <a:pt x="114" y="144"/>
                    </a:lnTo>
                    <a:lnTo>
                      <a:pt x="48" y="90"/>
                    </a:lnTo>
                    <a:lnTo>
                      <a:pt x="30" y="60"/>
                    </a:lnTo>
                    <a:lnTo>
                      <a:pt x="0" y="48"/>
                    </a:lnTo>
                    <a:lnTo>
                      <a:pt x="12" y="30"/>
                    </a:lnTo>
                    <a:lnTo>
                      <a:pt x="48" y="12"/>
                    </a:lnTo>
                    <a:lnTo>
                      <a:pt x="114" y="0"/>
                    </a:lnTo>
                    <a:lnTo>
                      <a:pt x="132" y="24"/>
                    </a:lnTo>
                    <a:lnTo>
                      <a:pt x="192" y="12"/>
                    </a:lnTo>
                    <a:lnTo>
                      <a:pt x="252" y="60"/>
                    </a:lnTo>
                    <a:lnTo>
                      <a:pt x="258" y="60"/>
                    </a:lnTo>
                    <a:lnTo>
                      <a:pt x="258" y="6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03" name="Freeform 231"/>
              <p:cNvSpPr>
                <a:spLocks noChangeAspect="1"/>
              </p:cNvSpPr>
              <p:nvPr/>
            </p:nvSpPr>
            <p:spPr bwMode="auto">
              <a:xfrm>
                <a:off x="4074" y="1208"/>
                <a:ext cx="275" cy="159"/>
              </a:xfrm>
              <a:custGeom>
                <a:avLst/>
                <a:gdLst>
                  <a:gd name="T0" fmla="*/ 160 w 360"/>
                  <a:gd name="T1" fmla="*/ 52 h 234"/>
                  <a:gd name="T2" fmla="*/ 157 w 360"/>
                  <a:gd name="T3" fmla="*/ 54 h 234"/>
                  <a:gd name="T4" fmla="*/ 160 w 360"/>
                  <a:gd name="T5" fmla="*/ 60 h 234"/>
                  <a:gd name="T6" fmla="*/ 155 w 360"/>
                  <a:gd name="T7" fmla="*/ 68 h 234"/>
                  <a:gd name="T8" fmla="*/ 160 w 360"/>
                  <a:gd name="T9" fmla="*/ 73 h 234"/>
                  <a:gd name="T10" fmla="*/ 157 w 360"/>
                  <a:gd name="T11" fmla="*/ 73 h 234"/>
                  <a:gd name="T12" fmla="*/ 144 w 360"/>
                  <a:gd name="T13" fmla="*/ 66 h 234"/>
                  <a:gd name="T14" fmla="*/ 128 w 360"/>
                  <a:gd name="T15" fmla="*/ 68 h 234"/>
                  <a:gd name="T16" fmla="*/ 118 w 360"/>
                  <a:gd name="T17" fmla="*/ 63 h 234"/>
                  <a:gd name="T18" fmla="*/ 0 w 360"/>
                  <a:gd name="T19" fmla="*/ 58 h 234"/>
                  <a:gd name="T20" fmla="*/ 3 w 360"/>
                  <a:gd name="T21" fmla="*/ 49 h 234"/>
                  <a:gd name="T22" fmla="*/ 5 w 360"/>
                  <a:gd name="T23" fmla="*/ 17 h 234"/>
                  <a:gd name="T24" fmla="*/ 8 w 360"/>
                  <a:gd name="T25" fmla="*/ 0 h 234"/>
                  <a:gd name="T26" fmla="*/ 157 w 360"/>
                  <a:gd name="T27" fmla="*/ 3 h 234"/>
                  <a:gd name="T28" fmla="*/ 152 w 360"/>
                  <a:gd name="T29" fmla="*/ 10 h 234"/>
                  <a:gd name="T30" fmla="*/ 160 w 360"/>
                  <a:gd name="T31" fmla="*/ 17 h 234"/>
                  <a:gd name="T32" fmla="*/ 160 w 360"/>
                  <a:gd name="T33" fmla="*/ 46 h 234"/>
                  <a:gd name="T34" fmla="*/ 160 w 360"/>
                  <a:gd name="T35" fmla="*/ 52 h 2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0"/>
                  <a:gd name="T55" fmla="*/ 0 h 234"/>
                  <a:gd name="T56" fmla="*/ 360 w 360"/>
                  <a:gd name="T57" fmla="*/ 234 h 2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0" h="234">
                    <a:moveTo>
                      <a:pt x="360" y="168"/>
                    </a:moveTo>
                    <a:lnTo>
                      <a:pt x="354" y="174"/>
                    </a:lnTo>
                    <a:lnTo>
                      <a:pt x="360" y="192"/>
                    </a:lnTo>
                    <a:lnTo>
                      <a:pt x="348" y="216"/>
                    </a:lnTo>
                    <a:lnTo>
                      <a:pt x="360" y="234"/>
                    </a:lnTo>
                    <a:lnTo>
                      <a:pt x="354" y="234"/>
                    </a:lnTo>
                    <a:lnTo>
                      <a:pt x="324" y="210"/>
                    </a:lnTo>
                    <a:lnTo>
                      <a:pt x="288" y="216"/>
                    </a:lnTo>
                    <a:lnTo>
                      <a:pt x="264" y="198"/>
                    </a:lnTo>
                    <a:lnTo>
                      <a:pt x="0" y="186"/>
                    </a:lnTo>
                    <a:lnTo>
                      <a:pt x="6" y="156"/>
                    </a:lnTo>
                    <a:lnTo>
                      <a:pt x="12" y="54"/>
                    </a:lnTo>
                    <a:lnTo>
                      <a:pt x="18" y="0"/>
                    </a:lnTo>
                    <a:lnTo>
                      <a:pt x="354" y="12"/>
                    </a:lnTo>
                    <a:lnTo>
                      <a:pt x="342" y="30"/>
                    </a:lnTo>
                    <a:lnTo>
                      <a:pt x="360" y="54"/>
                    </a:lnTo>
                    <a:lnTo>
                      <a:pt x="360" y="144"/>
                    </a:lnTo>
                    <a:lnTo>
                      <a:pt x="360" y="168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04" name="Freeform 232"/>
              <p:cNvSpPr>
                <a:spLocks noChangeAspect="1"/>
              </p:cNvSpPr>
              <p:nvPr/>
            </p:nvSpPr>
            <p:spPr bwMode="auto">
              <a:xfrm>
                <a:off x="4074" y="1208"/>
                <a:ext cx="275" cy="159"/>
              </a:xfrm>
              <a:custGeom>
                <a:avLst/>
                <a:gdLst>
                  <a:gd name="T0" fmla="*/ 160 w 360"/>
                  <a:gd name="T1" fmla="*/ 52 h 234"/>
                  <a:gd name="T2" fmla="*/ 157 w 360"/>
                  <a:gd name="T3" fmla="*/ 54 h 234"/>
                  <a:gd name="T4" fmla="*/ 160 w 360"/>
                  <a:gd name="T5" fmla="*/ 60 h 234"/>
                  <a:gd name="T6" fmla="*/ 155 w 360"/>
                  <a:gd name="T7" fmla="*/ 68 h 234"/>
                  <a:gd name="T8" fmla="*/ 160 w 360"/>
                  <a:gd name="T9" fmla="*/ 73 h 234"/>
                  <a:gd name="T10" fmla="*/ 157 w 360"/>
                  <a:gd name="T11" fmla="*/ 73 h 234"/>
                  <a:gd name="T12" fmla="*/ 144 w 360"/>
                  <a:gd name="T13" fmla="*/ 66 h 234"/>
                  <a:gd name="T14" fmla="*/ 128 w 360"/>
                  <a:gd name="T15" fmla="*/ 68 h 234"/>
                  <a:gd name="T16" fmla="*/ 118 w 360"/>
                  <a:gd name="T17" fmla="*/ 63 h 234"/>
                  <a:gd name="T18" fmla="*/ 0 w 360"/>
                  <a:gd name="T19" fmla="*/ 58 h 234"/>
                  <a:gd name="T20" fmla="*/ 3 w 360"/>
                  <a:gd name="T21" fmla="*/ 49 h 234"/>
                  <a:gd name="T22" fmla="*/ 5 w 360"/>
                  <a:gd name="T23" fmla="*/ 17 h 234"/>
                  <a:gd name="T24" fmla="*/ 8 w 360"/>
                  <a:gd name="T25" fmla="*/ 0 h 234"/>
                  <a:gd name="T26" fmla="*/ 157 w 360"/>
                  <a:gd name="T27" fmla="*/ 3 h 234"/>
                  <a:gd name="T28" fmla="*/ 152 w 360"/>
                  <a:gd name="T29" fmla="*/ 10 h 234"/>
                  <a:gd name="T30" fmla="*/ 160 w 360"/>
                  <a:gd name="T31" fmla="*/ 17 h 234"/>
                  <a:gd name="T32" fmla="*/ 160 w 360"/>
                  <a:gd name="T33" fmla="*/ 46 h 234"/>
                  <a:gd name="T34" fmla="*/ 160 w 360"/>
                  <a:gd name="T35" fmla="*/ 52 h 234"/>
                  <a:gd name="T36" fmla="*/ 160 w 360"/>
                  <a:gd name="T37" fmla="*/ 54 h 2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60"/>
                  <a:gd name="T58" fmla="*/ 0 h 234"/>
                  <a:gd name="T59" fmla="*/ 360 w 360"/>
                  <a:gd name="T60" fmla="*/ 234 h 2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60" h="234">
                    <a:moveTo>
                      <a:pt x="360" y="168"/>
                    </a:moveTo>
                    <a:lnTo>
                      <a:pt x="354" y="174"/>
                    </a:lnTo>
                    <a:lnTo>
                      <a:pt x="360" y="192"/>
                    </a:lnTo>
                    <a:lnTo>
                      <a:pt x="348" y="216"/>
                    </a:lnTo>
                    <a:lnTo>
                      <a:pt x="360" y="234"/>
                    </a:lnTo>
                    <a:lnTo>
                      <a:pt x="354" y="234"/>
                    </a:lnTo>
                    <a:lnTo>
                      <a:pt x="324" y="210"/>
                    </a:lnTo>
                    <a:lnTo>
                      <a:pt x="288" y="216"/>
                    </a:lnTo>
                    <a:lnTo>
                      <a:pt x="264" y="198"/>
                    </a:lnTo>
                    <a:lnTo>
                      <a:pt x="0" y="186"/>
                    </a:lnTo>
                    <a:lnTo>
                      <a:pt x="6" y="156"/>
                    </a:lnTo>
                    <a:lnTo>
                      <a:pt x="12" y="54"/>
                    </a:lnTo>
                    <a:lnTo>
                      <a:pt x="18" y="0"/>
                    </a:lnTo>
                    <a:lnTo>
                      <a:pt x="354" y="12"/>
                    </a:lnTo>
                    <a:lnTo>
                      <a:pt x="342" y="30"/>
                    </a:lnTo>
                    <a:lnTo>
                      <a:pt x="360" y="54"/>
                    </a:lnTo>
                    <a:lnTo>
                      <a:pt x="360" y="144"/>
                    </a:lnTo>
                    <a:lnTo>
                      <a:pt x="360" y="168"/>
                    </a:lnTo>
                    <a:lnTo>
                      <a:pt x="360" y="17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05" name="Freeform 233"/>
              <p:cNvSpPr>
                <a:spLocks noChangeAspect="1"/>
              </p:cNvSpPr>
              <p:nvPr/>
            </p:nvSpPr>
            <p:spPr bwMode="auto">
              <a:xfrm>
                <a:off x="4591" y="1587"/>
                <a:ext cx="330" cy="102"/>
              </a:xfrm>
              <a:custGeom>
                <a:avLst/>
                <a:gdLst>
                  <a:gd name="T0" fmla="*/ 192 w 432"/>
                  <a:gd name="T1" fmla="*/ 0 h 150"/>
                  <a:gd name="T2" fmla="*/ 192 w 432"/>
                  <a:gd name="T3" fmla="*/ 5 h 150"/>
                  <a:gd name="T4" fmla="*/ 187 w 432"/>
                  <a:gd name="T5" fmla="*/ 10 h 150"/>
                  <a:gd name="T6" fmla="*/ 174 w 432"/>
                  <a:gd name="T7" fmla="*/ 15 h 150"/>
                  <a:gd name="T8" fmla="*/ 171 w 432"/>
                  <a:gd name="T9" fmla="*/ 14 h 150"/>
                  <a:gd name="T10" fmla="*/ 166 w 432"/>
                  <a:gd name="T11" fmla="*/ 19 h 150"/>
                  <a:gd name="T12" fmla="*/ 147 w 432"/>
                  <a:gd name="T13" fmla="*/ 27 h 150"/>
                  <a:gd name="T14" fmla="*/ 144 w 432"/>
                  <a:gd name="T15" fmla="*/ 32 h 150"/>
                  <a:gd name="T16" fmla="*/ 137 w 432"/>
                  <a:gd name="T17" fmla="*/ 32 h 150"/>
                  <a:gd name="T18" fmla="*/ 137 w 432"/>
                  <a:gd name="T19" fmla="*/ 38 h 150"/>
                  <a:gd name="T20" fmla="*/ 107 w 432"/>
                  <a:gd name="T21" fmla="*/ 41 h 150"/>
                  <a:gd name="T22" fmla="*/ 48 w 432"/>
                  <a:gd name="T23" fmla="*/ 44 h 150"/>
                  <a:gd name="T24" fmla="*/ 0 w 432"/>
                  <a:gd name="T25" fmla="*/ 47 h 150"/>
                  <a:gd name="T26" fmla="*/ 5 w 432"/>
                  <a:gd name="T27" fmla="*/ 44 h 150"/>
                  <a:gd name="T28" fmla="*/ 0 w 432"/>
                  <a:gd name="T29" fmla="*/ 38 h 150"/>
                  <a:gd name="T30" fmla="*/ 8 w 432"/>
                  <a:gd name="T31" fmla="*/ 36 h 150"/>
                  <a:gd name="T32" fmla="*/ 5 w 432"/>
                  <a:gd name="T33" fmla="*/ 32 h 150"/>
                  <a:gd name="T34" fmla="*/ 14 w 432"/>
                  <a:gd name="T35" fmla="*/ 27 h 150"/>
                  <a:gd name="T36" fmla="*/ 11 w 432"/>
                  <a:gd name="T37" fmla="*/ 27 h 150"/>
                  <a:gd name="T38" fmla="*/ 11 w 432"/>
                  <a:gd name="T39" fmla="*/ 24 h 150"/>
                  <a:gd name="T40" fmla="*/ 14 w 432"/>
                  <a:gd name="T41" fmla="*/ 14 h 150"/>
                  <a:gd name="T42" fmla="*/ 16 w 432"/>
                  <a:gd name="T43" fmla="*/ 15 h 150"/>
                  <a:gd name="T44" fmla="*/ 48 w 432"/>
                  <a:gd name="T45" fmla="*/ 14 h 150"/>
                  <a:gd name="T46" fmla="*/ 48 w 432"/>
                  <a:gd name="T47" fmla="*/ 10 h 150"/>
                  <a:gd name="T48" fmla="*/ 147 w 432"/>
                  <a:gd name="T49" fmla="*/ 3 h 150"/>
                  <a:gd name="T50" fmla="*/ 192 w 432"/>
                  <a:gd name="T51" fmla="*/ 0 h 15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32"/>
                  <a:gd name="T79" fmla="*/ 0 h 150"/>
                  <a:gd name="T80" fmla="*/ 432 w 432"/>
                  <a:gd name="T81" fmla="*/ 150 h 15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32" h="150">
                    <a:moveTo>
                      <a:pt x="432" y="0"/>
                    </a:moveTo>
                    <a:lnTo>
                      <a:pt x="432" y="18"/>
                    </a:lnTo>
                    <a:lnTo>
                      <a:pt x="420" y="30"/>
                    </a:lnTo>
                    <a:lnTo>
                      <a:pt x="390" y="48"/>
                    </a:lnTo>
                    <a:lnTo>
                      <a:pt x="384" y="42"/>
                    </a:lnTo>
                    <a:lnTo>
                      <a:pt x="372" y="60"/>
                    </a:lnTo>
                    <a:lnTo>
                      <a:pt x="330" y="84"/>
                    </a:lnTo>
                    <a:lnTo>
                      <a:pt x="324" y="102"/>
                    </a:lnTo>
                    <a:lnTo>
                      <a:pt x="306" y="102"/>
                    </a:lnTo>
                    <a:lnTo>
                      <a:pt x="306" y="120"/>
                    </a:lnTo>
                    <a:lnTo>
                      <a:pt x="240" y="132"/>
                    </a:lnTo>
                    <a:lnTo>
                      <a:pt x="108" y="138"/>
                    </a:lnTo>
                    <a:lnTo>
                      <a:pt x="0" y="150"/>
                    </a:lnTo>
                    <a:lnTo>
                      <a:pt x="12" y="138"/>
                    </a:lnTo>
                    <a:lnTo>
                      <a:pt x="0" y="120"/>
                    </a:lnTo>
                    <a:lnTo>
                      <a:pt x="18" y="114"/>
                    </a:lnTo>
                    <a:lnTo>
                      <a:pt x="12" y="102"/>
                    </a:lnTo>
                    <a:lnTo>
                      <a:pt x="30" y="84"/>
                    </a:lnTo>
                    <a:lnTo>
                      <a:pt x="24" y="84"/>
                    </a:lnTo>
                    <a:lnTo>
                      <a:pt x="24" y="78"/>
                    </a:lnTo>
                    <a:lnTo>
                      <a:pt x="30" y="42"/>
                    </a:lnTo>
                    <a:lnTo>
                      <a:pt x="36" y="48"/>
                    </a:lnTo>
                    <a:lnTo>
                      <a:pt x="108" y="42"/>
                    </a:lnTo>
                    <a:lnTo>
                      <a:pt x="108" y="30"/>
                    </a:lnTo>
                    <a:lnTo>
                      <a:pt x="330" y="12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06" name="Freeform 234"/>
              <p:cNvSpPr>
                <a:spLocks noChangeAspect="1"/>
              </p:cNvSpPr>
              <p:nvPr/>
            </p:nvSpPr>
            <p:spPr bwMode="auto">
              <a:xfrm>
                <a:off x="4591" y="1587"/>
                <a:ext cx="330" cy="102"/>
              </a:xfrm>
              <a:custGeom>
                <a:avLst/>
                <a:gdLst>
                  <a:gd name="T0" fmla="*/ 192 w 432"/>
                  <a:gd name="T1" fmla="*/ 0 h 150"/>
                  <a:gd name="T2" fmla="*/ 192 w 432"/>
                  <a:gd name="T3" fmla="*/ 5 h 150"/>
                  <a:gd name="T4" fmla="*/ 187 w 432"/>
                  <a:gd name="T5" fmla="*/ 10 h 150"/>
                  <a:gd name="T6" fmla="*/ 174 w 432"/>
                  <a:gd name="T7" fmla="*/ 15 h 150"/>
                  <a:gd name="T8" fmla="*/ 171 w 432"/>
                  <a:gd name="T9" fmla="*/ 14 h 150"/>
                  <a:gd name="T10" fmla="*/ 166 w 432"/>
                  <a:gd name="T11" fmla="*/ 19 h 150"/>
                  <a:gd name="T12" fmla="*/ 147 w 432"/>
                  <a:gd name="T13" fmla="*/ 27 h 150"/>
                  <a:gd name="T14" fmla="*/ 144 w 432"/>
                  <a:gd name="T15" fmla="*/ 32 h 150"/>
                  <a:gd name="T16" fmla="*/ 137 w 432"/>
                  <a:gd name="T17" fmla="*/ 32 h 150"/>
                  <a:gd name="T18" fmla="*/ 137 w 432"/>
                  <a:gd name="T19" fmla="*/ 38 h 150"/>
                  <a:gd name="T20" fmla="*/ 107 w 432"/>
                  <a:gd name="T21" fmla="*/ 41 h 150"/>
                  <a:gd name="T22" fmla="*/ 48 w 432"/>
                  <a:gd name="T23" fmla="*/ 44 h 150"/>
                  <a:gd name="T24" fmla="*/ 0 w 432"/>
                  <a:gd name="T25" fmla="*/ 47 h 150"/>
                  <a:gd name="T26" fmla="*/ 5 w 432"/>
                  <a:gd name="T27" fmla="*/ 44 h 150"/>
                  <a:gd name="T28" fmla="*/ 0 w 432"/>
                  <a:gd name="T29" fmla="*/ 38 h 150"/>
                  <a:gd name="T30" fmla="*/ 8 w 432"/>
                  <a:gd name="T31" fmla="*/ 36 h 150"/>
                  <a:gd name="T32" fmla="*/ 5 w 432"/>
                  <a:gd name="T33" fmla="*/ 32 h 150"/>
                  <a:gd name="T34" fmla="*/ 14 w 432"/>
                  <a:gd name="T35" fmla="*/ 27 h 150"/>
                  <a:gd name="T36" fmla="*/ 11 w 432"/>
                  <a:gd name="T37" fmla="*/ 27 h 150"/>
                  <a:gd name="T38" fmla="*/ 11 w 432"/>
                  <a:gd name="T39" fmla="*/ 24 h 150"/>
                  <a:gd name="T40" fmla="*/ 14 w 432"/>
                  <a:gd name="T41" fmla="*/ 14 h 150"/>
                  <a:gd name="T42" fmla="*/ 16 w 432"/>
                  <a:gd name="T43" fmla="*/ 15 h 150"/>
                  <a:gd name="T44" fmla="*/ 48 w 432"/>
                  <a:gd name="T45" fmla="*/ 14 h 150"/>
                  <a:gd name="T46" fmla="*/ 48 w 432"/>
                  <a:gd name="T47" fmla="*/ 10 h 150"/>
                  <a:gd name="T48" fmla="*/ 147 w 432"/>
                  <a:gd name="T49" fmla="*/ 3 h 150"/>
                  <a:gd name="T50" fmla="*/ 192 w 432"/>
                  <a:gd name="T51" fmla="*/ 0 h 150"/>
                  <a:gd name="T52" fmla="*/ 192 w 432"/>
                  <a:gd name="T53" fmla="*/ 2 h 15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32"/>
                  <a:gd name="T82" fmla="*/ 0 h 150"/>
                  <a:gd name="T83" fmla="*/ 432 w 432"/>
                  <a:gd name="T84" fmla="*/ 150 h 15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32" h="150">
                    <a:moveTo>
                      <a:pt x="432" y="0"/>
                    </a:moveTo>
                    <a:lnTo>
                      <a:pt x="432" y="18"/>
                    </a:lnTo>
                    <a:lnTo>
                      <a:pt x="420" y="30"/>
                    </a:lnTo>
                    <a:lnTo>
                      <a:pt x="390" y="48"/>
                    </a:lnTo>
                    <a:lnTo>
                      <a:pt x="384" y="42"/>
                    </a:lnTo>
                    <a:lnTo>
                      <a:pt x="372" y="60"/>
                    </a:lnTo>
                    <a:lnTo>
                      <a:pt x="330" y="84"/>
                    </a:lnTo>
                    <a:lnTo>
                      <a:pt x="324" y="102"/>
                    </a:lnTo>
                    <a:lnTo>
                      <a:pt x="306" y="102"/>
                    </a:lnTo>
                    <a:lnTo>
                      <a:pt x="306" y="120"/>
                    </a:lnTo>
                    <a:lnTo>
                      <a:pt x="240" y="132"/>
                    </a:lnTo>
                    <a:lnTo>
                      <a:pt x="108" y="138"/>
                    </a:lnTo>
                    <a:lnTo>
                      <a:pt x="0" y="150"/>
                    </a:lnTo>
                    <a:lnTo>
                      <a:pt x="12" y="138"/>
                    </a:lnTo>
                    <a:lnTo>
                      <a:pt x="0" y="120"/>
                    </a:lnTo>
                    <a:lnTo>
                      <a:pt x="18" y="114"/>
                    </a:lnTo>
                    <a:lnTo>
                      <a:pt x="12" y="102"/>
                    </a:lnTo>
                    <a:lnTo>
                      <a:pt x="30" y="84"/>
                    </a:lnTo>
                    <a:lnTo>
                      <a:pt x="24" y="84"/>
                    </a:lnTo>
                    <a:lnTo>
                      <a:pt x="24" y="78"/>
                    </a:lnTo>
                    <a:lnTo>
                      <a:pt x="30" y="42"/>
                    </a:lnTo>
                    <a:lnTo>
                      <a:pt x="36" y="48"/>
                    </a:lnTo>
                    <a:lnTo>
                      <a:pt x="108" y="42"/>
                    </a:lnTo>
                    <a:lnTo>
                      <a:pt x="108" y="30"/>
                    </a:lnTo>
                    <a:lnTo>
                      <a:pt x="330" y="12"/>
                    </a:lnTo>
                    <a:lnTo>
                      <a:pt x="432" y="0"/>
                    </a:lnTo>
                    <a:lnTo>
                      <a:pt x="432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07" name="Freeform 235"/>
              <p:cNvSpPr>
                <a:spLocks noChangeAspect="1"/>
              </p:cNvSpPr>
              <p:nvPr/>
            </p:nvSpPr>
            <p:spPr bwMode="auto">
              <a:xfrm>
                <a:off x="3923" y="1620"/>
                <a:ext cx="545" cy="464"/>
              </a:xfrm>
              <a:custGeom>
                <a:avLst/>
                <a:gdLst>
                  <a:gd name="T0" fmla="*/ 302 w 714"/>
                  <a:gd name="T1" fmla="*/ 62 h 684"/>
                  <a:gd name="T2" fmla="*/ 304 w 714"/>
                  <a:gd name="T3" fmla="*/ 94 h 684"/>
                  <a:gd name="T4" fmla="*/ 312 w 714"/>
                  <a:gd name="T5" fmla="*/ 122 h 684"/>
                  <a:gd name="T6" fmla="*/ 307 w 714"/>
                  <a:gd name="T7" fmla="*/ 136 h 684"/>
                  <a:gd name="T8" fmla="*/ 285 w 714"/>
                  <a:gd name="T9" fmla="*/ 146 h 684"/>
                  <a:gd name="T10" fmla="*/ 285 w 714"/>
                  <a:gd name="T11" fmla="*/ 142 h 684"/>
                  <a:gd name="T12" fmla="*/ 282 w 714"/>
                  <a:gd name="T13" fmla="*/ 140 h 684"/>
                  <a:gd name="T14" fmla="*/ 282 w 714"/>
                  <a:gd name="T15" fmla="*/ 146 h 684"/>
                  <a:gd name="T16" fmla="*/ 275 w 714"/>
                  <a:gd name="T17" fmla="*/ 154 h 684"/>
                  <a:gd name="T18" fmla="*/ 262 w 714"/>
                  <a:gd name="T19" fmla="*/ 157 h 684"/>
                  <a:gd name="T20" fmla="*/ 251 w 714"/>
                  <a:gd name="T21" fmla="*/ 159 h 684"/>
                  <a:gd name="T22" fmla="*/ 245 w 714"/>
                  <a:gd name="T23" fmla="*/ 159 h 684"/>
                  <a:gd name="T24" fmla="*/ 240 w 714"/>
                  <a:gd name="T25" fmla="*/ 159 h 684"/>
                  <a:gd name="T26" fmla="*/ 245 w 714"/>
                  <a:gd name="T27" fmla="*/ 165 h 684"/>
                  <a:gd name="T28" fmla="*/ 235 w 714"/>
                  <a:gd name="T29" fmla="*/ 163 h 684"/>
                  <a:gd name="T30" fmla="*/ 232 w 714"/>
                  <a:gd name="T31" fmla="*/ 170 h 684"/>
                  <a:gd name="T32" fmla="*/ 224 w 714"/>
                  <a:gd name="T33" fmla="*/ 172 h 684"/>
                  <a:gd name="T34" fmla="*/ 221 w 714"/>
                  <a:gd name="T35" fmla="*/ 176 h 684"/>
                  <a:gd name="T36" fmla="*/ 224 w 714"/>
                  <a:gd name="T37" fmla="*/ 180 h 684"/>
                  <a:gd name="T38" fmla="*/ 216 w 714"/>
                  <a:gd name="T39" fmla="*/ 187 h 684"/>
                  <a:gd name="T40" fmla="*/ 213 w 714"/>
                  <a:gd name="T41" fmla="*/ 187 h 684"/>
                  <a:gd name="T42" fmla="*/ 211 w 714"/>
                  <a:gd name="T43" fmla="*/ 187 h 684"/>
                  <a:gd name="T44" fmla="*/ 216 w 714"/>
                  <a:gd name="T45" fmla="*/ 197 h 684"/>
                  <a:gd name="T46" fmla="*/ 200 w 714"/>
                  <a:gd name="T47" fmla="*/ 212 h 684"/>
                  <a:gd name="T48" fmla="*/ 169 w 714"/>
                  <a:gd name="T49" fmla="*/ 191 h 684"/>
                  <a:gd name="T50" fmla="*/ 149 w 714"/>
                  <a:gd name="T51" fmla="*/ 167 h 684"/>
                  <a:gd name="T52" fmla="*/ 123 w 714"/>
                  <a:gd name="T53" fmla="*/ 136 h 684"/>
                  <a:gd name="T54" fmla="*/ 91 w 714"/>
                  <a:gd name="T55" fmla="*/ 135 h 684"/>
                  <a:gd name="T56" fmla="*/ 78 w 714"/>
                  <a:gd name="T57" fmla="*/ 150 h 684"/>
                  <a:gd name="T58" fmla="*/ 46 w 714"/>
                  <a:gd name="T59" fmla="*/ 135 h 684"/>
                  <a:gd name="T60" fmla="*/ 3 w 714"/>
                  <a:gd name="T61" fmla="*/ 88 h 684"/>
                  <a:gd name="T62" fmla="*/ 85 w 714"/>
                  <a:gd name="T63" fmla="*/ 90 h 684"/>
                  <a:gd name="T64" fmla="*/ 166 w 714"/>
                  <a:gd name="T65" fmla="*/ 2 h 684"/>
                  <a:gd name="T66" fmla="*/ 171 w 714"/>
                  <a:gd name="T67" fmla="*/ 45 h 684"/>
                  <a:gd name="T68" fmla="*/ 181 w 714"/>
                  <a:gd name="T69" fmla="*/ 49 h 684"/>
                  <a:gd name="T70" fmla="*/ 205 w 714"/>
                  <a:gd name="T71" fmla="*/ 51 h 684"/>
                  <a:gd name="T72" fmla="*/ 216 w 714"/>
                  <a:gd name="T73" fmla="*/ 54 h 684"/>
                  <a:gd name="T74" fmla="*/ 227 w 714"/>
                  <a:gd name="T75" fmla="*/ 56 h 684"/>
                  <a:gd name="T76" fmla="*/ 235 w 714"/>
                  <a:gd name="T77" fmla="*/ 54 h 684"/>
                  <a:gd name="T78" fmla="*/ 240 w 714"/>
                  <a:gd name="T79" fmla="*/ 56 h 684"/>
                  <a:gd name="T80" fmla="*/ 275 w 714"/>
                  <a:gd name="T81" fmla="*/ 54 h 68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714"/>
                  <a:gd name="T124" fmla="*/ 0 h 684"/>
                  <a:gd name="T125" fmla="*/ 714 w 714"/>
                  <a:gd name="T126" fmla="*/ 684 h 68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714" h="684">
                    <a:moveTo>
                      <a:pt x="654" y="192"/>
                    </a:moveTo>
                    <a:lnTo>
                      <a:pt x="678" y="198"/>
                    </a:lnTo>
                    <a:lnTo>
                      <a:pt x="678" y="234"/>
                    </a:lnTo>
                    <a:lnTo>
                      <a:pt x="684" y="300"/>
                    </a:lnTo>
                    <a:lnTo>
                      <a:pt x="714" y="360"/>
                    </a:lnTo>
                    <a:lnTo>
                      <a:pt x="702" y="390"/>
                    </a:lnTo>
                    <a:lnTo>
                      <a:pt x="702" y="426"/>
                    </a:lnTo>
                    <a:lnTo>
                      <a:pt x="690" y="438"/>
                    </a:lnTo>
                    <a:lnTo>
                      <a:pt x="696" y="444"/>
                    </a:lnTo>
                    <a:lnTo>
                      <a:pt x="642" y="468"/>
                    </a:lnTo>
                    <a:lnTo>
                      <a:pt x="660" y="456"/>
                    </a:lnTo>
                    <a:lnTo>
                      <a:pt x="642" y="456"/>
                    </a:lnTo>
                    <a:lnTo>
                      <a:pt x="648" y="438"/>
                    </a:lnTo>
                    <a:lnTo>
                      <a:pt x="636" y="450"/>
                    </a:lnTo>
                    <a:lnTo>
                      <a:pt x="630" y="444"/>
                    </a:lnTo>
                    <a:lnTo>
                      <a:pt x="636" y="468"/>
                    </a:lnTo>
                    <a:lnTo>
                      <a:pt x="624" y="480"/>
                    </a:lnTo>
                    <a:lnTo>
                      <a:pt x="618" y="492"/>
                    </a:lnTo>
                    <a:lnTo>
                      <a:pt x="552" y="528"/>
                    </a:lnTo>
                    <a:lnTo>
                      <a:pt x="588" y="504"/>
                    </a:lnTo>
                    <a:lnTo>
                      <a:pt x="564" y="516"/>
                    </a:lnTo>
                    <a:lnTo>
                      <a:pt x="564" y="510"/>
                    </a:lnTo>
                    <a:lnTo>
                      <a:pt x="558" y="516"/>
                    </a:lnTo>
                    <a:lnTo>
                      <a:pt x="552" y="510"/>
                    </a:lnTo>
                    <a:lnTo>
                      <a:pt x="546" y="516"/>
                    </a:lnTo>
                    <a:lnTo>
                      <a:pt x="540" y="510"/>
                    </a:lnTo>
                    <a:lnTo>
                      <a:pt x="540" y="522"/>
                    </a:lnTo>
                    <a:lnTo>
                      <a:pt x="552" y="528"/>
                    </a:lnTo>
                    <a:lnTo>
                      <a:pt x="534" y="534"/>
                    </a:lnTo>
                    <a:lnTo>
                      <a:pt x="528" y="522"/>
                    </a:lnTo>
                    <a:lnTo>
                      <a:pt x="528" y="540"/>
                    </a:lnTo>
                    <a:lnTo>
                      <a:pt x="522" y="546"/>
                    </a:lnTo>
                    <a:lnTo>
                      <a:pt x="522" y="540"/>
                    </a:lnTo>
                    <a:lnTo>
                      <a:pt x="504" y="552"/>
                    </a:lnTo>
                    <a:lnTo>
                      <a:pt x="510" y="564"/>
                    </a:lnTo>
                    <a:lnTo>
                      <a:pt x="498" y="564"/>
                    </a:lnTo>
                    <a:lnTo>
                      <a:pt x="498" y="576"/>
                    </a:lnTo>
                    <a:lnTo>
                      <a:pt x="504" y="576"/>
                    </a:lnTo>
                    <a:lnTo>
                      <a:pt x="492" y="600"/>
                    </a:lnTo>
                    <a:lnTo>
                      <a:pt x="486" y="600"/>
                    </a:lnTo>
                    <a:lnTo>
                      <a:pt x="486" y="594"/>
                    </a:lnTo>
                    <a:lnTo>
                      <a:pt x="480" y="600"/>
                    </a:lnTo>
                    <a:lnTo>
                      <a:pt x="474" y="588"/>
                    </a:lnTo>
                    <a:lnTo>
                      <a:pt x="474" y="600"/>
                    </a:lnTo>
                    <a:lnTo>
                      <a:pt x="492" y="600"/>
                    </a:lnTo>
                    <a:lnTo>
                      <a:pt x="486" y="630"/>
                    </a:lnTo>
                    <a:lnTo>
                      <a:pt x="510" y="684"/>
                    </a:lnTo>
                    <a:lnTo>
                      <a:pt x="450" y="678"/>
                    </a:lnTo>
                    <a:lnTo>
                      <a:pt x="396" y="654"/>
                    </a:lnTo>
                    <a:lnTo>
                      <a:pt x="378" y="612"/>
                    </a:lnTo>
                    <a:lnTo>
                      <a:pt x="372" y="576"/>
                    </a:lnTo>
                    <a:lnTo>
                      <a:pt x="336" y="534"/>
                    </a:lnTo>
                    <a:lnTo>
                      <a:pt x="306" y="468"/>
                    </a:lnTo>
                    <a:lnTo>
                      <a:pt x="276" y="438"/>
                    </a:lnTo>
                    <a:lnTo>
                      <a:pt x="222" y="426"/>
                    </a:lnTo>
                    <a:lnTo>
                      <a:pt x="204" y="432"/>
                    </a:lnTo>
                    <a:lnTo>
                      <a:pt x="192" y="462"/>
                    </a:lnTo>
                    <a:lnTo>
                      <a:pt x="174" y="480"/>
                    </a:lnTo>
                    <a:lnTo>
                      <a:pt x="162" y="474"/>
                    </a:lnTo>
                    <a:lnTo>
                      <a:pt x="102" y="432"/>
                    </a:lnTo>
                    <a:lnTo>
                      <a:pt x="84" y="372"/>
                    </a:lnTo>
                    <a:lnTo>
                      <a:pt x="6" y="282"/>
                    </a:lnTo>
                    <a:lnTo>
                      <a:pt x="0" y="270"/>
                    </a:lnTo>
                    <a:lnTo>
                      <a:pt x="192" y="288"/>
                    </a:lnTo>
                    <a:lnTo>
                      <a:pt x="216" y="0"/>
                    </a:lnTo>
                    <a:lnTo>
                      <a:pt x="372" y="6"/>
                    </a:lnTo>
                    <a:lnTo>
                      <a:pt x="366" y="132"/>
                    </a:lnTo>
                    <a:lnTo>
                      <a:pt x="384" y="144"/>
                    </a:lnTo>
                    <a:lnTo>
                      <a:pt x="402" y="138"/>
                    </a:lnTo>
                    <a:lnTo>
                      <a:pt x="408" y="156"/>
                    </a:lnTo>
                    <a:lnTo>
                      <a:pt x="444" y="168"/>
                    </a:lnTo>
                    <a:lnTo>
                      <a:pt x="462" y="162"/>
                    </a:lnTo>
                    <a:lnTo>
                      <a:pt x="474" y="180"/>
                    </a:lnTo>
                    <a:lnTo>
                      <a:pt x="486" y="174"/>
                    </a:lnTo>
                    <a:lnTo>
                      <a:pt x="504" y="186"/>
                    </a:lnTo>
                    <a:lnTo>
                      <a:pt x="510" y="180"/>
                    </a:lnTo>
                    <a:lnTo>
                      <a:pt x="516" y="192"/>
                    </a:lnTo>
                    <a:lnTo>
                      <a:pt x="528" y="174"/>
                    </a:lnTo>
                    <a:lnTo>
                      <a:pt x="528" y="180"/>
                    </a:lnTo>
                    <a:lnTo>
                      <a:pt x="540" y="180"/>
                    </a:lnTo>
                    <a:lnTo>
                      <a:pt x="558" y="192"/>
                    </a:lnTo>
                    <a:lnTo>
                      <a:pt x="618" y="174"/>
                    </a:lnTo>
                    <a:lnTo>
                      <a:pt x="654" y="19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08" name="Freeform 236"/>
              <p:cNvSpPr>
                <a:spLocks noChangeAspect="1"/>
              </p:cNvSpPr>
              <p:nvPr/>
            </p:nvSpPr>
            <p:spPr bwMode="auto">
              <a:xfrm>
                <a:off x="3923" y="1620"/>
                <a:ext cx="545" cy="464"/>
              </a:xfrm>
              <a:custGeom>
                <a:avLst/>
                <a:gdLst>
                  <a:gd name="T0" fmla="*/ 302 w 714"/>
                  <a:gd name="T1" fmla="*/ 62 h 684"/>
                  <a:gd name="T2" fmla="*/ 304 w 714"/>
                  <a:gd name="T3" fmla="*/ 94 h 684"/>
                  <a:gd name="T4" fmla="*/ 312 w 714"/>
                  <a:gd name="T5" fmla="*/ 122 h 684"/>
                  <a:gd name="T6" fmla="*/ 307 w 714"/>
                  <a:gd name="T7" fmla="*/ 136 h 684"/>
                  <a:gd name="T8" fmla="*/ 285 w 714"/>
                  <a:gd name="T9" fmla="*/ 146 h 684"/>
                  <a:gd name="T10" fmla="*/ 285 w 714"/>
                  <a:gd name="T11" fmla="*/ 142 h 684"/>
                  <a:gd name="T12" fmla="*/ 282 w 714"/>
                  <a:gd name="T13" fmla="*/ 140 h 684"/>
                  <a:gd name="T14" fmla="*/ 282 w 714"/>
                  <a:gd name="T15" fmla="*/ 146 h 684"/>
                  <a:gd name="T16" fmla="*/ 275 w 714"/>
                  <a:gd name="T17" fmla="*/ 154 h 684"/>
                  <a:gd name="T18" fmla="*/ 262 w 714"/>
                  <a:gd name="T19" fmla="*/ 157 h 684"/>
                  <a:gd name="T20" fmla="*/ 251 w 714"/>
                  <a:gd name="T21" fmla="*/ 159 h 684"/>
                  <a:gd name="T22" fmla="*/ 245 w 714"/>
                  <a:gd name="T23" fmla="*/ 159 h 684"/>
                  <a:gd name="T24" fmla="*/ 240 w 714"/>
                  <a:gd name="T25" fmla="*/ 159 h 684"/>
                  <a:gd name="T26" fmla="*/ 245 w 714"/>
                  <a:gd name="T27" fmla="*/ 165 h 684"/>
                  <a:gd name="T28" fmla="*/ 235 w 714"/>
                  <a:gd name="T29" fmla="*/ 163 h 684"/>
                  <a:gd name="T30" fmla="*/ 232 w 714"/>
                  <a:gd name="T31" fmla="*/ 170 h 684"/>
                  <a:gd name="T32" fmla="*/ 224 w 714"/>
                  <a:gd name="T33" fmla="*/ 172 h 684"/>
                  <a:gd name="T34" fmla="*/ 216 w 714"/>
                  <a:gd name="T35" fmla="*/ 176 h 684"/>
                  <a:gd name="T36" fmla="*/ 221 w 714"/>
                  <a:gd name="T37" fmla="*/ 180 h 684"/>
                  <a:gd name="T38" fmla="*/ 219 w 714"/>
                  <a:gd name="T39" fmla="*/ 187 h 684"/>
                  <a:gd name="T40" fmla="*/ 216 w 714"/>
                  <a:gd name="T41" fmla="*/ 185 h 684"/>
                  <a:gd name="T42" fmla="*/ 211 w 714"/>
                  <a:gd name="T43" fmla="*/ 184 h 684"/>
                  <a:gd name="T44" fmla="*/ 219 w 714"/>
                  <a:gd name="T45" fmla="*/ 187 h 684"/>
                  <a:gd name="T46" fmla="*/ 227 w 714"/>
                  <a:gd name="T47" fmla="*/ 214 h 684"/>
                  <a:gd name="T48" fmla="*/ 176 w 714"/>
                  <a:gd name="T49" fmla="*/ 204 h 684"/>
                  <a:gd name="T50" fmla="*/ 166 w 714"/>
                  <a:gd name="T51" fmla="*/ 180 h 684"/>
                  <a:gd name="T52" fmla="*/ 137 w 714"/>
                  <a:gd name="T53" fmla="*/ 146 h 684"/>
                  <a:gd name="T54" fmla="*/ 98 w 714"/>
                  <a:gd name="T55" fmla="*/ 133 h 684"/>
                  <a:gd name="T56" fmla="*/ 85 w 714"/>
                  <a:gd name="T57" fmla="*/ 144 h 684"/>
                  <a:gd name="T58" fmla="*/ 73 w 714"/>
                  <a:gd name="T59" fmla="*/ 148 h 684"/>
                  <a:gd name="T60" fmla="*/ 37 w 714"/>
                  <a:gd name="T61" fmla="*/ 116 h 684"/>
                  <a:gd name="T62" fmla="*/ 0 w 714"/>
                  <a:gd name="T63" fmla="*/ 84 h 684"/>
                  <a:gd name="T64" fmla="*/ 96 w 714"/>
                  <a:gd name="T65" fmla="*/ 0 h 684"/>
                  <a:gd name="T66" fmla="*/ 163 w 714"/>
                  <a:gd name="T67" fmla="*/ 41 h 684"/>
                  <a:gd name="T68" fmla="*/ 179 w 714"/>
                  <a:gd name="T69" fmla="*/ 43 h 684"/>
                  <a:gd name="T70" fmla="*/ 198 w 714"/>
                  <a:gd name="T71" fmla="*/ 52 h 684"/>
                  <a:gd name="T72" fmla="*/ 211 w 714"/>
                  <a:gd name="T73" fmla="*/ 56 h 684"/>
                  <a:gd name="T74" fmla="*/ 224 w 714"/>
                  <a:gd name="T75" fmla="*/ 58 h 684"/>
                  <a:gd name="T76" fmla="*/ 230 w 714"/>
                  <a:gd name="T77" fmla="*/ 60 h 684"/>
                  <a:gd name="T78" fmla="*/ 235 w 714"/>
                  <a:gd name="T79" fmla="*/ 56 h 684"/>
                  <a:gd name="T80" fmla="*/ 248 w 714"/>
                  <a:gd name="T81" fmla="*/ 60 h 684"/>
                  <a:gd name="T82" fmla="*/ 291 w 714"/>
                  <a:gd name="T83" fmla="*/ 60 h 68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14"/>
                  <a:gd name="T127" fmla="*/ 0 h 684"/>
                  <a:gd name="T128" fmla="*/ 714 w 714"/>
                  <a:gd name="T129" fmla="*/ 684 h 68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14" h="684">
                    <a:moveTo>
                      <a:pt x="654" y="192"/>
                    </a:moveTo>
                    <a:lnTo>
                      <a:pt x="678" y="198"/>
                    </a:lnTo>
                    <a:lnTo>
                      <a:pt x="678" y="234"/>
                    </a:lnTo>
                    <a:lnTo>
                      <a:pt x="684" y="300"/>
                    </a:lnTo>
                    <a:lnTo>
                      <a:pt x="714" y="360"/>
                    </a:lnTo>
                    <a:lnTo>
                      <a:pt x="702" y="390"/>
                    </a:lnTo>
                    <a:lnTo>
                      <a:pt x="702" y="426"/>
                    </a:lnTo>
                    <a:lnTo>
                      <a:pt x="690" y="438"/>
                    </a:lnTo>
                    <a:lnTo>
                      <a:pt x="696" y="444"/>
                    </a:lnTo>
                    <a:lnTo>
                      <a:pt x="642" y="468"/>
                    </a:lnTo>
                    <a:lnTo>
                      <a:pt x="660" y="456"/>
                    </a:lnTo>
                    <a:lnTo>
                      <a:pt x="642" y="456"/>
                    </a:lnTo>
                    <a:lnTo>
                      <a:pt x="648" y="438"/>
                    </a:lnTo>
                    <a:lnTo>
                      <a:pt x="636" y="450"/>
                    </a:lnTo>
                    <a:lnTo>
                      <a:pt x="630" y="444"/>
                    </a:lnTo>
                    <a:lnTo>
                      <a:pt x="636" y="468"/>
                    </a:lnTo>
                    <a:lnTo>
                      <a:pt x="624" y="480"/>
                    </a:lnTo>
                    <a:lnTo>
                      <a:pt x="618" y="492"/>
                    </a:lnTo>
                    <a:lnTo>
                      <a:pt x="552" y="528"/>
                    </a:lnTo>
                    <a:lnTo>
                      <a:pt x="588" y="504"/>
                    </a:lnTo>
                    <a:lnTo>
                      <a:pt x="564" y="516"/>
                    </a:lnTo>
                    <a:lnTo>
                      <a:pt x="564" y="510"/>
                    </a:lnTo>
                    <a:lnTo>
                      <a:pt x="558" y="516"/>
                    </a:lnTo>
                    <a:lnTo>
                      <a:pt x="552" y="510"/>
                    </a:lnTo>
                    <a:lnTo>
                      <a:pt x="546" y="516"/>
                    </a:lnTo>
                    <a:lnTo>
                      <a:pt x="540" y="510"/>
                    </a:lnTo>
                    <a:lnTo>
                      <a:pt x="540" y="522"/>
                    </a:lnTo>
                    <a:lnTo>
                      <a:pt x="552" y="528"/>
                    </a:lnTo>
                    <a:lnTo>
                      <a:pt x="534" y="534"/>
                    </a:lnTo>
                    <a:lnTo>
                      <a:pt x="528" y="522"/>
                    </a:lnTo>
                    <a:lnTo>
                      <a:pt x="528" y="540"/>
                    </a:lnTo>
                    <a:lnTo>
                      <a:pt x="522" y="546"/>
                    </a:lnTo>
                    <a:lnTo>
                      <a:pt x="522" y="540"/>
                    </a:lnTo>
                    <a:lnTo>
                      <a:pt x="504" y="552"/>
                    </a:lnTo>
                    <a:lnTo>
                      <a:pt x="510" y="564"/>
                    </a:lnTo>
                    <a:lnTo>
                      <a:pt x="486" y="564"/>
                    </a:lnTo>
                    <a:lnTo>
                      <a:pt x="498" y="564"/>
                    </a:lnTo>
                    <a:lnTo>
                      <a:pt x="498" y="576"/>
                    </a:lnTo>
                    <a:lnTo>
                      <a:pt x="504" y="576"/>
                    </a:lnTo>
                    <a:lnTo>
                      <a:pt x="492" y="600"/>
                    </a:lnTo>
                    <a:lnTo>
                      <a:pt x="486" y="600"/>
                    </a:lnTo>
                    <a:lnTo>
                      <a:pt x="486" y="594"/>
                    </a:lnTo>
                    <a:lnTo>
                      <a:pt x="480" y="600"/>
                    </a:lnTo>
                    <a:lnTo>
                      <a:pt x="474" y="588"/>
                    </a:lnTo>
                    <a:lnTo>
                      <a:pt x="474" y="600"/>
                    </a:lnTo>
                    <a:lnTo>
                      <a:pt x="492" y="600"/>
                    </a:lnTo>
                    <a:lnTo>
                      <a:pt x="486" y="630"/>
                    </a:lnTo>
                    <a:lnTo>
                      <a:pt x="510" y="684"/>
                    </a:lnTo>
                    <a:lnTo>
                      <a:pt x="450" y="678"/>
                    </a:lnTo>
                    <a:lnTo>
                      <a:pt x="396" y="654"/>
                    </a:lnTo>
                    <a:lnTo>
                      <a:pt x="378" y="612"/>
                    </a:lnTo>
                    <a:lnTo>
                      <a:pt x="372" y="576"/>
                    </a:lnTo>
                    <a:lnTo>
                      <a:pt x="336" y="534"/>
                    </a:lnTo>
                    <a:lnTo>
                      <a:pt x="306" y="468"/>
                    </a:lnTo>
                    <a:lnTo>
                      <a:pt x="276" y="438"/>
                    </a:lnTo>
                    <a:lnTo>
                      <a:pt x="222" y="426"/>
                    </a:lnTo>
                    <a:lnTo>
                      <a:pt x="204" y="432"/>
                    </a:lnTo>
                    <a:lnTo>
                      <a:pt x="192" y="462"/>
                    </a:lnTo>
                    <a:lnTo>
                      <a:pt x="174" y="480"/>
                    </a:lnTo>
                    <a:lnTo>
                      <a:pt x="162" y="474"/>
                    </a:lnTo>
                    <a:lnTo>
                      <a:pt x="102" y="432"/>
                    </a:lnTo>
                    <a:lnTo>
                      <a:pt x="84" y="372"/>
                    </a:lnTo>
                    <a:lnTo>
                      <a:pt x="6" y="282"/>
                    </a:lnTo>
                    <a:lnTo>
                      <a:pt x="0" y="270"/>
                    </a:lnTo>
                    <a:lnTo>
                      <a:pt x="192" y="288"/>
                    </a:lnTo>
                    <a:lnTo>
                      <a:pt x="216" y="0"/>
                    </a:lnTo>
                    <a:lnTo>
                      <a:pt x="372" y="6"/>
                    </a:lnTo>
                    <a:lnTo>
                      <a:pt x="366" y="132"/>
                    </a:lnTo>
                    <a:lnTo>
                      <a:pt x="384" y="144"/>
                    </a:lnTo>
                    <a:lnTo>
                      <a:pt x="402" y="138"/>
                    </a:lnTo>
                    <a:lnTo>
                      <a:pt x="408" y="156"/>
                    </a:lnTo>
                    <a:lnTo>
                      <a:pt x="444" y="168"/>
                    </a:lnTo>
                    <a:lnTo>
                      <a:pt x="462" y="162"/>
                    </a:lnTo>
                    <a:lnTo>
                      <a:pt x="474" y="180"/>
                    </a:lnTo>
                    <a:lnTo>
                      <a:pt x="486" y="174"/>
                    </a:lnTo>
                    <a:lnTo>
                      <a:pt x="504" y="186"/>
                    </a:lnTo>
                    <a:lnTo>
                      <a:pt x="510" y="180"/>
                    </a:lnTo>
                    <a:lnTo>
                      <a:pt x="516" y="192"/>
                    </a:lnTo>
                    <a:lnTo>
                      <a:pt x="528" y="174"/>
                    </a:lnTo>
                    <a:lnTo>
                      <a:pt x="528" y="180"/>
                    </a:lnTo>
                    <a:lnTo>
                      <a:pt x="540" y="180"/>
                    </a:lnTo>
                    <a:lnTo>
                      <a:pt x="558" y="192"/>
                    </a:lnTo>
                    <a:lnTo>
                      <a:pt x="618" y="174"/>
                    </a:lnTo>
                    <a:lnTo>
                      <a:pt x="654" y="192"/>
                    </a:lnTo>
                    <a:lnTo>
                      <a:pt x="654" y="19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09" name="Freeform 237"/>
              <p:cNvSpPr>
                <a:spLocks noChangeAspect="1"/>
              </p:cNvSpPr>
              <p:nvPr/>
            </p:nvSpPr>
            <p:spPr bwMode="auto">
              <a:xfrm>
                <a:off x="3667" y="1330"/>
                <a:ext cx="219" cy="245"/>
              </a:xfrm>
              <a:custGeom>
                <a:avLst/>
                <a:gdLst>
                  <a:gd name="T0" fmla="*/ 111 w 288"/>
                  <a:gd name="T1" fmla="*/ 114 h 360"/>
                  <a:gd name="T2" fmla="*/ 0 w 288"/>
                  <a:gd name="T3" fmla="*/ 100 h 360"/>
                  <a:gd name="T4" fmla="*/ 27 w 288"/>
                  <a:gd name="T5" fmla="*/ 0 h 360"/>
                  <a:gd name="T6" fmla="*/ 47 w 288"/>
                  <a:gd name="T7" fmla="*/ 3 h 360"/>
                  <a:gd name="T8" fmla="*/ 90 w 288"/>
                  <a:gd name="T9" fmla="*/ 10 h 360"/>
                  <a:gd name="T10" fmla="*/ 84 w 288"/>
                  <a:gd name="T11" fmla="*/ 29 h 360"/>
                  <a:gd name="T12" fmla="*/ 127 w 288"/>
                  <a:gd name="T13" fmla="*/ 34 h 360"/>
                  <a:gd name="T14" fmla="*/ 113 w 288"/>
                  <a:gd name="T15" fmla="*/ 100 h 360"/>
                  <a:gd name="T16" fmla="*/ 111 w 288"/>
                  <a:gd name="T17" fmla="*/ 114 h 3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8"/>
                  <a:gd name="T28" fmla="*/ 0 h 360"/>
                  <a:gd name="T29" fmla="*/ 288 w 288"/>
                  <a:gd name="T30" fmla="*/ 360 h 3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8" h="360">
                    <a:moveTo>
                      <a:pt x="252" y="360"/>
                    </a:moveTo>
                    <a:lnTo>
                      <a:pt x="0" y="318"/>
                    </a:lnTo>
                    <a:lnTo>
                      <a:pt x="60" y="0"/>
                    </a:lnTo>
                    <a:lnTo>
                      <a:pt x="108" y="12"/>
                    </a:lnTo>
                    <a:lnTo>
                      <a:pt x="204" y="30"/>
                    </a:lnTo>
                    <a:lnTo>
                      <a:pt x="192" y="90"/>
                    </a:lnTo>
                    <a:lnTo>
                      <a:pt x="288" y="108"/>
                    </a:lnTo>
                    <a:lnTo>
                      <a:pt x="258" y="318"/>
                    </a:lnTo>
                    <a:lnTo>
                      <a:pt x="252" y="36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10" name="Freeform 238"/>
              <p:cNvSpPr>
                <a:spLocks noChangeAspect="1"/>
              </p:cNvSpPr>
              <p:nvPr/>
            </p:nvSpPr>
            <p:spPr bwMode="auto">
              <a:xfrm>
                <a:off x="3667" y="1330"/>
                <a:ext cx="219" cy="249"/>
              </a:xfrm>
              <a:custGeom>
                <a:avLst/>
                <a:gdLst>
                  <a:gd name="T0" fmla="*/ 111 w 288"/>
                  <a:gd name="T1" fmla="*/ 114 h 366"/>
                  <a:gd name="T2" fmla="*/ 0 w 288"/>
                  <a:gd name="T3" fmla="*/ 100 h 366"/>
                  <a:gd name="T4" fmla="*/ 27 w 288"/>
                  <a:gd name="T5" fmla="*/ 0 h 366"/>
                  <a:gd name="T6" fmla="*/ 47 w 288"/>
                  <a:gd name="T7" fmla="*/ 3 h 366"/>
                  <a:gd name="T8" fmla="*/ 90 w 288"/>
                  <a:gd name="T9" fmla="*/ 10 h 366"/>
                  <a:gd name="T10" fmla="*/ 84 w 288"/>
                  <a:gd name="T11" fmla="*/ 28 h 366"/>
                  <a:gd name="T12" fmla="*/ 127 w 288"/>
                  <a:gd name="T13" fmla="*/ 34 h 366"/>
                  <a:gd name="T14" fmla="*/ 113 w 288"/>
                  <a:gd name="T15" fmla="*/ 100 h 366"/>
                  <a:gd name="T16" fmla="*/ 111 w 288"/>
                  <a:gd name="T17" fmla="*/ 114 h 366"/>
                  <a:gd name="T18" fmla="*/ 111 w 288"/>
                  <a:gd name="T19" fmla="*/ 115 h 36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8"/>
                  <a:gd name="T31" fmla="*/ 0 h 366"/>
                  <a:gd name="T32" fmla="*/ 288 w 288"/>
                  <a:gd name="T33" fmla="*/ 366 h 36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8" h="366">
                    <a:moveTo>
                      <a:pt x="252" y="360"/>
                    </a:moveTo>
                    <a:lnTo>
                      <a:pt x="0" y="318"/>
                    </a:lnTo>
                    <a:lnTo>
                      <a:pt x="60" y="0"/>
                    </a:lnTo>
                    <a:lnTo>
                      <a:pt x="108" y="12"/>
                    </a:lnTo>
                    <a:lnTo>
                      <a:pt x="204" y="30"/>
                    </a:lnTo>
                    <a:lnTo>
                      <a:pt x="192" y="90"/>
                    </a:lnTo>
                    <a:lnTo>
                      <a:pt x="288" y="108"/>
                    </a:lnTo>
                    <a:lnTo>
                      <a:pt x="258" y="318"/>
                    </a:lnTo>
                    <a:lnTo>
                      <a:pt x="252" y="360"/>
                    </a:lnTo>
                    <a:lnTo>
                      <a:pt x="252" y="36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11" name="Freeform 239"/>
              <p:cNvSpPr>
                <a:spLocks noChangeAspect="1"/>
              </p:cNvSpPr>
              <p:nvPr/>
            </p:nvSpPr>
            <p:spPr bwMode="auto">
              <a:xfrm>
                <a:off x="5140" y="1163"/>
                <a:ext cx="64" cy="106"/>
              </a:xfrm>
              <a:custGeom>
                <a:avLst/>
                <a:gdLst>
                  <a:gd name="T0" fmla="*/ 32 w 84"/>
                  <a:gd name="T1" fmla="*/ 47 h 156"/>
                  <a:gd name="T2" fmla="*/ 24 w 84"/>
                  <a:gd name="T3" fmla="*/ 49 h 156"/>
                  <a:gd name="T4" fmla="*/ 16 w 84"/>
                  <a:gd name="T5" fmla="*/ 49 h 156"/>
                  <a:gd name="T6" fmla="*/ 11 w 84"/>
                  <a:gd name="T7" fmla="*/ 34 h 156"/>
                  <a:gd name="T8" fmla="*/ 8 w 84"/>
                  <a:gd name="T9" fmla="*/ 34 h 156"/>
                  <a:gd name="T10" fmla="*/ 5 w 84"/>
                  <a:gd name="T11" fmla="*/ 24 h 156"/>
                  <a:gd name="T12" fmla="*/ 0 w 84"/>
                  <a:gd name="T13" fmla="*/ 5 h 156"/>
                  <a:gd name="T14" fmla="*/ 37 w 84"/>
                  <a:gd name="T15" fmla="*/ 0 h 156"/>
                  <a:gd name="T16" fmla="*/ 37 w 84"/>
                  <a:gd name="T17" fmla="*/ 10 h 156"/>
                  <a:gd name="T18" fmla="*/ 32 w 84"/>
                  <a:gd name="T19" fmla="*/ 15 h 156"/>
                  <a:gd name="T20" fmla="*/ 29 w 84"/>
                  <a:gd name="T21" fmla="*/ 30 h 156"/>
                  <a:gd name="T22" fmla="*/ 32 w 84"/>
                  <a:gd name="T23" fmla="*/ 47 h 15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4"/>
                  <a:gd name="T37" fmla="*/ 0 h 156"/>
                  <a:gd name="T38" fmla="*/ 84 w 84"/>
                  <a:gd name="T39" fmla="*/ 156 h 15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4" h="156">
                    <a:moveTo>
                      <a:pt x="72" y="150"/>
                    </a:moveTo>
                    <a:lnTo>
                      <a:pt x="54" y="156"/>
                    </a:lnTo>
                    <a:lnTo>
                      <a:pt x="36" y="156"/>
                    </a:lnTo>
                    <a:lnTo>
                      <a:pt x="24" y="108"/>
                    </a:lnTo>
                    <a:lnTo>
                      <a:pt x="18" y="108"/>
                    </a:lnTo>
                    <a:lnTo>
                      <a:pt x="12" y="78"/>
                    </a:lnTo>
                    <a:lnTo>
                      <a:pt x="0" y="18"/>
                    </a:lnTo>
                    <a:lnTo>
                      <a:pt x="84" y="0"/>
                    </a:lnTo>
                    <a:lnTo>
                      <a:pt x="84" y="30"/>
                    </a:lnTo>
                    <a:lnTo>
                      <a:pt x="72" y="48"/>
                    </a:lnTo>
                    <a:lnTo>
                      <a:pt x="66" y="96"/>
                    </a:lnTo>
                    <a:lnTo>
                      <a:pt x="72" y="150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12" name="Freeform 240"/>
              <p:cNvSpPr>
                <a:spLocks noChangeAspect="1"/>
              </p:cNvSpPr>
              <p:nvPr/>
            </p:nvSpPr>
            <p:spPr bwMode="auto">
              <a:xfrm>
                <a:off x="5140" y="1163"/>
                <a:ext cx="64" cy="106"/>
              </a:xfrm>
              <a:custGeom>
                <a:avLst/>
                <a:gdLst>
                  <a:gd name="T0" fmla="*/ 32 w 84"/>
                  <a:gd name="T1" fmla="*/ 47 h 156"/>
                  <a:gd name="T2" fmla="*/ 24 w 84"/>
                  <a:gd name="T3" fmla="*/ 49 h 156"/>
                  <a:gd name="T4" fmla="*/ 16 w 84"/>
                  <a:gd name="T5" fmla="*/ 49 h 156"/>
                  <a:gd name="T6" fmla="*/ 11 w 84"/>
                  <a:gd name="T7" fmla="*/ 34 h 156"/>
                  <a:gd name="T8" fmla="*/ 8 w 84"/>
                  <a:gd name="T9" fmla="*/ 34 h 156"/>
                  <a:gd name="T10" fmla="*/ 5 w 84"/>
                  <a:gd name="T11" fmla="*/ 24 h 156"/>
                  <a:gd name="T12" fmla="*/ 0 w 84"/>
                  <a:gd name="T13" fmla="*/ 5 h 156"/>
                  <a:gd name="T14" fmla="*/ 37 w 84"/>
                  <a:gd name="T15" fmla="*/ 0 h 156"/>
                  <a:gd name="T16" fmla="*/ 37 w 84"/>
                  <a:gd name="T17" fmla="*/ 10 h 156"/>
                  <a:gd name="T18" fmla="*/ 32 w 84"/>
                  <a:gd name="T19" fmla="*/ 15 h 156"/>
                  <a:gd name="T20" fmla="*/ 29 w 84"/>
                  <a:gd name="T21" fmla="*/ 30 h 156"/>
                  <a:gd name="T22" fmla="*/ 32 w 84"/>
                  <a:gd name="T23" fmla="*/ 47 h 156"/>
                  <a:gd name="T24" fmla="*/ 32 w 84"/>
                  <a:gd name="T25" fmla="*/ 49 h 1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4"/>
                  <a:gd name="T40" fmla="*/ 0 h 156"/>
                  <a:gd name="T41" fmla="*/ 84 w 84"/>
                  <a:gd name="T42" fmla="*/ 156 h 15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4" h="156">
                    <a:moveTo>
                      <a:pt x="72" y="150"/>
                    </a:moveTo>
                    <a:lnTo>
                      <a:pt x="54" y="156"/>
                    </a:lnTo>
                    <a:lnTo>
                      <a:pt x="36" y="156"/>
                    </a:lnTo>
                    <a:lnTo>
                      <a:pt x="24" y="108"/>
                    </a:lnTo>
                    <a:lnTo>
                      <a:pt x="18" y="108"/>
                    </a:lnTo>
                    <a:lnTo>
                      <a:pt x="12" y="78"/>
                    </a:lnTo>
                    <a:lnTo>
                      <a:pt x="0" y="18"/>
                    </a:lnTo>
                    <a:lnTo>
                      <a:pt x="84" y="0"/>
                    </a:lnTo>
                    <a:lnTo>
                      <a:pt x="84" y="30"/>
                    </a:lnTo>
                    <a:lnTo>
                      <a:pt x="72" y="48"/>
                    </a:lnTo>
                    <a:lnTo>
                      <a:pt x="66" y="96"/>
                    </a:lnTo>
                    <a:lnTo>
                      <a:pt x="72" y="150"/>
                    </a:lnTo>
                    <a:lnTo>
                      <a:pt x="72" y="15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13" name="Freeform 241"/>
              <p:cNvSpPr>
                <a:spLocks noChangeAspect="1"/>
              </p:cNvSpPr>
              <p:nvPr/>
            </p:nvSpPr>
            <p:spPr bwMode="auto">
              <a:xfrm>
                <a:off x="5149" y="1485"/>
                <a:ext cx="0" cy="8"/>
              </a:xfrm>
              <a:custGeom>
                <a:avLst/>
                <a:gdLst>
                  <a:gd name="T0" fmla="*/ 0 h 12"/>
                  <a:gd name="T1" fmla="*/ 3 h 12"/>
                  <a:gd name="T2" fmla="*/ 0 h 12"/>
                  <a:gd name="T3" fmla="*/ 2 h 12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2"/>
                  <a:gd name="T9" fmla="*/ 12 h 12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14" name="Freeform 242"/>
              <p:cNvSpPr>
                <a:spLocks noChangeAspect="1"/>
              </p:cNvSpPr>
              <p:nvPr/>
            </p:nvSpPr>
            <p:spPr bwMode="auto">
              <a:xfrm>
                <a:off x="5131" y="1485"/>
                <a:ext cx="14" cy="45"/>
              </a:xfrm>
              <a:custGeom>
                <a:avLst/>
                <a:gdLst>
                  <a:gd name="T0" fmla="*/ 9 w 18"/>
                  <a:gd name="T1" fmla="*/ 0 h 66"/>
                  <a:gd name="T2" fmla="*/ 3 w 18"/>
                  <a:gd name="T3" fmla="*/ 21 h 66"/>
                  <a:gd name="T4" fmla="*/ 0 w 18"/>
                  <a:gd name="T5" fmla="*/ 16 h 66"/>
                  <a:gd name="T6" fmla="*/ 3 w 18"/>
                  <a:gd name="T7" fmla="*/ 2 h 66"/>
                  <a:gd name="T8" fmla="*/ 9 w 18"/>
                  <a:gd name="T9" fmla="*/ 0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66"/>
                  <a:gd name="T17" fmla="*/ 18 w 18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66">
                    <a:moveTo>
                      <a:pt x="18" y="0"/>
                    </a:moveTo>
                    <a:lnTo>
                      <a:pt x="6" y="66"/>
                    </a:lnTo>
                    <a:lnTo>
                      <a:pt x="0" y="48"/>
                    </a:lnTo>
                    <a:lnTo>
                      <a:pt x="6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15" name="Freeform 243"/>
              <p:cNvSpPr>
                <a:spLocks noChangeAspect="1"/>
              </p:cNvSpPr>
              <p:nvPr/>
            </p:nvSpPr>
            <p:spPr bwMode="auto">
              <a:xfrm>
                <a:off x="5131" y="1485"/>
                <a:ext cx="14" cy="45"/>
              </a:xfrm>
              <a:custGeom>
                <a:avLst/>
                <a:gdLst>
                  <a:gd name="T0" fmla="*/ 9 w 18"/>
                  <a:gd name="T1" fmla="*/ 0 h 66"/>
                  <a:gd name="T2" fmla="*/ 3 w 18"/>
                  <a:gd name="T3" fmla="*/ 21 h 66"/>
                  <a:gd name="T4" fmla="*/ 0 w 18"/>
                  <a:gd name="T5" fmla="*/ 16 h 66"/>
                  <a:gd name="T6" fmla="*/ 3 w 18"/>
                  <a:gd name="T7" fmla="*/ 2 h 66"/>
                  <a:gd name="T8" fmla="*/ 9 w 18"/>
                  <a:gd name="T9" fmla="*/ 0 h 66"/>
                  <a:gd name="T10" fmla="*/ 9 w 18"/>
                  <a:gd name="T11" fmla="*/ 2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66"/>
                  <a:gd name="T20" fmla="*/ 18 w 18"/>
                  <a:gd name="T21" fmla="*/ 66 h 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66">
                    <a:moveTo>
                      <a:pt x="18" y="0"/>
                    </a:moveTo>
                    <a:lnTo>
                      <a:pt x="6" y="66"/>
                    </a:lnTo>
                    <a:lnTo>
                      <a:pt x="0" y="48"/>
                    </a:lnTo>
                    <a:lnTo>
                      <a:pt x="6" y="6"/>
                    </a:lnTo>
                    <a:lnTo>
                      <a:pt x="18" y="0"/>
                    </a:lnTo>
                    <a:lnTo>
                      <a:pt x="18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16" name="Freeform 244"/>
              <p:cNvSpPr>
                <a:spLocks noChangeAspect="1"/>
              </p:cNvSpPr>
              <p:nvPr/>
            </p:nvSpPr>
            <p:spPr bwMode="auto">
              <a:xfrm>
                <a:off x="4843" y="1444"/>
                <a:ext cx="297" cy="151"/>
              </a:xfrm>
              <a:custGeom>
                <a:avLst/>
                <a:gdLst>
                  <a:gd name="T0" fmla="*/ 172 w 390"/>
                  <a:gd name="T1" fmla="*/ 51 h 222"/>
                  <a:gd name="T2" fmla="*/ 169 w 390"/>
                  <a:gd name="T3" fmla="*/ 49 h 222"/>
                  <a:gd name="T4" fmla="*/ 172 w 390"/>
                  <a:gd name="T5" fmla="*/ 51 h 222"/>
                  <a:gd name="T6" fmla="*/ 169 w 390"/>
                  <a:gd name="T7" fmla="*/ 51 h 222"/>
                  <a:gd name="T8" fmla="*/ 45 w 390"/>
                  <a:gd name="T9" fmla="*/ 66 h 222"/>
                  <a:gd name="T10" fmla="*/ 0 w 390"/>
                  <a:gd name="T11" fmla="*/ 70 h 222"/>
                  <a:gd name="T12" fmla="*/ 11 w 390"/>
                  <a:gd name="T13" fmla="*/ 66 h 222"/>
                  <a:gd name="T14" fmla="*/ 34 w 390"/>
                  <a:gd name="T15" fmla="*/ 47 h 222"/>
                  <a:gd name="T16" fmla="*/ 37 w 390"/>
                  <a:gd name="T17" fmla="*/ 53 h 222"/>
                  <a:gd name="T18" fmla="*/ 43 w 390"/>
                  <a:gd name="T19" fmla="*/ 54 h 222"/>
                  <a:gd name="T20" fmla="*/ 69 w 390"/>
                  <a:gd name="T21" fmla="*/ 47 h 222"/>
                  <a:gd name="T22" fmla="*/ 72 w 390"/>
                  <a:gd name="T23" fmla="*/ 41 h 222"/>
                  <a:gd name="T24" fmla="*/ 69 w 390"/>
                  <a:gd name="T25" fmla="*/ 41 h 222"/>
                  <a:gd name="T26" fmla="*/ 79 w 390"/>
                  <a:gd name="T27" fmla="*/ 21 h 222"/>
                  <a:gd name="T28" fmla="*/ 88 w 390"/>
                  <a:gd name="T29" fmla="*/ 22 h 222"/>
                  <a:gd name="T30" fmla="*/ 90 w 390"/>
                  <a:gd name="T31" fmla="*/ 15 h 222"/>
                  <a:gd name="T32" fmla="*/ 95 w 390"/>
                  <a:gd name="T33" fmla="*/ 15 h 222"/>
                  <a:gd name="T34" fmla="*/ 104 w 390"/>
                  <a:gd name="T35" fmla="*/ 5 h 222"/>
                  <a:gd name="T36" fmla="*/ 104 w 390"/>
                  <a:gd name="T37" fmla="*/ 0 h 222"/>
                  <a:gd name="T38" fmla="*/ 117 w 390"/>
                  <a:gd name="T39" fmla="*/ 5 h 222"/>
                  <a:gd name="T40" fmla="*/ 117 w 390"/>
                  <a:gd name="T41" fmla="*/ 2 h 222"/>
                  <a:gd name="T42" fmla="*/ 133 w 390"/>
                  <a:gd name="T43" fmla="*/ 7 h 222"/>
                  <a:gd name="T44" fmla="*/ 135 w 390"/>
                  <a:gd name="T45" fmla="*/ 10 h 222"/>
                  <a:gd name="T46" fmla="*/ 130 w 390"/>
                  <a:gd name="T47" fmla="*/ 17 h 222"/>
                  <a:gd name="T48" fmla="*/ 133 w 390"/>
                  <a:gd name="T49" fmla="*/ 19 h 222"/>
                  <a:gd name="T50" fmla="*/ 135 w 390"/>
                  <a:gd name="T51" fmla="*/ 19 h 222"/>
                  <a:gd name="T52" fmla="*/ 140 w 390"/>
                  <a:gd name="T53" fmla="*/ 21 h 222"/>
                  <a:gd name="T54" fmla="*/ 157 w 390"/>
                  <a:gd name="T55" fmla="*/ 24 h 222"/>
                  <a:gd name="T56" fmla="*/ 157 w 390"/>
                  <a:gd name="T57" fmla="*/ 30 h 222"/>
                  <a:gd name="T58" fmla="*/ 140 w 390"/>
                  <a:gd name="T59" fmla="*/ 24 h 222"/>
                  <a:gd name="T60" fmla="*/ 151 w 390"/>
                  <a:gd name="T61" fmla="*/ 32 h 222"/>
                  <a:gd name="T62" fmla="*/ 159 w 390"/>
                  <a:gd name="T63" fmla="*/ 32 h 222"/>
                  <a:gd name="T64" fmla="*/ 154 w 390"/>
                  <a:gd name="T65" fmla="*/ 34 h 222"/>
                  <a:gd name="T66" fmla="*/ 159 w 390"/>
                  <a:gd name="T67" fmla="*/ 34 h 222"/>
                  <a:gd name="T68" fmla="*/ 159 w 390"/>
                  <a:gd name="T69" fmla="*/ 36 h 222"/>
                  <a:gd name="T70" fmla="*/ 157 w 390"/>
                  <a:gd name="T71" fmla="*/ 36 h 222"/>
                  <a:gd name="T72" fmla="*/ 157 w 390"/>
                  <a:gd name="T73" fmla="*/ 38 h 222"/>
                  <a:gd name="T74" fmla="*/ 145 w 390"/>
                  <a:gd name="T75" fmla="*/ 34 h 222"/>
                  <a:gd name="T76" fmla="*/ 161 w 390"/>
                  <a:gd name="T77" fmla="*/ 44 h 222"/>
                  <a:gd name="T78" fmla="*/ 159 w 390"/>
                  <a:gd name="T79" fmla="*/ 44 h 222"/>
                  <a:gd name="T80" fmla="*/ 145 w 390"/>
                  <a:gd name="T81" fmla="*/ 38 h 222"/>
                  <a:gd name="T82" fmla="*/ 145 w 390"/>
                  <a:gd name="T83" fmla="*/ 39 h 222"/>
                  <a:gd name="T84" fmla="*/ 151 w 390"/>
                  <a:gd name="T85" fmla="*/ 41 h 222"/>
                  <a:gd name="T86" fmla="*/ 159 w 390"/>
                  <a:gd name="T87" fmla="*/ 46 h 222"/>
                  <a:gd name="T88" fmla="*/ 169 w 390"/>
                  <a:gd name="T89" fmla="*/ 44 h 222"/>
                  <a:gd name="T90" fmla="*/ 172 w 390"/>
                  <a:gd name="T91" fmla="*/ 51 h 22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90"/>
                  <a:gd name="T139" fmla="*/ 0 h 222"/>
                  <a:gd name="T140" fmla="*/ 390 w 390"/>
                  <a:gd name="T141" fmla="*/ 222 h 22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90" h="222">
                    <a:moveTo>
                      <a:pt x="390" y="162"/>
                    </a:moveTo>
                    <a:lnTo>
                      <a:pt x="384" y="156"/>
                    </a:lnTo>
                    <a:lnTo>
                      <a:pt x="390" y="162"/>
                    </a:lnTo>
                    <a:lnTo>
                      <a:pt x="384" y="162"/>
                    </a:lnTo>
                    <a:lnTo>
                      <a:pt x="102" y="210"/>
                    </a:lnTo>
                    <a:lnTo>
                      <a:pt x="0" y="222"/>
                    </a:lnTo>
                    <a:lnTo>
                      <a:pt x="24" y="210"/>
                    </a:lnTo>
                    <a:lnTo>
                      <a:pt x="78" y="150"/>
                    </a:lnTo>
                    <a:lnTo>
                      <a:pt x="84" y="168"/>
                    </a:lnTo>
                    <a:lnTo>
                      <a:pt x="96" y="174"/>
                    </a:lnTo>
                    <a:lnTo>
                      <a:pt x="156" y="150"/>
                    </a:lnTo>
                    <a:lnTo>
                      <a:pt x="162" y="132"/>
                    </a:lnTo>
                    <a:lnTo>
                      <a:pt x="156" y="132"/>
                    </a:lnTo>
                    <a:lnTo>
                      <a:pt x="180" y="66"/>
                    </a:lnTo>
                    <a:lnTo>
                      <a:pt x="198" y="72"/>
                    </a:lnTo>
                    <a:lnTo>
                      <a:pt x="204" y="48"/>
                    </a:lnTo>
                    <a:lnTo>
                      <a:pt x="216" y="48"/>
                    </a:lnTo>
                    <a:lnTo>
                      <a:pt x="234" y="18"/>
                    </a:lnTo>
                    <a:lnTo>
                      <a:pt x="234" y="0"/>
                    </a:lnTo>
                    <a:lnTo>
                      <a:pt x="264" y="18"/>
                    </a:lnTo>
                    <a:lnTo>
                      <a:pt x="264" y="6"/>
                    </a:lnTo>
                    <a:lnTo>
                      <a:pt x="300" y="24"/>
                    </a:lnTo>
                    <a:lnTo>
                      <a:pt x="306" y="30"/>
                    </a:lnTo>
                    <a:lnTo>
                      <a:pt x="294" y="54"/>
                    </a:lnTo>
                    <a:lnTo>
                      <a:pt x="300" y="60"/>
                    </a:lnTo>
                    <a:lnTo>
                      <a:pt x="306" y="60"/>
                    </a:lnTo>
                    <a:lnTo>
                      <a:pt x="318" y="66"/>
                    </a:lnTo>
                    <a:lnTo>
                      <a:pt x="354" y="78"/>
                    </a:lnTo>
                    <a:lnTo>
                      <a:pt x="354" y="96"/>
                    </a:lnTo>
                    <a:lnTo>
                      <a:pt x="318" y="78"/>
                    </a:lnTo>
                    <a:lnTo>
                      <a:pt x="342" y="102"/>
                    </a:lnTo>
                    <a:lnTo>
                      <a:pt x="360" y="102"/>
                    </a:lnTo>
                    <a:lnTo>
                      <a:pt x="348" y="108"/>
                    </a:lnTo>
                    <a:lnTo>
                      <a:pt x="360" y="108"/>
                    </a:lnTo>
                    <a:lnTo>
                      <a:pt x="360" y="114"/>
                    </a:lnTo>
                    <a:lnTo>
                      <a:pt x="354" y="114"/>
                    </a:lnTo>
                    <a:lnTo>
                      <a:pt x="354" y="120"/>
                    </a:lnTo>
                    <a:lnTo>
                      <a:pt x="330" y="108"/>
                    </a:lnTo>
                    <a:lnTo>
                      <a:pt x="366" y="138"/>
                    </a:lnTo>
                    <a:lnTo>
                      <a:pt x="360" y="138"/>
                    </a:lnTo>
                    <a:lnTo>
                      <a:pt x="330" y="120"/>
                    </a:lnTo>
                    <a:lnTo>
                      <a:pt x="330" y="126"/>
                    </a:lnTo>
                    <a:lnTo>
                      <a:pt x="342" y="132"/>
                    </a:lnTo>
                    <a:lnTo>
                      <a:pt x="360" y="144"/>
                    </a:lnTo>
                    <a:lnTo>
                      <a:pt x="384" y="138"/>
                    </a:lnTo>
                    <a:lnTo>
                      <a:pt x="390" y="16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17" name="Freeform 245"/>
              <p:cNvSpPr>
                <a:spLocks noChangeAspect="1"/>
              </p:cNvSpPr>
              <p:nvPr/>
            </p:nvSpPr>
            <p:spPr bwMode="auto">
              <a:xfrm>
                <a:off x="4843" y="1444"/>
                <a:ext cx="297" cy="151"/>
              </a:xfrm>
              <a:custGeom>
                <a:avLst/>
                <a:gdLst>
                  <a:gd name="T0" fmla="*/ 172 w 390"/>
                  <a:gd name="T1" fmla="*/ 51 h 222"/>
                  <a:gd name="T2" fmla="*/ 169 w 390"/>
                  <a:gd name="T3" fmla="*/ 49 h 222"/>
                  <a:gd name="T4" fmla="*/ 172 w 390"/>
                  <a:gd name="T5" fmla="*/ 51 h 222"/>
                  <a:gd name="T6" fmla="*/ 169 w 390"/>
                  <a:gd name="T7" fmla="*/ 51 h 222"/>
                  <a:gd name="T8" fmla="*/ 45 w 390"/>
                  <a:gd name="T9" fmla="*/ 66 h 222"/>
                  <a:gd name="T10" fmla="*/ 0 w 390"/>
                  <a:gd name="T11" fmla="*/ 70 h 222"/>
                  <a:gd name="T12" fmla="*/ 11 w 390"/>
                  <a:gd name="T13" fmla="*/ 66 h 222"/>
                  <a:gd name="T14" fmla="*/ 34 w 390"/>
                  <a:gd name="T15" fmla="*/ 47 h 222"/>
                  <a:gd name="T16" fmla="*/ 37 w 390"/>
                  <a:gd name="T17" fmla="*/ 53 h 222"/>
                  <a:gd name="T18" fmla="*/ 43 w 390"/>
                  <a:gd name="T19" fmla="*/ 54 h 222"/>
                  <a:gd name="T20" fmla="*/ 69 w 390"/>
                  <a:gd name="T21" fmla="*/ 47 h 222"/>
                  <a:gd name="T22" fmla="*/ 72 w 390"/>
                  <a:gd name="T23" fmla="*/ 41 h 222"/>
                  <a:gd name="T24" fmla="*/ 69 w 390"/>
                  <a:gd name="T25" fmla="*/ 41 h 222"/>
                  <a:gd name="T26" fmla="*/ 79 w 390"/>
                  <a:gd name="T27" fmla="*/ 21 h 222"/>
                  <a:gd name="T28" fmla="*/ 88 w 390"/>
                  <a:gd name="T29" fmla="*/ 22 h 222"/>
                  <a:gd name="T30" fmla="*/ 90 w 390"/>
                  <a:gd name="T31" fmla="*/ 15 h 222"/>
                  <a:gd name="T32" fmla="*/ 95 w 390"/>
                  <a:gd name="T33" fmla="*/ 15 h 222"/>
                  <a:gd name="T34" fmla="*/ 104 w 390"/>
                  <a:gd name="T35" fmla="*/ 5 h 222"/>
                  <a:gd name="T36" fmla="*/ 104 w 390"/>
                  <a:gd name="T37" fmla="*/ 0 h 222"/>
                  <a:gd name="T38" fmla="*/ 117 w 390"/>
                  <a:gd name="T39" fmla="*/ 5 h 222"/>
                  <a:gd name="T40" fmla="*/ 117 w 390"/>
                  <a:gd name="T41" fmla="*/ 2 h 222"/>
                  <a:gd name="T42" fmla="*/ 133 w 390"/>
                  <a:gd name="T43" fmla="*/ 7 h 222"/>
                  <a:gd name="T44" fmla="*/ 135 w 390"/>
                  <a:gd name="T45" fmla="*/ 10 h 222"/>
                  <a:gd name="T46" fmla="*/ 130 w 390"/>
                  <a:gd name="T47" fmla="*/ 17 h 222"/>
                  <a:gd name="T48" fmla="*/ 133 w 390"/>
                  <a:gd name="T49" fmla="*/ 19 h 222"/>
                  <a:gd name="T50" fmla="*/ 135 w 390"/>
                  <a:gd name="T51" fmla="*/ 19 h 222"/>
                  <a:gd name="T52" fmla="*/ 140 w 390"/>
                  <a:gd name="T53" fmla="*/ 21 h 222"/>
                  <a:gd name="T54" fmla="*/ 157 w 390"/>
                  <a:gd name="T55" fmla="*/ 24 h 222"/>
                  <a:gd name="T56" fmla="*/ 157 w 390"/>
                  <a:gd name="T57" fmla="*/ 30 h 222"/>
                  <a:gd name="T58" fmla="*/ 140 w 390"/>
                  <a:gd name="T59" fmla="*/ 24 h 222"/>
                  <a:gd name="T60" fmla="*/ 151 w 390"/>
                  <a:gd name="T61" fmla="*/ 32 h 222"/>
                  <a:gd name="T62" fmla="*/ 159 w 390"/>
                  <a:gd name="T63" fmla="*/ 32 h 222"/>
                  <a:gd name="T64" fmla="*/ 154 w 390"/>
                  <a:gd name="T65" fmla="*/ 34 h 222"/>
                  <a:gd name="T66" fmla="*/ 159 w 390"/>
                  <a:gd name="T67" fmla="*/ 34 h 222"/>
                  <a:gd name="T68" fmla="*/ 159 w 390"/>
                  <a:gd name="T69" fmla="*/ 36 h 222"/>
                  <a:gd name="T70" fmla="*/ 157 w 390"/>
                  <a:gd name="T71" fmla="*/ 36 h 222"/>
                  <a:gd name="T72" fmla="*/ 157 w 390"/>
                  <a:gd name="T73" fmla="*/ 38 h 222"/>
                  <a:gd name="T74" fmla="*/ 145 w 390"/>
                  <a:gd name="T75" fmla="*/ 34 h 222"/>
                  <a:gd name="T76" fmla="*/ 161 w 390"/>
                  <a:gd name="T77" fmla="*/ 44 h 222"/>
                  <a:gd name="T78" fmla="*/ 159 w 390"/>
                  <a:gd name="T79" fmla="*/ 44 h 222"/>
                  <a:gd name="T80" fmla="*/ 145 w 390"/>
                  <a:gd name="T81" fmla="*/ 38 h 222"/>
                  <a:gd name="T82" fmla="*/ 145 w 390"/>
                  <a:gd name="T83" fmla="*/ 39 h 222"/>
                  <a:gd name="T84" fmla="*/ 151 w 390"/>
                  <a:gd name="T85" fmla="*/ 41 h 222"/>
                  <a:gd name="T86" fmla="*/ 159 w 390"/>
                  <a:gd name="T87" fmla="*/ 46 h 222"/>
                  <a:gd name="T88" fmla="*/ 169 w 390"/>
                  <a:gd name="T89" fmla="*/ 44 h 222"/>
                  <a:gd name="T90" fmla="*/ 172 w 390"/>
                  <a:gd name="T91" fmla="*/ 51 h 222"/>
                  <a:gd name="T92" fmla="*/ 172 w 390"/>
                  <a:gd name="T93" fmla="*/ 53 h 22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90"/>
                  <a:gd name="T142" fmla="*/ 0 h 222"/>
                  <a:gd name="T143" fmla="*/ 390 w 390"/>
                  <a:gd name="T144" fmla="*/ 222 h 22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90" h="222">
                    <a:moveTo>
                      <a:pt x="390" y="162"/>
                    </a:moveTo>
                    <a:lnTo>
                      <a:pt x="384" y="156"/>
                    </a:lnTo>
                    <a:lnTo>
                      <a:pt x="390" y="162"/>
                    </a:lnTo>
                    <a:lnTo>
                      <a:pt x="384" y="162"/>
                    </a:lnTo>
                    <a:lnTo>
                      <a:pt x="102" y="210"/>
                    </a:lnTo>
                    <a:lnTo>
                      <a:pt x="0" y="222"/>
                    </a:lnTo>
                    <a:lnTo>
                      <a:pt x="24" y="210"/>
                    </a:lnTo>
                    <a:lnTo>
                      <a:pt x="78" y="150"/>
                    </a:lnTo>
                    <a:lnTo>
                      <a:pt x="84" y="168"/>
                    </a:lnTo>
                    <a:lnTo>
                      <a:pt x="96" y="174"/>
                    </a:lnTo>
                    <a:lnTo>
                      <a:pt x="156" y="150"/>
                    </a:lnTo>
                    <a:lnTo>
                      <a:pt x="162" y="132"/>
                    </a:lnTo>
                    <a:lnTo>
                      <a:pt x="156" y="132"/>
                    </a:lnTo>
                    <a:lnTo>
                      <a:pt x="180" y="66"/>
                    </a:lnTo>
                    <a:lnTo>
                      <a:pt x="198" y="72"/>
                    </a:lnTo>
                    <a:lnTo>
                      <a:pt x="204" y="48"/>
                    </a:lnTo>
                    <a:lnTo>
                      <a:pt x="216" y="48"/>
                    </a:lnTo>
                    <a:lnTo>
                      <a:pt x="234" y="18"/>
                    </a:lnTo>
                    <a:lnTo>
                      <a:pt x="234" y="0"/>
                    </a:lnTo>
                    <a:lnTo>
                      <a:pt x="264" y="18"/>
                    </a:lnTo>
                    <a:lnTo>
                      <a:pt x="264" y="6"/>
                    </a:lnTo>
                    <a:lnTo>
                      <a:pt x="300" y="24"/>
                    </a:lnTo>
                    <a:lnTo>
                      <a:pt x="306" y="30"/>
                    </a:lnTo>
                    <a:lnTo>
                      <a:pt x="294" y="54"/>
                    </a:lnTo>
                    <a:lnTo>
                      <a:pt x="300" y="60"/>
                    </a:lnTo>
                    <a:lnTo>
                      <a:pt x="306" y="60"/>
                    </a:lnTo>
                    <a:lnTo>
                      <a:pt x="318" y="66"/>
                    </a:lnTo>
                    <a:lnTo>
                      <a:pt x="354" y="78"/>
                    </a:lnTo>
                    <a:lnTo>
                      <a:pt x="354" y="96"/>
                    </a:lnTo>
                    <a:lnTo>
                      <a:pt x="318" y="78"/>
                    </a:lnTo>
                    <a:lnTo>
                      <a:pt x="342" y="102"/>
                    </a:lnTo>
                    <a:lnTo>
                      <a:pt x="360" y="102"/>
                    </a:lnTo>
                    <a:lnTo>
                      <a:pt x="348" y="108"/>
                    </a:lnTo>
                    <a:lnTo>
                      <a:pt x="360" y="108"/>
                    </a:lnTo>
                    <a:lnTo>
                      <a:pt x="360" y="114"/>
                    </a:lnTo>
                    <a:lnTo>
                      <a:pt x="354" y="114"/>
                    </a:lnTo>
                    <a:lnTo>
                      <a:pt x="354" y="120"/>
                    </a:lnTo>
                    <a:lnTo>
                      <a:pt x="330" y="108"/>
                    </a:lnTo>
                    <a:lnTo>
                      <a:pt x="366" y="138"/>
                    </a:lnTo>
                    <a:lnTo>
                      <a:pt x="360" y="138"/>
                    </a:lnTo>
                    <a:lnTo>
                      <a:pt x="330" y="120"/>
                    </a:lnTo>
                    <a:lnTo>
                      <a:pt x="330" y="126"/>
                    </a:lnTo>
                    <a:lnTo>
                      <a:pt x="342" y="132"/>
                    </a:lnTo>
                    <a:lnTo>
                      <a:pt x="360" y="144"/>
                    </a:lnTo>
                    <a:lnTo>
                      <a:pt x="384" y="138"/>
                    </a:lnTo>
                    <a:lnTo>
                      <a:pt x="390" y="162"/>
                    </a:lnTo>
                    <a:lnTo>
                      <a:pt x="390" y="16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18" name="Freeform 246"/>
              <p:cNvSpPr>
                <a:spLocks noChangeAspect="1"/>
              </p:cNvSpPr>
              <p:nvPr/>
            </p:nvSpPr>
            <p:spPr bwMode="auto">
              <a:xfrm>
                <a:off x="3424" y="976"/>
                <a:ext cx="261" cy="167"/>
              </a:xfrm>
              <a:custGeom>
                <a:avLst/>
                <a:gdLst>
                  <a:gd name="T0" fmla="*/ 11 w 342"/>
                  <a:gd name="T1" fmla="*/ 51 h 246"/>
                  <a:gd name="T2" fmla="*/ 0 w 342"/>
                  <a:gd name="T3" fmla="*/ 47 h 246"/>
                  <a:gd name="T4" fmla="*/ 3 w 342"/>
                  <a:gd name="T5" fmla="*/ 39 h 246"/>
                  <a:gd name="T6" fmla="*/ 3 w 342"/>
                  <a:gd name="T7" fmla="*/ 45 h 246"/>
                  <a:gd name="T8" fmla="*/ 8 w 342"/>
                  <a:gd name="T9" fmla="*/ 39 h 246"/>
                  <a:gd name="T10" fmla="*/ 3 w 342"/>
                  <a:gd name="T11" fmla="*/ 39 h 246"/>
                  <a:gd name="T12" fmla="*/ 5 w 342"/>
                  <a:gd name="T13" fmla="*/ 34 h 246"/>
                  <a:gd name="T14" fmla="*/ 5 w 342"/>
                  <a:gd name="T15" fmla="*/ 34 h 246"/>
                  <a:gd name="T16" fmla="*/ 5 w 342"/>
                  <a:gd name="T17" fmla="*/ 17 h 246"/>
                  <a:gd name="T18" fmla="*/ 3 w 342"/>
                  <a:gd name="T19" fmla="*/ 11 h 246"/>
                  <a:gd name="T20" fmla="*/ 5 w 342"/>
                  <a:gd name="T21" fmla="*/ 3 h 246"/>
                  <a:gd name="T22" fmla="*/ 18 w 342"/>
                  <a:gd name="T23" fmla="*/ 11 h 246"/>
                  <a:gd name="T24" fmla="*/ 32 w 342"/>
                  <a:gd name="T25" fmla="*/ 15 h 246"/>
                  <a:gd name="T26" fmla="*/ 37 w 342"/>
                  <a:gd name="T27" fmla="*/ 19 h 246"/>
                  <a:gd name="T28" fmla="*/ 37 w 342"/>
                  <a:gd name="T29" fmla="*/ 17 h 246"/>
                  <a:gd name="T30" fmla="*/ 40 w 342"/>
                  <a:gd name="T31" fmla="*/ 19 h 246"/>
                  <a:gd name="T32" fmla="*/ 40 w 342"/>
                  <a:gd name="T33" fmla="*/ 22 h 246"/>
                  <a:gd name="T34" fmla="*/ 35 w 342"/>
                  <a:gd name="T35" fmla="*/ 22 h 246"/>
                  <a:gd name="T36" fmla="*/ 27 w 342"/>
                  <a:gd name="T37" fmla="*/ 30 h 246"/>
                  <a:gd name="T38" fmla="*/ 27 w 342"/>
                  <a:gd name="T39" fmla="*/ 30 h 246"/>
                  <a:gd name="T40" fmla="*/ 40 w 342"/>
                  <a:gd name="T41" fmla="*/ 22 h 246"/>
                  <a:gd name="T42" fmla="*/ 40 w 342"/>
                  <a:gd name="T43" fmla="*/ 21 h 246"/>
                  <a:gd name="T44" fmla="*/ 43 w 342"/>
                  <a:gd name="T45" fmla="*/ 22 h 246"/>
                  <a:gd name="T46" fmla="*/ 43 w 342"/>
                  <a:gd name="T47" fmla="*/ 24 h 246"/>
                  <a:gd name="T48" fmla="*/ 37 w 342"/>
                  <a:gd name="T49" fmla="*/ 26 h 246"/>
                  <a:gd name="T50" fmla="*/ 40 w 342"/>
                  <a:gd name="T51" fmla="*/ 30 h 246"/>
                  <a:gd name="T52" fmla="*/ 37 w 342"/>
                  <a:gd name="T53" fmla="*/ 34 h 246"/>
                  <a:gd name="T54" fmla="*/ 37 w 342"/>
                  <a:gd name="T55" fmla="*/ 32 h 246"/>
                  <a:gd name="T56" fmla="*/ 32 w 342"/>
                  <a:gd name="T57" fmla="*/ 35 h 246"/>
                  <a:gd name="T58" fmla="*/ 32 w 342"/>
                  <a:gd name="T59" fmla="*/ 30 h 246"/>
                  <a:gd name="T60" fmla="*/ 27 w 342"/>
                  <a:gd name="T61" fmla="*/ 34 h 246"/>
                  <a:gd name="T62" fmla="*/ 29 w 342"/>
                  <a:gd name="T63" fmla="*/ 37 h 246"/>
                  <a:gd name="T64" fmla="*/ 43 w 342"/>
                  <a:gd name="T65" fmla="*/ 34 h 246"/>
                  <a:gd name="T66" fmla="*/ 43 w 342"/>
                  <a:gd name="T67" fmla="*/ 26 h 246"/>
                  <a:gd name="T68" fmla="*/ 48 w 342"/>
                  <a:gd name="T69" fmla="*/ 21 h 246"/>
                  <a:gd name="T70" fmla="*/ 43 w 342"/>
                  <a:gd name="T71" fmla="*/ 11 h 246"/>
                  <a:gd name="T72" fmla="*/ 48 w 342"/>
                  <a:gd name="T73" fmla="*/ 10 h 246"/>
                  <a:gd name="T74" fmla="*/ 46 w 342"/>
                  <a:gd name="T75" fmla="*/ 0 h 246"/>
                  <a:gd name="T76" fmla="*/ 152 w 342"/>
                  <a:gd name="T77" fmla="*/ 19 h 246"/>
                  <a:gd name="T78" fmla="*/ 134 w 342"/>
                  <a:gd name="T79" fmla="*/ 77 h 246"/>
                  <a:gd name="T80" fmla="*/ 96 w 342"/>
                  <a:gd name="T81" fmla="*/ 71 h 246"/>
                  <a:gd name="T82" fmla="*/ 50 w 342"/>
                  <a:gd name="T83" fmla="*/ 71 h 246"/>
                  <a:gd name="T84" fmla="*/ 37 w 342"/>
                  <a:gd name="T85" fmla="*/ 66 h 246"/>
                  <a:gd name="T86" fmla="*/ 27 w 342"/>
                  <a:gd name="T87" fmla="*/ 68 h 246"/>
                  <a:gd name="T88" fmla="*/ 18 w 342"/>
                  <a:gd name="T89" fmla="*/ 64 h 246"/>
                  <a:gd name="T90" fmla="*/ 18 w 342"/>
                  <a:gd name="T91" fmla="*/ 54 h 246"/>
                  <a:gd name="T92" fmla="*/ 11 w 342"/>
                  <a:gd name="T93" fmla="*/ 51 h 24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42"/>
                  <a:gd name="T142" fmla="*/ 0 h 246"/>
                  <a:gd name="T143" fmla="*/ 342 w 342"/>
                  <a:gd name="T144" fmla="*/ 246 h 24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42" h="246">
                    <a:moveTo>
                      <a:pt x="24" y="162"/>
                    </a:moveTo>
                    <a:lnTo>
                      <a:pt x="0" y="150"/>
                    </a:lnTo>
                    <a:lnTo>
                      <a:pt x="6" y="126"/>
                    </a:lnTo>
                    <a:lnTo>
                      <a:pt x="6" y="144"/>
                    </a:lnTo>
                    <a:lnTo>
                      <a:pt x="18" y="126"/>
                    </a:lnTo>
                    <a:lnTo>
                      <a:pt x="6" y="126"/>
                    </a:lnTo>
                    <a:lnTo>
                      <a:pt x="12" y="108"/>
                    </a:lnTo>
                    <a:lnTo>
                      <a:pt x="12" y="54"/>
                    </a:lnTo>
                    <a:lnTo>
                      <a:pt x="6" y="36"/>
                    </a:lnTo>
                    <a:lnTo>
                      <a:pt x="12" y="12"/>
                    </a:lnTo>
                    <a:lnTo>
                      <a:pt x="42" y="36"/>
                    </a:lnTo>
                    <a:lnTo>
                      <a:pt x="72" y="48"/>
                    </a:lnTo>
                    <a:lnTo>
                      <a:pt x="84" y="60"/>
                    </a:lnTo>
                    <a:lnTo>
                      <a:pt x="84" y="54"/>
                    </a:lnTo>
                    <a:lnTo>
                      <a:pt x="90" y="60"/>
                    </a:lnTo>
                    <a:lnTo>
                      <a:pt x="90" y="72"/>
                    </a:lnTo>
                    <a:lnTo>
                      <a:pt x="78" y="72"/>
                    </a:lnTo>
                    <a:lnTo>
                      <a:pt x="60" y="96"/>
                    </a:lnTo>
                    <a:lnTo>
                      <a:pt x="90" y="72"/>
                    </a:lnTo>
                    <a:lnTo>
                      <a:pt x="90" y="66"/>
                    </a:lnTo>
                    <a:lnTo>
                      <a:pt x="96" y="72"/>
                    </a:lnTo>
                    <a:lnTo>
                      <a:pt x="96" y="78"/>
                    </a:lnTo>
                    <a:lnTo>
                      <a:pt x="84" y="84"/>
                    </a:lnTo>
                    <a:lnTo>
                      <a:pt x="90" y="96"/>
                    </a:lnTo>
                    <a:lnTo>
                      <a:pt x="84" y="108"/>
                    </a:lnTo>
                    <a:lnTo>
                      <a:pt x="84" y="102"/>
                    </a:lnTo>
                    <a:lnTo>
                      <a:pt x="72" y="114"/>
                    </a:lnTo>
                    <a:lnTo>
                      <a:pt x="72" y="96"/>
                    </a:lnTo>
                    <a:lnTo>
                      <a:pt x="60" y="108"/>
                    </a:lnTo>
                    <a:lnTo>
                      <a:pt x="66" y="120"/>
                    </a:lnTo>
                    <a:lnTo>
                      <a:pt x="96" y="108"/>
                    </a:lnTo>
                    <a:lnTo>
                      <a:pt x="96" y="84"/>
                    </a:lnTo>
                    <a:lnTo>
                      <a:pt x="108" y="66"/>
                    </a:lnTo>
                    <a:lnTo>
                      <a:pt x="96" y="36"/>
                    </a:lnTo>
                    <a:lnTo>
                      <a:pt x="108" y="30"/>
                    </a:lnTo>
                    <a:lnTo>
                      <a:pt x="102" y="0"/>
                    </a:lnTo>
                    <a:lnTo>
                      <a:pt x="342" y="60"/>
                    </a:lnTo>
                    <a:lnTo>
                      <a:pt x="300" y="246"/>
                    </a:lnTo>
                    <a:lnTo>
                      <a:pt x="216" y="228"/>
                    </a:lnTo>
                    <a:lnTo>
                      <a:pt x="114" y="228"/>
                    </a:lnTo>
                    <a:lnTo>
                      <a:pt x="84" y="210"/>
                    </a:lnTo>
                    <a:lnTo>
                      <a:pt x="60" y="216"/>
                    </a:lnTo>
                    <a:lnTo>
                      <a:pt x="42" y="204"/>
                    </a:lnTo>
                    <a:lnTo>
                      <a:pt x="42" y="174"/>
                    </a:lnTo>
                    <a:lnTo>
                      <a:pt x="24" y="162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19" name="Freeform 247"/>
              <p:cNvSpPr>
                <a:spLocks noChangeAspect="1"/>
              </p:cNvSpPr>
              <p:nvPr/>
            </p:nvSpPr>
            <p:spPr bwMode="auto">
              <a:xfrm>
                <a:off x="3424" y="976"/>
                <a:ext cx="261" cy="167"/>
              </a:xfrm>
              <a:custGeom>
                <a:avLst/>
                <a:gdLst>
                  <a:gd name="T0" fmla="*/ 11 w 342"/>
                  <a:gd name="T1" fmla="*/ 51 h 246"/>
                  <a:gd name="T2" fmla="*/ 0 w 342"/>
                  <a:gd name="T3" fmla="*/ 47 h 246"/>
                  <a:gd name="T4" fmla="*/ 3 w 342"/>
                  <a:gd name="T5" fmla="*/ 39 h 246"/>
                  <a:gd name="T6" fmla="*/ 3 w 342"/>
                  <a:gd name="T7" fmla="*/ 45 h 246"/>
                  <a:gd name="T8" fmla="*/ 8 w 342"/>
                  <a:gd name="T9" fmla="*/ 39 h 246"/>
                  <a:gd name="T10" fmla="*/ 3 w 342"/>
                  <a:gd name="T11" fmla="*/ 39 h 246"/>
                  <a:gd name="T12" fmla="*/ 5 w 342"/>
                  <a:gd name="T13" fmla="*/ 34 h 246"/>
                  <a:gd name="T14" fmla="*/ 11 w 342"/>
                  <a:gd name="T15" fmla="*/ 34 h 246"/>
                  <a:gd name="T16" fmla="*/ 5 w 342"/>
                  <a:gd name="T17" fmla="*/ 34 h 246"/>
                  <a:gd name="T18" fmla="*/ 5 w 342"/>
                  <a:gd name="T19" fmla="*/ 17 h 246"/>
                  <a:gd name="T20" fmla="*/ 3 w 342"/>
                  <a:gd name="T21" fmla="*/ 11 h 246"/>
                  <a:gd name="T22" fmla="*/ 5 w 342"/>
                  <a:gd name="T23" fmla="*/ 3 h 246"/>
                  <a:gd name="T24" fmla="*/ 18 w 342"/>
                  <a:gd name="T25" fmla="*/ 11 h 246"/>
                  <a:gd name="T26" fmla="*/ 32 w 342"/>
                  <a:gd name="T27" fmla="*/ 15 h 246"/>
                  <a:gd name="T28" fmla="*/ 37 w 342"/>
                  <a:gd name="T29" fmla="*/ 19 h 246"/>
                  <a:gd name="T30" fmla="*/ 37 w 342"/>
                  <a:gd name="T31" fmla="*/ 17 h 246"/>
                  <a:gd name="T32" fmla="*/ 40 w 342"/>
                  <a:gd name="T33" fmla="*/ 19 h 246"/>
                  <a:gd name="T34" fmla="*/ 40 w 342"/>
                  <a:gd name="T35" fmla="*/ 22 h 246"/>
                  <a:gd name="T36" fmla="*/ 35 w 342"/>
                  <a:gd name="T37" fmla="*/ 22 h 246"/>
                  <a:gd name="T38" fmla="*/ 27 w 342"/>
                  <a:gd name="T39" fmla="*/ 30 h 246"/>
                  <a:gd name="T40" fmla="*/ 32 w 342"/>
                  <a:gd name="T41" fmla="*/ 30 h 246"/>
                  <a:gd name="T42" fmla="*/ 27 w 342"/>
                  <a:gd name="T43" fmla="*/ 30 h 246"/>
                  <a:gd name="T44" fmla="*/ 40 w 342"/>
                  <a:gd name="T45" fmla="*/ 22 h 246"/>
                  <a:gd name="T46" fmla="*/ 40 w 342"/>
                  <a:gd name="T47" fmla="*/ 21 h 246"/>
                  <a:gd name="T48" fmla="*/ 43 w 342"/>
                  <a:gd name="T49" fmla="*/ 22 h 246"/>
                  <a:gd name="T50" fmla="*/ 43 w 342"/>
                  <a:gd name="T51" fmla="*/ 24 h 246"/>
                  <a:gd name="T52" fmla="*/ 37 w 342"/>
                  <a:gd name="T53" fmla="*/ 26 h 246"/>
                  <a:gd name="T54" fmla="*/ 40 w 342"/>
                  <a:gd name="T55" fmla="*/ 30 h 246"/>
                  <a:gd name="T56" fmla="*/ 37 w 342"/>
                  <a:gd name="T57" fmla="*/ 34 h 246"/>
                  <a:gd name="T58" fmla="*/ 37 w 342"/>
                  <a:gd name="T59" fmla="*/ 32 h 246"/>
                  <a:gd name="T60" fmla="*/ 32 w 342"/>
                  <a:gd name="T61" fmla="*/ 35 h 246"/>
                  <a:gd name="T62" fmla="*/ 32 w 342"/>
                  <a:gd name="T63" fmla="*/ 30 h 246"/>
                  <a:gd name="T64" fmla="*/ 27 w 342"/>
                  <a:gd name="T65" fmla="*/ 34 h 246"/>
                  <a:gd name="T66" fmla="*/ 29 w 342"/>
                  <a:gd name="T67" fmla="*/ 37 h 246"/>
                  <a:gd name="T68" fmla="*/ 43 w 342"/>
                  <a:gd name="T69" fmla="*/ 34 h 246"/>
                  <a:gd name="T70" fmla="*/ 43 w 342"/>
                  <a:gd name="T71" fmla="*/ 26 h 246"/>
                  <a:gd name="T72" fmla="*/ 48 w 342"/>
                  <a:gd name="T73" fmla="*/ 21 h 246"/>
                  <a:gd name="T74" fmla="*/ 43 w 342"/>
                  <a:gd name="T75" fmla="*/ 11 h 246"/>
                  <a:gd name="T76" fmla="*/ 48 w 342"/>
                  <a:gd name="T77" fmla="*/ 10 h 246"/>
                  <a:gd name="T78" fmla="*/ 46 w 342"/>
                  <a:gd name="T79" fmla="*/ 0 h 246"/>
                  <a:gd name="T80" fmla="*/ 152 w 342"/>
                  <a:gd name="T81" fmla="*/ 19 h 246"/>
                  <a:gd name="T82" fmla="*/ 134 w 342"/>
                  <a:gd name="T83" fmla="*/ 77 h 246"/>
                  <a:gd name="T84" fmla="*/ 96 w 342"/>
                  <a:gd name="T85" fmla="*/ 71 h 246"/>
                  <a:gd name="T86" fmla="*/ 50 w 342"/>
                  <a:gd name="T87" fmla="*/ 71 h 246"/>
                  <a:gd name="T88" fmla="*/ 37 w 342"/>
                  <a:gd name="T89" fmla="*/ 66 h 246"/>
                  <a:gd name="T90" fmla="*/ 27 w 342"/>
                  <a:gd name="T91" fmla="*/ 68 h 246"/>
                  <a:gd name="T92" fmla="*/ 18 w 342"/>
                  <a:gd name="T93" fmla="*/ 64 h 246"/>
                  <a:gd name="T94" fmla="*/ 18 w 342"/>
                  <a:gd name="T95" fmla="*/ 54 h 246"/>
                  <a:gd name="T96" fmla="*/ 11 w 342"/>
                  <a:gd name="T97" fmla="*/ 51 h 246"/>
                  <a:gd name="T98" fmla="*/ 11 w 342"/>
                  <a:gd name="T99" fmla="*/ 52 h 2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42"/>
                  <a:gd name="T151" fmla="*/ 0 h 246"/>
                  <a:gd name="T152" fmla="*/ 342 w 342"/>
                  <a:gd name="T153" fmla="*/ 246 h 24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42" h="246">
                    <a:moveTo>
                      <a:pt x="24" y="162"/>
                    </a:moveTo>
                    <a:lnTo>
                      <a:pt x="0" y="150"/>
                    </a:lnTo>
                    <a:lnTo>
                      <a:pt x="6" y="126"/>
                    </a:lnTo>
                    <a:lnTo>
                      <a:pt x="6" y="144"/>
                    </a:lnTo>
                    <a:lnTo>
                      <a:pt x="18" y="126"/>
                    </a:lnTo>
                    <a:lnTo>
                      <a:pt x="6" y="126"/>
                    </a:lnTo>
                    <a:lnTo>
                      <a:pt x="12" y="108"/>
                    </a:lnTo>
                    <a:lnTo>
                      <a:pt x="24" y="108"/>
                    </a:lnTo>
                    <a:lnTo>
                      <a:pt x="12" y="108"/>
                    </a:lnTo>
                    <a:lnTo>
                      <a:pt x="12" y="54"/>
                    </a:lnTo>
                    <a:lnTo>
                      <a:pt x="6" y="36"/>
                    </a:lnTo>
                    <a:lnTo>
                      <a:pt x="12" y="12"/>
                    </a:lnTo>
                    <a:lnTo>
                      <a:pt x="42" y="36"/>
                    </a:lnTo>
                    <a:lnTo>
                      <a:pt x="72" y="48"/>
                    </a:lnTo>
                    <a:lnTo>
                      <a:pt x="84" y="60"/>
                    </a:lnTo>
                    <a:lnTo>
                      <a:pt x="84" y="54"/>
                    </a:lnTo>
                    <a:lnTo>
                      <a:pt x="90" y="60"/>
                    </a:lnTo>
                    <a:lnTo>
                      <a:pt x="90" y="72"/>
                    </a:lnTo>
                    <a:lnTo>
                      <a:pt x="78" y="72"/>
                    </a:lnTo>
                    <a:lnTo>
                      <a:pt x="60" y="96"/>
                    </a:lnTo>
                    <a:lnTo>
                      <a:pt x="72" y="96"/>
                    </a:lnTo>
                    <a:lnTo>
                      <a:pt x="60" y="96"/>
                    </a:lnTo>
                    <a:lnTo>
                      <a:pt x="90" y="72"/>
                    </a:lnTo>
                    <a:lnTo>
                      <a:pt x="90" y="66"/>
                    </a:lnTo>
                    <a:lnTo>
                      <a:pt x="96" y="72"/>
                    </a:lnTo>
                    <a:lnTo>
                      <a:pt x="96" y="78"/>
                    </a:lnTo>
                    <a:lnTo>
                      <a:pt x="84" y="84"/>
                    </a:lnTo>
                    <a:lnTo>
                      <a:pt x="90" y="96"/>
                    </a:lnTo>
                    <a:lnTo>
                      <a:pt x="84" y="108"/>
                    </a:lnTo>
                    <a:lnTo>
                      <a:pt x="84" y="102"/>
                    </a:lnTo>
                    <a:lnTo>
                      <a:pt x="72" y="114"/>
                    </a:lnTo>
                    <a:lnTo>
                      <a:pt x="72" y="96"/>
                    </a:lnTo>
                    <a:lnTo>
                      <a:pt x="60" y="108"/>
                    </a:lnTo>
                    <a:lnTo>
                      <a:pt x="66" y="120"/>
                    </a:lnTo>
                    <a:lnTo>
                      <a:pt x="96" y="108"/>
                    </a:lnTo>
                    <a:lnTo>
                      <a:pt x="96" y="84"/>
                    </a:lnTo>
                    <a:lnTo>
                      <a:pt x="108" y="66"/>
                    </a:lnTo>
                    <a:lnTo>
                      <a:pt x="96" y="36"/>
                    </a:lnTo>
                    <a:lnTo>
                      <a:pt x="108" y="30"/>
                    </a:lnTo>
                    <a:lnTo>
                      <a:pt x="102" y="0"/>
                    </a:lnTo>
                    <a:lnTo>
                      <a:pt x="342" y="60"/>
                    </a:lnTo>
                    <a:lnTo>
                      <a:pt x="300" y="246"/>
                    </a:lnTo>
                    <a:lnTo>
                      <a:pt x="216" y="228"/>
                    </a:lnTo>
                    <a:lnTo>
                      <a:pt x="114" y="228"/>
                    </a:lnTo>
                    <a:lnTo>
                      <a:pt x="84" y="210"/>
                    </a:lnTo>
                    <a:lnTo>
                      <a:pt x="60" y="216"/>
                    </a:lnTo>
                    <a:lnTo>
                      <a:pt x="42" y="204"/>
                    </a:lnTo>
                    <a:lnTo>
                      <a:pt x="42" y="174"/>
                    </a:lnTo>
                    <a:lnTo>
                      <a:pt x="24" y="162"/>
                    </a:lnTo>
                    <a:lnTo>
                      <a:pt x="24" y="16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20" name="Freeform 248"/>
              <p:cNvSpPr>
                <a:spLocks noChangeAspect="1"/>
              </p:cNvSpPr>
              <p:nvPr/>
            </p:nvSpPr>
            <p:spPr bwMode="auto">
              <a:xfrm>
                <a:off x="4870" y="1408"/>
                <a:ext cx="174" cy="154"/>
              </a:xfrm>
              <a:custGeom>
                <a:avLst/>
                <a:gdLst>
                  <a:gd name="T0" fmla="*/ 61 w 228"/>
                  <a:gd name="T1" fmla="*/ 15 h 228"/>
                  <a:gd name="T2" fmla="*/ 64 w 228"/>
                  <a:gd name="T3" fmla="*/ 24 h 228"/>
                  <a:gd name="T4" fmla="*/ 78 w 228"/>
                  <a:gd name="T5" fmla="*/ 15 h 228"/>
                  <a:gd name="T6" fmla="*/ 85 w 228"/>
                  <a:gd name="T7" fmla="*/ 16 h 228"/>
                  <a:gd name="T8" fmla="*/ 91 w 228"/>
                  <a:gd name="T9" fmla="*/ 13 h 228"/>
                  <a:gd name="T10" fmla="*/ 98 w 228"/>
                  <a:gd name="T11" fmla="*/ 13 h 228"/>
                  <a:gd name="T12" fmla="*/ 102 w 228"/>
                  <a:gd name="T13" fmla="*/ 19 h 228"/>
                  <a:gd name="T14" fmla="*/ 102 w 228"/>
                  <a:gd name="T15" fmla="*/ 22 h 228"/>
                  <a:gd name="T16" fmla="*/ 88 w 228"/>
                  <a:gd name="T17" fmla="*/ 16 h 228"/>
                  <a:gd name="T18" fmla="*/ 88 w 228"/>
                  <a:gd name="T19" fmla="*/ 22 h 228"/>
                  <a:gd name="T20" fmla="*/ 80 w 228"/>
                  <a:gd name="T21" fmla="*/ 32 h 228"/>
                  <a:gd name="T22" fmla="*/ 75 w 228"/>
                  <a:gd name="T23" fmla="*/ 32 h 228"/>
                  <a:gd name="T24" fmla="*/ 73 w 228"/>
                  <a:gd name="T25" fmla="*/ 39 h 228"/>
                  <a:gd name="T26" fmla="*/ 64 w 228"/>
                  <a:gd name="T27" fmla="*/ 37 h 228"/>
                  <a:gd name="T28" fmla="*/ 53 w 228"/>
                  <a:gd name="T29" fmla="*/ 57 h 228"/>
                  <a:gd name="T30" fmla="*/ 56 w 228"/>
                  <a:gd name="T31" fmla="*/ 57 h 228"/>
                  <a:gd name="T32" fmla="*/ 53 w 228"/>
                  <a:gd name="T33" fmla="*/ 63 h 228"/>
                  <a:gd name="T34" fmla="*/ 27 w 228"/>
                  <a:gd name="T35" fmla="*/ 70 h 228"/>
                  <a:gd name="T36" fmla="*/ 21 w 228"/>
                  <a:gd name="T37" fmla="*/ 68 h 228"/>
                  <a:gd name="T38" fmla="*/ 18 w 228"/>
                  <a:gd name="T39" fmla="*/ 63 h 228"/>
                  <a:gd name="T40" fmla="*/ 5 w 228"/>
                  <a:gd name="T41" fmla="*/ 57 h 228"/>
                  <a:gd name="T42" fmla="*/ 0 w 228"/>
                  <a:gd name="T43" fmla="*/ 48 h 228"/>
                  <a:gd name="T44" fmla="*/ 8 w 228"/>
                  <a:gd name="T45" fmla="*/ 43 h 228"/>
                  <a:gd name="T46" fmla="*/ 11 w 228"/>
                  <a:gd name="T47" fmla="*/ 35 h 228"/>
                  <a:gd name="T48" fmla="*/ 16 w 228"/>
                  <a:gd name="T49" fmla="*/ 35 h 228"/>
                  <a:gd name="T50" fmla="*/ 16 w 228"/>
                  <a:gd name="T51" fmla="*/ 30 h 228"/>
                  <a:gd name="T52" fmla="*/ 32 w 228"/>
                  <a:gd name="T53" fmla="*/ 20 h 228"/>
                  <a:gd name="T54" fmla="*/ 35 w 228"/>
                  <a:gd name="T55" fmla="*/ 5 h 228"/>
                  <a:gd name="T56" fmla="*/ 32 w 228"/>
                  <a:gd name="T57" fmla="*/ 2 h 228"/>
                  <a:gd name="T58" fmla="*/ 35 w 228"/>
                  <a:gd name="T59" fmla="*/ 0 h 228"/>
                  <a:gd name="T60" fmla="*/ 40 w 228"/>
                  <a:gd name="T61" fmla="*/ 16 h 228"/>
                  <a:gd name="T62" fmla="*/ 56 w 228"/>
                  <a:gd name="T63" fmla="*/ 15 h 228"/>
                  <a:gd name="T64" fmla="*/ 61 w 228"/>
                  <a:gd name="T65" fmla="*/ 15 h 22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28"/>
                  <a:gd name="T100" fmla="*/ 0 h 228"/>
                  <a:gd name="T101" fmla="*/ 228 w 228"/>
                  <a:gd name="T102" fmla="*/ 228 h 22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28" h="228">
                    <a:moveTo>
                      <a:pt x="138" y="48"/>
                    </a:moveTo>
                    <a:lnTo>
                      <a:pt x="144" y="78"/>
                    </a:lnTo>
                    <a:lnTo>
                      <a:pt x="174" y="48"/>
                    </a:lnTo>
                    <a:lnTo>
                      <a:pt x="192" y="54"/>
                    </a:lnTo>
                    <a:lnTo>
                      <a:pt x="204" y="42"/>
                    </a:lnTo>
                    <a:lnTo>
                      <a:pt x="222" y="42"/>
                    </a:lnTo>
                    <a:lnTo>
                      <a:pt x="228" y="60"/>
                    </a:lnTo>
                    <a:lnTo>
                      <a:pt x="228" y="72"/>
                    </a:lnTo>
                    <a:lnTo>
                      <a:pt x="198" y="54"/>
                    </a:lnTo>
                    <a:lnTo>
                      <a:pt x="198" y="72"/>
                    </a:lnTo>
                    <a:lnTo>
                      <a:pt x="180" y="102"/>
                    </a:lnTo>
                    <a:lnTo>
                      <a:pt x="168" y="102"/>
                    </a:lnTo>
                    <a:lnTo>
                      <a:pt x="162" y="126"/>
                    </a:lnTo>
                    <a:lnTo>
                      <a:pt x="144" y="120"/>
                    </a:lnTo>
                    <a:lnTo>
                      <a:pt x="120" y="186"/>
                    </a:lnTo>
                    <a:lnTo>
                      <a:pt x="126" y="186"/>
                    </a:lnTo>
                    <a:lnTo>
                      <a:pt x="120" y="204"/>
                    </a:lnTo>
                    <a:lnTo>
                      <a:pt x="60" y="228"/>
                    </a:lnTo>
                    <a:lnTo>
                      <a:pt x="48" y="222"/>
                    </a:lnTo>
                    <a:lnTo>
                      <a:pt x="42" y="204"/>
                    </a:lnTo>
                    <a:lnTo>
                      <a:pt x="12" y="186"/>
                    </a:lnTo>
                    <a:lnTo>
                      <a:pt x="0" y="156"/>
                    </a:lnTo>
                    <a:lnTo>
                      <a:pt x="18" y="138"/>
                    </a:lnTo>
                    <a:lnTo>
                      <a:pt x="24" y="114"/>
                    </a:lnTo>
                    <a:lnTo>
                      <a:pt x="36" y="114"/>
                    </a:lnTo>
                    <a:lnTo>
                      <a:pt x="36" y="96"/>
                    </a:lnTo>
                    <a:lnTo>
                      <a:pt x="72" y="66"/>
                    </a:lnTo>
                    <a:lnTo>
                      <a:pt x="78" y="18"/>
                    </a:lnTo>
                    <a:lnTo>
                      <a:pt x="72" y="6"/>
                    </a:lnTo>
                    <a:lnTo>
                      <a:pt x="78" y="0"/>
                    </a:lnTo>
                    <a:lnTo>
                      <a:pt x="90" y="54"/>
                    </a:lnTo>
                    <a:lnTo>
                      <a:pt x="126" y="48"/>
                    </a:lnTo>
                    <a:lnTo>
                      <a:pt x="138" y="48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21" name="Freeform 249"/>
              <p:cNvSpPr>
                <a:spLocks noChangeAspect="1"/>
              </p:cNvSpPr>
              <p:nvPr/>
            </p:nvSpPr>
            <p:spPr bwMode="auto">
              <a:xfrm>
                <a:off x="4870" y="1408"/>
                <a:ext cx="174" cy="154"/>
              </a:xfrm>
              <a:custGeom>
                <a:avLst/>
                <a:gdLst>
                  <a:gd name="T0" fmla="*/ 61 w 228"/>
                  <a:gd name="T1" fmla="*/ 15 h 228"/>
                  <a:gd name="T2" fmla="*/ 64 w 228"/>
                  <a:gd name="T3" fmla="*/ 24 h 228"/>
                  <a:gd name="T4" fmla="*/ 78 w 228"/>
                  <a:gd name="T5" fmla="*/ 15 h 228"/>
                  <a:gd name="T6" fmla="*/ 85 w 228"/>
                  <a:gd name="T7" fmla="*/ 16 h 228"/>
                  <a:gd name="T8" fmla="*/ 91 w 228"/>
                  <a:gd name="T9" fmla="*/ 13 h 228"/>
                  <a:gd name="T10" fmla="*/ 98 w 228"/>
                  <a:gd name="T11" fmla="*/ 13 h 228"/>
                  <a:gd name="T12" fmla="*/ 102 w 228"/>
                  <a:gd name="T13" fmla="*/ 19 h 228"/>
                  <a:gd name="T14" fmla="*/ 102 w 228"/>
                  <a:gd name="T15" fmla="*/ 22 h 228"/>
                  <a:gd name="T16" fmla="*/ 88 w 228"/>
                  <a:gd name="T17" fmla="*/ 16 h 228"/>
                  <a:gd name="T18" fmla="*/ 88 w 228"/>
                  <a:gd name="T19" fmla="*/ 22 h 228"/>
                  <a:gd name="T20" fmla="*/ 80 w 228"/>
                  <a:gd name="T21" fmla="*/ 32 h 228"/>
                  <a:gd name="T22" fmla="*/ 75 w 228"/>
                  <a:gd name="T23" fmla="*/ 32 h 228"/>
                  <a:gd name="T24" fmla="*/ 73 w 228"/>
                  <a:gd name="T25" fmla="*/ 39 h 228"/>
                  <a:gd name="T26" fmla="*/ 64 w 228"/>
                  <a:gd name="T27" fmla="*/ 37 h 228"/>
                  <a:gd name="T28" fmla="*/ 53 w 228"/>
                  <a:gd name="T29" fmla="*/ 57 h 228"/>
                  <a:gd name="T30" fmla="*/ 56 w 228"/>
                  <a:gd name="T31" fmla="*/ 57 h 228"/>
                  <a:gd name="T32" fmla="*/ 53 w 228"/>
                  <a:gd name="T33" fmla="*/ 63 h 228"/>
                  <a:gd name="T34" fmla="*/ 27 w 228"/>
                  <a:gd name="T35" fmla="*/ 70 h 228"/>
                  <a:gd name="T36" fmla="*/ 21 w 228"/>
                  <a:gd name="T37" fmla="*/ 68 h 228"/>
                  <a:gd name="T38" fmla="*/ 18 w 228"/>
                  <a:gd name="T39" fmla="*/ 63 h 228"/>
                  <a:gd name="T40" fmla="*/ 5 w 228"/>
                  <a:gd name="T41" fmla="*/ 57 h 228"/>
                  <a:gd name="T42" fmla="*/ 0 w 228"/>
                  <a:gd name="T43" fmla="*/ 48 h 228"/>
                  <a:gd name="T44" fmla="*/ 8 w 228"/>
                  <a:gd name="T45" fmla="*/ 43 h 228"/>
                  <a:gd name="T46" fmla="*/ 11 w 228"/>
                  <a:gd name="T47" fmla="*/ 35 h 228"/>
                  <a:gd name="T48" fmla="*/ 16 w 228"/>
                  <a:gd name="T49" fmla="*/ 35 h 228"/>
                  <a:gd name="T50" fmla="*/ 16 w 228"/>
                  <a:gd name="T51" fmla="*/ 30 h 228"/>
                  <a:gd name="T52" fmla="*/ 32 w 228"/>
                  <a:gd name="T53" fmla="*/ 20 h 228"/>
                  <a:gd name="T54" fmla="*/ 35 w 228"/>
                  <a:gd name="T55" fmla="*/ 5 h 228"/>
                  <a:gd name="T56" fmla="*/ 32 w 228"/>
                  <a:gd name="T57" fmla="*/ 2 h 228"/>
                  <a:gd name="T58" fmla="*/ 35 w 228"/>
                  <a:gd name="T59" fmla="*/ 0 h 228"/>
                  <a:gd name="T60" fmla="*/ 40 w 228"/>
                  <a:gd name="T61" fmla="*/ 16 h 228"/>
                  <a:gd name="T62" fmla="*/ 56 w 228"/>
                  <a:gd name="T63" fmla="*/ 15 h 228"/>
                  <a:gd name="T64" fmla="*/ 61 w 228"/>
                  <a:gd name="T65" fmla="*/ 15 h 228"/>
                  <a:gd name="T66" fmla="*/ 61 w 228"/>
                  <a:gd name="T67" fmla="*/ 16 h 22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28"/>
                  <a:gd name="T103" fmla="*/ 0 h 228"/>
                  <a:gd name="T104" fmla="*/ 228 w 228"/>
                  <a:gd name="T105" fmla="*/ 228 h 22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28" h="228">
                    <a:moveTo>
                      <a:pt x="138" y="48"/>
                    </a:moveTo>
                    <a:lnTo>
                      <a:pt x="144" y="78"/>
                    </a:lnTo>
                    <a:lnTo>
                      <a:pt x="174" y="48"/>
                    </a:lnTo>
                    <a:lnTo>
                      <a:pt x="192" y="54"/>
                    </a:lnTo>
                    <a:lnTo>
                      <a:pt x="204" y="42"/>
                    </a:lnTo>
                    <a:lnTo>
                      <a:pt x="222" y="42"/>
                    </a:lnTo>
                    <a:lnTo>
                      <a:pt x="228" y="60"/>
                    </a:lnTo>
                    <a:lnTo>
                      <a:pt x="228" y="72"/>
                    </a:lnTo>
                    <a:lnTo>
                      <a:pt x="198" y="54"/>
                    </a:lnTo>
                    <a:lnTo>
                      <a:pt x="198" y="72"/>
                    </a:lnTo>
                    <a:lnTo>
                      <a:pt x="180" y="102"/>
                    </a:lnTo>
                    <a:lnTo>
                      <a:pt x="168" y="102"/>
                    </a:lnTo>
                    <a:lnTo>
                      <a:pt x="162" y="126"/>
                    </a:lnTo>
                    <a:lnTo>
                      <a:pt x="144" y="120"/>
                    </a:lnTo>
                    <a:lnTo>
                      <a:pt x="120" y="186"/>
                    </a:lnTo>
                    <a:lnTo>
                      <a:pt x="126" y="186"/>
                    </a:lnTo>
                    <a:lnTo>
                      <a:pt x="120" y="204"/>
                    </a:lnTo>
                    <a:lnTo>
                      <a:pt x="60" y="228"/>
                    </a:lnTo>
                    <a:lnTo>
                      <a:pt x="48" y="222"/>
                    </a:lnTo>
                    <a:lnTo>
                      <a:pt x="42" y="204"/>
                    </a:lnTo>
                    <a:lnTo>
                      <a:pt x="12" y="186"/>
                    </a:lnTo>
                    <a:lnTo>
                      <a:pt x="0" y="156"/>
                    </a:lnTo>
                    <a:lnTo>
                      <a:pt x="18" y="138"/>
                    </a:lnTo>
                    <a:lnTo>
                      <a:pt x="24" y="114"/>
                    </a:lnTo>
                    <a:lnTo>
                      <a:pt x="36" y="114"/>
                    </a:lnTo>
                    <a:lnTo>
                      <a:pt x="36" y="96"/>
                    </a:lnTo>
                    <a:lnTo>
                      <a:pt x="72" y="66"/>
                    </a:lnTo>
                    <a:lnTo>
                      <a:pt x="78" y="18"/>
                    </a:lnTo>
                    <a:lnTo>
                      <a:pt x="72" y="6"/>
                    </a:lnTo>
                    <a:lnTo>
                      <a:pt x="78" y="0"/>
                    </a:lnTo>
                    <a:lnTo>
                      <a:pt x="90" y="54"/>
                    </a:lnTo>
                    <a:lnTo>
                      <a:pt x="126" y="48"/>
                    </a:lnTo>
                    <a:lnTo>
                      <a:pt x="138" y="48"/>
                    </a:lnTo>
                    <a:lnTo>
                      <a:pt x="138" y="5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22" name="Freeform 250"/>
              <p:cNvSpPr>
                <a:spLocks noChangeAspect="1"/>
              </p:cNvSpPr>
              <p:nvPr/>
            </p:nvSpPr>
            <p:spPr bwMode="auto">
              <a:xfrm>
                <a:off x="4468" y="1171"/>
                <a:ext cx="205" cy="192"/>
              </a:xfrm>
              <a:custGeom>
                <a:avLst/>
                <a:gdLst>
                  <a:gd name="T0" fmla="*/ 50 w 270"/>
                  <a:gd name="T1" fmla="*/ 89 h 282"/>
                  <a:gd name="T2" fmla="*/ 42 w 270"/>
                  <a:gd name="T3" fmla="*/ 84 h 282"/>
                  <a:gd name="T4" fmla="*/ 39 w 270"/>
                  <a:gd name="T5" fmla="*/ 78 h 282"/>
                  <a:gd name="T6" fmla="*/ 42 w 270"/>
                  <a:gd name="T7" fmla="*/ 74 h 282"/>
                  <a:gd name="T8" fmla="*/ 37 w 270"/>
                  <a:gd name="T9" fmla="*/ 68 h 282"/>
                  <a:gd name="T10" fmla="*/ 34 w 270"/>
                  <a:gd name="T11" fmla="*/ 59 h 282"/>
                  <a:gd name="T12" fmla="*/ 5 w 270"/>
                  <a:gd name="T13" fmla="*/ 44 h 282"/>
                  <a:gd name="T14" fmla="*/ 5 w 270"/>
                  <a:gd name="T15" fmla="*/ 30 h 282"/>
                  <a:gd name="T16" fmla="*/ 0 w 270"/>
                  <a:gd name="T17" fmla="*/ 27 h 282"/>
                  <a:gd name="T18" fmla="*/ 5 w 270"/>
                  <a:gd name="T19" fmla="*/ 21 h 282"/>
                  <a:gd name="T20" fmla="*/ 13 w 270"/>
                  <a:gd name="T21" fmla="*/ 17 h 282"/>
                  <a:gd name="T22" fmla="*/ 13 w 270"/>
                  <a:gd name="T23" fmla="*/ 5 h 282"/>
                  <a:gd name="T24" fmla="*/ 15 w 270"/>
                  <a:gd name="T25" fmla="*/ 3 h 282"/>
                  <a:gd name="T26" fmla="*/ 20 w 270"/>
                  <a:gd name="T27" fmla="*/ 5 h 282"/>
                  <a:gd name="T28" fmla="*/ 39 w 270"/>
                  <a:gd name="T29" fmla="*/ 0 h 282"/>
                  <a:gd name="T30" fmla="*/ 39 w 270"/>
                  <a:gd name="T31" fmla="*/ 5 h 282"/>
                  <a:gd name="T32" fmla="*/ 50 w 270"/>
                  <a:gd name="T33" fmla="*/ 7 h 282"/>
                  <a:gd name="T34" fmla="*/ 55 w 270"/>
                  <a:gd name="T35" fmla="*/ 12 h 282"/>
                  <a:gd name="T36" fmla="*/ 95 w 270"/>
                  <a:gd name="T37" fmla="*/ 17 h 282"/>
                  <a:gd name="T38" fmla="*/ 103 w 270"/>
                  <a:gd name="T39" fmla="*/ 21 h 282"/>
                  <a:gd name="T40" fmla="*/ 99 w 270"/>
                  <a:gd name="T41" fmla="*/ 29 h 282"/>
                  <a:gd name="T42" fmla="*/ 105 w 270"/>
                  <a:gd name="T43" fmla="*/ 29 h 282"/>
                  <a:gd name="T44" fmla="*/ 103 w 270"/>
                  <a:gd name="T45" fmla="*/ 32 h 282"/>
                  <a:gd name="T46" fmla="*/ 108 w 270"/>
                  <a:gd name="T47" fmla="*/ 32 h 282"/>
                  <a:gd name="T48" fmla="*/ 99 w 270"/>
                  <a:gd name="T49" fmla="*/ 42 h 282"/>
                  <a:gd name="T50" fmla="*/ 103 w 270"/>
                  <a:gd name="T51" fmla="*/ 46 h 282"/>
                  <a:gd name="T52" fmla="*/ 118 w 270"/>
                  <a:gd name="T53" fmla="*/ 29 h 282"/>
                  <a:gd name="T54" fmla="*/ 108 w 270"/>
                  <a:gd name="T55" fmla="*/ 54 h 282"/>
                  <a:gd name="T56" fmla="*/ 105 w 270"/>
                  <a:gd name="T57" fmla="*/ 70 h 282"/>
                  <a:gd name="T58" fmla="*/ 110 w 270"/>
                  <a:gd name="T59" fmla="*/ 85 h 282"/>
                  <a:gd name="T60" fmla="*/ 55 w 270"/>
                  <a:gd name="T61" fmla="*/ 87 h 282"/>
                  <a:gd name="T62" fmla="*/ 50 w 270"/>
                  <a:gd name="T63" fmla="*/ 89 h 28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70"/>
                  <a:gd name="T97" fmla="*/ 0 h 282"/>
                  <a:gd name="T98" fmla="*/ 270 w 270"/>
                  <a:gd name="T99" fmla="*/ 282 h 28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70" h="282">
                    <a:moveTo>
                      <a:pt x="114" y="282"/>
                    </a:moveTo>
                    <a:lnTo>
                      <a:pt x="96" y="264"/>
                    </a:lnTo>
                    <a:lnTo>
                      <a:pt x="90" y="246"/>
                    </a:lnTo>
                    <a:lnTo>
                      <a:pt x="96" y="234"/>
                    </a:lnTo>
                    <a:lnTo>
                      <a:pt x="84" y="216"/>
                    </a:lnTo>
                    <a:lnTo>
                      <a:pt x="78" y="186"/>
                    </a:lnTo>
                    <a:lnTo>
                      <a:pt x="12" y="138"/>
                    </a:lnTo>
                    <a:lnTo>
                      <a:pt x="12" y="96"/>
                    </a:lnTo>
                    <a:lnTo>
                      <a:pt x="0" y="84"/>
                    </a:lnTo>
                    <a:lnTo>
                      <a:pt x="12" y="66"/>
                    </a:lnTo>
                    <a:lnTo>
                      <a:pt x="30" y="54"/>
                    </a:lnTo>
                    <a:lnTo>
                      <a:pt x="30" y="18"/>
                    </a:lnTo>
                    <a:lnTo>
                      <a:pt x="36" y="12"/>
                    </a:lnTo>
                    <a:lnTo>
                      <a:pt x="48" y="18"/>
                    </a:lnTo>
                    <a:lnTo>
                      <a:pt x="90" y="0"/>
                    </a:lnTo>
                    <a:lnTo>
                      <a:pt x="90" y="18"/>
                    </a:lnTo>
                    <a:lnTo>
                      <a:pt x="114" y="24"/>
                    </a:lnTo>
                    <a:lnTo>
                      <a:pt x="126" y="36"/>
                    </a:lnTo>
                    <a:lnTo>
                      <a:pt x="216" y="54"/>
                    </a:lnTo>
                    <a:lnTo>
                      <a:pt x="234" y="66"/>
                    </a:lnTo>
                    <a:lnTo>
                      <a:pt x="228" y="90"/>
                    </a:lnTo>
                    <a:lnTo>
                      <a:pt x="240" y="90"/>
                    </a:lnTo>
                    <a:lnTo>
                      <a:pt x="234" y="102"/>
                    </a:lnTo>
                    <a:lnTo>
                      <a:pt x="246" y="102"/>
                    </a:lnTo>
                    <a:lnTo>
                      <a:pt x="228" y="132"/>
                    </a:lnTo>
                    <a:lnTo>
                      <a:pt x="234" y="144"/>
                    </a:lnTo>
                    <a:lnTo>
                      <a:pt x="270" y="90"/>
                    </a:lnTo>
                    <a:lnTo>
                      <a:pt x="246" y="174"/>
                    </a:lnTo>
                    <a:lnTo>
                      <a:pt x="240" y="222"/>
                    </a:lnTo>
                    <a:lnTo>
                      <a:pt x="252" y="270"/>
                    </a:lnTo>
                    <a:lnTo>
                      <a:pt x="126" y="276"/>
                    </a:lnTo>
                    <a:lnTo>
                      <a:pt x="114" y="282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23" name="Freeform 251"/>
              <p:cNvSpPr>
                <a:spLocks noChangeAspect="1"/>
              </p:cNvSpPr>
              <p:nvPr/>
            </p:nvSpPr>
            <p:spPr bwMode="auto">
              <a:xfrm>
                <a:off x="4468" y="1171"/>
                <a:ext cx="205" cy="196"/>
              </a:xfrm>
              <a:custGeom>
                <a:avLst/>
                <a:gdLst>
                  <a:gd name="T0" fmla="*/ 50 w 270"/>
                  <a:gd name="T1" fmla="*/ 89 h 288"/>
                  <a:gd name="T2" fmla="*/ 42 w 270"/>
                  <a:gd name="T3" fmla="*/ 83 h 288"/>
                  <a:gd name="T4" fmla="*/ 39 w 270"/>
                  <a:gd name="T5" fmla="*/ 78 h 288"/>
                  <a:gd name="T6" fmla="*/ 42 w 270"/>
                  <a:gd name="T7" fmla="*/ 73 h 288"/>
                  <a:gd name="T8" fmla="*/ 37 w 270"/>
                  <a:gd name="T9" fmla="*/ 68 h 288"/>
                  <a:gd name="T10" fmla="*/ 34 w 270"/>
                  <a:gd name="T11" fmla="*/ 59 h 288"/>
                  <a:gd name="T12" fmla="*/ 5 w 270"/>
                  <a:gd name="T13" fmla="*/ 44 h 288"/>
                  <a:gd name="T14" fmla="*/ 5 w 270"/>
                  <a:gd name="T15" fmla="*/ 30 h 288"/>
                  <a:gd name="T16" fmla="*/ 0 w 270"/>
                  <a:gd name="T17" fmla="*/ 27 h 288"/>
                  <a:gd name="T18" fmla="*/ 5 w 270"/>
                  <a:gd name="T19" fmla="*/ 21 h 288"/>
                  <a:gd name="T20" fmla="*/ 13 w 270"/>
                  <a:gd name="T21" fmla="*/ 17 h 288"/>
                  <a:gd name="T22" fmla="*/ 13 w 270"/>
                  <a:gd name="T23" fmla="*/ 5 h 288"/>
                  <a:gd name="T24" fmla="*/ 15 w 270"/>
                  <a:gd name="T25" fmla="*/ 3 h 288"/>
                  <a:gd name="T26" fmla="*/ 20 w 270"/>
                  <a:gd name="T27" fmla="*/ 5 h 288"/>
                  <a:gd name="T28" fmla="*/ 39 w 270"/>
                  <a:gd name="T29" fmla="*/ 0 h 288"/>
                  <a:gd name="T30" fmla="*/ 39 w 270"/>
                  <a:gd name="T31" fmla="*/ 5 h 288"/>
                  <a:gd name="T32" fmla="*/ 50 w 270"/>
                  <a:gd name="T33" fmla="*/ 7 h 288"/>
                  <a:gd name="T34" fmla="*/ 55 w 270"/>
                  <a:gd name="T35" fmla="*/ 12 h 288"/>
                  <a:gd name="T36" fmla="*/ 95 w 270"/>
                  <a:gd name="T37" fmla="*/ 17 h 288"/>
                  <a:gd name="T38" fmla="*/ 103 w 270"/>
                  <a:gd name="T39" fmla="*/ 21 h 288"/>
                  <a:gd name="T40" fmla="*/ 99 w 270"/>
                  <a:gd name="T41" fmla="*/ 29 h 288"/>
                  <a:gd name="T42" fmla="*/ 105 w 270"/>
                  <a:gd name="T43" fmla="*/ 29 h 288"/>
                  <a:gd name="T44" fmla="*/ 103 w 270"/>
                  <a:gd name="T45" fmla="*/ 32 h 288"/>
                  <a:gd name="T46" fmla="*/ 108 w 270"/>
                  <a:gd name="T47" fmla="*/ 32 h 288"/>
                  <a:gd name="T48" fmla="*/ 99 w 270"/>
                  <a:gd name="T49" fmla="*/ 42 h 288"/>
                  <a:gd name="T50" fmla="*/ 103 w 270"/>
                  <a:gd name="T51" fmla="*/ 46 h 288"/>
                  <a:gd name="T52" fmla="*/ 118 w 270"/>
                  <a:gd name="T53" fmla="*/ 29 h 288"/>
                  <a:gd name="T54" fmla="*/ 108 w 270"/>
                  <a:gd name="T55" fmla="*/ 54 h 288"/>
                  <a:gd name="T56" fmla="*/ 105 w 270"/>
                  <a:gd name="T57" fmla="*/ 70 h 288"/>
                  <a:gd name="T58" fmla="*/ 110 w 270"/>
                  <a:gd name="T59" fmla="*/ 85 h 288"/>
                  <a:gd name="T60" fmla="*/ 55 w 270"/>
                  <a:gd name="T61" fmla="*/ 87 h 288"/>
                  <a:gd name="T62" fmla="*/ 50 w 270"/>
                  <a:gd name="T63" fmla="*/ 89 h 288"/>
                  <a:gd name="T64" fmla="*/ 50 w 270"/>
                  <a:gd name="T65" fmla="*/ 91 h 2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70"/>
                  <a:gd name="T100" fmla="*/ 0 h 288"/>
                  <a:gd name="T101" fmla="*/ 270 w 270"/>
                  <a:gd name="T102" fmla="*/ 288 h 28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70" h="288">
                    <a:moveTo>
                      <a:pt x="114" y="282"/>
                    </a:moveTo>
                    <a:lnTo>
                      <a:pt x="96" y="264"/>
                    </a:lnTo>
                    <a:lnTo>
                      <a:pt x="90" y="246"/>
                    </a:lnTo>
                    <a:lnTo>
                      <a:pt x="96" y="234"/>
                    </a:lnTo>
                    <a:lnTo>
                      <a:pt x="84" y="216"/>
                    </a:lnTo>
                    <a:lnTo>
                      <a:pt x="78" y="186"/>
                    </a:lnTo>
                    <a:lnTo>
                      <a:pt x="12" y="138"/>
                    </a:lnTo>
                    <a:lnTo>
                      <a:pt x="12" y="96"/>
                    </a:lnTo>
                    <a:lnTo>
                      <a:pt x="0" y="84"/>
                    </a:lnTo>
                    <a:lnTo>
                      <a:pt x="12" y="66"/>
                    </a:lnTo>
                    <a:lnTo>
                      <a:pt x="30" y="54"/>
                    </a:lnTo>
                    <a:lnTo>
                      <a:pt x="30" y="18"/>
                    </a:lnTo>
                    <a:lnTo>
                      <a:pt x="36" y="12"/>
                    </a:lnTo>
                    <a:lnTo>
                      <a:pt x="48" y="18"/>
                    </a:lnTo>
                    <a:lnTo>
                      <a:pt x="90" y="0"/>
                    </a:lnTo>
                    <a:lnTo>
                      <a:pt x="90" y="18"/>
                    </a:lnTo>
                    <a:lnTo>
                      <a:pt x="114" y="24"/>
                    </a:lnTo>
                    <a:lnTo>
                      <a:pt x="126" y="36"/>
                    </a:lnTo>
                    <a:lnTo>
                      <a:pt x="216" y="54"/>
                    </a:lnTo>
                    <a:lnTo>
                      <a:pt x="234" y="66"/>
                    </a:lnTo>
                    <a:lnTo>
                      <a:pt x="228" y="90"/>
                    </a:lnTo>
                    <a:lnTo>
                      <a:pt x="240" y="90"/>
                    </a:lnTo>
                    <a:lnTo>
                      <a:pt x="234" y="102"/>
                    </a:lnTo>
                    <a:lnTo>
                      <a:pt x="246" y="102"/>
                    </a:lnTo>
                    <a:lnTo>
                      <a:pt x="228" y="132"/>
                    </a:lnTo>
                    <a:lnTo>
                      <a:pt x="234" y="144"/>
                    </a:lnTo>
                    <a:lnTo>
                      <a:pt x="270" y="90"/>
                    </a:lnTo>
                    <a:lnTo>
                      <a:pt x="246" y="174"/>
                    </a:lnTo>
                    <a:lnTo>
                      <a:pt x="240" y="222"/>
                    </a:lnTo>
                    <a:lnTo>
                      <a:pt x="252" y="270"/>
                    </a:lnTo>
                    <a:lnTo>
                      <a:pt x="126" y="276"/>
                    </a:lnTo>
                    <a:lnTo>
                      <a:pt x="114" y="282"/>
                    </a:lnTo>
                    <a:lnTo>
                      <a:pt x="114" y="28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24" name="Freeform 252"/>
              <p:cNvSpPr>
                <a:spLocks noChangeAspect="1"/>
              </p:cNvSpPr>
              <p:nvPr/>
            </p:nvSpPr>
            <p:spPr bwMode="auto">
              <a:xfrm>
                <a:off x="3813" y="1220"/>
                <a:ext cx="270" cy="200"/>
              </a:xfrm>
              <a:custGeom>
                <a:avLst/>
                <a:gdLst>
                  <a:gd name="T0" fmla="*/ 152 w 354"/>
                  <a:gd name="T1" fmla="*/ 53 h 294"/>
                  <a:gd name="T2" fmla="*/ 149 w 354"/>
                  <a:gd name="T3" fmla="*/ 93 h 294"/>
                  <a:gd name="T4" fmla="*/ 43 w 354"/>
                  <a:gd name="T5" fmla="*/ 85 h 294"/>
                  <a:gd name="T6" fmla="*/ 0 w 354"/>
                  <a:gd name="T7" fmla="*/ 79 h 294"/>
                  <a:gd name="T8" fmla="*/ 5 w 354"/>
                  <a:gd name="T9" fmla="*/ 61 h 294"/>
                  <a:gd name="T10" fmla="*/ 16 w 354"/>
                  <a:gd name="T11" fmla="*/ 10 h 294"/>
                  <a:gd name="T12" fmla="*/ 18 w 354"/>
                  <a:gd name="T13" fmla="*/ 0 h 294"/>
                  <a:gd name="T14" fmla="*/ 157 w 354"/>
                  <a:gd name="T15" fmla="*/ 11 h 294"/>
                  <a:gd name="T16" fmla="*/ 154 w 354"/>
                  <a:gd name="T17" fmla="*/ 44 h 294"/>
                  <a:gd name="T18" fmla="*/ 152 w 354"/>
                  <a:gd name="T19" fmla="*/ 53 h 29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54"/>
                  <a:gd name="T31" fmla="*/ 0 h 294"/>
                  <a:gd name="T32" fmla="*/ 354 w 354"/>
                  <a:gd name="T33" fmla="*/ 294 h 29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54" h="294">
                    <a:moveTo>
                      <a:pt x="342" y="168"/>
                    </a:moveTo>
                    <a:lnTo>
                      <a:pt x="336" y="294"/>
                    </a:lnTo>
                    <a:lnTo>
                      <a:pt x="96" y="270"/>
                    </a:lnTo>
                    <a:lnTo>
                      <a:pt x="0" y="252"/>
                    </a:lnTo>
                    <a:lnTo>
                      <a:pt x="12" y="192"/>
                    </a:lnTo>
                    <a:lnTo>
                      <a:pt x="36" y="30"/>
                    </a:lnTo>
                    <a:lnTo>
                      <a:pt x="42" y="0"/>
                    </a:lnTo>
                    <a:lnTo>
                      <a:pt x="354" y="36"/>
                    </a:lnTo>
                    <a:lnTo>
                      <a:pt x="348" y="138"/>
                    </a:lnTo>
                    <a:lnTo>
                      <a:pt x="342" y="168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125" name="Freeform 253"/>
              <p:cNvSpPr>
                <a:spLocks noChangeAspect="1"/>
              </p:cNvSpPr>
              <p:nvPr/>
            </p:nvSpPr>
            <p:spPr bwMode="auto">
              <a:xfrm>
                <a:off x="3813" y="1220"/>
                <a:ext cx="270" cy="200"/>
              </a:xfrm>
              <a:custGeom>
                <a:avLst/>
                <a:gdLst>
                  <a:gd name="T0" fmla="*/ 152 w 354"/>
                  <a:gd name="T1" fmla="*/ 53 h 294"/>
                  <a:gd name="T2" fmla="*/ 149 w 354"/>
                  <a:gd name="T3" fmla="*/ 93 h 294"/>
                  <a:gd name="T4" fmla="*/ 43 w 354"/>
                  <a:gd name="T5" fmla="*/ 85 h 294"/>
                  <a:gd name="T6" fmla="*/ 0 w 354"/>
                  <a:gd name="T7" fmla="*/ 79 h 294"/>
                  <a:gd name="T8" fmla="*/ 5 w 354"/>
                  <a:gd name="T9" fmla="*/ 61 h 294"/>
                  <a:gd name="T10" fmla="*/ 16 w 354"/>
                  <a:gd name="T11" fmla="*/ 10 h 294"/>
                  <a:gd name="T12" fmla="*/ 18 w 354"/>
                  <a:gd name="T13" fmla="*/ 0 h 294"/>
                  <a:gd name="T14" fmla="*/ 157 w 354"/>
                  <a:gd name="T15" fmla="*/ 11 h 294"/>
                  <a:gd name="T16" fmla="*/ 154 w 354"/>
                  <a:gd name="T17" fmla="*/ 44 h 294"/>
                  <a:gd name="T18" fmla="*/ 152 w 354"/>
                  <a:gd name="T19" fmla="*/ 53 h 294"/>
                  <a:gd name="T20" fmla="*/ 152 w 354"/>
                  <a:gd name="T21" fmla="*/ 54 h 29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54"/>
                  <a:gd name="T34" fmla="*/ 0 h 294"/>
                  <a:gd name="T35" fmla="*/ 354 w 354"/>
                  <a:gd name="T36" fmla="*/ 294 h 29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54" h="294">
                    <a:moveTo>
                      <a:pt x="342" y="168"/>
                    </a:moveTo>
                    <a:lnTo>
                      <a:pt x="336" y="294"/>
                    </a:lnTo>
                    <a:lnTo>
                      <a:pt x="96" y="270"/>
                    </a:lnTo>
                    <a:lnTo>
                      <a:pt x="0" y="252"/>
                    </a:lnTo>
                    <a:lnTo>
                      <a:pt x="12" y="192"/>
                    </a:lnTo>
                    <a:lnTo>
                      <a:pt x="36" y="30"/>
                    </a:lnTo>
                    <a:lnTo>
                      <a:pt x="42" y="0"/>
                    </a:lnTo>
                    <a:lnTo>
                      <a:pt x="354" y="36"/>
                    </a:lnTo>
                    <a:lnTo>
                      <a:pt x="348" y="138"/>
                    </a:lnTo>
                    <a:lnTo>
                      <a:pt x="342" y="168"/>
                    </a:lnTo>
                    <a:lnTo>
                      <a:pt x="342" y="17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</p:grpSp>
        <p:sp>
          <p:nvSpPr>
            <p:cNvPr id="20003" name="Rectangle 254"/>
            <p:cNvSpPr>
              <a:spLocks noChangeArrowheads="1"/>
            </p:cNvSpPr>
            <p:nvPr/>
          </p:nvSpPr>
          <p:spPr bwMode="auto">
            <a:xfrm>
              <a:off x="916" y="2592"/>
              <a:ext cx="576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FFFF00"/>
                  </a:solidFill>
                  <a:latin typeface="Garamond" pitchFamily="18" charset="0"/>
                </a:rPr>
                <a:t>1994</a:t>
              </a:r>
            </a:p>
          </p:txBody>
        </p:sp>
      </p:grpSp>
      <p:grpSp>
        <p:nvGrpSpPr>
          <p:cNvPr id="6" name="Group 255"/>
          <p:cNvGrpSpPr>
            <a:grpSpLocks/>
          </p:cNvGrpSpPr>
          <p:nvPr/>
        </p:nvGrpSpPr>
        <p:grpSpPr bwMode="auto">
          <a:xfrm>
            <a:off x="5086351" y="1371600"/>
            <a:ext cx="2100263" cy="1981200"/>
            <a:chOff x="2244" y="912"/>
            <a:chExt cx="1323" cy="1248"/>
          </a:xfrm>
        </p:grpSpPr>
        <p:grpSp>
          <p:nvGrpSpPr>
            <p:cNvPr id="19878" name="Group 256"/>
            <p:cNvGrpSpPr>
              <a:grpSpLocks noChangeAspect="1"/>
            </p:cNvGrpSpPr>
            <p:nvPr/>
          </p:nvGrpSpPr>
          <p:grpSpPr bwMode="auto">
            <a:xfrm>
              <a:off x="2244" y="980"/>
              <a:ext cx="1323" cy="1180"/>
              <a:chOff x="0" y="1152"/>
              <a:chExt cx="2832" cy="2262"/>
            </a:xfrm>
          </p:grpSpPr>
          <p:sp>
            <p:nvSpPr>
              <p:cNvPr id="19880" name="AutoShape 257"/>
              <p:cNvSpPr>
                <a:spLocks noChangeAspect="1" noChangeArrowheads="1"/>
              </p:cNvSpPr>
              <p:nvPr/>
            </p:nvSpPr>
            <p:spPr bwMode="auto">
              <a:xfrm>
                <a:off x="0" y="1152"/>
                <a:ext cx="2826" cy="2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81" name="Rectangle 258"/>
              <p:cNvSpPr>
                <a:spLocks noChangeAspect="1" noChangeArrowheads="1"/>
              </p:cNvSpPr>
              <p:nvPr/>
            </p:nvSpPr>
            <p:spPr bwMode="auto">
              <a:xfrm>
                <a:off x="0" y="1152"/>
                <a:ext cx="2832" cy="2262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82" name="Rectangle 259"/>
              <p:cNvSpPr>
                <a:spLocks noChangeAspect="1" noChangeArrowheads="1"/>
              </p:cNvSpPr>
              <p:nvPr/>
            </p:nvSpPr>
            <p:spPr bwMode="auto">
              <a:xfrm>
                <a:off x="36" y="1188"/>
                <a:ext cx="2760" cy="2184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83" name="Freeform 260"/>
              <p:cNvSpPr>
                <a:spLocks noChangeAspect="1"/>
              </p:cNvSpPr>
              <p:nvPr/>
            </p:nvSpPr>
            <p:spPr bwMode="auto">
              <a:xfrm>
                <a:off x="1848" y="2490"/>
                <a:ext cx="192" cy="312"/>
              </a:xfrm>
              <a:custGeom>
                <a:avLst/>
                <a:gdLst>
                  <a:gd name="T0" fmla="*/ 192 w 192"/>
                  <a:gd name="T1" fmla="*/ 246 h 312"/>
                  <a:gd name="T2" fmla="*/ 54 w 192"/>
                  <a:gd name="T3" fmla="*/ 258 h 312"/>
                  <a:gd name="T4" fmla="*/ 54 w 192"/>
                  <a:gd name="T5" fmla="*/ 270 h 312"/>
                  <a:gd name="T6" fmla="*/ 66 w 192"/>
                  <a:gd name="T7" fmla="*/ 282 h 312"/>
                  <a:gd name="T8" fmla="*/ 66 w 192"/>
                  <a:gd name="T9" fmla="*/ 300 h 312"/>
                  <a:gd name="T10" fmla="*/ 36 w 192"/>
                  <a:gd name="T11" fmla="*/ 312 h 312"/>
                  <a:gd name="T12" fmla="*/ 48 w 192"/>
                  <a:gd name="T13" fmla="*/ 306 h 312"/>
                  <a:gd name="T14" fmla="*/ 30 w 192"/>
                  <a:gd name="T15" fmla="*/ 276 h 312"/>
                  <a:gd name="T16" fmla="*/ 24 w 192"/>
                  <a:gd name="T17" fmla="*/ 306 h 312"/>
                  <a:gd name="T18" fmla="*/ 12 w 192"/>
                  <a:gd name="T19" fmla="*/ 300 h 312"/>
                  <a:gd name="T20" fmla="*/ 12 w 192"/>
                  <a:gd name="T21" fmla="*/ 282 h 312"/>
                  <a:gd name="T22" fmla="*/ 0 w 192"/>
                  <a:gd name="T23" fmla="*/ 210 h 312"/>
                  <a:gd name="T24" fmla="*/ 0 w 192"/>
                  <a:gd name="T25" fmla="*/ 6 h 312"/>
                  <a:gd name="T26" fmla="*/ 132 w 192"/>
                  <a:gd name="T27" fmla="*/ 0 h 312"/>
                  <a:gd name="T28" fmla="*/ 168 w 192"/>
                  <a:gd name="T29" fmla="*/ 132 h 312"/>
                  <a:gd name="T30" fmla="*/ 192 w 192"/>
                  <a:gd name="T31" fmla="*/ 168 h 312"/>
                  <a:gd name="T32" fmla="*/ 180 w 192"/>
                  <a:gd name="T33" fmla="*/ 192 h 312"/>
                  <a:gd name="T34" fmla="*/ 192 w 192"/>
                  <a:gd name="T35" fmla="*/ 246 h 31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92"/>
                  <a:gd name="T55" fmla="*/ 0 h 312"/>
                  <a:gd name="T56" fmla="*/ 192 w 192"/>
                  <a:gd name="T57" fmla="*/ 312 h 31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92" h="312">
                    <a:moveTo>
                      <a:pt x="192" y="246"/>
                    </a:moveTo>
                    <a:lnTo>
                      <a:pt x="54" y="258"/>
                    </a:lnTo>
                    <a:lnTo>
                      <a:pt x="54" y="270"/>
                    </a:lnTo>
                    <a:lnTo>
                      <a:pt x="66" y="282"/>
                    </a:lnTo>
                    <a:lnTo>
                      <a:pt x="66" y="300"/>
                    </a:lnTo>
                    <a:lnTo>
                      <a:pt x="36" y="312"/>
                    </a:lnTo>
                    <a:lnTo>
                      <a:pt x="48" y="306"/>
                    </a:lnTo>
                    <a:lnTo>
                      <a:pt x="30" y="276"/>
                    </a:lnTo>
                    <a:lnTo>
                      <a:pt x="24" y="306"/>
                    </a:lnTo>
                    <a:lnTo>
                      <a:pt x="12" y="300"/>
                    </a:lnTo>
                    <a:lnTo>
                      <a:pt x="12" y="282"/>
                    </a:lnTo>
                    <a:lnTo>
                      <a:pt x="0" y="210"/>
                    </a:lnTo>
                    <a:lnTo>
                      <a:pt x="0" y="6"/>
                    </a:lnTo>
                    <a:lnTo>
                      <a:pt x="132" y="0"/>
                    </a:lnTo>
                    <a:lnTo>
                      <a:pt x="168" y="132"/>
                    </a:lnTo>
                    <a:lnTo>
                      <a:pt x="192" y="168"/>
                    </a:lnTo>
                    <a:lnTo>
                      <a:pt x="180" y="192"/>
                    </a:lnTo>
                    <a:lnTo>
                      <a:pt x="192" y="246"/>
                    </a:lnTo>
                    <a:close/>
                  </a:path>
                </a:pathLst>
              </a:custGeom>
              <a:solidFill>
                <a:srgbClr val="FF4500"/>
              </a:solidFill>
              <a:ln w="9525">
                <a:solidFill>
                  <a:srgbClr val="FF4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84" name="Freeform 261"/>
              <p:cNvSpPr>
                <a:spLocks noChangeAspect="1"/>
              </p:cNvSpPr>
              <p:nvPr/>
            </p:nvSpPr>
            <p:spPr bwMode="auto">
              <a:xfrm>
                <a:off x="1848" y="2490"/>
                <a:ext cx="192" cy="312"/>
              </a:xfrm>
              <a:custGeom>
                <a:avLst/>
                <a:gdLst>
                  <a:gd name="T0" fmla="*/ 192 w 192"/>
                  <a:gd name="T1" fmla="*/ 246 h 312"/>
                  <a:gd name="T2" fmla="*/ 54 w 192"/>
                  <a:gd name="T3" fmla="*/ 258 h 312"/>
                  <a:gd name="T4" fmla="*/ 54 w 192"/>
                  <a:gd name="T5" fmla="*/ 270 h 312"/>
                  <a:gd name="T6" fmla="*/ 66 w 192"/>
                  <a:gd name="T7" fmla="*/ 282 h 312"/>
                  <a:gd name="T8" fmla="*/ 66 w 192"/>
                  <a:gd name="T9" fmla="*/ 300 h 312"/>
                  <a:gd name="T10" fmla="*/ 36 w 192"/>
                  <a:gd name="T11" fmla="*/ 312 h 312"/>
                  <a:gd name="T12" fmla="*/ 48 w 192"/>
                  <a:gd name="T13" fmla="*/ 306 h 312"/>
                  <a:gd name="T14" fmla="*/ 30 w 192"/>
                  <a:gd name="T15" fmla="*/ 276 h 312"/>
                  <a:gd name="T16" fmla="*/ 24 w 192"/>
                  <a:gd name="T17" fmla="*/ 306 h 312"/>
                  <a:gd name="T18" fmla="*/ 12 w 192"/>
                  <a:gd name="T19" fmla="*/ 300 h 312"/>
                  <a:gd name="T20" fmla="*/ 12 w 192"/>
                  <a:gd name="T21" fmla="*/ 282 h 312"/>
                  <a:gd name="T22" fmla="*/ 0 w 192"/>
                  <a:gd name="T23" fmla="*/ 210 h 312"/>
                  <a:gd name="T24" fmla="*/ 0 w 192"/>
                  <a:gd name="T25" fmla="*/ 6 h 312"/>
                  <a:gd name="T26" fmla="*/ 132 w 192"/>
                  <a:gd name="T27" fmla="*/ 0 h 312"/>
                  <a:gd name="T28" fmla="*/ 168 w 192"/>
                  <a:gd name="T29" fmla="*/ 132 h 312"/>
                  <a:gd name="T30" fmla="*/ 192 w 192"/>
                  <a:gd name="T31" fmla="*/ 168 h 312"/>
                  <a:gd name="T32" fmla="*/ 180 w 192"/>
                  <a:gd name="T33" fmla="*/ 192 h 312"/>
                  <a:gd name="T34" fmla="*/ 192 w 192"/>
                  <a:gd name="T35" fmla="*/ 246 h 312"/>
                  <a:gd name="T36" fmla="*/ 192 w 192"/>
                  <a:gd name="T37" fmla="*/ 252 h 31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2"/>
                  <a:gd name="T58" fmla="*/ 0 h 312"/>
                  <a:gd name="T59" fmla="*/ 192 w 192"/>
                  <a:gd name="T60" fmla="*/ 312 h 31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2" h="312">
                    <a:moveTo>
                      <a:pt x="192" y="246"/>
                    </a:moveTo>
                    <a:lnTo>
                      <a:pt x="54" y="258"/>
                    </a:lnTo>
                    <a:lnTo>
                      <a:pt x="54" y="270"/>
                    </a:lnTo>
                    <a:lnTo>
                      <a:pt x="66" y="282"/>
                    </a:lnTo>
                    <a:lnTo>
                      <a:pt x="66" y="300"/>
                    </a:lnTo>
                    <a:lnTo>
                      <a:pt x="36" y="312"/>
                    </a:lnTo>
                    <a:lnTo>
                      <a:pt x="48" y="306"/>
                    </a:lnTo>
                    <a:lnTo>
                      <a:pt x="30" y="276"/>
                    </a:lnTo>
                    <a:lnTo>
                      <a:pt x="24" y="306"/>
                    </a:lnTo>
                    <a:lnTo>
                      <a:pt x="12" y="300"/>
                    </a:lnTo>
                    <a:lnTo>
                      <a:pt x="12" y="282"/>
                    </a:lnTo>
                    <a:lnTo>
                      <a:pt x="0" y="210"/>
                    </a:lnTo>
                    <a:lnTo>
                      <a:pt x="0" y="6"/>
                    </a:lnTo>
                    <a:lnTo>
                      <a:pt x="132" y="0"/>
                    </a:lnTo>
                    <a:lnTo>
                      <a:pt x="168" y="132"/>
                    </a:lnTo>
                    <a:lnTo>
                      <a:pt x="192" y="168"/>
                    </a:lnTo>
                    <a:lnTo>
                      <a:pt x="180" y="192"/>
                    </a:lnTo>
                    <a:lnTo>
                      <a:pt x="192" y="246"/>
                    </a:lnTo>
                    <a:lnTo>
                      <a:pt x="192" y="25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85" name="Freeform 262"/>
              <p:cNvSpPr>
                <a:spLocks noChangeAspect="1"/>
              </p:cNvSpPr>
              <p:nvPr/>
            </p:nvSpPr>
            <p:spPr bwMode="auto">
              <a:xfrm>
                <a:off x="84" y="2628"/>
                <a:ext cx="534" cy="468"/>
              </a:xfrm>
              <a:custGeom>
                <a:avLst/>
                <a:gdLst>
                  <a:gd name="T0" fmla="*/ 6 w 534"/>
                  <a:gd name="T1" fmla="*/ 264 h 468"/>
                  <a:gd name="T2" fmla="*/ 6 w 534"/>
                  <a:gd name="T3" fmla="*/ 270 h 468"/>
                  <a:gd name="T4" fmla="*/ 30 w 534"/>
                  <a:gd name="T5" fmla="*/ 294 h 468"/>
                  <a:gd name="T6" fmla="*/ 24 w 534"/>
                  <a:gd name="T7" fmla="*/ 324 h 468"/>
                  <a:gd name="T8" fmla="*/ 60 w 534"/>
                  <a:gd name="T9" fmla="*/ 300 h 468"/>
                  <a:gd name="T10" fmla="*/ 42 w 534"/>
                  <a:gd name="T11" fmla="*/ 360 h 468"/>
                  <a:gd name="T12" fmla="*/ 84 w 534"/>
                  <a:gd name="T13" fmla="*/ 378 h 468"/>
                  <a:gd name="T14" fmla="*/ 96 w 534"/>
                  <a:gd name="T15" fmla="*/ 372 h 468"/>
                  <a:gd name="T16" fmla="*/ 96 w 534"/>
                  <a:gd name="T17" fmla="*/ 408 h 468"/>
                  <a:gd name="T18" fmla="*/ 54 w 534"/>
                  <a:gd name="T19" fmla="*/ 450 h 468"/>
                  <a:gd name="T20" fmla="*/ 0 w 534"/>
                  <a:gd name="T21" fmla="*/ 468 h 468"/>
                  <a:gd name="T22" fmla="*/ 60 w 534"/>
                  <a:gd name="T23" fmla="*/ 450 h 468"/>
                  <a:gd name="T24" fmla="*/ 78 w 534"/>
                  <a:gd name="T25" fmla="*/ 444 h 468"/>
                  <a:gd name="T26" fmla="*/ 90 w 534"/>
                  <a:gd name="T27" fmla="*/ 438 h 468"/>
                  <a:gd name="T28" fmla="*/ 168 w 534"/>
                  <a:gd name="T29" fmla="*/ 372 h 468"/>
                  <a:gd name="T30" fmla="*/ 204 w 534"/>
                  <a:gd name="T31" fmla="*/ 306 h 468"/>
                  <a:gd name="T32" fmla="*/ 210 w 534"/>
                  <a:gd name="T33" fmla="*/ 300 h 468"/>
                  <a:gd name="T34" fmla="*/ 216 w 534"/>
                  <a:gd name="T35" fmla="*/ 306 h 468"/>
                  <a:gd name="T36" fmla="*/ 198 w 534"/>
                  <a:gd name="T37" fmla="*/ 318 h 468"/>
                  <a:gd name="T38" fmla="*/ 204 w 534"/>
                  <a:gd name="T39" fmla="*/ 348 h 468"/>
                  <a:gd name="T40" fmla="*/ 210 w 534"/>
                  <a:gd name="T41" fmla="*/ 360 h 468"/>
                  <a:gd name="T42" fmla="*/ 234 w 534"/>
                  <a:gd name="T43" fmla="*/ 342 h 468"/>
                  <a:gd name="T44" fmla="*/ 246 w 534"/>
                  <a:gd name="T45" fmla="*/ 318 h 468"/>
                  <a:gd name="T46" fmla="*/ 258 w 534"/>
                  <a:gd name="T47" fmla="*/ 318 h 468"/>
                  <a:gd name="T48" fmla="*/ 354 w 534"/>
                  <a:gd name="T49" fmla="*/ 342 h 468"/>
                  <a:gd name="T50" fmla="*/ 372 w 534"/>
                  <a:gd name="T51" fmla="*/ 336 h 468"/>
                  <a:gd name="T52" fmla="*/ 378 w 534"/>
                  <a:gd name="T53" fmla="*/ 354 h 468"/>
                  <a:gd name="T54" fmla="*/ 384 w 534"/>
                  <a:gd name="T55" fmla="*/ 360 h 468"/>
                  <a:gd name="T56" fmla="*/ 420 w 534"/>
                  <a:gd name="T57" fmla="*/ 366 h 468"/>
                  <a:gd name="T58" fmla="*/ 432 w 534"/>
                  <a:gd name="T59" fmla="*/ 372 h 468"/>
                  <a:gd name="T60" fmla="*/ 438 w 534"/>
                  <a:gd name="T61" fmla="*/ 366 h 468"/>
                  <a:gd name="T62" fmla="*/ 498 w 534"/>
                  <a:gd name="T63" fmla="*/ 414 h 468"/>
                  <a:gd name="T64" fmla="*/ 510 w 534"/>
                  <a:gd name="T65" fmla="*/ 414 h 468"/>
                  <a:gd name="T66" fmla="*/ 534 w 534"/>
                  <a:gd name="T67" fmla="*/ 444 h 468"/>
                  <a:gd name="T68" fmla="*/ 492 w 534"/>
                  <a:gd name="T69" fmla="*/ 408 h 468"/>
                  <a:gd name="T70" fmla="*/ 396 w 534"/>
                  <a:gd name="T71" fmla="*/ 360 h 468"/>
                  <a:gd name="T72" fmla="*/ 378 w 534"/>
                  <a:gd name="T73" fmla="*/ 336 h 468"/>
                  <a:gd name="T74" fmla="*/ 342 w 534"/>
                  <a:gd name="T75" fmla="*/ 324 h 468"/>
                  <a:gd name="T76" fmla="*/ 204 w 534"/>
                  <a:gd name="T77" fmla="*/ 30 h 468"/>
                  <a:gd name="T78" fmla="*/ 174 w 534"/>
                  <a:gd name="T79" fmla="*/ 18 h 468"/>
                  <a:gd name="T80" fmla="*/ 48 w 534"/>
                  <a:gd name="T81" fmla="*/ 66 h 468"/>
                  <a:gd name="T82" fmla="*/ 96 w 534"/>
                  <a:gd name="T83" fmla="*/ 120 h 468"/>
                  <a:gd name="T84" fmla="*/ 90 w 534"/>
                  <a:gd name="T85" fmla="*/ 126 h 468"/>
                  <a:gd name="T86" fmla="*/ 84 w 534"/>
                  <a:gd name="T87" fmla="*/ 150 h 468"/>
                  <a:gd name="T88" fmla="*/ 72 w 534"/>
                  <a:gd name="T89" fmla="*/ 126 h 468"/>
                  <a:gd name="T90" fmla="*/ 12 w 534"/>
                  <a:gd name="T91" fmla="*/ 138 h 468"/>
                  <a:gd name="T92" fmla="*/ 24 w 534"/>
                  <a:gd name="T93" fmla="*/ 156 h 468"/>
                  <a:gd name="T94" fmla="*/ 66 w 534"/>
                  <a:gd name="T95" fmla="*/ 186 h 468"/>
                  <a:gd name="T96" fmla="*/ 90 w 534"/>
                  <a:gd name="T97" fmla="*/ 186 h 468"/>
                  <a:gd name="T98" fmla="*/ 84 w 534"/>
                  <a:gd name="T99" fmla="*/ 222 h 4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534"/>
                  <a:gd name="T151" fmla="*/ 0 h 468"/>
                  <a:gd name="T152" fmla="*/ 534 w 534"/>
                  <a:gd name="T153" fmla="*/ 468 h 4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534" h="468">
                    <a:moveTo>
                      <a:pt x="48" y="228"/>
                    </a:moveTo>
                    <a:lnTo>
                      <a:pt x="6" y="264"/>
                    </a:lnTo>
                    <a:lnTo>
                      <a:pt x="18" y="264"/>
                    </a:lnTo>
                    <a:lnTo>
                      <a:pt x="6" y="270"/>
                    </a:lnTo>
                    <a:lnTo>
                      <a:pt x="12" y="282"/>
                    </a:lnTo>
                    <a:lnTo>
                      <a:pt x="30" y="294"/>
                    </a:lnTo>
                    <a:lnTo>
                      <a:pt x="18" y="306"/>
                    </a:lnTo>
                    <a:lnTo>
                      <a:pt x="24" y="324"/>
                    </a:lnTo>
                    <a:lnTo>
                      <a:pt x="36" y="330"/>
                    </a:lnTo>
                    <a:lnTo>
                      <a:pt x="60" y="300"/>
                    </a:lnTo>
                    <a:lnTo>
                      <a:pt x="54" y="348"/>
                    </a:lnTo>
                    <a:lnTo>
                      <a:pt x="42" y="360"/>
                    </a:lnTo>
                    <a:lnTo>
                      <a:pt x="72" y="348"/>
                    </a:lnTo>
                    <a:lnTo>
                      <a:pt x="84" y="378"/>
                    </a:lnTo>
                    <a:lnTo>
                      <a:pt x="96" y="360"/>
                    </a:lnTo>
                    <a:lnTo>
                      <a:pt x="96" y="372"/>
                    </a:lnTo>
                    <a:lnTo>
                      <a:pt x="120" y="360"/>
                    </a:lnTo>
                    <a:lnTo>
                      <a:pt x="96" y="408"/>
                    </a:lnTo>
                    <a:lnTo>
                      <a:pt x="60" y="432"/>
                    </a:lnTo>
                    <a:lnTo>
                      <a:pt x="54" y="450"/>
                    </a:lnTo>
                    <a:lnTo>
                      <a:pt x="30" y="444"/>
                    </a:lnTo>
                    <a:lnTo>
                      <a:pt x="0" y="468"/>
                    </a:lnTo>
                    <a:lnTo>
                      <a:pt x="30" y="450"/>
                    </a:lnTo>
                    <a:lnTo>
                      <a:pt x="60" y="450"/>
                    </a:lnTo>
                    <a:lnTo>
                      <a:pt x="60" y="456"/>
                    </a:lnTo>
                    <a:lnTo>
                      <a:pt x="78" y="444"/>
                    </a:lnTo>
                    <a:lnTo>
                      <a:pt x="72" y="432"/>
                    </a:lnTo>
                    <a:lnTo>
                      <a:pt x="90" y="438"/>
                    </a:lnTo>
                    <a:lnTo>
                      <a:pt x="156" y="390"/>
                    </a:lnTo>
                    <a:lnTo>
                      <a:pt x="168" y="372"/>
                    </a:lnTo>
                    <a:lnTo>
                      <a:pt x="156" y="354"/>
                    </a:lnTo>
                    <a:lnTo>
                      <a:pt x="204" y="306"/>
                    </a:lnTo>
                    <a:lnTo>
                      <a:pt x="216" y="276"/>
                    </a:lnTo>
                    <a:lnTo>
                      <a:pt x="210" y="300"/>
                    </a:lnTo>
                    <a:lnTo>
                      <a:pt x="228" y="294"/>
                    </a:lnTo>
                    <a:lnTo>
                      <a:pt x="216" y="306"/>
                    </a:lnTo>
                    <a:lnTo>
                      <a:pt x="228" y="318"/>
                    </a:lnTo>
                    <a:lnTo>
                      <a:pt x="198" y="318"/>
                    </a:lnTo>
                    <a:lnTo>
                      <a:pt x="192" y="348"/>
                    </a:lnTo>
                    <a:lnTo>
                      <a:pt x="204" y="348"/>
                    </a:lnTo>
                    <a:lnTo>
                      <a:pt x="192" y="366"/>
                    </a:lnTo>
                    <a:lnTo>
                      <a:pt x="210" y="360"/>
                    </a:lnTo>
                    <a:lnTo>
                      <a:pt x="222" y="336"/>
                    </a:lnTo>
                    <a:lnTo>
                      <a:pt x="234" y="342"/>
                    </a:lnTo>
                    <a:lnTo>
                      <a:pt x="246" y="306"/>
                    </a:lnTo>
                    <a:lnTo>
                      <a:pt x="246" y="318"/>
                    </a:lnTo>
                    <a:lnTo>
                      <a:pt x="264" y="306"/>
                    </a:lnTo>
                    <a:lnTo>
                      <a:pt x="258" y="318"/>
                    </a:lnTo>
                    <a:lnTo>
                      <a:pt x="300" y="342"/>
                    </a:lnTo>
                    <a:lnTo>
                      <a:pt x="354" y="342"/>
                    </a:lnTo>
                    <a:lnTo>
                      <a:pt x="360" y="330"/>
                    </a:lnTo>
                    <a:lnTo>
                      <a:pt x="372" y="336"/>
                    </a:lnTo>
                    <a:lnTo>
                      <a:pt x="360" y="348"/>
                    </a:lnTo>
                    <a:lnTo>
                      <a:pt x="378" y="354"/>
                    </a:lnTo>
                    <a:lnTo>
                      <a:pt x="384" y="336"/>
                    </a:lnTo>
                    <a:lnTo>
                      <a:pt x="384" y="360"/>
                    </a:lnTo>
                    <a:lnTo>
                      <a:pt x="408" y="378"/>
                    </a:lnTo>
                    <a:lnTo>
                      <a:pt x="420" y="366"/>
                    </a:lnTo>
                    <a:lnTo>
                      <a:pt x="402" y="354"/>
                    </a:lnTo>
                    <a:lnTo>
                      <a:pt x="432" y="372"/>
                    </a:lnTo>
                    <a:lnTo>
                      <a:pt x="420" y="336"/>
                    </a:lnTo>
                    <a:lnTo>
                      <a:pt x="438" y="366"/>
                    </a:lnTo>
                    <a:lnTo>
                      <a:pt x="462" y="396"/>
                    </a:lnTo>
                    <a:lnTo>
                      <a:pt x="498" y="414"/>
                    </a:lnTo>
                    <a:lnTo>
                      <a:pt x="498" y="438"/>
                    </a:lnTo>
                    <a:lnTo>
                      <a:pt x="510" y="414"/>
                    </a:lnTo>
                    <a:lnTo>
                      <a:pt x="522" y="450"/>
                    </a:lnTo>
                    <a:lnTo>
                      <a:pt x="534" y="444"/>
                    </a:lnTo>
                    <a:lnTo>
                      <a:pt x="528" y="414"/>
                    </a:lnTo>
                    <a:lnTo>
                      <a:pt x="492" y="408"/>
                    </a:lnTo>
                    <a:lnTo>
                      <a:pt x="420" y="330"/>
                    </a:lnTo>
                    <a:lnTo>
                      <a:pt x="396" y="360"/>
                    </a:lnTo>
                    <a:lnTo>
                      <a:pt x="390" y="336"/>
                    </a:lnTo>
                    <a:lnTo>
                      <a:pt x="378" y="336"/>
                    </a:lnTo>
                    <a:lnTo>
                      <a:pt x="366" y="324"/>
                    </a:lnTo>
                    <a:lnTo>
                      <a:pt x="342" y="324"/>
                    </a:lnTo>
                    <a:lnTo>
                      <a:pt x="306" y="48"/>
                    </a:lnTo>
                    <a:lnTo>
                      <a:pt x="204" y="30"/>
                    </a:lnTo>
                    <a:lnTo>
                      <a:pt x="174" y="6"/>
                    </a:lnTo>
                    <a:lnTo>
                      <a:pt x="174" y="18"/>
                    </a:lnTo>
                    <a:lnTo>
                      <a:pt x="162" y="0"/>
                    </a:lnTo>
                    <a:lnTo>
                      <a:pt x="48" y="66"/>
                    </a:lnTo>
                    <a:lnTo>
                      <a:pt x="72" y="114"/>
                    </a:lnTo>
                    <a:lnTo>
                      <a:pt x="96" y="120"/>
                    </a:lnTo>
                    <a:lnTo>
                      <a:pt x="114" y="138"/>
                    </a:lnTo>
                    <a:lnTo>
                      <a:pt x="90" y="126"/>
                    </a:lnTo>
                    <a:lnTo>
                      <a:pt x="96" y="144"/>
                    </a:lnTo>
                    <a:lnTo>
                      <a:pt x="84" y="150"/>
                    </a:lnTo>
                    <a:lnTo>
                      <a:pt x="66" y="144"/>
                    </a:lnTo>
                    <a:lnTo>
                      <a:pt x="72" y="126"/>
                    </a:lnTo>
                    <a:lnTo>
                      <a:pt x="60" y="126"/>
                    </a:lnTo>
                    <a:lnTo>
                      <a:pt x="12" y="138"/>
                    </a:lnTo>
                    <a:lnTo>
                      <a:pt x="36" y="156"/>
                    </a:lnTo>
                    <a:lnTo>
                      <a:pt x="24" y="156"/>
                    </a:lnTo>
                    <a:lnTo>
                      <a:pt x="30" y="174"/>
                    </a:lnTo>
                    <a:lnTo>
                      <a:pt x="66" y="186"/>
                    </a:lnTo>
                    <a:lnTo>
                      <a:pt x="66" y="198"/>
                    </a:lnTo>
                    <a:lnTo>
                      <a:pt x="90" y="186"/>
                    </a:lnTo>
                    <a:lnTo>
                      <a:pt x="84" y="192"/>
                    </a:lnTo>
                    <a:lnTo>
                      <a:pt x="84" y="222"/>
                    </a:lnTo>
                    <a:lnTo>
                      <a:pt x="48" y="228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86" name="Freeform 263"/>
              <p:cNvSpPr>
                <a:spLocks noChangeAspect="1"/>
              </p:cNvSpPr>
              <p:nvPr/>
            </p:nvSpPr>
            <p:spPr bwMode="auto">
              <a:xfrm>
                <a:off x="84" y="2628"/>
                <a:ext cx="534" cy="468"/>
              </a:xfrm>
              <a:custGeom>
                <a:avLst/>
                <a:gdLst>
                  <a:gd name="T0" fmla="*/ 6 w 534"/>
                  <a:gd name="T1" fmla="*/ 264 h 468"/>
                  <a:gd name="T2" fmla="*/ 6 w 534"/>
                  <a:gd name="T3" fmla="*/ 270 h 468"/>
                  <a:gd name="T4" fmla="*/ 30 w 534"/>
                  <a:gd name="T5" fmla="*/ 294 h 468"/>
                  <a:gd name="T6" fmla="*/ 24 w 534"/>
                  <a:gd name="T7" fmla="*/ 324 h 468"/>
                  <a:gd name="T8" fmla="*/ 60 w 534"/>
                  <a:gd name="T9" fmla="*/ 300 h 468"/>
                  <a:gd name="T10" fmla="*/ 42 w 534"/>
                  <a:gd name="T11" fmla="*/ 360 h 468"/>
                  <a:gd name="T12" fmla="*/ 84 w 534"/>
                  <a:gd name="T13" fmla="*/ 378 h 468"/>
                  <a:gd name="T14" fmla="*/ 96 w 534"/>
                  <a:gd name="T15" fmla="*/ 372 h 468"/>
                  <a:gd name="T16" fmla="*/ 96 w 534"/>
                  <a:gd name="T17" fmla="*/ 408 h 468"/>
                  <a:gd name="T18" fmla="*/ 54 w 534"/>
                  <a:gd name="T19" fmla="*/ 450 h 468"/>
                  <a:gd name="T20" fmla="*/ 0 w 534"/>
                  <a:gd name="T21" fmla="*/ 468 h 468"/>
                  <a:gd name="T22" fmla="*/ 60 w 534"/>
                  <a:gd name="T23" fmla="*/ 450 h 468"/>
                  <a:gd name="T24" fmla="*/ 78 w 534"/>
                  <a:gd name="T25" fmla="*/ 444 h 468"/>
                  <a:gd name="T26" fmla="*/ 90 w 534"/>
                  <a:gd name="T27" fmla="*/ 438 h 468"/>
                  <a:gd name="T28" fmla="*/ 168 w 534"/>
                  <a:gd name="T29" fmla="*/ 372 h 468"/>
                  <a:gd name="T30" fmla="*/ 204 w 534"/>
                  <a:gd name="T31" fmla="*/ 306 h 468"/>
                  <a:gd name="T32" fmla="*/ 210 w 534"/>
                  <a:gd name="T33" fmla="*/ 300 h 468"/>
                  <a:gd name="T34" fmla="*/ 216 w 534"/>
                  <a:gd name="T35" fmla="*/ 306 h 468"/>
                  <a:gd name="T36" fmla="*/ 198 w 534"/>
                  <a:gd name="T37" fmla="*/ 318 h 468"/>
                  <a:gd name="T38" fmla="*/ 204 w 534"/>
                  <a:gd name="T39" fmla="*/ 348 h 468"/>
                  <a:gd name="T40" fmla="*/ 210 w 534"/>
                  <a:gd name="T41" fmla="*/ 360 h 468"/>
                  <a:gd name="T42" fmla="*/ 234 w 534"/>
                  <a:gd name="T43" fmla="*/ 342 h 468"/>
                  <a:gd name="T44" fmla="*/ 246 w 534"/>
                  <a:gd name="T45" fmla="*/ 318 h 468"/>
                  <a:gd name="T46" fmla="*/ 258 w 534"/>
                  <a:gd name="T47" fmla="*/ 318 h 468"/>
                  <a:gd name="T48" fmla="*/ 354 w 534"/>
                  <a:gd name="T49" fmla="*/ 342 h 468"/>
                  <a:gd name="T50" fmla="*/ 372 w 534"/>
                  <a:gd name="T51" fmla="*/ 336 h 468"/>
                  <a:gd name="T52" fmla="*/ 378 w 534"/>
                  <a:gd name="T53" fmla="*/ 354 h 468"/>
                  <a:gd name="T54" fmla="*/ 384 w 534"/>
                  <a:gd name="T55" fmla="*/ 360 h 468"/>
                  <a:gd name="T56" fmla="*/ 420 w 534"/>
                  <a:gd name="T57" fmla="*/ 366 h 468"/>
                  <a:gd name="T58" fmla="*/ 432 w 534"/>
                  <a:gd name="T59" fmla="*/ 372 h 468"/>
                  <a:gd name="T60" fmla="*/ 438 w 534"/>
                  <a:gd name="T61" fmla="*/ 366 h 468"/>
                  <a:gd name="T62" fmla="*/ 498 w 534"/>
                  <a:gd name="T63" fmla="*/ 414 h 468"/>
                  <a:gd name="T64" fmla="*/ 510 w 534"/>
                  <a:gd name="T65" fmla="*/ 414 h 468"/>
                  <a:gd name="T66" fmla="*/ 534 w 534"/>
                  <a:gd name="T67" fmla="*/ 444 h 468"/>
                  <a:gd name="T68" fmla="*/ 492 w 534"/>
                  <a:gd name="T69" fmla="*/ 408 h 468"/>
                  <a:gd name="T70" fmla="*/ 396 w 534"/>
                  <a:gd name="T71" fmla="*/ 360 h 468"/>
                  <a:gd name="T72" fmla="*/ 378 w 534"/>
                  <a:gd name="T73" fmla="*/ 336 h 468"/>
                  <a:gd name="T74" fmla="*/ 342 w 534"/>
                  <a:gd name="T75" fmla="*/ 324 h 468"/>
                  <a:gd name="T76" fmla="*/ 204 w 534"/>
                  <a:gd name="T77" fmla="*/ 30 h 468"/>
                  <a:gd name="T78" fmla="*/ 174 w 534"/>
                  <a:gd name="T79" fmla="*/ 18 h 468"/>
                  <a:gd name="T80" fmla="*/ 48 w 534"/>
                  <a:gd name="T81" fmla="*/ 66 h 468"/>
                  <a:gd name="T82" fmla="*/ 96 w 534"/>
                  <a:gd name="T83" fmla="*/ 120 h 468"/>
                  <a:gd name="T84" fmla="*/ 90 w 534"/>
                  <a:gd name="T85" fmla="*/ 126 h 468"/>
                  <a:gd name="T86" fmla="*/ 84 w 534"/>
                  <a:gd name="T87" fmla="*/ 150 h 468"/>
                  <a:gd name="T88" fmla="*/ 72 w 534"/>
                  <a:gd name="T89" fmla="*/ 126 h 468"/>
                  <a:gd name="T90" fmla="*/ 12 w 534"/>
                  <a:gd name="T91" fmla="*/ 138 h 468"/>
                  <a:gd name="T92" fmla="*/ 24 w 534"/>
                  <a:gd name="T93" fmla="*/ 156 h 468"/>
                  <a:gd name="T94" fmla="*/ 66 w 534"/>
                  <a:gd name="T95" fmla="*/ 186 h 468"/>
                  <a:gd name="T96" fmla="*/ 90 w 534"/>
                  <a:gd name="T97" fmla="*/ 186 h 468"/>
                  <a:gd name="T98" fmla="*/ 84 w 534"/>
                  <a:gd name="T99" fmla="*/ 222 h 468"/>
                  <a:gd name="T100" fmla="*/ 48 w 534"/>
                  <a:gd name="T101" fmla="*/ 234 h 46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534"/>
                  <a:gd name="T154" fmla="*/ 0 h 468"/>
                  <a:gd name="T155" fmla="*/ 534 w 534"/>
                  <a:gd name="T156" fmla="*/ 468 h 46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534" h="468">
                    <a:moveTo>
                      <a:pt x="48" y="228"/>
                    </a:moveTo>
                    <a:lnTo>
                      <a:pt x="6" y="264"/>
                    </a:lnTo>
                    <a:lnTo>
                      <a:pt x="18" y="264"/>
                    </a:lnTo>
                    <a:lnTo>
                      <a:pt x="6" y="270"/>
                    </a:lnTo>
                    <a:lnTo>
                      <a:pt x="12" y="282"/>
                    </a:lnTo>
                    <a:lnTo>
                      <a:pt x="30" y="294"/>
                    </a:lnTo>
                    <a:lnTo>
                      <a:pt x="18" y="306"/>
                    </a:lnTo>
                    <a:lnTo>
                      <a:pt x="24" y="324"/>
                    </a:lnTo>
                    <a:lnTo>
                      <a:pt x="36" y="330"/>
                    </a:lnTo>
                    <a:lnTo>
                      <a:pt x="60" y="300"/>
                    </a:lnTo>
                    <a:lnTo>
                      <a:pt x="54" y="348"/>
                    </a:lnTo>
                    <a:lnTo>
                      <a:pt x="42" y="360"/>
                    </a:lnTo>
                    <a:lnTo>
                      <a:pt x="72" y="348"/>
                    </a:lnTo>
                    <a:lnTo>
                      <a:pt x="84" y="378"/>
                    </a:lnTo>
                    <a:lnTo>
                      <a:pt x="96" y="360"/>
                    </a:lnTo>
                    <a:lnTo>
                      <a:pt x="96" y="372"/>
                    </a:lnTo>
                    <a:lnTo>
                      <a:pt x="120" y="360"/>
                    </a:lnTo>
                    <a:lnTo>
                      <a:pt x="96" y="408"/>
                    </a:lnTo>
                    <a:lnTo>
                      <a:pt x="60" y="432"/>
                    </a:lnTo>
                    <a:lnTo>
                      <a:pt x="54" y="450"/>
                    </a:lnTo>
                    <a:lnTo>
                      <a:pt x="30" y="444"/>
                    </a:lnTo>
                    <a:lnTo>
                      <a:pt x="0" y="468"/>
                    </a:lnTo>
                    <a:lnTo>
                      <a:pt x="30" y="450"/>
                    </a:lnTo>
                    <a:lnTo>
                      <a:pt x="60" y="450"/>
                    </a:lnTo>
                    <a:lnTo>
                      <a:pt x="60" y="456"/>
                    </a:lnTo>
                    <a:lnTo>
                      <a:pt x="78" y="444"/>
                    </a:lnTo>
                    <a:lnTo>
                      <a:pt x="72" y="432"/>
                    </a:lnTo>
                    <a:lnTo>
                      <a:pt x="90" y="438"/>
                    </a:lnTo>
                    <a:lnTo>
                      <a:pt x="156" y="390"/>
                    </a:lnTo>
                    <a:lnTo>
                      <a:pt x="168" y="372"/>
                    </a:lnTo>
                    <a:lnTo>
                      <a:pt x="156" y="354"/>
                    </a:lnTo>
                    <a:lnTo>
                      <a:pt x="204" y="306"/>
                    </a:lnTo>
                    <a:lnTo>
                      <a:pt x="216" y="276"/>
                    </a:lnTo>
                    <a:lnTo>
                      <a:pt x="210" y="300"/>
                    </a:lnTo>
                    <a:lnTo>
                      <a:pt x="228" y="294"/>
                    </a:lnTo>
                    <a:lnTo>
                      <a:pt x="216" y="306"/>
                    </a:lnTo>
                    <a:lnTo>
                      <a:pt x="228" y="318"/>
                    </a:lnTo>
                    <a:lnTo>
                      <a:pt x="198" y="318"/>
                    </a:lnTo>
                    <a:lnTo>
                      <a:pt x="192" y="348"/>
                    </a:lnTo>
                    <a:lnTo>
                      <a:pt x="204" y="348"/>
                    </a:lnTo>
                    <a:lnTo>
                      <a:pt x="192" y="366"/>
                    </a:lnTo>
                    <a:lnTo>
                      <a:pt x="210" y="360"/>
                    </a:lnTo>
                    <a:lnTo>
                      <a:pt x="222" y="336"/>
                    </a:lnTo>
                    <a:lnTo>
                      <a:pt x="234" y="342"/>
                    </a:lnTo>
                    <a:lnTo>
                      <a:pt x="246" y="306"/>
                    </a:lnTo>
                    <a:lnTo>
                      <a:pt x="246" y="318"/>
                    </a:lnTo>
                    <a:lnTo>
                      <a:pt x="264" y="306"/>
                    </a:lnTo>
                    <a:lnTo>
                      <a:pt x="258" y="318"/>
                    </a:lnTo>
                    <a:lnTo>
                      <a:pt x="300" y="342"/>
                    </a:lnTo>
                    <a:lnTo>
                      <a:pt x="354" y="342"/>
                    </a:lnTo>
                    <a:lnTo>
                      <a:pt x="360" y="330"/>
                    </a:lnTo>
                    <a:lnTo>
                      <a:pt x="372" y="336"/>
                    </a:lnTo>
                    <a:lnTo>
                      <a:pt x="360" y="348"/>
                    </a:lnTo>
                    <a:lnTo>
                      <a:pt x="378" y="354"/>
                    </a:lnTo>
                    <a:lnTo>
                      <a:pt x="384" y="336"/>
                    </a:lnTo>
                    <a:lnTo>
                      <a:pt x="384" y="360"/>
                    </a:lnTo>
                    <a:lnTo>
                      <a:pt x="408" y="378"/>
                    </a:lnTo>
                    <a:lnTo>
                      <a:pt x="420" y="366"/>
                    </a:lnTo>
                    <a:lnTo>
                      <a:pt x="402" y="354"/>
                    </a:lnTo>
                    <a:lnTo>
                      <a:pt x="432" y="372"/>
                    </a:lnTo>
                    <a:lnTo>
                      <a:pt x="420" y="336"/>
                    </a:lnTo>
                    <a:lnTo>
                      <a:pt x="438" y="366"/>
                    </a:lnTo>
                    <a:lnTo>
                      <a:pt x="462" y="396"/>
                    </a:lnTo>
                    <a:lnTo>
                      <a:pt x="498" y="414"/>
                    </a:lnTo>
                    <a:lnTo>
                      <a:pt x="498" y="438"/>
                    </a:lnTo>
                    <a:lnTo>
                      <a:pt x="510" y="414"/>
                    </a:lnTo>
                    <a:lnTo>
                      <a:pt x="522" y="450"/>
                    </a:lnTo>
                    <a:lnTo>
                      <a:pt x="534" y="444"/>
                    </a:lnTo>
                    <a:lnTo>
                      <a:pt x="528" y="414"/>
                    </a:lnTo>
                    <a:lnTo>
                      <a:pt x="492" y="408"/>
                    </a:lnTo>
                    <a:lnTo>
                      <a:pt x="420" y="330"/>
                    </a:lnTo>
                    <a:lnTo>
                      <a:pt x="396" y="360"/>
                    </a:lnTo>
                    <a:lnTo>
                      <a:pt x="390" y="336"/>
                    </a:lnTo>
                    <a:lnTo>
                      <a:pt x="378" y="336"/>
                    </a:lnTo>
                    <a:lnTo>
                      <a:pt x="366" y="324"/>
                    </a:lnTo>
                    <a:lnTo>
                      <a:pt x="342" y="324"/>
                    </a:lnTo>
                    <a:lnTo>
                      <a:pt x="306" y="48"/>
                    </a:lnTo>
                    <a:lnTo>
                      <a:pt x="204" y="30"/>
                    </a:lnTo>
                    <a:lnTo>
                      <a:pt x="174" y="6"/>
                    </a:lnTo>
                    <a:lnTo>
                      <a:pt x="174" y="18"/>
                    </a:lnTo>
                    <a:lnTo>
                      <a:pt x="162" y="0"/>
                    </a:lnTo>
                    <a:lnTo>
                      <a:pt x="48" y="66"/>
                    </a:lnTo>
                    <a:lnTo>
                      <a:pt x="72" y="114"/>
                    </a:lnTo>
                    <a:lnTo>
                      <a:pt x="96" y="120"/>
                    </a:lnTo>
                    <a:lnTo>
                      <a:pt x="114" y="138"/>
                    </a:lnTo>
                    <a:lnTo>
                      <a:pt x="90" y="126"/>
                    </a:lnTo>
                    <a:lnTo>
                      <a:pt x="96" y="144"/>
                    </a:lnTo>
                    <a:lnTo>
                      <a:pt x="84" y="150"/>
                    </a:lnTo>
                    <a:lnTo>
                      <a:pt x="66" y="144"/>
                    </a:lnTo>
                    <a:lnTo>
                      <a:pt x="72" y="126"/>
                    </a:lnTo>
                    <a:lnTo>
                      <a:pt x="60" y="126"/>
                    </a:lnTo>
                    <a:lnTo>
                      <a:pt x="12" y="138"/>
                    </a:lnTo>
                    <a:lnTo>
                      <a:pt x="36" y="156"/>
                    </a:lnTo>
                    <a:lnTo>
                      <a:pt x="24" y="156"/>
                    </a:lnTo>
                    <a:lnTo>
                      <a:pt x="30" y="174"/>
                    </a:lnTo>
                    <a:lnTo>
                      <a:pt x="66" y="186"/>
                    </a:lnTo>
                    <a:lnTo>
                      <a:pt x="66" y="198"/>
                    </a:lnTo>
                    <a:lnTo>
                      <a:pt x="90" y="186"/>
                    </a:lnTo>
                    <a:lnTo>
                      <a:pt x="84" y="192"/>
                    </a:lnTo>
                    <a:lnTo>
                      <a:pt x="84" y="222"/>
                    </a:lnTo>
                    <a:lnTo>
                      <a:pt x="48" y="228"/>
                    </a:lnTo>
                    <a:lnTo>
                      <a:pt x="48" y="23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87" name="Freeform 264"/>
              <p:cNvSpPr>
                <a:spLocks noChangeAspect="1"/>
              </p:cNvSpPr>
              <p:nvPr/>
            </p:nvSpPr>
            <p:spPr bwMode="auto">
              <a:xfrm>
                <a:off x="432" y="2298"/>
                <a:ext cx="348" cy="402"/>
              </a:xfrm>
              <a:custGeom>
                <a:avLst/>
                <a:gdLst>
                  <a:gd name="T0" fmla="*/ 294 w 348"/>
                  <a:gd name="T1" fmla="*/ 402 h 402"/>
                  <a:gd name="T2" fmla="*/ 186 w 348"/>
                  <a:gd name="T3" fmla="*/ 384 h 402"/>
                  <a:gd name="T4" fmla="*/ 0 w 348"/>
                  <a:gd name="T5" fmla="*/ 276 h 402"/>
                  <a:gd name="T6" fmla="*/ 6 w 348"/>
                  <a:gd name="T7" fmla="*/ 264 h 402"/>
                  <a:gd name="T8" fmla="*/ 12 w 348"/>
                  <a:gd name="T9" fmla="*/ 264 h 402"/>
                  <a:gd name="T10" fmla="*/ 24 w 348"/>
                  <a:gd name="T11" fmla="*/ 258 h 402"/>
                  <a:gd name="T12" fmla="*/ 18 w 348"/>
                  <a:gd name="T13" fmla="*/ 228 h 402"/>
                  <a:gd name="T14" fmla="*/ 30 w 348"/>
                  <a:gd name="T15" fmla="*/ 210 h 402"/>
                  <a:gd name="T16" fmla="*/ 36 w 348"/>
                  <a:gd name="T17" fmla="*/ 186 h 402"/>
                  <a:gd name="T18" fmla="*/ 60 w 348"/>
                  <a:gd name="T19" fmla="*/ 174 h 402"/>
                  <a:gd name="T20" fmla="*/ 42 w 348"/>
                  <a:gd name="T21" fmla="*/ 120 h 402"/>
                  <a:gd name="T22" fmla="*/ 42 w 348"/>
                  <a:gd name="T23" fmla="*/ 114 h 402"/>
                  <a:gd name="T24" fmla="*/ 48 w 348"/>
                  <a:gd name="T25" fmla="*/ 54 h 402"/>
                  <a:gd name="T26" fmla="*/ 60 w 348"/>
                  <a:gd name="T27" fmla="*/ 48 h 402"/>
                  <a:gd name="T28" fmla="*/ 78 w 348"/>
                  <a:gd name="T29" fmla="*/ 60 h 402"/>
                  <a:gd name="T30" fmla="*/ 96 w 348"/>
                  <a:gd name="T31" fmla="*/ 0 h 402"/>
                  <a:gd name="T32" fmla="*/ 348 w 348"/>
                  <a:gd name="T33" fmla="*/ 42 h 402"/>
                  <a:gd name="T34" fmla="*/ 306 w 348"/>
                  <a:gd name="T35" fmla="*/ 330 h 402"/>
                  <a:gd name="T36" fmla="*/ 294 w 348"/>
                  <a:gd name="T37" fmla="*/ 402 h 4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48"/>
                  <a:gd name="T58" fmla="*/ 0 h 402"/>
                  <a:gd name="T59" fmla="*/ 348 w 348"/>
                  <a:gd name="T60" fmla="*/ 402 h 4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48" h="402">
                    <a:moveTo>
                      <a:pt x="294" y="402"/>
                    </a:moveTo>
                    <a:lnTo>
                      <a:pt x="186" y="384"/>
                    </a:lnTo>
                    <a:lnTo>
                      <a:pt x="0" y="276"/>
                    </a:lnTo>
                    <a:lnTo>
                      <a:pt x="6" y="264"/>
                    </a:lnTo>
                    <a:lnTo>
                      <a:pt x="12" y="264"/>
                    </a:lnTo>
                    <a:lnTo>
                      <a:pt x="24" y="258"/>
                    </a:lnTo>
                    <a:lnTo>
                      <a:pt x="18" y="228"/>
                    </a:lnTo>
                    <a:lnTo>
                      <a:pt x="30" y="210"/>
                    </a:lnTo>
                    <a:lnTo>
                      <a:pt x="36" y="186"/>
                    </a:lnTo>
                    <a:lnTo>
                      <a:pt x="60" y="174"/>
                    </a:lnTo>
                    <a:lnTo>
                      <a:pt x="42" y="120"/>
                    </a:lnTo>
                    <a:lnTo>
                      <a:pt x="42" y="114"/>
                    </a:lnTo>
                    <a:lnTo>
                      <a:pt x="48" y="54"/>
                    </a:lnTo>
                    <a:lnTo>
                      <a:pt x="60" y="48"/>
                    </a:lnTo>
                    <a:lnTo>
                      <a:pt x="78" y="60"/>
                    </a:lnTo>
                    <a:lnTo>
                      <a:pt x="96" y="0"/>
                    </a:lnTo>
                    <a:lnTo>
                      <a:pt x="348" y="42"/>
                    </a:lnTo>
                    <a:lnTo>
                      <a:pt x="306" y="330"/>
                    </a:lnTo>
                    <a:lnTo>
                      <a:pt x="294" y="402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88" name="Freeform 265"/>
              <p:cNvSpPr>
                <a:spLocks noChangeAspect="1"/>
              </p:cNvSpPr>
              <p:nvPr/>
            </p:nvSpPr>
            <p:spPr bwMode="auto">
              <a:xfrm>
                <a:off x="432" y="2298"/>
                <a:ext cx="348" cy="408"/>
              </a:xfrm>
              <a:custGeom>
                <a:avLst/>
                <a:gdLst>
                  <a:gd name="T0" fmla="*/ 294 w 348"/>
                  <a:gd name="T1" fmla="*/ 402 h 408"/>
                  <a:gd name="T2" fmla="*/ 186 w 348"/>
                  <a:gd name="T3" fmla="*/ 384 h 408"/>
                  <a:gd name="T4" fmla="*/ 0 w 348"/>
                  <a:gd name="T5" fmla="*/ 276 h 408"/>
                  <a:gd name="T6" fmla="*/ 6 w 348"/>
                  <a:gd name="T7" fmla="*/ 264 h 408"/>
                  <a:gd name="T8" fmla="*/ 12 w 348"/>
                  <a:gd name="T9" fmla="*/ 264 h 408"/>
                  <a:gd name="T10" fmla="*/ 24 w 348"/>
                  <a:gd name="T11" fmla="*/ 258 h 408"/>
                  <a:gd name="T12" fmla="*/ 18 w 348"/>
                  <a:gd name="T13" fmla="*/ 228 h 408"/>
                  <a:gd name="T14" fmla="*/ 30 w 348"/>
                  <a:gd name="T15" fmla="*/ 210 h 408"/>
                  <a:gd name="T16" fmla="*/ 36 w 348"/>
                  <a:gd name="T17" fmla="*/ 186 h 408"/>
                  <a:gd name="T18" fmla="*/ 60 w 348"/>
                  <a:gd name="T19" fmla="*/ 174 h 408"/>
                  <a:gd name="T20" fmla="*/ 42 w 348"/>
                  <a:gd name="T21" fmla="*/ 120 h 408"/>
                  <a:gd name="T22" fmla="*/ 42 w 348"/>
                  <a:gd name="T23" fmla="*/ 114 h 408"/>
                  <a:gd name="T24" fmla="*/ 48 w 348"/>
                  <a:gd name="T25" fmla="*/ 54 h 408"/>
                  <a:gd name="T26" fmla="*/ 60 w 348"/>
                  <a:gd name="T27" fmla="*/ 48 h 408"/>
                  <a:gd name="T28" fmla="*/ 78 w 348"/>
                  <a:gd name="T29" fmla="*/ 60 h 408"/>
                  <a:gd name="T30" fmla="*/ 96 w 348"/>
                  <a:gd name="T31" fmla="*/ 0 h 408"/>
                  <a:gd name="T32" fmla="*/ 348 w 348"/>
                  <a:gd name="T33" fmla="*/ 42 h 408"/>
                  <a:gd name="T34" fmla="*/ 306 w 348"/>
                  <a:gd name="T35" fmla="*/ 330 h 408"/>
                  <a:gd name="T36" fmla="*/ 294 w 348"/>
                  <a:gd name="T37" fmla="*/ 402 h 408"/>
                  <a:gd name="T38" fmla="*/ 294 w 348"/>
                  <a:gd name="T39" fmla="*/ 408 h 40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48"/>
                  <a:gd name="T61" fmla="*/ 0 h 408"/>
                  <a:gd name="T62" fmla="*/ 348 w 348"/>
                  <a:gd name="T63" fmla="*/ 408 h 40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48" h="408">
                    <a:moveTo>
                      <a:pt x="294" y="402"/>
                    </a:moveTo>
                    <a:lnTo>
                      <a:pt x="186" y="384"/>
                    </a:lnTo>
                    <a:lnTo>
                      <a:pt x="0" y="276"/>
                    </a:lnTo>
                    <a:lnTo>
                      <a:pt x="6" y="264"/>
                    </a:lnTo>
                    <a:lnTo>
                      <a:pt x="12" y="264"/>
                    </a:lnTo>
                    <a:lnTo>
                      <a:pt x="24" y="258"/>
                    </a:lnTo>
                    <a:lnTo>
                      <a:pt x="18" y="228"/>
                    </a:lnTo>
                    <a:lnTo>
                      <a:pt x="30" y="210"/>
                    </a:lnTo>
                    <a:lnTo>
                      <a:pt x="36" y="186"/>
                    </a:lnTo>
                    <a:lnTo>
                      <a:pt x="60" y="174"/>
                    </a:lnTo>
                    <a:lnTo>
                      <a:pt x="42" y="120"/>
                    </a:lnTo>
                    <a:lnTo>
                      <a:pt x="42" y="114"/>
                    </a:lnTo>
                    <a:lnTo>
                      <a:pt x="48" y="54"/>
                    </a:lnTo>
                    <a:lnTo>
                      <a:pt x="60" y="48"/>
                    </a:lnTo>
                    <a:lnTo>
                      <a:pt x="78" y="60"/>
                    </a:lnTo>
                    <a:lnTo>
                      <a:pt x="96" y="0"/>
                    </a:lnTo>
                    <a:lnTo>
                      <a:pt x="348" y="42"/>
                    </a:lnTo>
                    <a:lnTo>
                      <a:pt x="306" y="330"/>
                    </a:lnTo>
                    <a:lnTo>
                      <a:pt x="294" y="402"/>
                    </a:lnTo>
                    <a:lnTo>
                      <a:pt x="294" y="40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89" name="Freeform 266"/>
              <p:cNvSpPr>
                <a:spLocks noChangeAspect="1"/>
              </p:cNvSpPr>
              <p:nvPr/>
            </p:nvSpPr>
            <p:spPr bwMode="auto">
              <a:xfrm>
                <a:off x="1512" y="2412"/>
                <a:ext cx="258" cy="228"/>
              </a:xfrm>
              <a:custGeom>
                <a:avLst/>
                <a:gdLst>
                  <a:gd name="T0" fmla="*/ 186 w 258"/>
                  <a:gd name="T1" fmla="*/ 228 h 228"/>
                  <a:gd name="T2" fmla="*/ 30 w 258"/>
                  <a:gd name="T3" fmla="*/ 228 h 228"/>
                  <a:gd name="T4" fmla="*/ 30 w 258"/>
                  <a:gd name="T5" fmla="*/ 192 h 228"/>
                  <a:gd name="T6" fmla="*/ 6 w 258"/>
                  <a:gd name="T7" fmla="*/ 186 h 228"/>
                  <a:gd name="T8" fmla="*/ 12 w 258"/>
                  <a:gd name="T9" fmla="*/ 78 h 228"/>
                  <a:gd name="T10" fmla="*/ 0 w 258"/>
                  <a:gd name="T11" fmla="*/ 6 h 228"/>
                  <a:gd name="T12" fmla="*/ 228 w 258"/>
                  <a:gd name="T13" fmla="*/ 0 h 228"/>
                  <a:gd name="T14" fmla="*/ 234 w 258"/>
                  <a:gd name="T15" fmla="*/ 12 h 228"/>
                  <a:gd name="T16" fmla="*/ 216 w 258"/>
                  <a:gd name="T17" fmla="*/ 30 h 228"/>
                  <a:gd name="T18" fmla="*/ 258 w 258"/>
                  <a:gd name="T19" fmla="*/ 30 h 228"/>
                  <a:gd name="T20" fmla="*/ 240 w 258"/>
                  <a:gd name="T21" fmla="*/ 48 h 228"/>
                  <a:gd name="T22" fmla="*/ 246 w 258"/>
                  <a:gd name="T23" fmla="*/ 60 h 228"/>
                  <a:gd name="T24" fmla="*/ 228 w 258"/>
                  <a:gd name="T25" fmla="*/ 66 h 228"/>
                  <a:gd name="T26" fmla="*/ 240 w 258"/>
                  <a:gd name="T27" fmla="*/ 84 h 228"/>
                  <a:gd name="T28" fmla="*/ 228 w 258"/>
                  <a:gd name="T29" fmla="*/ 96 h 228"/>
                  <a:gd name="T30" fmla="*/ 216 w 258"/>
                  <a:gd name="T31" fmla="*/ 108 h 228"/>
                  <a:gd name="T32" fmla="*/ 216 w 258"/>
                  <a:gd name="T33" fmla="*/ 132 h 228"/>
                  <a:gd name="T34" fmla="*/ 186 w 258"/>
                  <a:gd name="T35" fmla="*/ 162 h 228"/>
                  <a:gd name="T36" fmla="*/ 192 w 258"/>
                  <a:gd name="T37" fmla="*/ 180 h 228"/>
                  <a:gd name="T38" fmla="*/ 180 w 258"/>
                  <a:gd name="T39" fmla="*/ 180 h 228"/>
                  <a:gd name="T40" fmla="*/ 180 w 258"/>
                  <a:gd name="T41" fmla="*/ 198 h 228"/>
                  <a:gd name="T42" fmla="*/ 192 w 258"/>
                  <a:gd name="T43" fmla="*/ 198 h 228"/>
                  <a:gd name="T44" fmla="*/ 186 w 258"/>
                  <a:gd name="T45" fmla="*/ 204 h 228"/>
                  <a:gd name="T46" fmla="*/ 192 w 258"/>
                  <a:gd name="T47" fmla="*/ 210 h 228"/>
                  <a:gd name="T48" fmla="*/ 186 w 258"/>
                  <a:gd name="T49" fmla="*/ 222 h 228"/>
                  <a:gd name="T50" fmla="*/ 186 w 258"/>
                  <a:gd name="T51" fmla="*/ 228 h 2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58"/>
                  <a:gd name="T79" fmla="*/ 0 h 228"/>
                  <a:gd name="T80" fmla="*/ 258 w 258"/>
                  <a:gd name="T81" fmla="*/ 228 h 2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58" h="228">
                    <a:moveTo>
                      <a:pt x="186" y="228"/>
                    </a:moveTo>
                    <a:lnTo>
                      <a:pt x="30" y="228"/>
                    </a:lnTo>
                    <a:lnTo>
                      <a:pt x="30" y="192"/>
                    </a:lnTo>
                    <a:lnTo>
                      <a:pt x="6" y="186"/>
                    </a:lnTo>
                    <a:lnTo>
                      <a:pt x="12" y="78"/>
                    </a:lnTo>
                    <a:lnTo>
                      <a:pt x="0" y="6"/>
                    </a:lnTo>
                    <a:lnTo>
                      <a:pt x="228" y="0"/>
                    </a:lnTo>
                    <a:lnTo>
                      <a:pt x="234" y="12"/>
                    </a:lnTo>
                    <a:lnTo>
                      <a:pt x="216" y="30"/>
                    </a:lnTo>
                    <a:lnTo>
                      <a:pt x="258" y="30"/>
                    </a:lnTo>
                    <a:lnTo>
                      <a:pt x="240" y="48"/>
                    </a:lnTo>
                    <a:lnTo>
                      <a:pt x="246" y="60"/>
                    </a:lnTo>
                    <a:lnTo>
                      <a:pt x="228" y="66"/>
                    </a:lnTo>
                    <a:lnTo>
                      <a:pt x="240" y="84"/>
                    </a:lnTo>
                    <a:lnTo>
                      <a:pt x="228" y="96"/>
                    </a:lnTo>
                    <a:lnTo>
                      <a:pt x="216" y="108"/>
                    </a:lnTo>
                    <a:lnTo>
                      <a:pt x="216" y="132"/>
                    </a:lnTo>
                    <a:lnTo>
                      <a:pt x="186" y="162"/>
                    </a:lnTo>
                    <a:lnTo>
                      <a:pt x="192" y="180"/>
                    </a:lnTo>
                    <a:lnTo>
                      <a:pt x="180" y="180"/>
                    </a:lnTo>
                    <a:lnTo>
                      <a:pt x="180" y="198"/>
                    </a:lnTo>
                    <a:lnTo>
                      <a:pt x="192" y="198"/>
                    </a:lnTo>
                    <a:lnTo>
                      <a:pt x="186" y="204"/>
                    </a:lnTo>
                    <a:lnTo>
                      <a:pt x="192" y="210"/>
                    </a:lnTo>
                    <a:lnTo>
                      <a:pt x="186" y="222"/>
                    </a:lnTo>
                    <a:lnTo>
                      <a:pt x="186" y="228"/>
                    </a:lnTo>
                    <a:close/>
                  </a:path>
                </a:pathLst>
              </a:custGeom>
              <a:solidFill>
                <a:srgbClr val="FF4500"/>
              </a:solidFill>
              <a:ln w="9525">
                <a:solidFill>
                  <a:srgbClr val="FF4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90" name="Freeform 267"/>
              <p:cNvSpPr>
                <a:spLocks noChangeAspect="1"/>
              </p:cNvSpPr>
              <p:nvPr/>
            </p:nvSpPr>
            <p:spPr bwMode="auto">
              <a:xfrm>
                <a:off x="1512" y="2412"/>
                <a:ext cx="258" cy="234"/>
              </a:xfrm>
              <a:custGeom>
                <a:avLst/>
                <a:gdLst>
                  <a:gd name="T0" fmla="*/ 186 w 258"/>
                  <a:gd name="T1" fmla="*/ 228 h 234"/>
                  <a:gd name="T2" fmla="*/ 30 w 258"/>
                  <a:gd name="T3" fmla="*/ 228 h 234"/>
                  <a:gd name="T4" fmla="*/ 30 w 258"/>
                  <a:gd name="T5" fmla="*/ 192 h 234"/>
                  <a:gd name="T6" fmla="*/ 6 w 258"/>
                  <a:gd name="T7" fmla="*/ 186 h 234"/>
                  <a:gd name="T8" fmla="*/ 12 w 258"/>
                  <a:gd name="T9" fmla="*/ 78 h 234"/>
                  <a:gd name="T10" fmla="*/ 0 w 258"/>
                  <a:gd name="T11" fmla="*/ 6 h 234"/>
                  <a:gd name="T12" fmla="*/ 228 w 258"/>
                  <a:gd name="T13" fmla="*/ 0 h 234"/>
                  <a:gd name="T14" fmla="*/ 234 w 258"/>
                  <a:gd name="T15" fmla="*/ 12 h 234"/>
                  <a:gd name="T16" fmla="*/ 216 w 258"/>
                  <a:gd name="T17" fmla="*/ 30 h 234"/>
                  <a:gd name="T18" fmla="*/ 258 w 258"/>
                  <a:gd name="T19" fmla="*/ 30 h 234"/>
                  <a:gd name="T20" fmla="*/ 240 w 258"/>
                  <a:gd name="T21" fmla="*/ 48 h 234"/>
                  <a:gd name="T22" fmla="*/ 246 w 258"/>
                  <a:gd name="T23" fmla="*/ 60 h 234"/>
                  <a:gd name="T24" fmla="*/ 228 w 258"/>
                  <a:gd name="T25" fmla="*/ 66 h 234"/>
                  <a:gd name="T26" fmla="*/ 240 w 258"/>
                  <a:gd name="T27" fmla="*/ 84 h 234"/>
                  <a:gd name="T28" fmla="*/ 228 w 258"/>
                  <a:gd name="T29" fmla="*/ 96 h 234"/>
                  <a:gd name="T30" fmla="*/ 216 w 258"/>
                  <a:gd name="T31" fmla="*/ 108 h 234"/>
                  <a:gd name="T32" fmla="*/ 216 w 258"/>
                  <a:gd name="T33" fmla="*/ 132 h 234"/>
                  <a:gd name="T34" fmla="*/ 186 w 258"/>
                  <a:gd name="T35" fmla="*/ 162 h 234"/>
                  <a:gd name="T36" fmla="*/ 192 w 258"/>
                  <a:gd name="T37" fmla="*/ 180 h 234"/>
                  <a:gd name="T38" fmla="*/ 180 w 258"/>
                  <a:gd name="T39" fmla="*/ 180 h 234"/>
                  <a:gd name="T40" fmla="*/ 180 w 258"/>
                  <a:gd name="T41" fmla="*/ 198 h 234"/>
                  <a:gd name="T42" fmla="*/ 192 w 258"/>
                  <a:gd name="T43" fmla="*/ 198 h 234"/>
                  <a:gd name="T44" fmla="*/ 186 w 258"/>
                  <a:gd name="T45" fmla="*/ 204 h 234"/>
                  <a:gd name="T46" fmla="*/ 192 w 258"/>
                  <a:gd name="T47" fmla="*/ 210 h 234"/>
                  <a:gd name="T48" fmla="*/ 186 w 258"/>
                  <a:gd name="T49" fmla="*/ 222 h 234"/>
                  <a:gd name="T50" fmla="*/ 186 w 258"/>
                  <a:gd name="T51" fmla="*/ 228 h 234"/>
                  <a:gd name="T52" fmla="*/ 186 w 258"/>
                  <a:gd name="T53" fmla="*/ 234 h 23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58"/>
                  <a:gd name="T82" fmla="*/ 0 h 234"/>
                  <a:gd name="T83" fmla="*/ 258 w 258"/>
                  <a:gd name="T84" fmla="*/ 234 h 23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58" h="234">
                    <a:moveTo>
                      <a:pt x="186" y="228"/>
                    </a:moveTo>
                    <a:lnTo>
                      <a:pt x="30" y="228"/>
                    </a:lnTo>
                    <a:lnTo>
                      <a:pt x="30" y="192"/>
                    </a:lnTo>
                    <a:lnTo>
                      <a:pt x="6" y="186"/>
                    </a:lnTo>
                    <a:lnTo>
                      <a:pt x="12" y="78"/>
                    </a:lnTo>
                    <a:lnTo>
                      <a:pt x="0" y="6"/>
                    </a:lnTo>
                    <a:lnTo>
                      <a:pt x="228" y="0"/>
                    </a:lnTo>
                    <a:lnTo>
                      <a:pt x="234" y="12"/>
                    </a:lnTo>
                    <a:lnTo>
                      <a:pt x="216" y="30"/>
                    </a:lnTo>
                    <a:lnTo>
                      <a:pt x="258" y="30"/>
                    </a:lnTo>
                    <a:lnTo>
                      <a:pt x="240" y="48"/>
                    </a:lnTo>
                    <a:lnTo>
                      <a:pt x="246" y="60"/>
                    </a:lnTo>
                    <a:lnTo>
                      <a:pt x="228" y="66"/>
                    </a:lnTo>
                    <a:lnTo>
                      <a:pt x="240" y="84"/>
                    </a:lnTo>
                    <a:lnTo>
                      <a:pt x="228" y="96"/>
                    </a:lnTo>
                    <a:lnTo>
                      <a:pt x="216" y="108"/>
                    </a:lnTo>
                    <a:lnTo>
                      <a:pt x="216" y="132"/>
                    </a:lnTo>
                    <a:lnTo>
                      <a:pt x="186" y="162"/>
                    </a:lnTo>
                    <a:lnTo>
                      <a:pt x="192" y="180"/>
                    </a:lnTo>
                    <a:lnTo>
                      <a:pt x="180" y="180"/>
                    </a:lnTo>
                    <a:lnTo>
                      <a:pt x="180" y="198"/>
                    </a:lnTo>
                    <a:lnTo>
                      <a:pt x="192" y="198"/>
                    </a:lnTo>
                    <a:lnTo>
                      <a:pt x="186" y="204"/>
                    </a:lnTo>
                    <a:lnTo>
                      <a:pt x="192" y="210"/>
                    </a:lnTo>
                    <a:lnTo>
                      <a:pt x="186" y="222"/>
                    </a:lnTo>
                    <a:lnTo>
                      <a:pt x="186" y="228"/>
                    </a:lnTo>
                    <a:lnTo>
                      <a:pt x="186" y="23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91" name="Freeform 268"/>
              <p:cNvSpPr>
                <a:spLocks noChangeAspect="1"/>
              </p:cNvSpPr>
              <p:nvPr/>
            </p:nvSpPr>
            <p:spPr bwMode="auto">
              <a:xfrm>
                <a:off x="84" y="1866"/>
                <a:ext cx="408" cy="696"/>
              </a:xfrm>
              <a:custGeom>
                <a:avLst/>
                <a:gdLst>
                  <a:gd name="T0" fmla="*/ 354 w 408"/>
                  <a:gd name="T1" fmla="*/ 696 h 696"/>
                  <a:gd name="T2" fmla="*/ 228 w 408"/>
                  <a:gd name="T3" fmla="*/ 678 h 696"/>
                  <a:gd name="T4" fmla="*/ 222 w 408"/>
                  <a:gd name="T5" fmla="*/ 630 h 696"/>
                  <a:gd name="T6" fmla="*/ 198 w 408"/>
                  <a:gd name="T7" fmla="*/ 588 h 696"/>
                  <a:gd name="T8" fmla="*/ 180 w 408"/>
                  <a:gd name="T9" fmla="*/ 588 h 696"/>
                  <a:gd name="T10" fmla="*/ 180 w 408"/>
                  <a:gd name="T11" fmla="*/ 570 h 696"/>
                  <a:gd name="T12" fmla="*/ 150 w 408"/>
                  <a:gd name="T13" fmla="*/ 558 h 696"/>
                  <a:gd name="T14" fmla="*/ 132 w 408"/>
                  <a:gd name="T15" fmla="*/ 528 h 696"/>
                  <a:gd name="T16" fmla="*/ 90 w 408"/>
                  <a:gd name="T17" fmla="*/ 516 h 696"/>
                  <a:gd name="T18" fmla="*/ 78 w 408"/>
                  <a:gd name="T19" fmla="*/ 510 h 696"/>
                  <a:gd name="T20" fmla="*/ 90 w 408"/>
                  <a:gd name="T21" fmla="*/ 468 h 696"/>
                  <a:gd name="T22" fmla="*/ 78 w 408"/>
                  <a:gd name="T23" fmla="*/ 462 h 696"/>
                  <a:gd name="T24" fmla="*/ 84 w 408"/>
                  <a:gd name="T25" fmla="*/ 450 h 696"/>
                  <a:gd name="T26" fmla="*/ 48 w 408"/>
                  <a:gd name="T27" fmla="*/ 384 h 696"/>
                  <a:gd name="T28" fmla="*/ 48 w 408"/>
                  <a:gd name="T29" fmla="*/ 366 h 696"/>
                  <a:gd name="T30" fmla="*/ 60 w 408"/>
                  <a:gd name="T31" fmla="*/ 348 h 696"/>
                  <a:gd name="T32" fmla="*/ 36 w 408"/>
                  <a:gd name="T33" fmla="*/ 318 h 696"/>
                  <a:gd name="T34" fmla="*/ 42 w 408"/>
                  <a:gd name="T35" fmla="*/ 282 h 696"/>
                  <a:gd name="T36" fmla="*/ 60 w 408"/>
                  <a:gd name="T37" fmla="*/ 312 h 696"/>
                  <a:gd name="T38" fmla="*/ 48 w 408"/>
                  <a:gd name="T39" fmla="*/ 276 h 696"/>
                  <a:gd name="T40" fmla="*/ 66 w 408"/>
                  <a:gd name="T41" fmla="*/ 270 h 696"/>
                  <a:gd name="T42" fmla="*/ 48 w 408"/>
                  <a:gd name="T43" fmla="*/ 258 h 696"/>
                  <a:gd name="T44" fmla="*/ 42 w 408"/>
                  <a:gd name="T45" fmla="*/ 282 h 696"/>
                  <a:gd name="T46" fmla="*/ 30 w 408"/>
                  <a:gd name="T47" fmla="*/ 258 h 696"/>
                  <a:gd name="T48" fmla="*/ 24 w 408"/>
                  <a:gd name="T49" fmla="*/ 264 h 696"/>
                  <a:gd name="T50" fmla="*/ 30 w 408"/>
                  <a:gd name="T51" fmla="*/ 252 h 696"/>
                  <a:gd name="T52" fmla="*/ 6 w 408"/>
                  <a:gd name="T53" fmla="*/ 192 h 696"/>
                  <a:gd name="T54" fmla="*/ 18 w 408"/>
                  <a:gd name="T55" fmla="*/ 138 h 696"/>
                  <a:gd name="T56" fmla="*/ 0 w 408"/>
                  <a:gd name="T57" fmla="*/ 90 h 696"/>
                  <a:gd name="T58" fmla="*/ 24 w 408"/>
                  <a:gd name="T59" fmla="*/ 60 h 696"/>
                  <a:gd name="T60" fmla="*/ 42 w 408"/>
                  <a:gd name="T61" fmla="*/ 0 h 696"/>
                  <a:gd name="T62" fmla="*/ 228 w 408"/>
                  <a:gd name="T63" fmla="*/ 54 h 696"/>
                  <a:gd name="T64" fmla="*/ 180 w 408"/>
                  <a:gd name="T65" fmla="*/ 240 h 696"/>
                  <a:gd name="T66" fmla="*/ 390 w 408"/>
                  <a:gd name="T67" fmla="*/ 552 h 696"/>
                  <a:gd name="T68" fmla="*/ 408 w 408"/>
                  <a:gd name="T69" fmla="*/ 606 h 696"/>
                  <a:gd name="T70" fmla="*/ 384 w 408"/>
                  <a:gd name="T71" fmla="*/ 618 h 696"/>
                  <a:gd name="T72" fmla="*/ 378 w 408"/>
                  <a:gd name="T73" fmla="*/ 642 h 696"/>
                  <a:gd name="T74" fmla="*/ 366 w 408"/>
                  <a:gd name="T75" fmla="*/ 660 h 696"/>
                  <a:gd name="T76" fmla="*/ 372 w 408"/>
                  <a:gd name="T77" fmla="*/ 690 h 696"/>
                  <a:gd name="T78" fmla="*/ 360 w 408"/>
                  <a:gd name="T79" fmla="*/ 696 h 696"/>
                  <a:gd name="T80" fmla="*/ 354 w 408"/>
                  <a:gd name="T81" fmla="*/ 696 h 69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08"/>
                  <a:gd name="T124" fmla="*/ 0 h 696"/>
                  <a:gd name="T125" fmla="*/ 408 w 408"/>
                  <a:gd name="T126" fmla="*/ 696 h 69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08" h="696">
                    <a:moveTo>
                      <a:pt x="354" y="696"/>
                    </a:moveTo>
                    <a:lnTo>
                      <a:pt x="228" y="678"/>
                    </a:lnTo>
                    <a:lnTo>
                      <a:pt x="222" y="630"/>
                    </a:lnTo>
                    <a:lnTo>
                      <a:pt x="198" y="588"/>
                    </a:lnTo>
                    <a:lnTo>
                      <a:pt x="180" y="588"/>
                    </a:lnTo>
                    <a:lnTo>
                      <a:pt x="180" y="570"/>
                    </a:lnTo>
                    <a:lnTo>
                      <a:pt x="150" y="558"/>
                    </a:lnTo>
                    <a:lnTo>
                      <a:pt x="132" y="528"/>
                    </a:lnTo>
                    <a:lnTo>
                      <a:pt x="90" y="516"/>
                    </a:lnTo>
                    <a:lnTo>
                      <a:pt x="78" y="510"/>
                    </a:lnTo>
                    <a:lnTo>
                      <a:pt x="90" y="468"/>
                    </a:lnTo>
                    <a:lnTo>
                      <a:pt x="78" y="462"/>
                    </a:lnTo>
                    <a:lnTo>
                      <a:pt x="84" y="450"/>
                    </a:lnTo>
                    <a:lnTo>
                      <a:pt x="48" y="384"/>
                    </a:lnTo>
                    <a:lnTo>
                      <a:pt x="48" y="366"/>
                    </a:lnTo>
                    <a:lnTo>
                      <a:pt x="60" y="348"/>
                    </a:lnTo>
                    <a:lnTo>
                      <a:pt x="36" y="318"/>
                    </a:lnTo>
                    <a:lnTo>
                      <a:pt x="42" y="282"/>
                    </a:lnTo>
                    <a:lnTo>
                      <a:pt x="60" y="312"/>
                    </a:lnTo>
                    <a:lnTo>
                      <a:pt x="48" y="276"/>
                    </a:lnTo>
                    <a:lnTo>
                      <a:pt x="66" y="270"/>
                    </a:lnTo>
                    <a:lnTo>
                      <a:pt x="48" y="258"/>
                    </a:lnTo>
                    <a:lnTo>
                      <a:pt x="42" y="282"/>
                    </a:lnTo>
                    <a:lnTo>
                      <a:pt x="30" y="258"/>
                    </a:lnTo>
                    <a:lnTo>
                      <a:pt x="24" y="264"/>
                    </a:lnTo>
                    <a:lnTo>
                      <a:pt x="30" y="252"/>
                    </a:lnTo>
                    <a:lnTo>
                      <a:pt x="6" y="192"/>
                    </a:lnTo>
                    <a:lnTo>
                      <a:pt x="18" y="138"/>
                    </a:lnTo>
                    <a:lnTo>
                      <a:pt x="0" y="90"/>
                    </a:lnTo>
                    <a:lnTo>
                      <a:pt x="24" y="60"/>
                    </a:lnTo>
                    <a:lnTo>
                      <a:pt x="42" y="0"/>
                    </a:lnTo>
                    <a:lnTo>
                      <a:pt x="228" y="54"/>
                    </a:lnTo>
                    <a:lnTo>
                      <a:pt x="180" y="240"/>
                    </a:lnTo>
                    <a:lnTo>
                      <a:pt x="390" y="552"/>
                    </a:lnTo>
                    <a:lnTo>
                      <a:pt x="408" y="606"/>
                    </a:lnTo>
                    <a:lnTo>
                      <a:pt x="384" y="618"/>
                    </a:lnTo>
                    <a:lnTo>
                      <a:pt x="378" y="642"/>
                    </a:lnTo>
                    <a:lnTo>
                      <a:pt x="366" y="660"/>
                    </a:lnTo>
                    <a:lnTo>
                      <a:pt x="372" y="690"/>
                    </a:lnTo>
                    <a:lnTo>
                      <a:pt x="360" y="696"/>
                    </a:lnTo>
                    <a:lnTo>
                      <a:pt x="354" y="696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92" name="Freeform 269"/>
              <p:cNvSpPr>
                <a:spLocks noChangeAspect="1"/>
              </p:cNvSpPr>
              <p:nvPr/>
            </p:nvSpPr>
            <p:spPr bwMode="auto">
              <a:xfrm>
                <a:off x="84" y="1866"/>
                <a:ext cx="408" cy="702"/>
              </a:xfrm>
              <a:custGeom>
                <a:avLst/>
                <a:gdLst>
                  <a:gd name="T0" fmla="*/ 354 w 408"/>
                  <a:gd name="T1" fmla="*/ 696 h 702"/>
                  <a:gd name="T2" fmla="*/ 228 w 408"/>
                  <a:gd name="T3" fmla="*/ 678 h 702"/>
                  <a:gd name="T4" fmla="*/ 222 w 408"/>
                  <a:gd name="T5" fmla="*/ 630 h 702"/>
                  <a:gd name="T6" fmla="*/ 198 w 408"/>
                  <a:gd name="T7" fmla="*/ 588 h 702"/>
                  <a:gd name="T8" fmla="*/ 180 w 408"/>
                  <a:gd name="T9" fmla="*/ 588 h 702"/>
                  <a:gd name="T10" fmla="*/ 180 w 408"/>
                  <a:gd name="T11" fmla="*/ 570 h 702"/>
                  <a:gd name="T12" fmla="*/ 150 w 408"/>
                  <a:gd name="T13" fmla="*/ 558 h 702"/>
                  <a:gd name="T14" fmla="*/ 132 w 408"/>
                  <a:gd name="T15" fmla="*/ 528 h 702"/>
                  <a:gd name="T16" fmla="*/ 90 w 408"/>
                  <a:gd name="T17" fmla="*/ 516 h 702"/>
                  <a:gd name="T18" fmla="*/ 78 w 408"/>
                  <a:gd name="T19" fmla="*/ 510 h 702"/>
                  <a:gd name="T20" fmla="*/ 90 w 408"/>
                  <a:gd name="T21" fmla="*/ 468 h 702"/>
                  <a:gd name="T22" fmla="*/ 78 w 408"/>
                  <a:gd name="T23" fmla="*/ 462 h 702"/>
                  <a:gd name="T24" fmla="*/ 84 w 408"/>
                  <a:gd name="T25" fmla="*/ 450 h 702"/>
                  <a:gd name="T26" fmla="*/ 48 w 408"/>
                  <a:gd name="T27" fmla="*/ 384 h 702"/>
                  <a:gd name="T28" fmla="*/ 48 w 408"/>
                  <a:gd name="T29" fmla="*/ 366 h 702"/>
                  <a:gd name="T30" fmla="*/ 60 w 408"/>
                  <a:gd name="T31" fmla="*/ 348 h 702"/>
                  <a:gd name="T32" fmla="*/ 36 w 408"/>
                  <a:gd name="T33" fmla="*/ 318 h 702"/>
                  <a:gd name="T34" fmla="*/ 42 w 408"/>
                  <a:gd name="T35" fmla="*/ 282 h 702"/>
                  <a:gd name="T36" fmla="*/ 60 w 408"/>
                  <a:gd name="T37" fmla="*/ 312 h 702"/>
                  <a:gd name="T38" fmla="*/ 48 w 408"/>
                  <a:gd name="T39" fmla="*/ 276 h 702"/>
                  <a:gd name="T40" fmla="*/ 66 w 408"/>
                  <a:gd name="T41" fmla="*/ 270 h 702"/>
                  <a:gd name="T42" fmla="*/ 48 w 408"/>
                  <a:gd name="T43" fmla="*/ 258 h 702"/>
                  <a:gd name="T44" fmla="*/ 42 w 408"/>
                  <a:gd name="T45" fmla="*/ 282 h 702"/>
                  <a:gd name="T46" fmla="*/ 30 w 408"/>
                  <a:gd name="T47" fmla="*/ 258 h 702"/>
                  <a:gd name="T48" fmla="*/ 24 w 408"/>
                  <a:gd name="T49" fmla="*/ 264 h 702"/>
                  <a:gd name="T50" fmla="*/ 30 w 408"/>
                  <a:gd name="T51" fmla="*/ 252 h 702"/>
                  <a:gd name="T52" fmla="*/ 6 w 408"/>
                  <a:gd name="T53" fmla="*/ 192 h 702"/>
                  <a:gd name="T54" fmla="*/ 18 w 408"/>
                  <a:gd name="T55" fmla="*/ 138 h 702"/>
                  <a:gd name="T56" fmla="*/ 0 w 408"/>
                  <a:gd name="T57" fmla="*/ 90 h 702"/>
                  <a:gd name="T58" fmla="*/ 24 w 408"/>
                  <a:gd name="T59" fmla="*/ 60 h 702"/>
                  <a:gd name="T60" fmla="*/ 42 w 408"/>
                  <a:gd name="T61" fmla="*/ 0 h 702"/>
                  <a:gd name="T62" fmla="*/ 228 w 408"/>
                  <a:gd name="T63" fmla="*/ 54 h 702"/>
                  <a:gd name="T64" fmla="*/ 180 w 408"/>
                  <a:gd name="T65" fmla="*/ 240 h 702"/>
                  <a:gd name="T66" fmla="*/ 390 w 408"/>
                  <a:gd name="T67" fmla="*/ 552 h 702"/>
                  <a:gd name="T68" fmla="*/ 408 w 408"/>
                  <a:gd name="T69" fmla="*/ 606 h 702"/>
                  <a:gd name="T70" fmla="*/ 384 w 408"/>
                  <a:gd name="T71" fmla="*/ 618 h 702"/>
                  <a:gd name="T72" fmla="*/ 378 w 408"/>
                  <a:gd name="T73" fmla="*/ 642 h 702"/>
                  <a:gd name="T74" fmla="*/ 366 w 408"/>
                  <a:gd name="T75" fmla="*/ 660 h 702"/>
                  <a:gd name="T76" fmla="*/ 372 w 408"/>
                  <a:gd name="T77" fmla="*/ 690 h 702"/>
                  <a:gd name="T78" fmla="*/ 360 w 408"/>
                  <a:gd name="T79" fmla="*/ 696 h 702"/>
                  <a:gd name="T80" fmla="*/ 354 w 408"/>
                  <a:gd name="T81" fmla="*/ 696 h 702"/>
                  <a:gd name="T82" fmla="*/ 354 w 408"/>
                  <a:gd name="T83" fmla="*/ 702 h 70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08"/>
                  <a:gd name="T127" fmla="*/ 0 h 702"/>
                  <a:gd name="T128" fmla="*/ 408 w 408"/>
                  <a:gd name="T129" fmla="*/ 702 h 70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08" h="702">
                    <a:moveTo>
                      <a:pt x="354" y="696"/>
                    </a:moveTo>
                    <a:lnTo>
                      <a:pt x="228" y="678"/>
                    </a:lnTo>
                    <a:lnTo>
                      <a:pt x="222" y="630"/>
                    </a:lnTo>
                    <a:lnTo>
                      <a:pt x="198" y="588"/>
                    </a:lnTo>
                    <a:lnTo>
                      <a:pt x="180" y="588"/>
                    </a:lnTo>
                    <a:lnTo>
                      <a:pt x="180" y="570"/>
                    </a:lnTo>
                    <a:lnTo>
                      <a:pt x="150" y="558"/>
                    </a:lnTo>
                    <a:lnTo>
                      <a:pt x="132" y="528"/>
                    </a:lnTo>
                    <a:lnTo>
                      <a:pt x="90" y="516"/>
                    </a:lnTo>
                    <a:lnTo>
                      <a:pt x="78" y="510"/>
                    </a:lnTo>
                    <a:lnTo>
                      <a:pt x="90" y="468"/>
                    </a:lnTo>
                    <a:lnTo>
                      <a:pt x="78" y="462"/>
                    </a:lnTo>
                    <a:lnTo>
                      <a:pt x="84" y="450"/>
                    </a:lnTo>
                    <a:lnTo>
                      <a:pt x="48" y="384"/>
                    </a:lnTo>
                    <a:lnTo>
                      <a:pt x="48" y="366"/>
                    </a:lnTo>
                    <a:lnTo>
                      <a:pt x="60" y="348"/>
                    </a:lnTo>
                    <a:lnTo>
                      <a:pt x="36" y="318"/>
                    </a:lnTo>
                    <a:lnTo>
                      <a:pt x="42" y="282"/>
                    </a:lnTo>
                    <a:lnTo>
                      <a:pt x="60" y="312"/>
                    </a:lnTo>
                    <a:lnTo>
                      <a:pt x="48" y="276"/>
                    </a:lnTo>
                    <a:lnTo>
                      <a:pt x="66" y="270"/>
                    </a:lnTo>
                    <a:lnTo>
                      <a:pt x="48" y="258"/>
                    </a:lnTo>
                    <a:lnTo>
                      <a:pt x="42" y="282"/>
                    </a:lnTo>
                    <a:lnTo>
                      <a:pt x="30" y="258"/>
                    </a:lnTo>
                    <a:lnTo>
                      <a:pt x="24" y="264"/>
                    </a:lnTo>
                    <a:lnTo>
                      <a:pt x="30" y="252"/>
                    </a:lnTo>
                    <a:lnTo>
                      <a:pt x="6" y="192"/>
                    </a:lnTo>
                    <a:lnTo>
                      <a:pt x="18" y="138"/>
                    </a:lnTo>
                    <a:lnTo>
                      <a:pt x="0" y="90"/>
                    </a:lnTo>
                    <a:lnTo>
                      <a:pt x="24" y="60"/>
                    </a:lnTo>
                    <a:lnTo>
                      <a:pt x="42" y="0"/>
                    </a:lnTo>
                    <a:lnTo>
                      <a:pt x="228" y="54"/>
                    </a:lnTo>
                    <a:lnTo>
                      <a:pt x="180" y="240"/>
                    </a:lnTo>
                    <a:lnTo>
                      <a:pt x="390" y="552"/>
                    </a:lnTo>
                    <a:lnTo>
                      <a:pt x="408" y="606"/>
                    </a:lnTo>
                    <a:lnTo>
                      <a:pt x="384" y="618"/>
                    </a:lnTo>
                    <a:lnTo>
                      <a:pt x="378" y="642"/>
                    </a:lnTo>
                    <a:lnTo>
                      <a:pt x="366" y="660"/>
                    </a:lnTo>
                    <a:lnTo>
                      <a:pt x="372" y="690"/>
                    </a:lnTo>
                    <a:lnTo>
                      <a:pt x="360" y="696"/>
                    </a:lnTo>
                    <a:lnTo>
                      <a:pt x="354" y="696"/>
                    </a:lnTo>
                    <a:lnTo>
                      <a:pt x="354" y="70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93" name="Freeform 270"/>
              <p:cNvSpPr>
                <a:spLocks noChangeAspect="1"/>
              </p:cNvSpPr>
              <p:nvPr/>
            </p:nvSpPr>
            <p:spPr bwMode="auto">
              <a:xfrm>
                <a:off x="780" y="2088"/>
                <a:ext cx="372" cy="288"/>
              </a:xfrm>
              <a:custGeom>
                <a:avLst/>
                <a:gdLst>
                  <a:gd name="T0" fmla="*/ 366 w 372"/>
                  <a:gd name="T1" fmla="*/ 96 h 288"/>
                  <a:gd name="T2" fmla="*/ 354 w 372"/>
                  <a:gd name="T3" fmla="*/ 288 h 288"/>
                  <a:gd name="T4" fmla="*/ 306 w 372"/>
                  <a:gd name="T5" fmla="*/ 282 h 288"/>
                  <a:gd name="T6" fmla="*/ 0 w 372"/>
                  <a:gd name="T7" fmla="*/ 252 h 288"/>
                  <a:gd name="T8" fmla="*/ 6 w 372"/>
                  <a:gd name="T9" fmla="*/ 210 h 288"/>
                  <a:gd name="T10" fmla="*/ 36 w 372"/>
                  <a:gd name="T11" fmla="*/ 0 h 288"/>
                  <a:gd name="T12" fmla="*/ 276 w 372"/>
                  <a:gd name="T13" fmla="*/ 24 h 288"/>
                  <a:gd name="T14" fmla="*/ 372 w 372"/>
                  <a:gd name="T15" fmla="*/ 30 h 288"/>
                  <a:gd name="T16" fmla="*/ 366 w 372"/>
                  <a:gd name="T17" fmla="*/ 72 h 288"/>
                  <a:gd name="T18" fmla="*/ 366 w 372"/>
                  <a:gd name="T19" fmla="*/ 96 h 2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72"/>
                  <a:gd name="T31" fmla="*/ 0 h 288"/>
                  <a:gd name="T32" fmla="*/ 372 w 372"/>
                  <a:gd name="T33" fmla="*/ 288 h 2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72" h="288">
                    <a:moveTo>
                      <a:pt x="366" y="96"/>
                    </a:moveTo>
                    <a:lnTo>
                      <a:pt x="354" y="288"/>
                    </a:lnTo>
                    <a:lnTo>
                      <a:pt x="306" y="282"/>
                    </a:lnTo>
                    <a:lnTo>
                      <a:pt x="0" y="252"/>
                    </a:lnTo>
                    <a:lnTo>
                      <a:pt x="6" y="210"/>
                    </a:lnTo>
                    <a:lnTo>
                      <a:pt x="36" y="0"/>
                    </a:lnTo>
                    <a:lnTo>
                      <a:pt x="276" y="24"/>
                    </a:lnTo>
                    <a:lnTo>
                      <a:pt x="372" y="30"/>
                    </a:lnTo>
                    <a:lnTo>
                      <a:pt x="366" y="72"/>
                    </a:lnTo>
                    <a:lnTo>
                      <a:pt x="366" y="9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94" name="Freeform 271"/>
              <p:cNvSpPr>
                <a:spLocks noChangeAspect="1"/>
              </p:cNvSpPr>
              <p:nvPr/>
            </p:nvSpPr>
            <p:spPr bwMode="auto">
              <a:xfrm>
                <a:off x="780" y="2088"/>
                <a:ext cx="372" cy="288"/>
              </a:xfrm>
              <a:custGeom>
                <a:avLst/>
                <a:gdLst>
                  <a:gd name="T0" fmla="*/ 366 w 372"/>
                  <a:gd name="T1" fmla="*/ 96 h 288"/>
                  <a:gd name="T2" fmla="*/ 354 w 372"/>
                  <a:gd name="T3" fmla="*/ 288 h 288"/>
                  <a:gd name="T4" fmla="*/ 306 w 372"/>
                  <a:gd name="T5" fmla="*/ 282 h 288"/>
                  <a:gd name="T6" fmla="*/ 0 w 372"/>
                  <a:gd name="T7" fmla="*/ 252 h 288"/>
                  <a:gd name="T8" fmla="*/ 6 w 372"/>
                  <a:gd name="T9" fmla="*/ 210 h 288"/>
                  <a:gd name="T10" fmla="*/ 36 w 372"/>
                  <a:gd name="T11" fmla="*/ 0 h 288"/>
                  <a:gd name="T12" fmla="*/ 276 w 372"/>
                  <a:gd name="T13" fmla="*/ 24 h 288"/>
                  <a:gd name="T14" fmla="*/ 372 w 372"/>
                  <a:gd name="T15" fmla="*/ 30 h 288"/>
                  <a:gd name="T16" fmla="*/ 366 w 372"/>
                  <a:gd name="T17" fmla="*/ 72 h 288"/>
                  <a:gd name="T18" fmla="*/ 366 w 372"/>
                  <a:gd name="T19" fmla="*/ 96 h 288"/>
                  <a:gd name="T20" fmla="*/ 366 w 372"/>
                  <a:gd name="T21" fmla="*/ 102 h 28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72"/>
                  <a:gd name="T34" fmla="*/ 0 h 288"/>
                  <a:gd name="T35" fmla="*/ 372 w 372"/>
                  <a:gd name="T36" fmla="*/ 288 h 28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72" h="288">
                    <a:moveTo>
                      <a:pt x="366" y="96"/>
                    </a:moveTo>
                    <a:lnTo>
                      <a:pt x="354" y="288"/>
                    </a:lnTo>
                    <a:lnTo>
                      <a:pt x="306" y="282"/>
                    </a:lnTo>
                    <a:lnTo>
                      <a:pt x="0" y="252"/>
                    </a:lnTo>
                    <a:lnTo>
                      <a:pt x="6" y="210"/>
                    </a:lnTo>
                    <a:lnTo>
                      <a:pt x="36" y="0"/>
                    </a:lnTo>
                    <a:lnTo>
                      <a:pt x="276" y="24"/>
                    </a:lnTo>
                    <a:lnTo>
                      <a:pt x="372" y="30"/>
                    </a:lnTo>
                    <a:lnTo>
                      <a:pt x="366" y="72"/>
                    </a:lnTo>
                    <a:lnTo>
                      <a:pt x="366" y="96"/>
                    </a:lnTo>
                    <a:lnTo>
                      <a:pt x="366" y="10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95" name="Freeform 272"/>
              <p:cNvSpPr>
                <a:spLocks noChangeAspect="1"/>
              </p:cNvSpPr>
              <p:nvPr/>
            </p:nvSpPr>
            <p:spPr bwMode="auto">
              <a:xfrm>
                <a:off x="2496" y="1920"/>
                <a:ext cx="90" cy="84"/>
              </a:xfrm>
              <a:custGeom>
                <a:avLst/>
                <a:gdLst>
                  <a:gd name="T0" fmla="*/ 84 w 90"/>
                  <a:gd name="T1" fmla="*/ 0 h 84"/>
                  <a:gd name="T2" fmla="*/ 90 w 90"/>
                  <a:gd name="T3" fmla="*/ 42 h 84"/>
                  <a:gd name="T4" fmla="*/ 42 w 90"/>
                  <a:gd name="T5" fmla="*/ 60 h 84"/>
                  <a:gd name="T6" fmla="*/ 12 w 90"/>
                  <a:gd name="T7" fmla="*/ 84 h 84"/>
                  <a:gd name="T8" fmla="*/ 12 w 90"/>
                  <a:gd name="T9" fmla="*/ 72 h 84"/>
                  <a:gd name="T10" fmla="*/ 0 w 90"/>
                  <a:gd name="T11" fmla="*/ 18 h 84"/>
                  <a:gd name="T12" fmla="*/ 78 w 90"/>
                  <a:gd name="T13" fmla="*/ 0 h 84"/>
                  <a:gd name="T14" fmla="*/ 84 w 90"/>
                  <a:gd name="T15" fmla="*/ 0 h 8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0"/>
                  <a:gd name="T25" fmla="*/ 0 h 84"/>
                  <a:gd name="T26" fmla="*/ 90 w 90"/>
                  <a:gd name="T27" fmla="*/ 84 h 8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0" h="84">
                    <a:moveTo>
                      <a:pt x="84" y="0"/>
                    </a:moveTo>
                    <a:lnTo>
                      <a:pt x="90" y="42"/>
                    </a:lnTo>
                    <a:lnTo>
                      <a:pt x="42" y="60"/>
                    </a:lnTo>
                    <a:lnTo>
                      <a:pt x="12" y="84"/>
                    </a:lnTo>
                    <a:lnTo>
                      <a:pt x="12" y="72"/>
                    </a:lnTo>
                    <a:lnTo>
                      <a:pt x="0" y="18"/>
                    </a:lnTo>
                    <a:lnTo>
                      <a:pt x="78" y="0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96" name="Freeform 273"/>
              <p:cNvSpPr>
                <a:spLocks noChangeAspect="1"/>
              </p:cNvSpPr>
              <p:nvPr/>
            </p:nvSpPr>
            <p:spPr bwMode="auto">
              <a:xfrm>
                <a:off x="2496" y="1920"/>
                <a:ext cx="90" cy="84"/>
              </a:xfrm>
              <a:custGeom>
                <a:avLst/>
                <a:gdLst>
                  <a:gd name="T0" fmla="*/ 84 w 90"/>
                  <a:gd name="T1" fmla="*/ 0 h 84"/>
                  <a:gd name="T2" fmla="*/ 90 w 90"/>
                  <a:gd name="T3" fmla="*/ 42 h 84"/>
                  <a:gd name="T4" fmla="*/ 42 w 90"/>
                  <a:gd name="T5" fmla="*/ 60 h 84"/>
                  <a:gd name="T6" fmla="*/ 12 w 90"/>
                  <a:gd name="T7" fmla="*/ 84 h 84"/>
                  <a:gd name="T8" fmla="*/ 12 w 90"/>
                  <a:gd name="T9" fmla="*/ 72 h 84"/>
                  <a:gd name="T10" fmla="*/ 0 w 90"/>
                  <a:gd name="T11" fmla="*/ 18 h 84"/>
                  <a:gd name="T12" fmla="*/ 78 w 90"/>
                  <a:gd name="T13" fmla="*/ 0 h 84"/>
                  <a:gd name="T14" fmla="*/ 84 w 90"/>
                  <a:gd name="T15" fmla="*/ 0 h 84"/>
                  <a:gd name="T16" fmla="*/ 84 w 90"/>
                  <a:gd name="T17" fmla="*/ 6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"/>
                  <a:gd name="T28" fmla="*/ 0 h 84"/>
                  <a:gd name="T29" fmla="*/ 90 w 90"/>
                  <a:gd name="T30" fmla="*/ 84 h 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" h="84">
                    <a:moveTo>
                      <a:pt x="84" y="0"/>
                    </a:moveTo>
                    <a:lnTo>
                      <a:pt x="90" y="42"/>
                    </a:lnTo>
                    <a:lnTo>
                      <a:pt x="42" y="60"/>
                    </a:lnTo>
                    <a:lnTo>
                      <a:pt x="12" y="84"/>
                    </a:lnTo>
                    <a:lnTo>
                      <a:pt x="12" y="72"/>
                    </a:lnTo>
                    <a:lnTo>
                      <a:pt x="0" y="18"/>
                    </a:lnTo>
                    <a:lnTo>
                      <a:pt x="78" y="0"/>
                    </a:lnTo>
                    <a:lnTo>
                      <a:pt x="84" y="0"/>
                    </a:lnTo>
                    <a:lnTo>
                      <a:pt x="84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97" name="Freeform 274"/>
              <p:cNvSpPr>
                <a:spLocks noChangeAspect="1"/>
              </p:cNvSpPr>
              <p:nvPr/>
            </p:nvSpPr>
            <p:spPr bwMode="auto">
              <a:xfrm>
                <a:off x="2424" y="2100"/>
                <a:ext cx="54" cy="84"/>
              </a:xfrm>
              <a:custGeom>
                <a:avLst/>
                <a:gdLst>
                  <a:gd name="T0" fmla="*/ 18 w 54"/>
                  <a:gd name="T1" fmla="*/ 0 h 84"/>
                  <a:gd name="T2" fmla="*/ 12 w 54"/>
                  <a:gd name="T3" fmla="*/ 6 h 84"/>
                  <a:gd name="T4" fmla="*/ 12 w 54"/>
                  <a:gd name="T5" fmla="*/ 24 h 84"/>
                  <a:gd name="T6" fmla="*/ 36 w 54"/>
                  <a:gd name="T7" fmla="*/ 54 h 84"/>
                  <a:gd name="T8" fmla="*/ 48 w 54"/>
                  <a:gd name="T9" fmla="*/ 60 h 84"/>
                  <a:gd name="T10" fmla="*/ 42 w 54"/>
                  <a:gd name="T11" fmla="*/ 72 h 84"/>
                  <a:gd name="T12" fmla="*/ 54 w 54"/>
                  <a:gd name="T13" fmla="*/ 78 h 84"/>
                  <a:gd name="T14" fmla="*/ 24 w 54"/>
                  <a:gd name="T15" fmla="*/ 84 h 84"/>
                  <a:gd name="T16" fmla="*/ 0 w 54"/>
                  <a:gd name="T17" fmla="*/ 6 h 84"/>
                  <a:gd name="T18" fmla="*/ 12 w 54"/>
                  <a:gd name="T19" fmla="*/ 0 h 84"/>
                  <a:gd name="T20" fmla="*/ 18 w 54"/>
                  <a:gd name="T21" fmla="*/ 0 h 8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4"/>
                  <a:gd name="T34" fmla="*/ 0 h 84"/>
                  <a:gd name="T35" fmla="*/ 54 w 54"/>
                  <a:gd name="T36" fmla="*/ 84 h 8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4" h="84">
                    <a:moveTo>
                      <a:pt x="18" y="0"/>
                    </a:moveTo>
                    <a:lnTo>
                      <a:pt x="12" y="6"/>
                    </a:lnTo>
                    <a:lnTo>
                      <a:pt x="12" y="24"/>
                    </a:lnTo>
                    <a:lnTo>
                      <a:pt x="36" y="54"/>
                    </a:lnTo>
                    <a:lnTo>
                      <a:pt x="48" y="60"/>
                    </a:lnTo>
                    <a:lnTo>
                      <a:pt x="42" y="72"/>
                    </a:lnTo>
                    <a:lnTo>
                      <a:pt x="54" y="78"/>
                    </a:lnTo>
                    <a:lnTo>
                      <a:pt x="24" y="84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98" name="Freeform 275"/>
              <p:cNvSpPr>
                <a:spLocks noChangeAspect="1"/>
              </p:cNvSpPr>
              <p:nvPr/>
            </p:nvSpPr>
            <p:spPr bwMode="auto">
              <a:xfrm>
                <a:off x="2424" y="2100"/>
                <a:ext cx="54" cy="84"/>
              </a:xfrm>
              <a:custGeom>
                <a:avLst/>
                <a:gdLst>
                  <a:gd name="T0" fmla="*/ 18 w 54"/>
                  <a:gd name="T1" fmla="*/ 0 h 84"/>
                  <a:gd name="T2" fmla="*/ 12 w 54"/>
                  <a:gd name="T3" fmla="*/ 6 h 84"/>
                  <a:gd name="T4" fmla="*/ 12 w 54"/>
                  <a:gd name="T5" fmla="*/ 24 h 84"/>
                  <a:gd name="T6" fmla="*/ 36 w 54"/>
                  <a:gd name="T7" fmla="*/ 54 h 84"/>
                  <a:gd name="T8" fmla="*/ 48 w 54"/>
                  <a:gd name="T9" fmla="*/ 60 h 84"/>
                  <a:gd name="T10" fmla="*/ 42 w 54"/>
                  <a:gd name="T11" fmla="*/ 72 h 84"/>
                  <a:gd name="T12" fmla="*/ 54 w 54"/>
                  <a:gd name="T13" fmla="*/ 78 h 84"/>
                  <a:gd name="T14" fmla="*/ 24 w 54"/>
                  <a:gd name="T15" fmla="*/ 84 h 84"/>
                  <a:gd name="T16" fmla="*/ 0 w 54"/>
                  <a:gd name="T17" fmla="*/ 6 h 84"/>
                  <a:gd name="T18" fmla="*/ 12 w 54"/>
                  <a:gd name="T19" fmla="*/ 0 h 84"/>
                  <a:gd name="T20" fmla="*/ 18 w 54"/>
                  <a:gd name="T21" fmla="*/ 0 h 84"/>
                  <a:gd name="T22" fmla="*/ 18 w 54"/>
                  <a:gd name="T23" fmla="*/ 6 h 8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4"/>
                  <a:gd name="T37" fmla="*/ 0 h 84"/>
                  <a:gd name="T38" fmla="*/ 54 w 54"/>
                  <a:gd name="T39" fmla="*/ 84 h 8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4" h="84">
                    <a:moveTo>
                      <a:pt x="18" y="0"/>
                    </a:moveTo>
                    <a:lnTo>
                      <a:pt x="12" y="6"/>
                    </a:lnTo>
                    <a:lnTo>
                      <a:pt x="12" y="24"/>
                    </a:lnTo>
                    <a:lnTo>
                      <a:pt x="36" y="54"/>
                    </a:lnTo>
                    <a:lnTo>
                      <a:pt x="48" y="60"/>
                    </a:lnTo>
                    <a:lnTo>
                      <a:pt x="42" y="72"/>
                    </a:lnTo>
                    <a:lnTo>
                      <a:pt x="54" y="78"/>
                    </a:lnTo>
                    <a:lnTo>
                      <a:pt x="24" y="84"/>
                    </a:lnTo>
                    <a:lnTo>
                      <a:pt x="0" y="6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18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99" name="Freeform 276"/>
              <p:cNvSpPr>
                <a:spLocks noChangeAspect="1"/>
              </p:cNvSpPr>
              <p:nvPr/>
            </p:nvSpPr>
            <p:spPr bwMode="auto">
              <a:xfrm>
                <a:off x="2370" y="2172"/>
                <a:ext cx="12" cy="6"/>
              </a:xfrm>
              <a:custGeom>
                <a:avLst/>
                <a:gdLst>
                  <a:gd name="T0" fmla="*/ 6 w 12"/>
                  <a:gd name="T1" fmla="*/ 6 h 6"/>
                  <a:gd name="T2" fmla="*/ 0 w 12"/>
                  <a:gd name="T3" fmla="*/ 0 h 6"/>
                  <a:gd name="T4" fmla="*/ 12 w 12"/>
                  <a:gd name="T5" fmla="*/ 0 h 6"/>
                  <a:gd name="T6" fmla="*/ 6 w 12"/>
                  <a:gd name="T7" fmla="*/ 6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6"/>
                  <a:gd name="T14" fmla="*/ 12 w 12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6">
                    <a:moveTo>
                      <a:pt x="6" y="6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00" name="Freeform 277"/>
              <p:cNvSpPr>
                <a:spLocks noChangeAspect="1"/>
              </p:cNvSpPr>
              <p:nvPr/>
            </p:nvSpPr>
            <p:spPr bwMode="auto">
              <a:xfrm>
                <a:off x="2370" y="2172"/>
                <a:ext cx="12" cy="12"/>
              </a:xfrm>
              <a:custGeom>
                <a:avLst/>
                <a:gdLst>
                  <a:gd name="T0" fmla="*/ 6 w 12"/>
                  <a:gd name="T1" fmla="*/ 6 h 12"/>
                  <a:gd name="T2" fmla="*/ 0 w 12"/>
                  <a:gd name="T3" fmla="*/ 0 h 12"/>
                  <a:gd name="T4" fmla="*/ 12 w 12"/>
                  <a:gd name="T5" fmla="*/ 0 h 12"/>
                  <a:gd name="T6" fmla="*/ 6 w 12"/>
                  <a:gd name="T7" fmla="*/ 6 h 12"/>
                  <a:gd name="T8" fmla="*/ 6 w 12"/>
                  <a:gd name="T9" fmla="*/ 12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2"/>
                  <a:gd name="T17" fmla="*/ 12 w 12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2">
                    <a:moveTo>
                      <a:pt x="6" y="6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6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01" name="Freeform 278"/>
              <p:cNvSpPr>
                <a:spLocks noChangeAspect="1"/>
              </p:cNvSpPr>
              <p:nvPr/>
            </p:nvSpPr>
            <p:spPr bwMode="auto">
              <a:xfrm>
                <a:off x="1902" y="2730"/>
                <a:ext cx="462" cy="348"/>
              </a:xfrm>
              <a:custGeom>
                <a:avLst/>
                <a:gdLst>
                  <a:gd name="T0" fmla="*/ 330 w 462"/>
                  <a:gd name="T1" fmla="*/ 0 h 348"/>
                  <a:gd name="T2" fmla="*/ 456 w 462"/>
                  <a:gd name="T3" fmla="*/ 234 h 348"/>
                  <a:gd name="T4" fmla="*/ 462 w 462"/>
                  <a:gd name="T5" fmla="*/ 294 h 348"/>
                  <a:gd name="T6" fmla="*/ 450 w 462"/>
                  <a:gd name="T7" fmla="*/ 312 h 348"/>
                  <a:gd name="T8" fmla="*/ 450 w 462"/>
                  <a:gd name="T9" fmla="*/ 324 h 348"/>
                  <a:gd name="T10" fmla="*/ 444 w 462"/>
                  <a:gd name="T11" fmla="*/ 336 h 348"/>
                  <a:gd name="T12" fmla="*/ 408 w 462"/>
                  <a:gd name="T13" fmla="*/ 348 h 348"/>
                  <a:gd name="T14" fmla="*/ 402 w 462"/>
                  <a:gd name="T15" fmla="*/ 336 h 348"/>
                  <a:gd name="T16" fmla="*/ 414 w 462"/>
                  <a:gd name="T17" fmla="*/ 342 h 348"/>
                  <a:gd name="T18" fmla="*/ 420 w 462"/>
                  <a:gd name="T19" fmla="*/ 330 h 348"/>
                  <a:gd name="T20" fmla="*/ 402 w 462"/>
                  <a:gd name="T21" fmla="*/ 330 h 348"/>
                  <a:gd name="T22" fmla="*/ 384 w 462"/>
                  <a:gd name="T23" fmla="*/ 306 h 348"/>
                  <a:gd name="T24" fmla="*/ 366 w 462"/>
                  <a:gd name="T25" fmla="*/ 300 h 348"/>
                  <a:gd name="T26" fmla="*/ 354 w 462"/>
                  <a:gd name="T27" fmla="*/ 270 h 348"/>
                  <a:gd name="T28" fmla="*/ 336 w 462"/>
                  <a:gd name="T29" fmla="*/ 258 h 348"/>
                  <a:gd name="T30" fmla="*/ 336 w 462"/>
                  <a:gd name="T31" fmla="*/ 240 h 348"/>
                  <a:gd name="T32" fmla="*/ 324 w 462"/>
                  <a:gd name="T33" fmla="*/ 240 h 348"/>
                  <a:gd name="T34" fmla="*/ 330 w 462"/>
                  <a:gd name="T35" fmla="*/ 252 h 348"/>
                  <a:gd name="T36" fmla="*/ 324 w 462"/>
                  <a:gd name="T37" fmla="*/ 252 h 348"/>
                  <a:gd name="T38" fmla="*/ 300 w 462"/>
                  <a:gd name="T39" fmla="*/ 216 h 348"/>
                  <a:gd name="T40" fmla="*/ 312 w 462"/>
                  <a:gd name="T41" fmla="*/ 186 h 348"/>
                  <a:gd name="T42" fmla="*/ 294 w 462"/>
                  <a:gd name="T43" fmla="*/ 180 h 348"/>
                  <a:gd name="T44" fmla="*/ 300 w 462"/>
                  <a:gd name="T45" fmla="*/ 198 h 348"/>
                  <a:gd name="T46" fmla="*/ 282 w 462"/>
                  <a:gd name="T47" fmla="*/ 186 h 348"/>
                  <a:gd name="T48" fmla="*/ 288 w 462"/>
                  <a:gd name="T49" fmla="*/ 126 h 348"/>
                  <a:gd name="T50" fmla="*/ 222 w 462"/>
                  <a:gd name="T51" fmla="*/ 66 h 348"/>
                  <a:gd name="T52" fmla="*/ 186 w 462"/>
                  <a:gd name="T53" fmla="*/ 60 h 348"/>
                  <a:gd name="T54" fmla="*/ 186 w 462"/>
                  <a:gd name="T55" fmla="*/ 72 h 348"/>
                  <a:gd name="T56" fmla="*/ 126 w 462"/>
                  <a:gd name="T57" fmla="*/ 90 h 348"/>
                  <a:gd name="T58" fmla="*/ 126 w 462"/>
                  <a:gd name="T59" fmla="*/ 84 h 348"/>
                  <a:gd name="T60" fmla="*/ 132 w 462"/>
                  <a:gd name="T61" fmla="*/ 90 h 348"/>
                  <a:gd name="T62" fmla="*/ 132 w 462"/>
                  <a:gd name="T63" fmla="*/ 84 h 348"/>
                  <a:gd name="T64" fmla="*/ 102 w 462"/>
                  <a:gd name="T65" fmla="*/ 54 h 348"/>
                  <a:gd name="T66" fmla="*/ 96 w 462"/>
                  <a:gd name="T67" fmla="*/ 60 h 348"/>
                  <a:gd name="T68" fmla="*/ 102 w 462"/>
                  <a:gd name="T69" fmla="*/ 66 h 348"/>
                  <a:gd name="T70" fmla="*/ 60 w 462"/>
                  <a:gd name="T71" fmla="*/ 54 h 348"/>
                  <a:gd name="T72" fmla="*/ 84 w 462"/>
                  <a:gd name="T73" fmla="*/ 48 h 348"/>
                  <a:gd name="T74" fmla="*/ 78 w 462"/>
                  <a:gd name="T75" fmla="*/ 48 h 348"/>
                  <a:gd name="T76" fmla="*/ 24 w 462"/>
                  <a:gd name="T77" fmla="*/ 60 h 348"/>
                  <a:gd name="T78" fmla="*/ 36 w 462"/>
                  <a:gd name="T79" fmla="*/ 54 h 348"/>
                  <a:gd name="T80" fmla="*/ 24 w 462"/>
                  <a:gd name="T81" fmla="*/ 48 h 348"/>
                  <a:gd name="T82" fmla="*/ 24 w 462"/>
                  <a:gd name="T83" fmla="*/ 54 h 348"/>
                  <a:gd name="T84" fmla="*/ 12 w 462"/>
                  <a:gd name="T85" fmla="*/ 60 h 348"/>
                  <a:gd name="T86" fmla="*/ 12 w 462"/>
                  <a:gd name="T87" fmla="*/ 42 h 348"/>
                  <a:gd name="T88" fmla="*/ 0 w 462"/>
                  <a:gd name="T89" fmla="*/ 30 h 348"/>
                  <a:gd name="T90" fmla="*/ 0 w 462"/>
                  <a:gd name="T91" fmla="*/ 18 h 348"/>
                  <a:gd name="T92" fmla="*/ 138 w 462"/>
                  <a:gd name="T93" fmla="*/ 6 h 348"/>
                  <a:gd name="T94" fmla="*/ 150 w 462"/>
                  <a:gd name="T95" fmla="*/ 24 h 348"/>
                  <a:gd name="T96" fmla="*/ 294 w 462"/>
                  <a:gd name="T97" fmla="*/ 18 h 348"/>
                  <a:gd name="T98" fmla="*/ 300 w 462"/>
                  <a:gd name="T99" fmla="*/ 30 h 348"/>
                  <a:gd name="T100" fmla="*/ 306 w 462"/>
                  <a:gd name="T101" fmla="*/ 24 h 348"/>
                  <a:gd name="T102" fmla="*/ 306 w 462"/>
                  <a:gd name="T103" fmla="*/ 0 h 348"/>
                  <a:gd name="T104" fmla="*/ 330 w 462"/>
                  <a:gd name="T105" fmla="*/ 0 h 34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62"/>
                  <a:gd name="T160" fmla="*/ 0 h 348"/>
                  <a:gd name="T161" fmla="*/ 462 w 462"/>
                  <a:gd name="T162" fmla="*/ 348 h 34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62" h="348">
                    <a:moveTo>
                      <a:pt x="330" y="0"/>
                    </a:moveTo>
                    <a:lnTo>
                      <a:pt x="456" y="234"/>
                    </a:lnTo>
                    <a:lnTo>
                      <a:pt x="462" y="294"/>
                    </a:lnTo>
                    <a:lnTo>
                      <a:pt x="450" y="312"/>
                    </a:lnTo>
                    <a:lnTo>
                      <a:pt x="450" y="324"/>
                    </a:lnTo>
                    <a:lnTo>
                      <a:pt x="444" y="336"/>
                    </a:lnTo>
                    <a:lnTo>
                      <a:pt x="408" y="348"/>
                    </a:lnTo>
                    <a:lnTo>
                      <a:pt x="402" y="336"/>
                    </a:lnTo>
                    <a:lnTo>
                      <a:pt x="414" y="342"/>
                    </a:lnTo>
                    <a:lnTo>
                      <a:pt x="420" y="330"/>
                    </a:lnTo>
                    <a:lnTo>
                      <a:pt x="402" y="330"/>
                    </a:lnTo>
                    <a:lnTo>
                      <a:pt x="384" y="306"/>
                    </a:lnTo>
                    <a:lnTo>
                      <a:pt x="366" y="300"/>
                    </a:lnTo>
                    <a:lnTo>
                      <a:pt x="354" y="270"/>
                    </a:lnTo>
                    <a:lnTo>
                      <a:pt x="336" y="258"/>
                    </a:lnTo>
                    <a:lnTo>
                      <a:pt x="336" y="240"/>
                    </a:lnTo>
                    <a:lnTo>
                      <a:pt x="324" y="240"/>
                    </a:lnTo>
                    <a:lnTo>
                      <a:pt x="330" y="252"/>
                    </a:lnTo>
                    <a:lnTo>
                      <a:pt x="324" y="252"/>
                    </a:lnTo>
                    <a:lnTo>
                      <a:pt x="300" y="216"/>
                    </a:lnTo>
                    <a:lnTo>
                      <a:pt x="312" y="186"/>
                    </a:lnTo>
                    <a:lnTo>
                      <a:pt x="294" y="180"/>
                    </a:lnTo>
                    <a:lnTo>
                      <a:pt x="300" y="198"/>
                    </a:lnTo>
                    <a:lnTo>
                      <a:pt x="282" y="186"/>
                    </a:lnTo>
                    <a:lnTo>
                      <a:pt x="288" y="126"/>
                    </a:lnTo>
                    <a:lnTo>
                      <a:pt x="222" y="66"/>
                    </a:lnTo>
                    <a:lnTo>
                      <a:pt x="186" y="60"/>
                    </a:lnTo>
                    <a:lnTo>
                      <a:pt x="186" y="72"/>
                    </a:lnTo>
                    <a:lnTo>
                      <a:pt x="126" y="90"/>
                    </a:lnTo>
                    <a:lnTo>
                      <a:pt x="126" y="84"/>
                    </a:lnTo>
                    <a:lnTo>
                      <a:pt x="132" y="90"/>
                    </a:lnTo>
                    <a:lnTo>
                      <a:pt x="132" y="84"/>
                    </a:lnTo>
                    <a:lnTo>
                      <a:pt x="102" y="54"/>
                    </a:lnTo>
                    <a:lnTo>
                      <a:pt x="96" y="60"/>
                    </a:lnTo>
                    <a:lnTo>
                      <a:pt x="102" y="66"/>
                    </a:lnTo>
                    <a:lnTo>
                      <a:pt x="60" y="54"/>
                    </a:lnTo>
                    <a:lnTo>
                      <a:pt x="84" y="48"/>
                    </a:lnTo>
                    <a:lnTo>
                      <a:pt x="78" y="48"/>
                    </a:lnTo>
                    <a:lnTo>
                      <a:pt x="24" y="60"/>
                    </a:lnTo>
                    <a:lnTo>
                      <a:pt x="36" y="54"/>
                    </a:lnTo>
                    <a:lnTo>
                      <a:pt x="24" y="48"/>
                    </a:lnTo>
                    <a:lnTo>
                      <a:pt x="24" y="54"/>
                    </a:lnTo>
                    <a:lnTo>
                      <a:pt x="12" y="60"/>
                    </a:lnTo>
                    <a:lnTo>
                      <a:pt x="12" y="42"/>
                    </a:lnTo>
                    <a:lnTo>
                      <a:pt x="0" y="30"/>
                    </a:lnTo>
                    <a:lnTo>
                      <a:pt x="0" y="18"/>
                    </a:lnTo>
                    <a:lnTo>
                      <a:pt x="138" y="6"/>
                    </a:lnTo>
                    <a:lnTo>
                      <a:pt x="150" y="24"/>
                    </a:lnTo>
                    <a:lnTo>
                      <a:pt x="294" y="18"/>
                    </a:lnTo>
                    <a:lnTo>
                      <a:pt x="300" y="30"/>
                    </a:lnTo>
                    <a:lnTo>
                      <a:pt x="306" y="24"/>
                    </a:lnTo>
                    <a:lnTo>
                      <a:pt x="306" y="0"/>
                    </a:lnTo>
                    <a:lnTo>
                      <a:pt x="330" y="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02" name="Freeform 279"/>
              <p:cNvSpPr>
                <a:spLocks noChangeAspect="1"/>
              </p:cNvSpPr>
              <p:nvPr/>
            </p:nvSpPr>
            <p:spPr bwMode="auto">
              <a:xfrm>
                <a:off x="1902" y="2730"/>
                <a:ext cx="462" cy="348"/>
              </a:xfrm>
              <a:custGeom>
                <a:avLst/>
                <a:gdLst>
                  <a:gd name="T0" fmla="*/ 330 w 462"/>
                  <a:gd name="T1" fmla="*/ 0 h 348"/>
                  <a:gd name="T2" fmla="*/ 456 w 462"/>
                  <a:gd name="T3" fmla="*/ 234 h 348"/>
                  <a:gd name="T4" fmla="*/ 462 w 462"/>
                  <a:gd name="T5" fmla="*/ 294 h 348"/>
                  <a:gd name="T6" fmla="*/ 450 w 462"/>
                  <a:gd name="T7" fmla="*/ 312 h 348"/>
                  <a:gd name="T8" fmla="*/ 450 w 462"/>
                  <a:gd name="T9" fmla="*/ 324 h 348"/>
                  <a:gd name="T10" fmla="*/ 444 w 462"/>
                  <a:gd name="T11" fmla="*/ 336 h 348"/>
                  <a:gd name="T12" fmla="*/ 408 w 462"/>
                  <a:gd name="T13" fmla="*/ 348 h 348"/>
                  <a:gd name="T14" fmla="*/ 402 w 462"/>
                  <a:gd name="T15" fmla="*/ 336 h 348"/>
                  <a:gd name="T16" fmla="*/ 414 w 462"/>
                  <a:gd name="T17" fmla="*/ 342 h 348"/>
                  <a:gd name="T18" fmla="*/ 420 w 462"/>
                  <a:gd name="T19" fmla="*/ 330 h 348"/>
                  <a:gd name="T20" fmla="*/ 402 w 462"/>
                  <a:gd name="T21" fmla="*/ 330 h 348"/>
                  <a:gd name="T22" fmla="*/ 384 w 462"/>
                  <a:gd name="T23" fmla="*/ 306 h 348"/>
                  <a:gd name="T24" fmla="*/ 366 w 462"/>
                  <a:gd name="T25" fmla="*/ 300 h 348"/>
                  <a:gd name="T26" fmla="*/ 354 w 462"/>
                  <a:gd name="T27" fmla="*/ 270 h 348"/>
                  <a:gd name="T28" fmla="*/ 336 w 462"/>
                  <a:gd name="T29" fmla="*/ 258 h 348"/>
                  <a:gd name="T30" fmla="*/ 336 w 462"/>
                  <a:gd name="T31" fmla="*/ 240 h 348"/>
                  <a:gd name="T32" fmla="*/ 324 w 462"/>
                  <a:gd name="T33" fmla="*/ 240 h 348"/>
                  <a:gd name="T34" fmla="*/ 330 w 462"/>
                  <a:gd name="T35" fmla="*/ 252 h 348"/>
                  <a:gd name="T36" fmla="*/ 324 w 462"/>
                  <a:gd name="T37" fmla="*/ 252 h 348"/>
                  <a:gd name="T38" fmla="*/ 300 w 462"/>
                  <a:gd name="T39" fmla="*/ 216 h 348"/>
                  <a:gd name="T40" fmla="*/ 312 w 462"/>
                  <a:gd name="T41" fmla="*/ 186 h 348"/>
                  <a:gd name="T42" fmla="*/ 294 w 462"/>
                  <a:gd name="T43" fmla="*/ 180 h 348"/>
                  <a:gd name="T44" fmla="*/ 300 w 462"/>
                  <a:gd name="T45" fmla="*/ 198 h 348"/>
                  <a:gd name="T46" fmla="*/ 282 w 462"/>
                  <a:gd name="T47" fmla="*/ 186 h 348"/>
                  <a:gd name="T48" fmla="*/ 288 w 462"/>
                  <a:gd name="T49" fmla="*/ 126 h 348"/>
                  <a:gd name="T50" fmla="*/ 222 w 462"/>
                  <a:gd name="T51" fmla="*/ 66 h 348"/>
                  <a:gd name="T52" fmla="*/ 186 w 462"/>
                  <a:gd name="T53" fmla="*/ 60 h 348"/>
                  <a:gd name="T54" fmla="*/ 186 w 462"/>
                  <a:gd name="T55" fmla="*/ 72 h 348"/>
                  <a:gd name="T56" fmla="*/ 126 w 462"/>
                  <a:gd name="T57" fmla="*/ 90 h 348"/>
                  <a:gd name="T58" fmla="*/ 126 w 462"/>
                  <a:gd name="T59" fmla="*/ 84 h 348"/>
                  <a:gd name="T60" fmla="*/ 132 w 462"/>
                  <a:gd name="T61" fmla="*/ 90 h 348"/>
                  <a:gd name="T62" fmla="*/ 132 w 462"/>
                  <a:gd name="T63" fmla="*/ 84 h 348"/>
                  <a:gd name="T64" fmla="*/ 102 w 462"/>
                  <a:gd name="T65" fmla="*/ 54 h 348"/>
                  <a:gd name="T66" fmla="*/ 96 w 462"/>
                  <a:gd name="T67" fmla="*/ 60 h 348"/>
                  <a:gd name="T68" fmla="*/ 102 w 462"/>
                  <a:gd name="T69" fmla="*/ 66 h 348"/>
                  <a:gd name="T70" fmla="*/ 60 w 462"/>
                  <a:gd name="T71" fmla="*/ 54 h 348"/>
                  <a:gd name="T72" fmla="*/ 84 w 462"/>
                  <a:gd name="T73" fmla="*/ 48 h 348"/>
                  <a:gd name="T74" fmla="*/ 78 w 462"/>
                  <a:gd name="T75" fmla="*/ 48 h 348"/>
                  <a:gd name="T76" fmla="*/ 24 w 462"/>
                  <a:gd name="T77" fmla="*/ 60 h 348"/>
                  <a:gd name="T78" fmla="*/ 36 w 462"/>
                  <a:gd name="T79" fmla="*/ 54 h 348"/>
                  <a:gd name="T80" fmla="*/ 24 w 462"/>
                  <a:gd name="T81" fmla="*/ 48 h 348"/>
                  <a:gd name="T82" fmla="*/ 24 w 462"/>
                  <a:gd name="T83" fmla="*/ 54 h 348"/>
                  <a:gd name="T84" fmla="*/ 12 w 462"/>
                  <a:gd name="T85" fmla="*/ 60 h 348"/>
                  <a:gd name="T86" fmla="*/ 12 w 462"/>
                  <a:gd name="T87" fmla="*/ 42 h 348"/>
                  <a:gd name="T88" fmla="*/ 0 w 462"/>
                  <a:gd name="T89" fmla="*/ 30 h 348"/>
                  <a:gd name="T90" fmla="*/ 0 w 462"/>
                  <a:gd name="T91" fmla="*/ 18 h 348"/>
                  <a:gd name="T92" fmla="*/ 138 w 462"/>
                  <a:gd name="T93" fmla="*/ 6 h 348"/>
                  <a:gd name="T94" fmla="*/ 150 w 462"/>
                  <a:gd name="T95" fmla="*/ 24 h 348"/>
                  <a:gd name="T96" fmla="*/ 294 w 462"/>
                  <a:gd name="T97" fmla="*/ 18 h 348"/>
                  <a:gd name="T98" fmla="*/ 300 w 462"/>
                  <a:gd name="T99" fmla="*/ 30 h 348"/>
                  <a:gd name="T100" fmla="*/ 306 w 462"/>
                  <a:gd name="T101" fmla="*/ 24 h 348"/>
                  <a:gd name="T102" fmla="*/ 306 w 462"/>
                  <a:gd name="T103" fmla="*/ 0 h 348"/>
                  <a:gd name="T104" fmla="*/ 330 w 462"/>
                  <a:gd name="T105" fmla="*/ 0 h 348"/>
                  <a:gd name="T106" fmla="*/ 330 w 462"/>
                  <a:gd name="T107" fmla="*/ 6 h 34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62"/>
                  <a:gd name="T163" fmla="*/ 0 h 348"/>
                  <a:gd name="T164" fmla="*/ 462 w 462"/>
                  <a:gd name="T165" fmla="*/ 348 h 34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62" h="348">
                    <a:moveTo>
                      <a:pt x="330" y="0"/>
                    </a:moveTo>
                    <a:lnTo>
                      <a:pt x="456" y="234"/>
                    </a:lnTo>
                    <a:lnTo>
                      <a:pt x="462" y="294"/>
                    </a:lnTo>
                    <a:lnTo>
                      <a:pt x="450" y="312"/>
                    </a:lnTo>
                    <a:lnTo>
                      <a:pt x="450" y="324"/>
                    </a:lnTo>
                    <a:lnTo>
                      <a:pt x="444" y="336"/>
                    </a:lnTo>
                    <a:lnTo>
                      <a:pt x="408" y="348"/>
                    </a:lnTo>
                    <a:lnTo>
                      <a:pt x="402" y="336"/>
                    </a:lnTo>
                    <a:lnTo>
                      <a:pt x="414" y="342"/>
                    </a:lnTo>
                    <a:lnTo>
                      <a:pt x="420" y="330"/>
                    </a:lnTo>
                    <a:lnTo>
                      <a:pt x="402" y="330"/>
                    </a:lnTo>
                    <a:lnTo>
                      <a:pt x="384" y="306"/>
                    </a:lnTo>
                    <a:lnTo>
                      <a:pt x="366" y="300"/>
                    </a:lnTo>
                    <a:lnTo>
                      <a:pt x="354" y="270"/>
                    </a:lnTo>
                    <a:lnTo>
                      <a:pt x="336" y="258"/>
                    </a:lnTo>
                    <a:lnTo>
                      <a:pt x="336" y="240"/>
                    </a:lnTo>
                    <a:lnTo>
                      <a:pt x="324" y="240"/>
                    </a:lnTo>
                    <a:lnTo>
                      <a:pt x="330" y="252"/>
                    </a:lnTo>
                    <a:lnTo>
                      <a:pt x="324" y="252"/>
                    </a:lnTo>
                    <a:lnTo>
                      <a:pt x="300" y="216"/>
                    </a:lnTo>
                    <a:lnTo>
                      <a:pt x="312" y="186"/>
                    </a:lnTo>
                    <a:lnTo>
                      <a:pt x="294" y="180"/>
                    </a:lnTo>
                    <a:lnTo>
                      <a:pt x="300" y="198"/>
                    </a:lnTo>
                    <a:lnTo>
                      <a:pt x="282" y="186"/>
                    </a:lnTo>
                    <a:lnTo>
                      <a:pt x="288" y="126"/>
                    </a:lnTo>
                    <a:lnTo>
                      <a:pt x="222" y="66"/>
                    </a:lnTo>
                    <a:lnTo>
                      <a:pt x="186" y="60"/>
                    </a:lnTo>
                    <a:lnTo>
                      <a:pt x="186" y="72"/>
                    </a:lnTo>
                    <a:lnTo>
                      <a:pt x="126" y="90"/>
                    </a:lnTo>
                    <a:lnTo>
                      <a:pt x="126" y="84"/>
                    </a:lnTo>
                    <a:lnTo>
                      <a:pt x="132" y="90"/>
                    </a:lnTo>
                    <a:lnTo>
                      <a:pt x="132" y="84"/>
                    </a:lnTo>
                    <a:lnTo>
                      <a:pt x="102" y="54"/>
                    </a:lnTo>
                    <a:lnTo>
                      <a:pt x="96" y="60"/>
                    </a:lnTo>
                    <a:lnTo>
                      <a:pt x="102" y="66"/>
                    </a:lnTo>
                    <a:lnTo>
                      <a:pt x="60" y="54"/>
                    </a:lnTo>
                    <a:lnTo>
                      <a:pt x="84" y="48"/>
                    </a:lnTo>
                    <a:lnTo>
                      <a:pt x="78" y="48"/>
                    </a:lnTo>
                    <a:lnTo>
                      <a:pt x="24" y="60"/>
                    </a:lnTo>
                    <a:lnTo>
                      <a:pt x="36" y="54"/>
                    </a:lnTo>
                    <a:lnTo>
                      <a:pt x="24" y="48"/>
                    </a:lnTo>
                    <a:lnTo>
                      <a:pt x="24" y="54"/>
                    </a:lnTo>
                    <a:lnTo>
                      <a:pt x="12" y="60"/>
                    </a:lnTo>
                    <a:lnTo>
                      <a:pt x="12" y="42"/>
                    </a:lnTo>
                    <a:lnTo>
                      <a:pt x="0" y="30"/>
                    </a:lnTo>
                    <a:lnTo>
                      <a:pt x="0" y="18"/>
                    </a:lnTo>
                    <a:lnTo>
                      <a:pt x="138" y="6"/>
                    </a:lnTo>
                    <a:lnTo>
                      <a:pt x="150" y="24"/>
                    </a:lnTo>
                    <a:lnTo>
                      <a:pt x="294" y="18"/>
                    </a:lnTo>
                    <a:lnTo>
                      <a:pt x="300" y="30"/>
                    </a:lnTo>
                    <a:lnTo>
                      <a:pt x="306" y="24"/>
                    </a:lnTo>
                    <a:lnTo>
                      <a:pt x="306" y="0"/>
                    </a:lnTo>
                    <a:lnTo>
                      <a:pt x="330" y="0"/>
                    </a:lnTo>
                    <a:lnTo>
                      <a:pt x="33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03" name="Freeform 280"/>
              <p:cNvSpPr>
                <a:spLocks noChangeAspect="1"/>
              </p:cNvSpPr>
              <p:nvPr/>
            </p:nvSpPr>
            <p:spPr bwMode="auto">
              <a:xfrm>
                <a:off x="1980" y="2472"/>
                <a:ext cx="276" cy="288"/>
              </a:xfrm>
              <a:custGeom>
                <a:avLst/>
                <a:gdLst>
                  <a:gd name="T0" fmla="*/ 66 w 276"/>
                  <a:gd name="T1" fmla="*/ 6 h 288"/>
                  <a:gd name="T2" fmla="*/ 132 w 276"/>
                  <a:gd name="T3" fmla="*/ 0 h 288"/>
                  <a:gd name="T4" fmla="*/ 120 w 276"/>
                  <a:gd name="T5" fmla="*/ 18 h 288"/>
                  <a:gd name="T6" fmla="*/ 150 w 276"/>
                  <a:gd name="T7" fmla="*/ 30 h 288"/>
                  <a:gd name="T8" fmla="*/ 168 w 276"/>
                  <a:gd name="T9" fmla="*/ 60 h 288"/>
                  <a:gd name="T10" fmla="*/ 234 w 276"/>
                  <a:gd name="T11" fmla="*/ 114 h 288"/>
                  <a:gd name="T12" fmla="*/ 258 w 276"/>
                  <a:gd name="T13" fmla="*/ 162 h 288"/>
                  <a:gd name="T14" fmla="*/ 276 w 276"/>
                  <a:gd name="T15" fmla="*/ 168 h 288"/>
                  <a:gd name="T16" fmla="*/ 264 w 276"/>
                  <a:gd name="T17" fmla="*/ 192 h 288"/>
                  <a:gd name="T18" fmla="*/ 264 w 276"/>
                  <a:gd name="T19" fmla="*/ 198 h 288"/>
                  <a:gd name="T20" fmla="*/ 252 w 276"/>
                  <a:gd name="T21" fmla="*/ 216 h 288"/>
                  <a:gd name="T22" fmla="*/ 252 w 276"/>
                  <a:gd name="T23" fmla="*/ 228 h 288"/>
                  <a:gd name="T24" fmla="*/ 246 w 276"/>
                  <a:gd name="T25" fmla="*/ 228 h 288"/>
                  <a:gd name="T26" fmla="*/ 258 w 276"/>
                  <a:gd name="T27" fmla="*/ 234 h 288"/>
                  <a:gd name="T28" fmla="*/ 252 w 276"/>
                  <a:gd name="T29" fmla="*/ 258 h 288"/>
                  <a:gd name="T30" fmla="*/ 228 w 276"/>
                  <a:gd name="T31" fmla="*/ 258 h 288"/>
                  <a:gd name="T32" fmla="*/ 228 w 276"/>
                  <a:gd name="T33" fmla="*/ 282 h 288"/>
                  <a:gd name="T34" fmla="*/ 222 w 276"/>
                  <a:gd name="T35" fmla="*/ 288 h 288"/>
                  <a:gd name="T36" fmla="*/ 216 w 276"/>
                  <a:gd name="T37" fmla="*/ 276 h 288"/>
                  <a:gd name="T38" fmla="*/ 72 w 276"/>
                  <a:gd name="T39" fmla="*/ 282 h 288"/>
                  <a:gd name="T40" fmla="*/ 60 w 276"/>
                  <a:gd name="T41" fmla="*/ 264 h 288"/>
                  <a:gd name="T42" fmla="*/ 48 w 276"/>
                  <a:gd name="T43" fmla="*/ 210 h 288"/>
                  <a:gd name="T44" fmla="*/ 60 w 276"/>
                  <a:gd name="T45" fmla="*/ 186 h 288"/>
                  <a:gd name="T46" fmla="*/ 36 w 276"/>
                  <a:gd name="T47" fmla="*/ 150 h 288"/>
                  <a:gd name="T48" fmla="*/ 0 w 276"/>
                  <a:gd name="T49" fmla="*/ 18 h 288"/>
                  <a:gd name="T50" fmla="*/ 66 w 276"/>
                  <a:gd name="T51" fmla="*/ 6 h 28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76"/>
                  <a:gd name="T79" fmla="*/ 0 h 288"/>
                  <a:gd name="T80" fmla="*/ 276 w 276"/>
                  <a:gd name="T81" fmla="*/ 288 h 28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76" h="288">
                    <a:moveTo>
                      <a:pt x="66" y="6"/>
                    </a:moveTo>
                    <a:lnTo>
                      <a:pt x="132" y="0"/>
                    </a:lnTo>
                    <a:lnTo>
                      <a:pt x="120" y="18"/>
                    </a:lnTo>
                    <a:lnTo>
                      <a:pt x="150" y="30"/>
                    </a:lnTo>
                    <a:lnTo>
                      <a:pt x="168" y="60"/>
                    </a:lnTo>
                    <a:lnTo>
                      <a:pt x="234" y="114"/>
                    </a:lnTo>
                    <a:lnTo>
                      <a:pt x="258" y="162"/>
                    </a:lnTo>
                    <a:lnTo>
                      <a:pt x="276" y="168"/>
                    </a:lnTo>
                    <a:lnTo>
                      <a:pt x="264" y="192"/>
                    </a:lnTo>
                    <a:lnTo>
                      <a:pt x="264" y="198"/>
                    </a:lnTo>
                    <a:lnTo>
                      <a:pt x="252" y="216"/>
                    </a:lnTo>
                    <a:lnTo>
                      <a:pt x="252" y="228"/>
                    </a:lnTo>
                    <a:lnTo>
                      <a:pt x="246" y="228"/>
                    </a:lnTo>
                    <a:lnTo>
                      <a:pt x="258" y="234"/>
                    </a:lnTo>
                    <a:lnTo>
                      <a:pt x="252" y="258"/>
                    </a:lnTo>
                    <a:lnTo>
                      <a:pt x="228" y="258"/>
                    </a:lnTo>
                    <a:lnTo>
                      <a:pt x="228" y="282"/>
                    </a:lnTo>
                    <a:lnTo>
                      <a:pt x="222" y="288"/>
                    </a:lnTo>
                    <a:lnTo>
                      <a:pt x="216" y="276"/>
                    </a:lnTo>
                    <a:lnTo>
                      <a:pt x="72" y="282"/>
                    </a:lnTo>
                    <a:lnTo>
                      <a:pt x="60" y="264"/>
                    </a:lnTo>
                    <a:lnTo>
                      <a:pt x="48" y="210"/>
                    </a:lnTo>
                    <a:lnTo>
                      <a:pt x="60" y="186"/>
                    </a:lnTo>
                    <a:lnTo>
                      <a:pt x="36" y="150"/>
                    </a:lnTo>
                    <a:lnTo>
                      <a:pt x="0" y="18"/>
                    </a:lnTo>
                    <a:lnTo>
                      <a:pt x="66" y="6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04" name="Freeform 281"/>
              <p:cNvSpPr>
                <a:spLocks noChangeAspect="1"/>
              </p:cNvSpPr>
              <p:nvPr/>
            </p:nvSpPr>
            <p:spPr bwMode="auto">
              <a:xfrm>
                <a:off x="1980" y="2472"/>
                <a:ext cx="276" cy="288"/>
              </a:xfrm>
              <a:custGeom>
                <a:avLst/>
                <a:gdLst>
                  <a:gd name="T0" fmla="*/ 66 w 276"/>
                  <a:gd name="T1" fmla="*/ 6 h 288"/>
                  <a:gd name="T2" fmla="*/ 132 w 276"/>
                  <a:gd name="T3" fmla="*/ 0 h 288"/>
                  <a:gd name="T4" fmla="*/ 120 w 276"/>
                  <a:gd name="T5" fmla="*/ 18 h 288"/>
                  <a:gd name="T6" fmla="*/ 150 w 276"/>
                  <a:gd name="T7" fmla="*/ 30 h 288"/>
                  <a:gd name="T8" fmla="*/ 168 w 276"/>
                  <a:gd name="T9" fmla="*/ 60 h 288"/>
                  <a:gd name="T10" fmla="*/ 234 w 276"/>
                  <a:gd name="T11" fmla="*/ 114 h 288"/>
                  <a:gd name="T12" fmla="*/ 258 w 276"/>
                  <a:gd name="T13" fmla="*/ 162 h 288"/>
                  <a:gd name="T14" fmla="*/ 276 w 276"/>
                  <a:gd name="T15" fmla="*/ 168 h 288"/>
                  <a:gd name="T16" fmla="*/ 264 w 276"/>
                  <a:gd name="T17" fmla="*/ 192 h 288"/>
                  <a:gd name="T18" fmla="*/ 264 w 276"/>
                  <a:gd name="T19" fmla="*/ 198 h 288"/>
                  <a:gd name="T20" fmla="*/ 252 w 276"/>
                  <a:gd name="T21" fmla="*/ 216 h 288"/>
                  <a:gd name="T22" fmla="*/ 252 w 276"/>
                  <a:gd name="T23" fmla="*/ 228 h 288"/>
                  <a:gd name="T24" fmla="*/ 246 w 276"/>
                  <a:gd name="T25" fmla="*/ 228 h 288"/>
                  <a:gd name="T26" fmla="*/ 258 w 276"/>
                  <a:gd name="T27" fmla="*/ 234 h 288"/>
                  <a:gd name="T28" fmla="*/ 252 w 276"/>
                  <a:gd name="T29" fmla="*/ 258 h 288"/>
                  <a:gd name="T30" fmla="*/ 228 w 276"/>
                  <a:gd name="T31" fmla="*/ 258 h 288"/>
                  <a:gd name="T32" fmla="*/ 228 w 276"/>
                  <a:gd name="T33" fmla="*/ 282 h 288"/>
                  <a:gd name="T34" fmla="*/ 222 w 276"/>
                  <a:gd name="T35" fmla="*/ 288 h 288"/>
                  <a:gd name="T36" fmla="*/ 216 w 276"/>
                  <a:gd name="T37" fmla="*/ 276 h 288"/>
                  <a:gd name="T38" fmla="*/ 72 w 276"/>
                  <a:gd name="T39" fmla="*/ 282 h 288"/>
                  <a:gd name="T40" fmla="*/ 60 w 276"/>
                  <a:gd name="T41" fmla="*/ 264 h 288"/>
                  <a:gd name="T42" fmla="*/ 48 w 276"/>
                  <a:gd name="T43" fmla="*/ 210 h 288"/>
                  <a:gd name="T44" fmla="*/ 60 w 276"/>
                  <a:gd name="T45" fmla="*/ 186 h 288"/>
                  <a:gd name="T46" fmla="*/ 36 w 276"/>
                  <a:gd name="T47" fmla="*/ 150 h 288"/>
                  <a:gd name="T48" fmla="*/ 0 w 276"/>
                  <a:gd name="T49" fmla="*/ 18 h 288"/>
                  <a:gd name="T50" fmla="*/ 66 w 276"/>
                  <a:gd name="T51" fmla="*/ 6 h 288"/>
                  <a:gd name="T52" fmla="*/ 66 w 276"/>
                  <a:gd name="T53" fmla="*/ 12 h 28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76"/>
                  <a:gd name="T82" fmla="*/ 0 h 288"/>
                  <a:gd name="T83" fmla="*/ 276 w 276"/>
                  <a:gd name="T84" fmla="*/ 288 h 28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76" h="288">
                    <a:moveTo>
                      <a:pt x="66" y="6"/>
                    </a:moveTo>
                    <a:lnTo>
                      <a:pt x="132" y="0"/>
                    </a:lnTo>
                    <a:lnTo>
                      <a:pt x="120" y="18"/>
                    </a:lnTo>
                    <a:lnTo>
                      <a:pt x="150" y="30"/>
                    </a:lnTo>
                    <a:lnTo>
                      <a:pt x="168" y="60"/>
                    </a:lnTo>
                    <a:lnTo>
                      <a:pt x="234" y="114"/>
                    </a:lnTo>
                    <a:lnTo>
                      <a:pt x="258" y="162"/>
                    </a:lnTo>
                    <a:lnTo>
                      <a:pt x="276" y="168"/>
                    </a:lnTo>
                    <a:lnTo>
                      <a:pt x="264" y="192"/>
                    </a:lnTo>
                    <a:lnTo>
                      <a:pt x="264" y="198"/>
                    </a:lnTo>
                    <a:lnTo>
                      <a:pt x="252" y="216"/>
                    </a:lnTo>
                    <a:lnTo>
                      <a:pt x="252" y="228"/>
                    </a:lnTo>
                    <a:lnTo>
                      <a:pt x="246" y="228"/>
                    </a:lnTo>
                    <a:lnTo>
                      <a:pt x="258" y="234"/>
                    </a:lnTo>
                    <a:lnTo>
                      <a:pt x="252" y="258"/>
                    </a:lnTo>
                    <a:lnTo>
                      <a:pt x="228" y="258"/>
                    </a:lnTo>
                    <a:lnTo>
                      <a:pt x="228" y="282"/>
                    </a:lnTo>
                    <a:lnTo>
                      <a:pt x="222" y="288"/>
                    </a:lnTo>
                    <a:lnTo>
                      <a:pt x="216" y="276"/>
                    </a:lnTo>
                    <a:lnTo>
                      <a:pt x="72" y="282"/>
                    </a:lnTo>
                    <a:lnTo>
                      <a:pt x="60" y="264"/>
                    </a:lnTo>
                    <a:lnTo>
                      <a:pt x="48" y="210"/>
                    </a:lnTo>
                    <a:lnTo>
                      <a:pt x="60" y="186"/>
                    </a:lnTo>
                    <a:lnTo>
                      <a:pt x="36" y="150"/>
                    </a:lnTo>
                    <a:lnTo>
                      <a:pt x="0" y="18"/>
                    </a:lnTo>
                    <a:lnTo>
                      <a:pt x="66" y="6"/>
                    </a:lnTo>
                    <a:lnTo>
                      <a:pt x="66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05" name="Freeform 282"/>
              <p:cNvSpPr>
                <a:spLocks noChangeAspect="1"/>
              </p:cNvSpPr>
              <p:nvPr/>
            </p:nvSpPr>
            <p:spPr bwMode="auto">
              <a:xfrm>
                <a:off x="618" y="2862"/>
                <a:ext cx="24" cy="24"/>
              </a:xfrm>
              <a:custGeom>
                <a:avLst/>
                <a:gdLst>
                  <a:gd name="T0" fmla="*/ 6 w 24"/>
                  <a:gd name="T1" fmla="*/ 0 h 24"/>
                  <a:gd name="T2" fmla="*/ 18 w 24"/>
                  <a:gd name="T3" fmla="*/ 0 h 24"/>
                  <a:gd name="T4" fmla="*/ 24 w 24"/>
                  <a:gd name="T5" fmla="*/ 6 h 24"/>
                  <a:gd name="T6" fmla="*/ 18 w 24"/>
                  <a:gd name="T7" fmla="*/ 12 h 24"/>
                  <a:gd name="T8" fmla="*/ 18 w 24"/>
                  <a:gd name="T9" fmla="*/ 18 h 24"/>
                  <a:gd name="T10" fmla="*/ 12 w 24"/>
                  <a:gd name="T11" fmla="*/ 24 h 24"/>
                  <a:gd name="T12" fmla="*/ 6 w 24"/>
                  <a:gd name="T13" fmla="*/ 24 h 24"/>
                  <a:gd name="T14" fmla="*/ 6 w 24"/>
                  <a:gd name="T15" fmla="*/ 18 h 24"/>
                  <a:gd name="T16" fmla="*/ 0 w 24"/>
                  <a:gd name="T17" fmla="*/ 18 h 24"/>
                  <a:gd name="T18" fmla="*/ 0 w 24"/>
                  <a:gd name="T19" fmla="*/ 6 h 24"/>
                  <a:gd name="T20" fmla="*/ 6 w 24"/>
                  <a:gd name="T21" fmla="*/ 0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4"/>
                  <a:gd name="T34" fmla="*/ 0 h 24"/>
                  <a:gd name="T35" fmla="*/ 24 w 24"/>
                  <a:gd name="T36" fmla="*/ 24 h 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4" h="24">
                    <a:moveTo>
                      <a:pt x="6" y="0"/>
                    </a:moveTo>
                    <a:lnTo>
                      <a:pt x="18" y="0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06" name="Freeform 283"/>
              <p:cNvSpPr>
                <a:spLocks noChangeAspect="1"/>
              </p:cNvSpPr>
              <p:nvPr/>
            </p:nvSpPr>
            <p:spPr bwMode="auto">
              <a:xfrm>
                <a:off x="618" y="2862"/>
                <a:ext cx="24" cy="24"/>
              </a:xfrm>
              <a:custGeom>
                <a:avLst/>
                <a:gdLst>
                  <a:gd name="T0" fmla="*/ 6 w 24"/>
                  <a:gd name="T1" fmla="*/ 0 h 24"/>
                  <a:gd name="T2" fmla="*/ 18 w 24"/>
                  <a:gd name="T3" fmla="*/ 0 h 24"/>
                  <a:gd name="T4" fmla="*/ 24 w 24"/>
                  <a:gd name="T5" fmla="*/ 6 h 24"/>
                  <a:gd name="T6" fmla="*/ 18 w 24"/>
                  <a:gd name="T7" fmla="*/ 12 h 24"/>
                  <a:gd name="T8" fmla="*/ 18 w 24"/>
                  <a:gd name="T9" fmla="*/ 18 h 24"/>
                  <a:gd name="T10" fmla="*/ 12 w 24"/>
                  <a:gd name="T11" fmla="*/ 24 h 24"/>
                  <a:gd name="T12" fmla="*/ 6 w 24"/>
                  <a:gd name="T13" fmla="*/ 24 h 24"/>
                  <a:gd name="T14" fmla="*/ 6 w 24"/>
                  <a:gd name="T15" fmla="*/ 18 h 24"/>
                  <a:gd name="T16" fmla="*/ 0 w 24"/>
                  <a:gd name="T17" fmla="*/ 18 h 24"/>
                  <a:gd name="T18" fmla="*/ 0 w 24"/>
                  <a:gd name="T19" fmla="*/ 6 h 24"/>
                  <a:gd name="T20" fmla="*/ 6 w 24"/>
                  <a:gd name="T21" fmla="*/ 0 h 24"/>
                  <a:gd name="T22" fmla="*/ 6 w 24"/>
                  <a:gd name="T23" fmla="*/ 6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4"/>
                  <a:gd name="T37" fmla="*/ 0 h 24"/>
                  <a:gd name="T38" fmla="*/ 24 w 24"/>
                  <a:gd name="T39" fmla="*/ 24 h 2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4" h="24">
                    <a:moveTo>
                      <a:pt x="6" y="0"/>
                    </a:moveTo>
                    <a:lnTo>
                      <a:pt x="18" y="0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6" y="24"/>
                    </a:lnTo>
                    <a:lnTo>
                      <a:pt x="6" y="18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07" name="Freeform 284"/>
              <p:cNvSpPr>
                <a:spLocks noChangeAspect="1"/>
              </p:cNvSpPr>
              <p:nvPr/>
            </p:nvSpPr>
            <p:spPr bwMode="auto">
              <a:xfrm>
                <a:off x="696" y="2904"/>
                <a:ext cx="30" cy="24"/>
              </a:xfrm>
              <a:custGeom>
                <a:avLst/>
                <a:gdLst>
                  <a:gd name="T0" fmla="*/ 6 w 30"/>
                  <a:gd name="T1" fmla="*/ 6 h 24"/>
                  <a:gd name="T2" fmla="*/ 6 w 30"/>
                  <a:gd name="T3" fmla="*/ 0 h 24"/>
                  <a:gd name="T4" fmla="*/ 12 w 30"/>
                  <a:gd name="T5" fmla="*/ 0 h 24"/>
                  <a:gd name="T6" fmla="*/ 18 w 30"/>
                  <a:gd name="T7" fmla="*/ 6 h 24"/>
                  <a:gd name="T8" fmla="*/ 24 w 30"/>
                  <a:gd name="T9" fmla="*/ 12 h 24"/>
                  <a:gd name="T10" fmla="*/ 30 w 30"/>
                  <a:gd name="T11" fmla="*/ 18 h 24"/>
                  <a:gd name="T12" fmla="*/ 18 w 30"/>
                  <a:gd name="T13" fmla="*/ 18 h 24"/>
                  <a:gd name="T14" fmla="*/ 12 w 30"/>
                  <a:gd name="T15" fmla="*/ 24 h 24"/>
                  <a:gd name="T16" fmla="*/ 6 w 30"/>
                  <a:gd name="T17" fmla="*/ 18 h 24"/>
                  <a:gd name="T18" fmla="*/ 0 w 30"/>
                  <a:gd name="T19" fmla="*/ 6 h 24"/>
                  <a:gd name="T20" fmla="*/ 6 w 30"/>
                  <a:gd name="T21" fmla="*/ 6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0"/>
                  <a:gd name="T34" fmla="*/ 0 h 24"/>
                  <a:gd name="T35" fmla="*/ 30 w 30"/>
                  <a:gd name="T36" fmla="*/ 24 h 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0" h="24">
                    <a:moveTo>
                      <a:pt x="6" y="6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6" y="18"/>
                    </a:lnTo>
                    <a:lnTo>
                      <a:pt x="0" y="6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08" name="Freeform 285"/>
              <p:cNvSpPr>
                <a:spLocks noChangeAspect="1"/>
              </p:cNvSpPr>
              <p:nvPr/>
            </p:nvSpPr>
            <p:spPr bwMode="auto">
              <a:xfrm>
                <a:off x="696" y="2904"/>
                <a:ext cx="30" cy="24"/>
              </a:xfrm>
              <a:custGeom>
                <a:avLst/>
                <a:gdLst>
                  <a:gd name="T0" fmla="*/ 6 w 30"/>
                  <a:gd name="T1" fmla="*/ 6 h 24"/>
                  <a:gd name="T2" fmla="*/ 6 w 30"/>
                  <a:gd name="T3" fmla="*/ 0 h 24"/>
                  <a:gd name="T4" fmla="*/ 12 w 30"/>
                  <a:gd name="T5" fmla="*/ 0 h 24"/>
                  <a:gd name="T6" fmla="*/ 18 w 30"/>
                  <a:gd name="T7" fmla="*/ 6 h 24"/>
                  <a:gd name="T8" fmla="*/ 24 w 30"/>
                  <a:gd name="T9" fmla="*/ 12 h 24"/>
                  <a:gd name="T10" fmla="*/ 30 w 30"/>
                  <a:gd name="T11" fmla="*/ 18 h 24"/>
                  <a:gd name="T12" fmla="*/ 18 w 30"/>
                  <a:gd name="T13" fmla="*/ 18 h 24"/>
                  <a:gd name="T14" fmla="*/ 12 w 30"/>
                  <a:gd name="T15" fmla="*/ 24 h 24"/>
                  <a:gd name="T16" fmla="*/ 6 w 30"/>
                  <a:gd name="T17" fmla="*/ 18 h 24"/>
                  <a:gd name="T18" fmla="*/ 0 w 30"/>
                  <a:gd name="T19" fmla="*/ 6 h 24"/>
                  <a:gd name="T20" fmla="*/ 6 w 30"/>
                  <a:gd name="T21" fmla="*/ 6 h 24"/>
                  <a:gd name="T22" fmla="*/ 6 w 30"/>
                  <a:gd name="T23" fmla="*/ 12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0"/>
                  <a:gd name="T37" fmla="*/ 0 h 24"/>
                  <a:gd name="T38" fmla="*/ 30 w 30"/>
                  <a:gd name="T39" fmla="*/ 24 h 2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0" h="24">
                    <a:moveTo>
                      <a:pt x="6" y="6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18" y="6"/>
                    </a:lnTo>
                    <a:lnTo>
                      <a:pt x="24" y="12"/>
                    </a:lnTo>
                    <a:lnTo>
                      <a:pt x="30" y="18"/>
                    </a:lnTo>
                    <a:lnTo>
                      <a:pt x="18" y="18"/>
                    </a:lnTo>
                    <a:lnTo>
                      <a:pt x="12" y="24"/>
                    </a:lnTo>
                    <a:lnTo>
                      <a:pt x="6" y="18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09" name="Freeform 286"/>
              <p:cNvSpPr>
                <a:spLocks noChangeAspect="1"/>
              </p:cNvSpPr>
              <p:nvPr/>
            </p:nvSpPr>
            <p:spPr bwMode="auto">
              <a:xfrm>
                <a:off x="744" y="2934"/>
                <a:ext cx="30" cy="12"/>
              </a:xfrm>
              <a:custGeom>
                <a:avLst/>
                <a:gdLst>
                  <a:gd name="T0" fmla="*/ 0 w 30"/>
                  <a:gd name="T1" fmla="*/ 6 h 12"/>
                  <a:gd name="T2" fmla="*/ 6 w 30"/>
                  <a:gd name="T3" fmla="*/ 0 h 12"/>
                  <a:gd name="T4" fmla="*/ 30 w 30"/>
                  <a:gd name="T5" fmla="*/ 0 h 12"/>
                  <a:gd name="T6" fmla="*/ 30 w 30"/>
                  <a:gd name="T7" fmla="*/ 6 h 12"/>
                  <a:gd name="T8" fmla="*/ 24 w 30"/>
                  <a:gd name="T9" fmla="*/ 12 h 12"/>
                  <a:gd name="T10" fmla="*/ 12 w 30"/>
                  <a:gd name="T11" fmla="*/ 6 h 12"/>
                  <a:gd name="T12" fmla="*/ 6 w 30"/>
                  <a:gd name="T13" fmla="*/ 6 h 12"/>
                  <a:gd name="T14" fmla="*/ 0 w 30"/>
                  <a:gd name="T15" fmla="*/ 6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"/>
                  <a:gd name="T25" fmla="*/ 0 h 12"/>
                  <a:gd name="T26" fmla="*/ 30 w 30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" h="12">
                    <a:moveTo>
                      <a:pt x="0" y="6"/>
                    </a:moveTo>
                    <a:lnTo>
                      <a:pt x="6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10" name="Freeform 287"/>
              <p:cNvSpPr>
                <a:spLocks noChangeAspect="1"/>
              </p:cNvSpPr>
              <p:nvPr/>
            </p:nvSpPr>
            <p:spPr bwMode="auto">
              <a:xfrm>
                <a:off x="744" y="2934"/>
                <a:ext cx="30" cy="12"/>
              </a:xfrm>
              <a:custGeom>
                <a:avLst/>
                <a:gdLst>
                  <a:gd name="T0" fmla="*/ 0 w 30"/>
                  <a:gd name="T1" fmla="*/ 6 h 12"/>
                  <a:gd name="T2" fmla="*/ 6 w 30"/>
                  <a:gd name="T3" fmla="*/ 0 h 12"/>
                  <a:gd name="T4" fmla="*/ 30 w 30"/>
                  <a:gd name="T5" fmla="*/ 0 h 12"/>
                  <a:gd name="T6" fmla="*/ 30 w 30"/>
                  <a:gd name="T7" fmla="*/ 6 h 12"/>
                  <a:gd name="T8" fmla="*/ 24 w 30"/>
                  <a:gd name="T9" fmla="*/ 12 h 12"/>
                  <a:gd name="T10" fmla="*/ 12 w 30"/>
                  <a:gd name="T11" fmla="*/ 6 h 12"/>
                  <a:gd name="T12" fmla="*/ 6 w 30"/>
                  <a:gd name="T13" fmla="*/ 6 h 12"/>
                  <a:gd name="T14" fmla="*/ 0 w 30"/>
                  <a:gd name="T15" fmla="*/ 6 h 12"/>
                  <a:gd name="T16" fmla="*/ 0 w 30"/>
                  <a:gd name="T17" fmla="*/ 12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12"/>
                  <a:gd name="T29" fmla="*/ 30 w 30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12">
                    <a:moveTo>
                      <a:pt x="0" y="6"/>
                    </a:moveTo>
                    <a:lnTo>
                      <a:pt x="6" y="0"/>
                    </a:lnTo>
                    <a:lnTo>
                      <a:pt x="30" y="0"/>
                    </a:lnTo>
                    <a:lnTo>
                      <a:pt x="30" y="6"/>
                    </a:lnTo>
                    <a:lnTo>
                      <a:pt x="24" y="12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11" name="Freeform 288"/>
              <p:cNvSpPr>
                <a:spLocks noChangeAspect="1"/>
              </p:cNvSpPr>
              <p:nvPr/>
            </p:nvSpPr>
            <p:spPr bwMode="auto">
              <a:xfrm>
                <a:off x="780" y="2946"/>
                <a:ext cx="36" cy="30"/>
              </a:xfrm>
              <a:custGeom>
                <a:avLst/>
                <a:gdLst>
                  <a:gd name="T0" fmla="*/ 12 w 36"/>
                  <a:gd name="T1" fmla="*/ 6 h 30"/>
                  <a:gd name="T2" fmla="*/ 24 w 36"/>
                  <a:gd name="T3" fmla="*/ 6 h 30"/>
                  <a:gd name="T4" fmla="*/ 36 w 36"/>
                  <a:gd name="T5" fmla="*/ 18 h 30"/>
                  <a:gd name="T6" fmla="*/ 36 w 36"/>
                  <a:gd name="T7" fmla="*/ 24 h 30"/>
                  <a:gd name="T8" fmla="*/ 24 w 36"/>
                  <a:gd name="T9" fmla="*/ 30 h 30"/>
                  <a:gd name="T10" fmla="*/ 18 w 36"/>
                  <a:gd name="T11" fmla="*/ 30 h 30"/>
                  <a:gd name="T12" fmla="*/ 12 w 36"/>
                  <a:gd name="T13" fmla="*/ 18 h 30"/>
                  <a:gd name="T14" fmla="*/ 6 w 36"/>
                  <a:gd name="T15" fmla="*/ 12 h 30"/>
                  <a:gd name="T16" fmla="*/ 0 w 36"/>
                  <a:gd name="T17" fmla="*/ 6 h 30"/>
                  <a:gd name="T18" fmla="*/ 0 w 36"/>
                  <a:gd name="T19" fmla="*/ 0 h 30"/>
                  <a:gd name="T20" fmla="*/ 6 w 36"/>
                  <a:gd name="T21" fmla="*/ 0 h 30"/>
                  <a:gd name="T22" fmla="*/ 12 w 36"/>
                  <a:gd name="T23" fmla="*/ 6 h 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6"/>
                  <a:gd name="T37" fmla="*/ 0 h 30"/>
                  <a:gd name="T38" fmla="*/ 36 w 36"/>
                  <a:gd name="T39" fmla="*/ 30 h 3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6" h="30">
                    <a:moveTo>
                      <a:pt x="12" y="6"/>
                    </a:moveTo>
                    <a:lnTo>
                      <a:pt x="24" y="6"/>
                    </a:lnTo>
                    <a:lnTo>
                      <a:pt x="36" y="18"/>
                    </a:lnTo>
                    <a:lnTo>
                      <a:pt x="36" y="24"/>
                    </a:lnTo>
                    <a:lnTo>
                      <a:pt x="24" y="30"/>
                    </a:lnTo>
                    <a:lnTo>
                      <a:pt x="18" y="30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12" name="Freeform 289"/>
              <p:cNvSpPr>
                <a:spLocks noChangeAspect="1"/>
              </p:cNvSpPr>
              <p:nvPr/>
            </p:nvSpPr>
            <p:spPr bwMode="auto">
              <a:xfrm>
                <a:off x="780" y="2946"/>
                <a:ext cx="36" cy="30"/>
              </a:xfrm>
              <a:custGeom>
                <a:avLst/>
                <a:gdLst>
                  <a:gd name="T0" fmla="*/ 12 w 36"/>
                  <a:gd name="T1" fmla="*/ 6 h 30"/>
                  <a:gd name="T2" fmla="*/ 24 w 36"/>
                  <a:gd name="T3" fmla="*/ 6 h 30"/>
                  <a:gd name="T4" fmla="*/ 36 w 36"/>
                  <a:gd name="T5" fmla="*/ 18 h 30"/>
                  <a:gd name="T6" fmla="*/ 36 w 36"/>
                  <a:gd name="T7" fmla="*/ 24 h 30"/>
                  <a:gd name="T8" fmla="*/ 24 w 36"/>
                  <a:gd name="T9" fmla="*/ 30 h 30"/>
                  <a:gd name="T10" fmla="*/ 18 w 36"/>
                  <a:gd name="T11" fmla="*/ 30 h 30"/>
                  <a:gd name="T12" fmla="*/ 12 w 36"/>
                  <a:gd name="T13" fmla="*/ 18 h 30"/>
                  <a:gd name="T14" fmla="*/ 6 w 36"/>
                  <a:gd name="T15" fmla="*/ 12 h 30"/>
                  <a:gd name="T16" fmla="*/ 0 w 36"/>
                  <a:gd name="T17" fmla="*/ 6 h 30"/>
                  <a:gd name="T18" fmla="*/ 0 w 36"/>
                  <a:gd name="T19" fmla="*/ 0 h 30"/>
                  <a:gd name="T20" fmla="*/ 6 w 36"/>
                  <a:gd name="T21" fmla="*/ 0 h 30"/>
                  <a:gd name="T22" fmla="*/ 12 w 36"/>
                  <a:gd name="T23" fmla="*/ 6 h 30"/>
                  <a:gd name="T24" fmla="*/ 12 w 36"/>
                  <a:gd name="T25" fmla="*/ 12 h 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30"/>
                  <a:gd name="T41" fmla="*/ 36 w 36"/>
                  <a:gd name="T42" fmla="*/ 30 h 3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30">
                    <a:moveTo>
                      <a:pt x="12" y="6"/>
                    </a:moveTo>
                    <a:lnTo>
                      <a:pt x="24" y="6"/>
                    </a:lnTo>
                    <a:lnTo>
                      <a:pt x="36" y="18"/>
                    </a:lnTo>
                    <a:lnTo>
                      <a:pt x="36" y="24"/>
                    </a:lnTo>
                    <a:lnTo>
                      <a:pt x="24" y="30"/>
                    </a:lnTo>
                    <a:lnTo>
                      <a:pt x="18" y="30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2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13" name="Freeform 290"/>
              <p:cNvSpPr>
                <a:spLocks noChangeAspect="1"/>
              </p:cNvSpPr>
              <p:nvPr/>
            </p:nvSpPr>
            <p:spPr bwMode="auto">
              <a:xfrm>
                <a:off x="816" y="3006"/>
                <a:ext cx="66" cy="90"/>
              </a:xfrm>
              <a:custGeom>
                <a:avLst/>
                <a:gdLst>
                  <a:gd name="T0" fmla="*/ 6 w 66"/>
                  <a:gd name="T1" fmla="*/ 0 h 90"/>
                  <a:gd name="T2" fmla="*/ 12 w 66"/>
                  <a:gd name="T3" fmla="*/ 0 h 90"/>
                  <a:gd name="T4" fmla="*/ 18 w 66"/>
                  <a:gd name="T5" fmla="*/ 6 h 90"/>
                  <a:gd name="T6" fmla="*/ 36 w 66"/>
                  <a:gd name="T7" fmla="*/ 6 h 90"/>
                  <a:gd name="T8" fmla="*/ 42 w 66"/>
                  <a:gd name="T9" fmla="*/ 12 h 90"/>
                  <a:gd name="T10" fmla="*/ 48 w 66"/>
                  <a:gd name="T11" fmla="*/ 18 h 90"/>
                  <a:gd name="T12" fmla="*/ 48 w 66"/>
                  <a:gd name="T13" fmla="*/ 24 h 90"/>
                  <a:gd name="T14" fmla="*/ 54 w 66"/>
                  <a:gd name="T15" fmla="*/ 30 h 90"/>
                  <a:gd name="T16" fmla="*/ 60 w 66"/>
                  <a:gd name="T17" fmla="*/ 36 h 90"/>
                  <a:gd name="T18" fmla="*/ 66 w 66"/>
                  <a:gd name="T19" fmla="*/ 42 h 90"/>
                  <a:gd name="T20" fmla="*/ 66 w 66"/>
                  <a:gd name="T21" fmla="*/ 54 h 90"/>
                  <a:gd name="T22" fmla="*/ 60 w 66"/>
                  <a:gd name="T23" fmla="*/ 60 h 90"/>
                  <a:gd name="T24" fmla="*/ 42 w 66"/>
                  <a:gd name="T25" fmla="*/ 60 h 90"/>
                  <a:gd name="T26" fmla="*/ 36 w 66"/>
                  <a:gd name="T27" fmla="*/ 66 h 90"/>
                  <a:gd name="T28" fmla="*/ 30 w 66"/>
                  <a:gd name="T29" fmla="*/ 66 h 90"/>
                  <a:gd name="T30" fmla="*/ 30 w 66"/>
                  <a:gd name="T31" fmla="*/ 78 h 90"/>
                  <a:gd name="T32" fmla="*/ 24 w 66"/>
                  <a:gd name="T33" fmla="*/ 84 h 90"/>
                  <a:gd name="T34" fmla="*/ 18 w 66"/>
                  <a:gd name="T35" fmla="*/ 90 h 90"/>
                  <a:gd name="T36" fmla="*/ 12 w 66"/>
                  <a:gd name="T37" fmla="*/ 84 h 90"/>
                  <a:gd name="T38" fmla="*/ 12 w 66"/>
                  <a:gd name="T39" fmla="*/ 72 h 90"/>
                  <a:gd name="T40" fmla="*/ 6 w 66"/>
                  <a:gd name="T41" fmla="*/ 66 h 90"/>
                  <a:gd name="T42" fmla="*/ 6 w 66"/>
                  <a:gd name="T43" fmla="*/ 48 h 90"/>
                  <a:gd name="T44" fmla="*/ 0 w 66"/>
                  <a:gd name="T45" fmla="*/ 36 h 90"/>
                  <a:gd name="T46" fmla="*/ 0 w 66"/>
                  <a:gd name="T47" fmla="*/ 30 h 90"/>
                  <a:gd name="T48" fmla="*/ 6 w 66"/>
                  <a:gd name="T49" fmla="*/ 18 h 90"/>
                  <a:gd name="T50" fmla="*/ 6 w 66"/>
                  <a:gd name="T51" fmla="*/ 0 h 9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6"/>
                  <a:gd name="T79" fmla="*/ 0 h 90"/>
                  <a:gd name="T80" fmla="*/ 66 w 66"/>
                  <a:gd name="T81" fmla="*/ 90 h 9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6" h="90">
                    <a:moveTo>
                      <a:pt x="6" y="0"/>
                    </a:moveTo>
                    <a:lnTo>
                      <a:pt x="12" y="0"/>
                    </a:lnTo>
                    <a:lnTo>
                      <a:pt x="18" y="6"/>
                    </a:lnTo>
                    <a:lnTo>
                      <a:pt x="36" y="6"/>
                    </a:lnTo>
                    <a:lnTo>
                      <a:pt x="42" y="12"/>
                    </a:lnTo>
                    <a:lnTo>
                      <a:pt x="48" y="18"/>
                    </a:lnTo>
                    <a:lnTo>
                      <a:pt x="48" y="24"/>
                    </a:lnTo>
                    <a:lnTo>
                      <a:pt x="54" y="30"/>
                    </a:lnTo>
                    <a:lnTo>
                      <a:pt x="60" y="36"/>
                    </a:lnTo>
                    <a:lnTo>
                      <a:pt x="66" y="42"/>
                    </a:lnTo>
                    <a:lnTo>
                      <a:pt x="66" y="54"/>
                    </a:lnTo>
                    <a:lnTo>
                      <a:pt x="60" y="60"/>
                    </a:lnTo>
                    <a:lnTo>
                      <a:pt x="42" y="60"/>
                    </a:lnTo>
                    <a:lnTo>
                      <a:pt x="36" y="66"/>
                    </a:lnTo>
                    <a:lnTo>
                      <a:pt x="30" y="66"/>
                    </a:lnTo>
                    <a:lnTo>
                      <a:pt x="30" y="78"/>
                    </a:lnTo>
                    <a:lnTo>
                      <a:pt x="24" y="84"/>
                    </a:lnTo>
                    <a:lnTo>
                      <a:pt x="18" y="90"/>
                    </a:lnTo>
                    <a:lnTo>
                      <a:pt x="12" y="84"/>
                    </a:lnTo>
                    <a:lnTo>
                      <a:pt x="12" y="72"/>
                    </a:lnTo>
                    <a:lnTo>
                      <a:pt x="6" y="66"/>
                    </a:lnTo>
                    <a:lnTo>
                      <a:pt x="6" y="48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6" y="1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14" name="Freeform 291"/>
              <p:cNvSpPr>
                <a:spLocks noChangeAspect="1"/>
              </p:cNvSpPr>
              <p:nvPr/>
            </p:nvSpPr>
            <p:spPr bwMode="auto">
              <a:xfrm>
                <a:off x="816" y="3006"/>
                <a:ext cx="66" cy="90"/>
              </a:xfrm>
              <a:custGeom>
                <a:avLst/>
                <a:gdLst>
                  <a:gd name="T0" fmla="*/ 6 w 66"/>
                  <a:gd name="T1" fmla="*/ 0 h 90"/>
                  <a:gd name="T2" fmla="*/ 12 w 66"/>
                  <a:gd name="T3" fmla="*/ 0 h 90"/>
                  <a:gd name="T4" fmla="*/ 18 w 66"/>
                  <a:gd name="T5" fmla="*/ 6 h 90"/>
                  <a:gd name="T6" fmla="*/ 36 w 66"/>
                  <a:gd name="T7" fmla="*/ 6 h 90"/>
                  <a:gd name="T8" fmla="*/ 42 w 66"/>
                  <a:gd name="T9" fmla="*/ 12 h 90"/>
                  <a:gd name="T10" fmla="*/ 48 w 66"/>
                  <a:gd name="T11" fmla="*/ 18 h 90"/>
                  <a:gd name="T12" fmla="*/ 48 w 66"/>
                  <a:gd name="T13" fmla="*/ 24 h 90"/>
                  <a:gd name="T14" fmla="*/ 54 w 66"/>
                  <a:gd name="T15" fmla="*/ 30 h 90"/>
                  <a:gd name="T16" fmla="*/ 60 w 66"/>
                  <a:gd name="T17" fmla="*/ 36 h 90"/>
                  <a:gd name="T18" fmla="*/ 66 w 66"/>
                  <a:gd name="T19" fmla="*/ 42 h 90"/>
                  <a:gd name="T20" fmla="*/ 66 w 66"/>
                  <a:gd name="T21" fmla="*/ 54 h 90"/>
                  <a:gd name="T22" fmla="*/ 60 w 66"/>
                  <a:gd name="T23" fmla="*/ 60 h 90"/>
                  <a:gd name="T24" fmla="*/ 42 w 66"/>
                  <a:gd name="T25" fmla="*/ 60 h 90"/>
                  <a:gd name="T26" fmla="*/ 36 w 66"/>
                  <a:gd name="T27" fmla="*/ 66 h 90"/>
                  <a:gd name="T28" fmla="*/ 30 w 66"/>
                  <a:gd name="T29" fmla="*/ 66 h 90"/>
                  <a:gd name="T30" fmla="*/ 30 w 66"/>
                  <a:gd name="T31" fmla="*/ 78 h 90"/>
                  <a:gd name="T32" fmla="*/ 24 w 66"/>
                  <a:gd name="T33" fmla="*/ 84 h 90"/>
                  <a:gd name="T34" fmla="*/ 18 w 66"/>
                  <a:gd name="T35" fmla="*/ 90 h 90"/>
                  <a:gd name="T36" fmla="*/ 12 w 66"/>
                  <a:gd name="T37" fmla="*/ 84 h 90"/>
                  <a:gd name="T38" fmla="*/ 12 w 66"/>
                  <a:gd name="T39" fmla="*/ 72 h 90"/>
                  <a:gd name="T40" fmla="*/ 6 w 66"/>
                  <a:gd name="T41" fmla="*/ 66 h 90"/>
                  <a:gd name="T42" fmla="*/ 6 w 66"/>
                  <a:gd name="T43" fmla="*/ 48 h 90"/>
                  <a:gd name="T44" fmla="*/ 0 w 66"/>
                  <a:gd name="T45" fmla="*/ 36 h 90"/>
                  <a:gd name="T46" fmla="*/ 0 w 66"/>
                  <a:gd name="T47" fmla="*/ 30 h 90"/>
                  <a:gd name="T48" fmla="*/ 6 w 66"/>
                  <a:gd name="T49" fmla="*/ 18 h 90"/>
                  <a:gd name="T50" fmla="*/ 6 w 66"/>
                  <a:gd name="T51" fmla="*/ 0 h 90"/>
                  <a:gd name="T52" fmla="*/ 6 w 66"/>
                  <a:gd name="T53" fmla="*/ 6 h 9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6"/>
                  <a:gd name="T82" fmla="*/ 0 h 90"/>
                  <a:gd name="T83" fmla="*/ 66 w 66"/>
                  <a:gd name="T84" fmla="*/ 90 h 9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6" h="90">
                    <a:moveTo>
                      <a:pt x="6" y="0"/>
                    </a:moveTo>
                    <a:lnTo>
                      <a:pt x="12" y="0"/>
                    </a:lnTo>
                    <a:lnTo>
                      <a:pt x="18" y="6"/>
                    </a:lnTo>
                    <a:lnTo>
                      <a:pt x="36" y="6"/>
                    </a:lnTo>
                    <a:lnTo>
                      <a:pt x="42" y="12"/>
                    </a:lnTo>
                    <a:lnTo>
                      <a:pt x="48" y="18"/>
                    </a:lnTo>
                    <a:lnTo>
                      <a:pt x="48" y="24"/>
                    </a:lnTo>
                    <a:lnTo>
                      <a:pt x="54" y="30"/>
                    </a:lnTo>
                    <a:lnTo>
                      <a:pt x="60" y="36"/>
                    </a:lnTo>
                    <a:lnTo>
                      <a:pt x="66" y="42"/>
                    </a:lnTo>
                    <a:lnTo>
                      <a:pt x="66" y="54"/>
                    </a:lnTo>
                    <a:lnTo>
                      <a:pt x="60" y="60"/>
                    </a:lnTo>
                    <a:lnTo>
                      <a:pt x="42" y="60"/>
                    </a:lnTo>
                    <a:lnTo>
                      <a:pt x="36" y="66"/>
                    </a:lnTo>
                    <a:lnTo>
                      <a:pt x="30" y="66"/>
                    </a:lnTo>
                    <a:lnTo>
                      <a:pt x="30" y="78"/>
                    </a:lnTo>
                    <a:lnTo>
                      <a:pt x="24" y="84"/>
                    </a:lnTo>
                    <a:lnTo>
                      <a:pt x="18" y="90"/>
                    </a:lnTo>
                    <a:lnTo>
                      <a:pt x="12" y="84"/>
                    </a:lnTo>
                    <a:lnTo>
                      <a:pt x="12" y="72"/>
                    </a:lnTo>
                    <a:lnTo>
                      <a:pt x="6" y="66"/>
                    </a:lnTo>
                    <a:lnTo>
                      <a:pt x="6" y="48"/>
                    </a:lnTo>
                    <a:lnTo>
                      <a:pt x="0" y="36"/>
                    </a:lnTo>
                    <a:lnTo>
                      <a:pt x="0" y="30"/>
                    </a:lnTo>
                    <a:lnTo>
                      <a:pt x="6" y="18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15" name="Freeform 292"/>
              <p:cNvSpPr>
                <a:spLocks noChangeAspect="1"/>
              </p:cNvSpPr>
              <p:nvPr/>
            </p:nvSpPr>
            <p:spPr bwMode="auto">
              <a:xfrm>
                <a:off x="762" y="2952"/>
                <a:ext cx="12" cy="12"/>
              </a:xfrm>
              <a:custGeom>
                <a:avLst/>
                <a:gdLst>
                  <a:gd name="T0" fmla="*/ 0 w 12"/>
                  <a:gd name="T1" fmla="*/ 6 h 12"/>
                  <a:gd name="T2" fmla="*/ 0 w 12"/>
                  <a:gd name="T3" fmla="*/ 0 h 12"/>
                  <a:gd name="T4" fmla="*/ 6 w 12"/>
                  <a:gd name="T5" fmla="*/ 0 h 12"/>
                  <a:gd name="T6" fmla="*/ 6 w 12"/>
                  <a:gd name="T7" fmla="*/ 6 h 12"/>
                  <a:gd name="T8" fmla="*/ 12 w 12"/>
                  <a:gd name="T9" fmla="*/ 6 h 12"/>
                  <a:gd name="T10" fmla="*/ 6 w 12"/>
                  <a:gd name="T11" fmla="*/ 12 h 12"/>
                  <a:gd name="T12" fmla="*/ 0 w 12"/>
                  <a:gd name="T13" fmla="*/ 12 h 12"/>
                  <a:gd name="T14" fmla="*/ 0 w 12"/>
                  <a:gd name="T15" fmla="*/ 6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"/>
                  <a:gd name="T25" fmla="*/ 0 h 12"/>
                  <a:gd name="T26" fmla="*/ 12 w 12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" h="12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16" name="Freeform 293"/>
              <p:cNvSpPr>
                <a:spLocks noChangeAspect="1"/>
              </p:cNvSpPr>
              <p:nvPr/>
            </p:nvSpPr>
            <p:spPr bwMode="auto">
              <a:xfrm>
                <a:off x="762" y="2952"/>
                <a:ext cx="12" cy="12"/>
              </a:xfrm>
              <a:custGeom>
                <a:avLst/>
                <a:gdLst>
                  <a:gd name="T0" fmla="*/ 0 w 12"/>
                  <a:gd name="T1" fmla="*/ 6 h 12"/>
                  <a:gd name="T2" fmla="*/ 0 w 12"/>
                  <a:gd name="T3" fmla="*/ 0 h 12"/>
                  <a:gd name="T4" fmla="*/ 6 w 12"/>
                  <a:gd name="T5" fmla="*/ 0 h 12"/>
                  <a:gd name="T6" fmla="*/ 6 w 12"/>
                  <a:gd name="T7" fmla="*/ 6 h 12"/>
                  <a:gd name="T8" fmla="*/ 12 w 12"/>
                  <a:gd name="T9" fmla="*/ 6 h 12"/>
                  <a:gd name="T10" fmla="*/ 6 w 12"/>
                  <a:gd name="T11" fmla="*/ 12 h 12"/>
                  <a:gd name="T12" fmla="*/ 0 w 12"/>
                  <a:gd name="T13" fmla="*/ 12 h 12"/>
                  <a:gd name="T14" fmla="*/ 0 w 12"/>
                  <a:gd name="T15" fmla="*/ 6 h 12"/>
                  <a:gd name="T16" fmla="*/ 0 w 12"/>
                  <a:gd name="T17" fmla="*/ 12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12"/>
                  <a:gd name="T29" fmla="*/ 12 w 12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12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17" name="Freeform 294"/>
              <p:cNvSpPr>
                <a:spLocks noChangeAspect="1"/>
              </p:cNvSpPr>
              <p:nvPr/>
            </p:nvSpPr>
            <p:spPr bwMode="auto">
              <a:xfrm>
                <a:off x="450" y="1518"/>
                <a:ext cx="306" cy="492"/>
              </a:xfrm>
              <a:custGeom>
                <a:avLst/>
                <a:gdLst>
                  <a:gd name="T0" fmla="*/ 138 w 306"/>
                  <a:gd name="T1" fmla="*/ 462 h 492"/>
                  <a:gd name="T2" fmla="*/ 0 w 306"/>
                  <a:gd name="T3" fmla="*/ 438 h 492"/>
                  <a:gd name="T4" fmla="*/ 36 w 306"/>
                  <a:gd name="T5" fmla="*/ 300 h 492"/>
                  <a:gd name="T6" fmla="*/ 24 w 306"/>
                  <a:gd name="T7" fmla="*/ 282 h 492"/>
                  <a:gd name="T8" fmla="*/ 78 w 306"/>
                  <a:gd name="T9" fmla="*/ 216 h 492"/>
                  <a:gd name="T10" fmla="*/ 60 w 306"/>
                  <a:gd name="T11" fmla="*/ 186 h 492"/>
                  <a:gd name="T12" fmla="*/ 102 w 306"/>
                  <a:gd name="T13" fmla="*/ 0 h 492"/>
                  <a:gd name="T14" fmla="*/ 138 w 306"/>
                  <a:gd name="T15" fmla="*/ 12 h 492"/>
                  <a:gd name="T16" fmla="*/ 126 w 306"/>
                  <a:gd name="T17" fmla="*/ 72 h 492"/>
                  <a:gd name="T18" fmla="*/ 138 w 306"/>
                  <a:gd name="T19" fmla="*/ 102 h 492"/>
                  <a:gd name="T20" fmla="*/ 132 w 306"/>
                  <a:gd name="T21" fmla="*/ 108 h 492"/>
                  <a:gd name="T22" fmla="*/ 150 w 306"/>
                  <a:gd name="T23" fmla="*/ 126 h 492"/>
                  <a:gd name="T24" fmla="*/ 162 w 306"/>
                  <a:gd name="T25" fmla="*/ 162 h 492"/>
                  <a:gd name="T26" fmla="*/ 186 w 306"/>
                  <a:gd name="T27" fmla="*/ 174 h 492"/>
                  <a:gd name="T28" fmla="*/ 162 w 306"/>
                  <a:gd name="T29" fmla="*/ 234 h 492"/>
                  <a:gd name="T30" fmla="*/ 168 w 306"/>
                  <a:gd name="T31" fmla="*/ 246 h 492"/>
                  <a:gd name="T32" fmla="*/ 186 w 306"/>
                  <a:gd name="T33" fmla="*/ 234 h 492"/>
                  <a:gd name="T34" fmla="*/ 192 w 306"/>
                  <a:gd name="T35" fmla="*/ 240 h 492"/>
                  <a:gd name="T36" fmla="*/ 204 w 306"/>
                  <a:gd name="T37" fmla="*/ 288 h 492"/>
                  <a:gd name="T38" fmla="*/ 216 w 306"/>
                  <a:gd name="T39" fmla="*/ 300 h 492"/>
                  <a:gd name="T40" fmla="*/ 222 w 306"/>
                  <a:gd name="T41" fmla="*/ 324 h 492"/>
                  <a:gd name="T42" fmla="*/ 228 w 306"/>
                  <a:gd name="T43" fmla="*/ 318 h 492"/>
                  <a:gd name="T44" fmla="*/ 246 w 306"/>
                  <a:gd name="T45" fmla="*/ 324 h 492"/>
                  <a:gd name="T46" fmla="*/ 252 w 306"/>
                  <a:gd name="T47" fmla="*/ 318 h 492"/>
                  <a:gd name="T48" fmla="*/ 288 w 306"/>
                  <a:gd name="T49" fmla="*/ 324 h 492"/>
                  <a:gd name="T50" fmla="*/ 294 w 306"/>
                  <a:gd name="T51" fmla="*/ 312 h 492"/>
                  <a:gd name="T52" fmla="*/ 306 w 306"/>
                  <a:gd name="T53" fmla="*/ 330 h 492"/>
                  <a:gd name="T54" fmla="*/ 282 w 306"/>
                  <a:gd name="T55" fmla="*/ 492 h 492"/>
                  <a:gd name="T56" fmla="*/ 186 w 306"/>
                  <a:gd name="T57" fmla="*/ 474 h 492"/>
                  <a:gd name="T58" fmla="*/ 138 w 306"/>
                  <a:gd name="T59" fmla="*/ 462 h 49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306"/>
                  <a:gd name="T91" fmla="*/ 0 h 492"/>
                  <a:gd name="T92" fmla="*/ 306 w 306"/>
                  <a:gd name="T93" fmla="*/ 492 h 49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306" h="492">
                    <a:moveTo>
                      <a:pt x="138" y="462"/>
                    </a:moveTo>
                    <a:lnTo>
                      <a:pt x="0" y="438"/>
                    </a:lnTo>
                    <a:lnTo>
                      <a:pt x="36" y="300"/>
                    </a:lnTo>
                    <a:lnTo>
                      <a:pt x="24" y="282"/>
                    </a:lnTo>
                    <a:lnTo>
                      <a:pt x="78" y="216"/>
                    </a:lnTo>
                    <a:lnTo>
                      <a:pt x="60" y="186"/>
                    </a:lnTo>
                    <a:lnTo>
                      <a:pt x="102" y="0"/>
                    </a:lnTo>
                    <a:lnTo>
                      <a:pt x="138" y="12"/>
                    </a:lnTo>
                    <a:lnTo>
                      <a:pt x="126" y="72"/>
                    </a:lnTo>
                    <a:lnTo>
                      <a:pt x="138" y="102"/>
                    </a:lnTo>
                    <a:lnTo>
                      <a:pt x="132" y="108"/>
                    </a:lnTo>
                    <a:lnTo>
                      <a:pt x="150" y="126"/>
                    </a:lnTo>
                    <a:lnTo>
                      <a:pt x="162" y="162"/>
                    </a:lnTo>
                    <a:lnTo>
                      <a:pt x="186" y="174"/>
                    </a:lnTo>
                    <a:lnTo>
                      <a:pt x="162" y="234"/>
                    </a:lnTo>
                    <a:lnTo>
                      <a:pt x="168" y="246"/>
                    </a:lnTo>
                    <a:lnTo>
                      <a:pt x="186" y="234"/>
                    </a:lnTo>
                    <a:lnTo>
                      <a:pt x="192" y="240"/>
                    </a:lnTo>
                    <a:lnTo>
                      <a:pt x="204" y="288"/>
                    </a:lnTo>
                    <a:lnTo>
                      <a:pt x="216" y="300"/>
                    </a:lnTo>
                    <a:lnTo>
                      <a:pt x="222" y="324"/>
                    </a:lnTo>
                    <a:lnTo>
                      <a:pt x="228" y="318"/>
                    </a:lnTo>
                    <a:lnTo>
                      <a:pt x="246" y="324"/>
                    </a:lnTo>
                    <a:lnTo>
                      <a:pt x="252" y="318"/>
                    </a:lnTo>
                    <a:lnTo>
                      <a:pt x="288" y="324"/>
                    </a:lnTo>
                    <a:lnTo>
                      <a:pt x="294" y="312"/>
                    </a:lnTo>
                    <a:lnTo>
                      <a:pt x="306" y="330"/>
                    </a:lnTo>
                    <a:lnTo>
                      <a:pt x="282" y="492"/>
                    </a:lnTo>
                    <a:lnTo>
                      <a:pt x="186" y="474"/>
                    </a:lnTo>
                    <a:lnTo>
                      <a:pt x="138" y="462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18" name="Freeform 295"/>
              <p:cNvSpPr>
                <a:spLocks noChangeAspect="1"/>
              </p:cNvSpPr>
              <p:nvPr/>
            </p:nvSpPr>
            <p:spPr bwMode="auto">
              <a:xfrm>
                <a:off x="450" y="1518"/>
                <a:ext cx="306" cy="492"/>
              </a:xfrm>
              <a:custGeom>
                <a:avLst/>
                <a:gdLst>
                  <a:gd name="T0" fmla="*/ 138 w 306"/>
                  <a:gd name="T1" fmla="*/ 462 h 492"/>
                  <a:gd name="T2" fmla="*/ 0 w 306"/>
                  <a:gd name="T3" fmla="*/ 438 h 492"/>
                  <a:gd name="T4" fmla="*/ 36 w 306"/>
                  <a:gd name="T5" fmla="*/ 300 h 492"/>
                  <a:gd name="T6" fmla="*/ 24 w 306"/>
                  <a:gd name="T7" fmla="*/ 282 h 492"/>
                  <a:gd name="T8" fmla="*/ 78 w 306"/>
                  <a:gd name="T9" fmla="*/ 216 h 492"/>
                  <a:gd name="T10" fmla="*/ 60 w 306"/>
                  <a:gd name="T11" fmla="*/ 186 h 492"/>
                  <a:gd name="T12" fmla="*/ 102 w 306"/>
                  <a:gd name="T13" fmla="*/ 0 h 492"/>
                  <a:gd name="T14" fmla="*/ 138 w 306"/>
                  <a:gd name="T15" fmla="*/ 12 h 492"/>
                  <a:gd name="T16" fmla="*/ 126 w 306"/>
                  <a:gd name="T17" fmla="*/ 72 h 492"/>
                  <a:gd name="T18" fmla="*/ 138 w 306"/>
                  <a:gd name="T19" fmla="*/ 102 h 492"/>
                  <a:gd name="T20" fmla="*/ 132 w 306"/>
                  <a:gd name="T21" fmla="*/ 108 h 492"/>
                  <a:gd name="T22" fmla="*/ 150 w 306"/>
                  <a:gd name="T23" fmla="*/ 126 h 492"/>
                  <a:gd name="T24" fmla="*/ 162 w 306"/>
                  <a:gd name="T25" fmla="*/ 162 h 492"/>
                  <a:gd name="T26" fmla="*/ 186 w 306"/>
                  <a:gd name="T27" fmla="*/ 174 h 492"/>
                  <a:gd name="T28" fmla="*/ 162 w 306"/>
                  <a:gd name="T29" fmla="*/ 234 h 492"/>
                  <a:gd name="T30" fmla="*/ 168 w 306"/>
                  <a:gd name="T31" fmla="*/ 246 h 492"/>
                  <a:gd name="T32" fmla="*/ 186 w 306"/>
                  <a:gd name="T33" fmla="*/ 234 h 492"/>
                  <a:gd name="T34" fmla="*/ 192 w 306"/>
                  <a:gd name="T35" fmla="*/ 240 h 492"/>
                  <a:gd name="T36" fmla="*/ 204 w 306"/>
                  <a:gd name="T37" fmla="*/ 288 h 492"/>
                  <a:gd name="T38" fmla="*/ 216 w 306"/>
                  <a:gd name="T39" fmla="*/ 300 h 492"/>
                  <a:gd name="T40" fmla="*/ 222 w 306"/>
                  <a:gd name="T41" fmla="*/ 324 h 492"/>
                  <a:gd name="T42" fmla="*/ 228 w 306"/>
                  <a:gd name="T43" fmla="*/ 318 h 492"/>
                  <a:gd name="T44" fmla="*/ 246 w 306"/>
                  <a:gd name="T45" fmla="*/ 324 h 492"/>
                  <a:gd name="T46" fmla="*/ 252 w 306"/>
                  <a:gd name="T47" fmla="*/ 318 h 492"/>
                  <a:gd name="T48" fmla="*/ 288 w 306"/>
                  <a:gd name="T49" fmla="*/ 324 h 492"/>
                  <a:gd name="T50" fmla="*/ 294 w 306"/>
                  <a:gd name="T51" fmla="*/ 312 h 492"/>
                  <a:gd name="T52" fmla="*/ 306 w 306"/>
                  <a:gd name="T53" fmla="*/ 330 h 492"/>
                  <a:gd name="T54" fmla="*/ 282 w 306"/>
                  <a:gd name="T55" fmla="*/ 492 h 492"/>
                  <a:gd name="T56" fmla="*/ 186 w 306"/>
                  <a:gd name="T57" fmla="*/ 474 h 492"/>
                  <a:gd name="T58" fmla="*/ 138 w 306"/>
                  <a:gd name="T59" fmla="*/ 462 h 492"/>
                  <a:gd name="T60" fmla="*/ 138 w 306"/>
                  <a:gd name="T61" fmla="*/ 468 h 49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06"/>
                  <a:gd name="T94" fmla="*/ 0 h 492"/>
                  <a:gd name="T95" fmla="*/ 306 w 306"/>
                  <a:gd name="T96" fmla="*/ 492 h 49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06" h="492">
                    <a:moveTo>
                      <a:pt x="138" y="462"/>
                    </a:moveTo>
                    <a:lnTo>
                      <a:pt x="0" y="438"/>
                    </a:lnTo>
                    <a:lnTo>
                      <a:pt x="36" y="300"/>
                    </a:lnTo>
                    <a:lnTo>
                      <a:pt x="24" y="282"/>
                    </a:lnTo>
                    <a:lnTo>
                      <a:pt x="78" y="216"/>
                    </a:lnTo>
                    <a:lnTo>
                      <a:pt x="60" y="186"/>
                    </a:lnTo>
                    <a:lnTo>
                      <a:pt x="102" y="0"/>
                    </a:lnTo>
                    <a:lnTo>
                      <a:pt x="138" y="12"/>
                    </a:lnTo>
                    <a:lnTo>
                      <a:pt x="126" y="72"/>
                    </a:lnTo>
                    <a:lnTo>
                      <a:pt x="138" y="102"/>
                    </a:lnTo>
                    <a:lnTo>
                      <a:pt x="132" y="108"/>
                    </a:lnTo>
                    <a:lnTo>
                      <a:pt x="150" y="126"/>
                    </a:lnTo>
                    <a:lnTo>
                      <a:pt x="162" y="162"/>
                    </a:lnTo>
                    <a:lnTo>
                      <a:pt x="186" y="174"/>
                    </a:lnTo>
                    <a:lnTo>
                      <a:pt x="162" y="234"/>
                    </a:lnTo>
                    <a:lnTo>
                      <a:pt x="168" y="246"/>
                    </a:lnTo>
                    <a:lnTo>
                      <a:pt x="186" y="234"/>
                    </a:lnTo>
                    <a:lnTo>
                      <a:pt x="192" y="240"/>
                    </a:lnTo>
                    <a:lnTo>
                      <a:pt x="204" y="288"/>
                    </a:lnTo>
                    <a:lnTo>
                      <a:pt x="216" y="300"/>
                    </a:lnTo>
                    <a:lnTo>
                      <a:pt x="222" y="324"/>
                    </a:lnTo>
                    <a:lnTo>
                      <a:pt x="228" y="318"/>
                    </a:lnTo>
                    <a:lnTo>
                      <a:pt x="246" y="324"/>
                    </a:lnTo>
                    <a:lnTo>
                      <a:pt x="252" y="318"/>
                    </a:lnTo>
                    <a:lnTo>
                      <a:pt x="288" y="324"/>
                    </a:lnTo>
                    <a:lnTo>
                      <a:pt x="294" y="312"/>
                    </a:lnTo>
                    <a:lnTo>
                      <a:pt x="306" y="330"/>
                    </a:lnTo>
                    <a:lnTo>
                      <a:pt x="282" y="492"/>
                    </a:lnTo>
                    <a:lnTo>
                      <a:pt x="186" y="474"/>
                    </a:lnTo>
                    <a:lnTo>
                      <a:pt x="138" y="462"/>
                    </a:lnTo>
                    <a:lnTo>
                      <a:pt x="138" y="46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19" name="Freeform 296"/>
              <p:cNvSpPr>
                <a:spLocks noChangeAspect="1"/>
              </p:cNvSpPr>
              <p:nvPr/>
            </p:nvSpPr>
            <p:spPr bwMode="auto">
              <a:xfrm>
                <a:off x="1662" y="2016"/>
                <a:ext cx="198" cy="360"/>
              </a:xfrm>
              <a:custGeom>
                <a:avLst/>
                <a:gdLst>
                  <a:gd name="T0" fmla="*/ 126 w 198"/>
                  <a:gd name="T1" fmla="*/ 360 h 360"/>
                  <a:gd name="T2" fmla="*/ 108 w 198"/>
                  <a:gd name="T3" fmla="*/ 342 h 360"/>
                  <a:gd name="T4" fmla="*/ 108 w 198"/>
                  <a:gd name="T5" fmla="*/ 318 h 360"/>
                  <a:gd name="T6" fmla="*/ 60 w 198"/>
                  <a:gd name="T7" fmla="*/ 282 h 360"/>
                  <a:gd name="T8" fmla="*/ 72 w 198"/>
                  <a:gd name="T9" fmla="*/ 246 h 360"/>
                  <a:gd name="T10" fmla="*/ 54 w 198"/>
                  <a:gd name="T11" fmla="*/ 234 h 360"/>
                  <a:gd name="T12" fmla="*/ 42 w 198"/>
                  <a:gd name="T13" fmla="*/ 240 h 360"/>
                  <a:gd name="T14" fmla="*/ 36 w 198"/>
                  <a:gd name="T15" fmla="*/ 216 h 360"/>
                  <a:gd name="T16" fmla="*/ 12 w 198"/>
                  <a:gd name="T17" fmla="*/ 198 h 360"/>
                  <a:gd name="T18" fmla="*/ 0 w 198"/>
                  <a:gd name="T19" fmla="*/ 180 h 360"/>
                  <a:gd name="T20" fmla="*/ 0 w 198"/>
                  <a:gd name="T21" fmla="*/ 138 h 360"/>
                  <a:gd name="T22" fmla="*/ 18 w 198"/>
                  <a:gd name="T23" fmla="*/ 126 h 360"/>
                  <a:gd name="T24" fmla="*/ 24 w 198"/>
                  <a:gd name="T25" fmla="*/ 108 h 360"/>
                  <a:gd name="T26" fmla="*/ 18 w 198"/>
                  <a:gd name="T27" fmla="*/ 78 h 360"/>
                  <a:gd name="T28" fmla="*/ 42 w 198"/>
                  <a:gd name="T29" fmla="*/ 72 h 360"/>
                  <a:gd name="T30" fmla="*/ 54 w 198"/>
                  <a:gd name="T31" fmla="*/ 54 h 360"/>
                  <a:gd name="T32" fmla="*/ 54 w 198"/>
                  <a:gd name="T33" fmla="*/ 30 h 360"/>
                  <a:gd name="T34" fmla="*/ 30 w 198"/>
                  <a:gd name="T35" fmla="*/ 12 h 360"/>
                  <a:gd name="T36" fmla="*/ 42 w 198"/>
                  <a:gd name="T37" fmla="*/ 6 h 360"/>
                  <a:gd name="T38" fmla="*/ 168 w 198"/>
                  <a:gd name="T39" fmla="*/ 0 h 360"/>
                  <a:gd name="T40" fmla="*/ 180 w 198"/>
                  <a:gd name="T41" fmla="*/ 48 h 360"/>
                  <a:gd name="T42" fmla="*/ 192 w 198"/>
                  <a:gd name="T43" fmla="*/ 198 h 360"/>
                  <a:gd name="T44" fmla="*/ 192 w 198"/>
                  <a:gd name="T45" fmla="*/ 216 h 360"/>
                  <a:gd name="T46" fmla="*/ 198 w 198"/>
                  <a:gd name="T47" fmla="*/ 240 h 360"/>
                  <a:gd name="T48" fmla="*/ 180 w 198"/>
                  <a:gd name="T49" fmla="*/ 276 h 360"/>
                  <a:gd name="T50" fmla="*/ 180 w 198"/>
                  <a:gd name="T51" fmla="*/ 300 h 360"/>
                  <a:gd name="T52" fmla="*/ 174 w 198"/>
                  <a:gd name="T53" fmla="*/ 312 h 360"/>
                  <a:gd name="T54" fmla="*/ 180 w 198"/>
                  <a:gd name="T55" fmla="*/ 324 h 360"/>
                  <a:gd name="T56" fmla="*/ 156 w 198"/>
                  <a:gd name="T57" fmla="*/ 330 h 360"/>
                  <a:gd name="T58" fmla="*/ 162 w 198"/>
                  <a:gd name="T59" fmla="*/ 348 h 360"/>
                  <a:gd name="T60" fmla="*/ 132 w 198"/>
                  <a:gd name="T61" fmla="*/ 342 h 360"/>
                  <a:gd name="T62" fmla="*/ 126 w 198"/>
                  <a:gd name="T63" fmla="*/ 354 h 360"/>
                  <a:gd name="T64" fmla="*/ 126 w 198"/>
                  <a:gd name="T65" fmla="*/ 360 h 3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98"/>
                  <a:gd name="T100" fmla="*/ 0 h 360"/>
                  <a:gd name="T101" fmla="*/ 198 w 198"/>
                  <a:gd name="T102" fmla="*/ 360 h 36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98" h="360">
                    <a:moveTo>
                      <a:pt x="126" y="360"/>
                    </a:moveTo>
                    <a:lnTo>
                      <a:pt x="108" y="342"/>
                    </a:lnTo>
                    <a:lnTo>
                      <a:pt x="108" y="318"/>
                    </a:lnTo>
                    <a:lnTo>
                      <a:pt x="60" y="282"/>
                    </a:lnTo>
                    <a:lnTo>
                      <a:pt x="72" y="246"/>
                    </a:lnTo>
                    <a:lnTo>
                      <a:pt x="54" y="234"/>
                    </a:lnTo>
                    <a:lnTo>
                      <a:pt x="42" y="240"/>
                    </a:lnTo>
                    <a:lnTo>
                      <a:pt x="36" y="216"/>
                    </a:lnTo>
                    <a:lnTo>
                      <a:pt x="12" y="198"/>
                    </a:lnTo>
                    <a:lnTo>
                      <a:pt x="0" y="180"/>
                    </a:lnTo>
                    <a:lnTo>
                      <a:pt x="0" y="138"/>
                    </a:lnTo>
                    <a:lnTo>
                      <a:pt x="18" y="126"/>
                    </a:lnTo>
                    <a:lnTo>
                      <a:pt x="24" y="108"/>
                    </a:lnTo>
                    <a:lnTo>
                      <a:pt x="18" y="78"/>
                    </a:lnTo>
                    <a:lnTo>
                      <a:pt x="42" y="72"/>
                    </a:lnTo>
                    <a:lnTo>
                      <a:pt x="54" y="54"/>
                    </a:lnTo>
                    <a:lnTo>
                      <a:pt x="54" y="30"/>
                    </a:lnTo>
                    <a:lnTo>
                      <a:pt x="30" y="12"/>
                    </a:lnTo>
                    <a:lnTo>
                      <a:pt x="42" y="6"/>
                    </a:lnTo>
                    <a:lnTo>
                      <a:pt x="168" y="0"/>
                    </a:lnTo>
                    <a:lnTo>
                      <a:pt x="180" y="48"/>
                    </a:lnTo>
                    <a:lnTo>
                      <a:pt x="192" y="198"/>
                    </a:lnTo>
                    <a:lnTo>
                      <a:pt x="192" y="216"/>
                    </a:lnTo>
                    <a:lnTo>
                      <a:pt x="198" y="240"/>
                    </a:lnTo>
                    <a:lnTo>
                      <a:pt x="180" y="276"/>
                    </a:lnTo>
                    <a:lnTo>
                      <a:pt x="180" y="300"/>
                    </a:lnTo>
                    <a:lnTo>
                      <a:pt x="174" y="312"/>
                    </a:lnTo>
                    <a:lnTo>
                      <a:pt x="180" y="324"/>
                    </a:lnTo>
                    <a:lnTo>
                      <a:pt x="156" y="330"/>
                    </a:lnTo>
                    <a:lnTo>
                      <a:pt x="162" y="348"/>
                    </a:lnTo>
                    <a:lnTo>
                      <a:pt x="132" y="342"/>
                    </a:lnTo>
                    <a:lnTo>
                      <a:pt x="126" y="354"/>
                    </a:lnTo>
                    <a:lnTo>
                      <a:pt x="126" y="36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20" name="Freeform 297"/>
              <p:cNvSpPr>
                <a:spLocks noChangeAspect="1"/>
              </p:cNvSpPr>
              <p:nvPr/>
            </p:nvSpPr>
            <p:spPr bwMode="auto">
              <a:xfrm>
                <a:off x="1662" y="2016"/>
                <a:ext cx="198" cy="366"/>
              </a:xfrm>
              <a:custGeom>
                <a:avLst/>
                <a:gdLst>
                  <a:gd name="T0" fmla="*/ 126 w 198"/>
                  <a:gd name="T1" fmla="*/ 360 h 366"/>
                  <a:gd name="T2" fmla="*/ 108 w 198"/>
                  <a:gd name="T3" fmla="*/ 342 h 366"/>
                  <a:gd name="T4" fmla="*/ 108 w 198"/>
                  <a:gd name="T5" fmla="*/ 318 h 366"/>
                  <a:gd name="T6" fmla="*/ 60 w 198"/>
                  <a:gd name="T7" fmla="*/ 282 h 366"/>
                  <a:gd name="T8" fmla="*/ 72 w 198"/>
                  <a:gd name="T9" fmla="*/ 246 h 366"/>
                  <a:gd name="T10" fmla="*/ 54 w 198"/>
                  <a:gd name="T11" fmla="*/ 234 h 366"/>
                  <a:gd name="T12" fmla="*/ 42 w 198"/>
                  <a:gd name="T13" fmla="*/ 240 h 366"/>
                  <a:gd name="T14" fmla="*/ 36 w 198"/>
                  <a:gd name="T15" fmla="*/ 216 h 366"/>
                  <a:gd name="T16" fmla="*/ 12 w 198"/>
                  <a:gd name="T17" fmla="*/ 198 h 366"/>
                  <a:gd name="T18" fmla="*/ 0 w 198"/>
                  <a:gd name="T19" fmla="*/ 180 h 366"/>
                  <a:gd name="T20" fmla="*/ 0 w 198"/>
                  <a:gd name="T21" fmla="*/ 138 h 366"/>
                  <a:gd name="T22" fmla="*/ 18 w 198"/>
                  <a:gd name="T23" fmla="*/ 126 h 366"/>
                  <a:gd name="T24" fmla="*/ 24 w 198"/>
                  <a:gd name="T25" fmla="*/ 108 h 366"/>
                  <a:gd name="T26" fmla="*/ 18 w 198"/>
                  <a:gd name="T27" fmla="*/ 78 h 366"/>
                  <a:gd name="T28" fmla="*/ 42 w 198"/>
                  <a:gd name="T29" fmla="*/ 72 h 366"/>
                  <a:gd name="T30" fmla="*/ 54 w 198"/>
                  <a:gd name="T31" fmla="*/ 54 h 366"/>
                  <a:gd name="T32" fmla="*/ 54 w 198"/>
                  <a:gd name="T33" fmla="*/ 30 h 366"/>
                  <a:gd name="T34" fmla="*/ 30 w 198"/>
                  <a:gd name="T35" fmla="*/ 12 h 366"/>
                  <a:gd name="T36" fmla="*/ 42 w 198"/>
                  <a:gd name="T37" fmla="*/ 6 h 366"/>
                  <a:gd name="T38" fmla="*/ 168 w 198"/>
                  <a:gd name="T39" fmla="*/ 0 h 366"/>
                  <a:gd name="T40" fmla="*/ 180 w 198"/>
                  <a:gd name="T41" fmla="*/ 48 h 366"/>
                  <a:gd name="T42" fmla="*/ 192 w 198"/>
                  <a:gd name="T43" fmla="*/ 198 h 366"/>
                  <a:gd name="T44" fmla="*/ 192 w 198"/>
                  <a:gd name="T45" fmla="*/ 216 h 366"/>
                  <a:gd name="T46" fmla="*/ 198 w 198"/>
                  <a:gd name="T47" fmla="*/ 240 h 366"/>
                  <a:gd name="T48" fmla="*/ 180 w 198"/>
                  <a:gd name="T49" fmla="*/ 276 h 366"/>
                  <a:gd name="T50" fmla="*/ 180 w 198"/>
                  <a:gd name="T51" fmla="*/ 300 h 366"/>
                  <a:gd name="T52" fmla="*/ 174 w 198"/>
                  <a:gd name="T53" fmla="*/ 312 h 366"/>
                  <a:gd name="T54" fmla="*/ 180 w 198"/>
                  <a:gd name="T55" fmla="*/ 324 h 366"/>
                  <a:gd name="T56" fmla="*/ 156 w 198"/>
                  <a:gd name="T57" fmla="*/ 330 h 366"/>
                  <a:gd name="T58" fmla="*/ 162 w 198"/>
                  <a:gd name="T59" fmla="*/ 348 h 366"/>
                  <a:gd name="T60" fmla="*/ 132 w 198"/>
                  <a:gd name="T61" fmla="*/ 342 h 366"/>
                  <a:gd name="T62" fmla="*/ 126 w 198"/>
                  <a:gd name="T63" fmla="*/ 354 h 366"/>
                  <a:gd name="T64" fmla="*/ 126 w 198"/>
                  <a:gd name="T65" fmla="*/ 360 h 366"/>
                  <a:gd name="T66" fmla="*/ 126 w 198"/>
                  <a:gd name="T67" fmla="*/ 366 h 36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98"/>
                  <a:gd name="T103" fmla="*/ 0 h 366"/>
                  <a:gd name="T104" fmla="*/ 198 w 198"/>
                  <a:gd name="T105" fmla="*/ 366 h 36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98" h="366">
                    <a:moveTo>
                      <a:pt x="126" y="360"/>
                    </a:moveTo>
                    <a:lnTo>
                      <a:pt x="108" y="342"/>
                    </a:lnTo>
                    <a:lnTo>
                      <a:pt x="108" y="318"/>
                    </a:lnTo>
                    <a:lnTo>
                      <a:pt x="60" y="282"/>
                    </a:lnTo>
                    <a:lnTo>
                      <a:pt x="72" y="246"/>
                    </a:lnTo>
                    <a:lnTo>
                      <a:pt x="54" y="234"/>
                    </a:lnTo>
                    <a:lnTo>
                      <a:pt x="42" y="240"/>
                    </a:lnTo>
                    <a:lnTo>
                      <a:pt x="36" y="216"/>
                    </a:lnTo>
                    <a:lnTo>
                      <a:pt x="12" y="198"/>
                    </a:lnTo>
                    <a:lnTo>
                      <a:pt x="0" y="180"/>
                    </a:lnTo>
                    <a:lnTo>
                      <a:pt x="0" y="138"/>
                    </a:lnTo>
                    <a:lnTo>
                      <a:pt x="18" y="126"/>
                    </a:lnTo>
                    <a:lnTo>
                      <a:pt x="24" y="108"/>
                    </a:lnTo>
                    <a:lnTo>
                      <a:pt x="18" y="78"/>
                    </a:lnTo>
                    <a:lnTo>
                      <a:pt x="42" y="72"/>
                    </a:lnTo>
                    <a:lnTo>
                      <a:pt x="54" y="54"/>
                    </a:lnTo>
                    <a:lnTo>
                      <a:pt x="54" y="30"/>
                    </a:lnTo>
                    <a:lnTo>
                      <a:pt x="30" y="12"/>
                    </a:lnTo>
                    <a:lnTo>
                      <a:pt x="42" y="6"/>
                    </a:lnTo>
                    <a:lnTo>
                      <a:pt x="168" y="0"/>
                    </a:lnTo>
                    <a:lnTo>
                      <a:pt x="180" y="48"/>
                    </a:lnTo>
                    <a:lnTo>
                      <a:pt x="192" y="198"/>
                    </a:lnTo>
                    <a:lnTo>
                      <a:pt x="192" y="216"/>
                    </a:lnTo>
                    <a:lnTo>
                      <a:pt x="198" y="240"/>
                    </a:lnTo>
                    <a:lnTo>
                      <a:pt x="180" y="276"/>
                    </a:lnTo>
                    <a:lnTo>
                      <a:pt x="180" y="300"/>
                    </a:lnTo>
                    <a:lnTo>
                      <a:pt x="174" y="312"/>
                    </a:lnTo>
                    <a:lnTo>
                      <a:pt x="180" y="324"/>
                    </a:lnTo>
                    <a:lnTo>
                      <a:pt x="156" y="330"/>
                    </a:lnTo>
                    <a:lnTo>
                      <a:pt x="162" y="348"/>
                    </a:lnTo>
                    <a:lnTo>
                      <a:pt x="132" y="342"/>
                    </a:lnTo>
                    <a:lnTo>
                      <a:pt x="126" y="354"/>
                    </a:lnTo>
                    <a:lnTo>
                      <a:pt x="126" y="360"/>
                    </a:lnTo>
                    <a:lnTo>
                      <a:pt x="126" y="36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21" name="Freeform 298"/>
              <p:cNvSpPr>
                <a:spLocks noChangeAspect="1"/>
              </p:cNvSpPr>
              <p:nvPr/>
            </p:nvSpPr>
            <p:spPr bwMode="auto">
              <a:xfrm>
                <a:off x="1842" y="2052"/>
                <a:ext cx="150" cy="264"/>
              </a:xfrm>
              <a:custGeom>
                <a:avLst/>
                <a:gdLst>
                  <a:gd name="T0" fmla="*/ 0 w 150"/>
                  <a:gd name="T1" fmla="*/ 264 h 264"/>
                  <a:gd name="T2" fmla="*/ 0 w 150"/>
                  <a:gd name="T3" fmla="*/ 240 h 264"/>
                  <a:gd name="T4" fmla="*/ 18 w 150"/>
                  <a:gd name="T5" fmla="*/ 204 h 264"/>
                  <a:gd name="T6" fmla="*/ 12 w 150"/>
                  <a:gd name="T7" fmla="*/ 180 h 264"/>
                  <a:gd name="T8" fmla="*/ 12 w 150"/>
                  <a:gd name="T9" fmla="*/ 162 h 264"/>
                  <a:gd name="T10" fmla="*/ 0 w 150"/>
                  <a:gd name="T11" fmla="*/ 12 h 264"/>
                  <a:gd name="T12" fmla="*/ 18 w 150"/>
                  <a:gd name="T13" fmla="*/ 18 h 264"/>
                  <a:gd name="T14" fmla="*/ 36 w 150"/>
                  <a:gd name="T15" fmla="*/ 6 h 264"/>
                  <a:gd name="T16" fmla="*/ 132 w 150"/>
                  <a:gd name="T17" fmla="*/ 0 h 264"/>
                  <a:gd name="T18" fmla="*/ 150 w 150"/>
                  <a:gd name="T19" fmla="*/ 168 h 264"/>
                  <a:gd name="T20" fmla="*/ 150 w 150"/>
                  <a:gd name="T21" fmla="*/ 186 h 264"/>
                  <a:gd name="T22" fmla="*/ 120 w 150"/>
                  <a:gd name="T23" fmla="*/ 198 h 264"/>
                  <a:gd name="T24" fmla="*/ 126 w 150"/>
                  <a:gd name="T25" fmla="*/ 204 h 264"/>
                  <a:gd name="T26" fmla="*/ 102 w 150"/>
                  <a:gd name="T27" fmla="*/ 246 h 264"/>
                  <a:gd name="T28" fmla="*/ 90 w 150"/>
                  <a:gd name="T29" fmla="*/ 240 h 264"/>
                  <a:gd name="T30" fmla="*/ 84 w 150"/>
                  <a:gd name="T31" fmla="*/ 234 h 264"/>
                  <a:gd name="T32" fmla="*/ 66 w 150"/>
                  <a:gd name="T33" fmla="*/ 258 h 264"/>
                  <a:gd name="T34" fmla="*/ 60 w 150"/>
                  <a:gd name="T35" fmla="*/ 246 h 264"/>
                  <a:gd name="T36" fmla="*/ 48 w 150"/>
                  <a:gd name="T37" fmla="*/ 264 h 264"/>
                  <a:gd name="T38" fmla="*/ 18 w 150"/>
                  <a:gd name="T39" fmla="*/ 252 h 264"/>
                  <a:gd name="T40" fmla="*/ 18 w 150"/>
                  <a:gd name="T41" fmla="*/ 264 h 264"/>
                  <a:gd name="T42" fmla="*/ 6 w 150"/>
                  <a:gd name="T43" fmla="*/ 258 h 264"/>
                  <a:gd name="T44" fmla="*/ 0 w 150"/>
                  <a:gd name="T45" fmla="*/ 264 h 26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50"/>
                  <a:gd name="T70" fmla="*/ 0 h 264"/>
                  <a:gd name="T71" fmla="*/ 150 w 150"/>
                  <a:gd name="T72" fmla="*/ 264 h 26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50" h="264">
                    <a:moveTo>
                      <a:pt x="0" y="264"/>
                    </a:moveTo>
                    <a:lnTo>
                      <a:pt x="0" y="240"/>
                    </a:lnTo>
                    <a:lnTo>
                      <a:pt x="18" y="204"/>
                    </a:lnTo>
                    <a:lnTo>
                      <a:pt x="12" y="180"/>
                    </a:lnTo>
                    <a:lnTo>
                      <a:pt x="12" y="162"/>
                    </a:lnTo>
                    <a:lnTo>
                      <a:pt x="0" y="12"/>
                    </a:lnTo>
                    <a:lnTo>
                      <a:pt x="18" y="18"/>
                    </a:lnTo>
                    <a:lnTo>
                      <a:pt x="36" y="6"/>
                    </a:lnTo>
                    <a:lnTo>
                      <a:pt x="132" y="0"/>
                    </a:lnTo>
                    <a:lnTo>
                      <a:pt x="150" y="168"/>
                    </a:lnTo>
                    <a:lnTo>
                      <a:pt x="150" y="186"/>
                    </a:lnTo>
                    <a:lnTo>
                      <a:pt x="120" y="198"/>
                    </a:lnTo>
                    <a:lnTo>
                      <a:pt x="126" y="204"/>
                    </a:lnTo>
                    <a:lnTo>
                      <a:pt x="102" y="246"/>
                    </a:lnTo>
                    <a:lnTo>
                      <a:pt x="90" y="240"/>
                    </a:lnTo>
                    <a:lnTo>
                      <a:pt x="84" y="234"/>
                    </a:lnTo>
                    <a:lnTo>
                      <a:pt x="66" y="258"/>
                    </a:lnTo>
                    <a:lnTo>
                      <a:pt x="60" y="246"/>
                    </a:lnTo>
                    <a:lnTo>
                      <a:pt x="48" y="264"/>
                    </a:lnTo>
                    <a:lnTo>
                      <a:pt x="18" y="252"/>
                    </a:lnTo>
                    <a:lnTo>
                      <a:pt x="18" y="264"/>
                    </a:lnTo>
                    <a:lnTo>
                      <a:pt x="6" y="258"/>
                    </a:lnTo>
                    <a:lnTo>
                      <a:pt x="0" y="264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22" name="Freeform 299"/>
              <p:cNvSpPr>
                <a:spLocks noChangeAspect="1"/>
              </p:cNvSpPr>
              <p:nvPr/>
            </p:nvSpPr>
            <p:spPr bwMode="auto">
              <a:xfrm>
                <a:off x="1842" y="2052"/>
                <a:ext cx="150" cy="270"/>
              </a:xfrm>
              <a:custGeom>
                <a:avLst/>
                <a:gdLst>
                  <a:gd name="T0" fmla="*/ 0 w 150"/>
                  <a:gd name="T1" fmla="*/ 264 h 270"/>
                  <a:gd name="T2" fmla="*/ 0 w 150"/>
                  <a:gd name="T3" fmla="*/ 240 h 270"/>
                  <a:gd name="T4" fmla="*/ 18 w 150"/>
                  <a:gd name="T5" fmla="*/ 204 h 270"/>
                  <a:gd name="T6" fmla="*/ 12 w 150"/>
                  <a:gd name="T7" fmla="*/ 180 h 270"/>
                  <a:gd name="T8" fmla="*/ 12 w 150"/>
                  <a:gd name="T9" fmla="*/ 162 h 270"/>
                  <a:gd name="T10" fmla="*/ 0 w 150"/>
                  <a:gd name="T11" fmla="*/ 12 h 270"/>
                  <a:gd name="T12" fmla="*/ 18 w 150"/>
                  <a:gd name="T13" fmla="*/ 18 h 270"/>
                  <a:gd name="T14" fmla="*/ 36 w 150"/>
                  <a:gd name="T15" fmla="*/ 6 h 270"/>
                  <a:gd name="T16" fmla="*/ 132 w 150"/>
                  <a:gd name="T17" fmla="*/ 0 h 270"/>
                  <a:gd name="T18" fmla="*/ 150 w 150"/>
                  <a:gd name="T19" fmla="*/ 168 h 270"/>
                  <a:gd name="T20" fmla="*/ 150 w 150"/>
                  <a:gd name="T21" fmla="*/ 186 h 270"/>
                  <a:gd name="T22" fmla="*/ 120 w 150"/>
                  <a:gd name="T23" fmla="*/ 198 h 270"/>
                  <a:gd name="T24" fmla="*/ 126 w 150"/>
                  <a:gd name="T25" fmla="*/ 204 h 270"/>
                  <a:gd name="T26" fmla="*/ 102 w 150"/>
                  <a:gd name="T27" fmla="*/ 246 h 270"/>
                  <a:gd name="T28" fmla="*/ 90 w 150"/>
                  <a:gd name="T29" fmla="*/ 240 h 270"/>
                  <a:gd name="T30" fmla="*/ 84 w 150"/>
                  <a:gd name="T31" fmla="*/ 234 h 270"/>
                  <a:gd name="T32" fmla="*/ 66 w 150"/>
                  <a:gd name="T33" fmla="*/ 258 h 270"/>
                  <a:gd name="T34" fmla="*/ 60 w 150"/>
                  <a:gd name="T35" fmla="*/ 246 h 270"/>
                  <a:gd name="T36" fmla="*/ 48 w 150"/>
                  <a:gd name="T37" fmla="*/ 264 h 270"/>
                  <a:gd name="T38" fmla="*/ 18 w 150"/>
                  <a:gd name="T39" fmla="*/ 252 h 270"/>
                  <a:gd name="T40" fmla="*/ 18 w 150"/>
                  <a:gd name="T41" fmla="*/ 264 h 270"/>
                  <a:gd name="T42" fmla="*/ 6 w 150"/>
                  <a:gd name="T43" fmla="*/ 258 h 270"/>
                  <a:gd name="T44" fmla="*/ 0 w 150"/>
                  <a:gd name="T45" fmla="*/ 264 h 270"/>
                  <a:gd name="T46" fmla="*/ 0 w 150"/>
                  <a:gd name="T47" fmla="*/ 270 h 27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0"/>
                  <a:gd name="T73" fmla="*/ 0 h 270"/>
                  <a:gd name="T74" fmla="*/ 150 w 150"/>
                  <a:gd name="T75" fmla="*/ 270 h 27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0" h="270">
                    <a:moveTo>
                      <a:pt x="0" y="264"/>
                    </a:moveTo>
                    <a:lnTo>
                      <a:pt x="0" y="240"/>
                    </a:lnTo>
                    <a:lnTo>
                      <a:pt x="18" y="204"/>
                    </a:lnTo>
                    <a:lnTo>
                      <a:pt x="12" y="180"/>
                    </a:lnTo>
                    <a:lnTo>
                      <a:pt x="12" y="162"/>
                    </a:lnTo>
                    <a:lnTo>
                      <a:pt x="0" y="12"/>
                    </a:lnTo>
                    <a:lnTo>
                      <a:pt x="18" y="18"/>
                    </a:lnTo>
                    <a:lnTo>
                      <a:pt x="36" y="6"/>
                    </a:lnTo>
                    <a:lnTo>
                      <a:pt x="132" y="0"/>
                    </a:lnTo>
                    <a:lnTo>
                      <a:pt x="150" y="168"/>
                    </a:lnTo>
                    <a:lnTo>
                      <a:pt x="150" y="186"/>
                    </a:lnTo>
                    <a:lnTo>
                      <a:pt x="120" y="198"/>
                    </a:lnTo>
                    <a:lnTo>
                      <a:pt x="126" y="204"/>
                    </a:lnTo>
                    <a:lnTo>
                      <a:pt x="102" y="246"/>
                    </a:lnTo>
                    <a:lnTo>
                      <a:pt x="90" y="240"/>
                    </a:lnTo>
                    <a:lnTo>
                      <a:pt x="84" y="234"/>
                    </a:lnTo>
                    <a:lnTo>
                      <a:pt x="66" y="258"/>
                    </a:lnTo>
                    <a:lnTo>
                      <a:pt x="60" y="246"/>
                    </a:lnTo>
                    <a:lnTo>
                      <a:pt x="48" y="264"/>
                    </a:lnTo>
                    <a:lnTo>
                      <a:pt x="18" y="252"/>
                    </a:lnTo>
                    <a:lnTo>
                      <a:pt x="18" y="264"/>
                    </a:lnTo>
                    <a:lnTo>
                      <a:pt x="6" y="258"/>
                    </a:lnTo>
                    <a:lnTo>
                      <a:pt x="0" y="264"/>
                    </a:lnTo>
                    <a:lnTo>
                      <a:pt x="0" y="27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23" name="Freeform 300"/>
              <p:cNvSpPr>
                <a:spLocks noChangeAspect="1"/>
              </p:cNvSpPr>
              <p:nvPr/>
            </p:nvSpPr>
            <p:spPr bwMode="auto">
              <a:xfrm>
                <a:off x="1410" y="1962"/>
                <a:ext cx="306" cy="204"/>
              </a:xfrm>
              <a:custGeom>
                <a:avLst/>
                <a:gdLst>
                  <a:gd name="T0" fmla="*/ 252 w 306"/>
                  <a:gd name="T1" fmla="*/ 204 h 204"/>
                  <a:gd name="T2" fmla="*/ 240 w 306"/>
                  <a:gd name="T3" fmla="*/ 186 h 204"/>
                  <a:gd name="T4" fmla="*/ 42 w 306"/>
                  <a:gd name="T5" fmla="*/ 192 h 204"/>
                  <a:gd name="T6" fmla="*/ 36 w 306"/>
                  <a:gd name="T7" fmla="*/ 150 h 204"/>
                  <a:gd name="T8" fmla="*/ 12 w 306"/>
                  <a:gd name="T9" fmla="*/ 72 h 204"/>
                  <a:gd name="T10" fmla="*/ 0 w 306"/>
                  <a:gd name="T11" fmla="*/ 54 h 204"/>
                  <a:gd name="T12" fmla="*/ 12 w 306"/>
                  <a:gd name="T13" fmla="*/ 30 h 204"/>
                  <a:gd name="T14" fmla="*/ 6 w 306"/>
                  <a:gd name="T15" fmla="*/ 12 h 204"/>
                  <a:gd name="T16" fmla="*/ 12 w 306"/>
                  <a:gd name="T17" fmla="*/ 6 h 204"/>
                  <a:gd name="T18" fmla="*/ 252 w 306"/>
                  <a:gd name="T19" fmla="*/ 0 h 204"/>
                  <a:gd name="T20" fmla="*/ 264 w 306"/>
                  <a:gd name="T21" fmla="*/ 18 h 204"/>
                  <a:gd name="T22" fmla="*/ 258 w 306"/>
                  <a:gd name="T23" fmla="*/ 30 h 204"/>
                  <a:gd name="T24" fmla="*/ 264 w 306"/>
                  <a:gd name="T25" fmla="*/ 48 h 204"/>
                  <a:gd name="T26" fmla="*/ 282 w 306"/>
                  <a:gd name="T27" fmla="*/ 66 h 204"/>
                  <a:gd name="T28" fmla="*/ 306 w 306"/>
                  <a:gd name="T29" fmla="*/ 84 h 204"/>
                  <a:gd name="T30" fmla="*/ 306 w 306"/>
                  <a:gd name="T31" fmla="*/ 108 h 204"/>
                  <a:gd name="T32" fmla="*/ 294 w 306"/>
                  <a:gd name="T33" fmla="*/ 126 h 204"/>
                  <a:gd name="T34" fmla="*/ 270 w 306"/>
                  <a:gd name="T35" fmla="*/ 132 h 204"/>
                  <a:gd name="T36" fmla="*/ 276 w 306"/>
                  <a:gd name="T37" fmla="*/ 162 h 204"/>
                  <a:gd name="T38" fmla="*/ 270 w 306"/>
                  <a:gd name="T39" fmla="*/ 180 h 204"/>
                  <a:gd name="T40" fmla="*/ 252 w 306"/>
                  <a:gd name="T41" fmla="*/ 192 h 204"/>
                  <a:gd name="T42" fmla="*/ 252 w 306"/>
                  <a:gd name="T43" fmla="*/ 204 h 20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06"/>
                  <a:gd name="T67" fmla="*/ 0 h 204"/>
                  <a:gd name="T68" fmla="*/ 306 w 306"/>
                  <a:gd name="T69" fmla="*/ 204 h 20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06" h="204">
                    <a:moveTo>
                      <a:pt x="252" y="204"/>
                    </a:moveTo>
                    <a:lnTo>
                      <a:pt x="240" y="186"/>
                    </a:lnTo>
                    <a:lnTo>
                      <a:pt x="42" y="192"/>
                    </a:lnTo>
                    <a:lnTo>
                      <a:pt x="36" y="150"/>
                    </a:lnTo>
                    <a:lnTo>
                      <a:pt x="12" y="72"/>
                    </a:lnTo>
                    <a:lnTo>
                      <a:pt x="0" y="54"/>
                    </a:lnTo>
                    <a:lnTo>
                      <a:pt x="12" y="30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252" y="0"/>
                    </a:lnTo>
                    <a:lnTo>
                      <a:pt x="264" y="18"/>
                    </a:lnTo>
                    <a:lnTo>
                      <a:pt x="258" y="30"/>
                    </a:lnTo>
                    <a:lnTo>
                      <a:pt x="264" y="48"/>
                    </a:lnTo>
                    <a:lnTo>
                      <a:pt x="282" y="66"/>
                    </a:lnTo>
                    <a:lnTo>
                      <a:pt x="306" y="84"/>
                    </a:lnTo>
                    <a:lnTo>
                      <a:pt x="306" y="108"/>
                    </a:lnTo>
                    <a:lnTo>
                      <a:pt x="294" y="126"/>
                    </a:lnTo>
                    <a:lnTo>
                      <a:pt x="270" y="132"/>
                    </a:lnTo>
                    <a:lnTo>
                      <a:pt x="276" y="162"/>
                    </a:lnTo>
                    <a:lnTo>
                      <a:pt x="270" y="180"/>
                    </a:lnTo>
                    <a:lnTo>
                      <a:pt x="252" y="192"/>
                    </a:lnTo>
                    <a:lnTo>
                      <a:pt x="252" y="204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24" name="Freeform 301"/>
              <p:cNvSpPr>
                <a:spLocks noChangeAspect="1"/>
              </p:cNvSpPr>
              <p:nvPr/>
            </p:nvSpPr>
            <p:spPr bwMode="auto">
              <a:xfrm>
                <a:off x="1410" y="1962"/>
                <a:ext cx="306" cy="210"/>
              </a:xfrm>
              <a:custGeom>
                <a:avLst/>
                <a:gdLst>
                  <a:gd name="T0" fmla="*/ 252 w 306"/>
                  <a:gd name="T1" fmla="*/ 204 h 210"/>
                  <a:gd name="T2" fmla="*/ 240 w 306"/>
                  <a:gd name="T3" fmla="*/ 186 h 210"/>
                  <a:gd name="T4" fmla="*/ 42 w 306"/>
                  <a:gd name="T5" fmla="*/ 192 h 210"/>
                  <a:gd name="T6" fmla="*/ 36 w 306"/>
                  <a:gd name="T7" fmla="*/ 150 h 210"/>
                  <a:gd name="T8" fmla="*/ 12 w 306"/>
                  <a:gd name="T9" fmla="*/ 72 h 210"/>
                  <a:gd name="T10" fmla="*/ 0 w 306"/>
                  <a:gd name="T11" fmla="*/ 54 h 210"/>
                  <a:gd name="T12" fmla="*/ 12 w 306"/>
                  <a:gd name="T13" fmla="*/ 30 h 210"/>
                  <a:gd name="T14" fmla="*/ 6 w 306"/>
                  <a:gd name="T15" fmla="*/ 12 h 210"/>
                  <a:gd name="T16" fmla="*/ 12 w 306"/>
                  <a:gd name="T17" fmla="*/ 6 h 210"/>
                  <a:gd name="T18" fmla="*/ 252 w 306"/>
                  <a:gd name="T19" fmla="*/ 0 h 210"/>
                  <a:gd name="T20" fmla="*/ 264 w 306"/>
                  <a:gd name="T21" fmla="*/ 18 h 210"/>
                  <a:gd name="T22" fmla="*/ 258 w 306"/>
                  <a:gd name="T23" fmla="*/ 30 h 210"/>
                  <a:gd name="T24" fmla="*/ 264 w 306"/>
                  <a:gd name="T25" fmla="*/ 48 h 210"/>
                  <a:gd name="T26" fmla="*/ 282 w 306"/>
                  <a:gd name="T27" fmla="*/ 66 h 210"/>
                  <a:gd name="T28" fmla="*/ 306 w 306"/>
                  <a:gd name="T29" fmla="*/ 84 h 210"/>
                  <a:gd name="T30" fmla="*/ 306 w 306"/>
                  <a:gd name="T31" fmla="*/ 108 h 210"/>
                  <a:gd name="T32" fmla="*/ 294 w 306"/>
                  <a:gd name="T33" fmla="*/ 126 h 210"/>
                  <a:gd name="T34" fmla="*/ 270 w 306"/>
                  <a:gd name="T35" fmla="*/ 132 h 210"/>
                  <a:gd name="T36" fmla="*/ 276 w 306"/>
                  <a:gd name="T37" fmla="*/ 162 h 210"/>
                  <a:gd name="T38" fmla="*/ 270 w 306"/>
                  <a:gd name="T39" fmla="*/ 180 h 210"/>
                  <a:gd name="T40" fmla="*/ 252 w 306"/>
                  <a:gd name="T41" fmla="*/ 192 h 210"/>
                  <a:gd name="T42" fmla="*/ 252 w 306"/>
                  <a:gd name="T43" fmla="*/ 204 h 210"/>
                  <a:gd name="T44" fmla="*/ 252 w 306"/>
                  <a:gd name="T45" fmla="*/ 210 h 21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06"/>
                  <a:gd name="T70" fmla="*/ 0 h 210"/>
                  <a:gd name="T71" fmla="*/ 306 w 306"/>
                  <a:gd name="T72" fmla="*/ 210 h 21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06" h="210">
                    <a:moveTo>
                      <a:pt x="252" y="204"/>
                    </a:moveTo>
                    <a:lnTo>
                      <a:pt x="240" y="186"/>
                    </a:lnTo>
                    <a:lnTo>
                      <a:pt x="42" y="192"/>
                    </a:lnTo>
                    <a:lnTo>
                      <a:pt x="36" y="150"/>
                    </a:lnTo>
                    <a:lnTo>
                      <a:pt x="12" y="72"/>
                    </a:lnTo>
                    <a:lnTo>
                      <a:pt x="0" y="54"/>
                    </a:lnTo>
                    <a:lnTo>
                      <a:pt x="12" y="30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252" y="0"/>
                    </a:lnTo>
                    <a:lnTo>
                      <a:pt x="264" y="18"/>
                    </a:lnTo>
                    <a:lnTo>
                      <a:pt x="258" y="30"/>
                    </a:lnTo>
                    <a:lnTo>
                      <a:pt x="264" y="48"/>
                    </a:lnTo>
                    <a:lnTo>
                      <a:pt x="282" y="66"/>
                    </a:lnTo>
                    <a:lnTo>
                      <a:pt x="306" y="84"/>
                    </a:lnTo>
                    <a:lnTo>
                      <a:pt x="306" y="108"/>
                    </a:lnTo>
                    <a:lnTo>
                      <a:pt x="294" y="126"/>
                    </a:lnTo>
                    <a:lnTo>
                      <a:pt x="270" y="132"/>
                    </a:lnTo>
                    <a:lnTo>
                      <a:pt x="276" y="162"/>
                    </a:lnTo>
                    <a:lnTo>
                      <a:pt x="270" y="180"/>
                    </a:lnTo>
                    <a:lnTo>
                      <a:pt x="252" y="192"/>
                    </a:lnTo>
                    <a:lnTo>
                      <a:pt x="252" y="204"/>
                    </a:lnTo>
                    <a:lnTo>
                      <a:pt x="252" y="2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25" name="Freeform 302"/>
              <p:cNvSpPr>
                <a:spLocks noChangeAspect="1"/>
              </p:cNvSpPr>
              <p:nvPr/>
            </p:nvSpPr>
            <p:spPr bwMode="auto">
              <a:xfrm>
                <a:off x="1134" y="2184"/>
                <a:ext cx="378" cy="198"/>
              </a:xfrm>
              <a:custGeom>
                <a:avLst/>
                <a:gdLst>
                  <a:gd name="T0" fmla="*/ 342 w 378"/>
                  <a:gd name="T1" fmla="*/ 6 h 198"/>
                  <a:gd name="T2" fmla="*/ 360 w 378"/>
                  <a:gd name="T3" fmla="*/ 18 h 198"/>
                  <a:gd name="T4" fmla="*/ 348 w 378"/>
                  <a:gd name="T5" fmla="*/ 36 h 198"/>
                  <a:gd name="T6" fmla="*/ 378 w 378"/>
                  <a:gd name="T7" fmla="*/ 60 h 198"/>
                  <a:gd name="T8" fmla="*/ 378 w 378"/>
                  <a:gd name="T9" fmla="*/ 198 h 198"/>
                  <a:gd name="T10" fmla="*/ 0 w 378"/>
                  <a:gd name="T11" fmla="*/ 192 h 198"/>
                  <a:gd name="T12" fmla="*/ 12 w 378"/>
                  <a:gd name="T13" fmla="*/ 0 h 198"/>
                  <a:gd name="T14" fmla="*/ 336 w 378"/>
                  <a:gd name="T15" fmla="*/ 6 h 198"/>
                  <a:gd name="T16" fmla="*/ 342 w 378"/>
                  <a:gd name="T17" fmla="*/ 6 h 19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78"/>
                  <a:gd name="T28" fmla="*/ 0 h 198"/>
                  <a:gd name="T29" fmla="*/ 378 w 378"/>
                  <a:gd name="T30" fmla="*/ 198 h 19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78" h="198">
                    <a:moveTo>
                      <a:pt x="342" y="6"/>
                    </a:moveTo>
                    <a:lnTo>
                      <a:pt x="360" y="18"/>
                    </a:lnTo>
                    <a:lnTo>
                      <a:pt x="348" y="36"/>
                    </a:lnTo>
                    <a:lnTo>
                      <a:pt x="378" y="60"/>
                    </a:lnTo>
                    <a:lnTo>
                      <a:pt x="378" y="198"/>
                    </a:lnTo>
                    <a:lnTo>
                      <a:pt x="0" y="192"/>
                    </a:lnTo>
                    <a:lnTo>
                      <a:pt x="12" y="0"/>
                    </a:lnTo>
                    <a:lnTo>
                      <a:pt x="336" y="6"/>
                    </a:lnTo>
                    <a:lnTo>
                      <a:pt x="342" y="6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26" name="Freeform 303"/>
              <p:cNvSpPr>
                <a:spLocks noChangeAspect="1"/>
              </p:cNvSpPr>
              <p:nvPr/>
            </p:nvSpPr>
            <p:spPr bwMode="auto">
              <a:xfrm>
                <a:off x="1134" y="2184"/>
                <a:ext cx="378" cy="198"/>
              </a:xfrm>
              <a:custGeom>
                <a:avLst/>
                <a:gdLst>
                  <a:gd name="T0" fmla="*/ 342 w 378"/>
                  <a:gd name="T1" fmla="*/ 6 h 198"/>
                  <a:gd name="T2" fmla="*/ 360 w 378"/>
                  <a:gd name="T3" fmla="*/ 18 h 198"/>
                  <a:gd name="T4" fmla="*/ 348 w 378"/>
                  <a:gd name="T5" fmla="*/ 36 h 198"/>
                  <a:gd name="T6" fmla="*/ 378 w 378"/>
                  <a:gd name="T7" fmla="*/ 60 h 198"/>
                  <a:gd name="T8" fmla="*/ 378 w 378"/>
                  <a:gd name="T9" fmla="*/ 198 h 198"/>
                  <a:gd name="T10" fmla="*/ 0 w 378"/>
                  <a:gd name="T11" fmla="*/ 192 h 198"/>
                  <a:gd name="T12" fmla="*/ 12 w 378"/>
                  <a:gd name="T13" fmla="*/ 0 h 198"/>
                  <a:gd name="T14" fmla="*/ 336 w 378"/>
                  <a:gd name="T15" fmla="*/ 6 h 198"/>
                  <a:gd name="T16" fmla="*/ 342 w 378"/>
                  <a:gd name="T17" fmla="*/ 6 h 198"/>
                  <a:gd name="T18" fmla="*/ 342 w 378"/>
                  <a:gd name="T19" fmla="*/ 12 h 19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78"/>
                  <a:gd name="T31" fmla="*/ 0 h 198"/>
                  <a:gd name="T32" fmla="*/ 378 w 378"/>
                  <a:gd name="T33" fmla="*/ 198 h 19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78" h="198">
                    <a:moveTo>
                      <a:pt x="342" y="6"/>
                    </a:moveTo>
                    <a:lnTo>
                      <a:pt x="360" y="18"/>
                    </a:lnTo>
                    <a:lnTo>
                      <a:pt x="348" y="36"/>
                    </a:lnTo>
                    <a:lnTo>
                      <a:pt x="378" y="60"/>
                    </a:lnTo>
                    <a:lnTo>
                      <a:pt x="378" y="198"/>
                    </a:lnTo>
                    <a:lnTo>
                      <a:pt x="0" y="192"/>
                    </a:lnTo>
                    <a:lnTo>
                      <a:pt x="12" y="0"/>
                    </a:lnTo>
                    <a:lnTo>
                      <a:pt x="336" y="6"/>
                    </a:lnTo>
                    <a:lnTo>
                      <a:pt x="342" y="6"/>
                    </a:lnTo>
                    <a:lnTo>
                      <a:pt x="342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27" name="Freeform 304"/>
              <p:cNvSpPr>
                <a:spLocks noChangeAspect="1"/>
              </p:cNvSpPr>
              <p:nvPr/>
            </p:nvSpPr>
            <p:spPr bwMode="auto">
              <a:xfrm>
                <a:off x="1776" y="2214"/>
                <a:ext cx="372" cy="192"/>
              </a:xfrm>
              <a:custGeom>
                <a:avLst/>
                <a:gdLst>
                  <a:gd name="T0" fmla="*/ 294 w 372"/>
                  <a:gd name="T1" fmla="*/ 156 h 192"/>
                  <a:gd name="T2" fmla="*/ 72 w 372"/>
                  <a:gd name="T3" fmla="*/ 174 h 192"/>
                  <a:gd name="T4" fmla="*/ 72 w 372"/>
                  <a:gd name="T5" fmla="*/ 186 h 192"/>
                  <a:gd name="T6" fmla="*/ 0 w 372"/>
                  <a:gd name="T7" fmla="*/ 192 h 192"/>
                  <a:gd name="T8" fmla="*/ 6 w 372"/>
                  <a:gd name="T9" fmla="*/ 186 h 192"/>
                  <a:gd name="T10" fmla="*/ 12 w 372"/>
                  <a:gd name="T11" fmla="*/ 186 h 192"/>
                  <a:gd name="T12" fmla="*/ 12 w 372"/>
                  <a:gd name="T13" fmla="*/ 156 h 192"/>
                  <a:gd name="T14" fmla="*/ 18 w 372"/>
                  <a:gd name="T15" fmla="*/ 144 h 192"/>
                  <a:gd name="T16" fmla="*/ 48 w 372"/>
                  <a:gd name="T17" fmla="*/ 150 h 192"/>
                  <a:gd name="T18" fmla="*/ 42 w 372"/>
                  <a:gd name="T19" fmla="*/ 132 h 192"/>
                  <a:gd name="T20" fmla="*/ 66 w 372"/>
                  <a:gd name="T21" fmla="*/ 126 h 192"/>
                  <a:gd name="T22" fmla="*/ 60 w 372"/>
                  <a:gd name="T23" fmla="*/ 114 h 192"/>
                  <a:gd name="T24" fmla="*/ 66 w 372"/>
                  <a:gd name="T25" fmla="*/ 102 h 192"/>
                  <a:gd name="T26" fmla="*/ 72 w 372"/>
                  <a:gd name="T27" fmla="*/ 96 h 192"/>
                  <a:gd name="T28" fmla="*/ 84 w 372"/>
                  <a:gd name="T29" fmla="*/ 102 h 192"/>
                  <a:gd name="T30" fmla="*/ 84 w 372"/>
                  <a:gd name="T31" fmla="*/ 90 h 192"/>
                  <a:gd name="T32" fmla="*/ 114 w 372"/>
                  <a:gd name="T33" fmla="*/ 102 h 192"/>
                  <a:gd name="T34" fmla="*/ 126 w 372"/>
                  <a:gd name="T35" fmla="*/ 84 h 192"/>
                  <a:gd name="T36" fmla="*/ 132 w 372"/>
                  <a:gd name="T37" fmla="*/ 96 h 192"/>
                  <a:gd name="T38" fmla="*/ 150 w 372"/>
                  <a:gd name="T39" fmla="*/ 72 h 192"/>
                  <a:gd name="T40" fmla="*/ 156 w 372"/>
                  <a:gd name="T41" fmla="*/ 78 h 192"/>
                  <a:gd name="T42" fmla="*/ 168 w 372"/>
                  <a:gd name="T43" fmla="*/ 84 h 192"/>
                  <a:gd name="T44" fmla="*/ 192 w 372"/>
                  <a:gd name="T45" fmla="*/ 42 h 192"/>
                  <a:gd name="T46" fmla="*/ 186 w 372"/>
                  <a:gd name="T47" fmla="*/ 36 h 192"/>
                  <a:gd name="T48" fmla="*/ 216 w 372"/>
                  <a:gd name="T49" fmla="*/ 24 h 192"/>
                  <a:gd name="T50" fmla="*/ 216 w 372"/>
                  <a:gd name="T51" fmla="*/ 6 h 192"/>
                  <a:gd name="T52" fmla="*/ 234 w 372"/>
                  <a:gd name="T53" fmla="*/ 0 h 192"/>
                  <a:gd name="T54" fmla="*/ 246 w 372"/>
                  <a:gd name="T55" fmla="*/ 18 h 192"/>
                  <a:gd name="T56" fmla="*/ 276 w 372"/>
                  <a:gd name="T57" fmla="*/ 30 h 192"/>
                  <a:gd name="T58" fmla="*/ 312 w 372"/>
                  <a:gd name="T59" fmla="*/ 18 h 192"/>
                  <a:gd name="T60" fmla="*/ 330 w 372"/>
                  <a:gd name="T61" fmla="*/ 36 h 192"/>
                  <a:gd name="T62" fmla="*/ 342 w 372"/>
                  <a:gd name="T63" fmla="*/ 66 h 192"/>
                  <a:gd name="T64" fmla="*/ 372 w 372"/>
                  <a:gd name="T65" fmla="*/ 84 h 192"/>
                  <a:gd name="T66" fmla="*/ 318 w 372"/>
                  <a:gd name="T67" fmla="*/ 144 h 192"/>
                  <a:gd name="T68" fmla="*/ 294 w 372"/>
                  <a:gd name="T69" fmla="*/ 156 h 19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72"/>
                  <a:gd name="T106" fmla="*/ 0 h 192"/>
                  <a:gd name="T107" fmla="*/ 372 w 372"/>
                  <a:gd name="T108" fmla="*/ 192 h 19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72" h="192">
                    <a:moveTo>
                      <a:pt x="294" y="156"/>
                    </a:moveTo>
                    <a:lnTo>
                      <a:pt x="72" y="174"/>
                    </a:lnTo>
                    <a:lnTo>
                      <a:pt x="72" y="186"/>
                    </a:lnTo>
                    <a:lnTo>
                      <a:pt x="0" y="192"/>
                    </a:lnTo>
                    <a:lnTo>
                      <a:pt x="6" y="186"/>
                    </a:lnTo>
                    <a:lnTo>
                      <a:pt x="12" y="186"/>
                    </a:lnTo>
                    <a:lnTo>
                      <a:pt x="12" y="156"/>
                    </a:lnTo>
                    <a:lnTo>
                      <a:pt x="18" y="144"/>
                    </a:lnTo>
                    <a:lnTo>
                      <a:pt x="48" y="150"/>
                    </a:lnTo>
                    <a:lnTo>
                      <a:pt x="42" y="132"/>
                    </a:lnTo>
                    <a:lnTo>
                      <a:pt x="66" y="126"/>
                    </a:lnTo>
                    <a:lnTo>
                      <a:pt x="60" y="114"/>
                    </a:lnTo>
                    <a:lnTo>
                      <a:pt x="66" y="102"/>
                    </a:lnTo>
                    <a:lnTo>
                      <a:pt x="72" y="96"/>
                    </a:lnTo>
                    <a:lnTo>
                      <a:pt x="84" y="102"/>
                    </a:lnTo>
                    <a:lnTo>
                      <a:pt x="84" y="90"/>
                    </a:lnTo>
                    <a:lnTo>
                      <a:pt x="114" y="102"/>
                    </a:lnTo>
                    <a:lnTo>
                      <a:pt x="126" y="84"/>
                    </a:lnTo>
                    <a:lnTo>
                      <a:pt x="132" y="96"/>
                    </a:lnTo>
                    <a:lnTo>
                      <a:pt x="150" y="72"/>
                    </a:lnTo>
                    <a:lnTo>
                      <a:pt x="156" y="78"/>
                    </a:lnTo>
                    <a:lnTo>
                      <a:pt x="168" y="84"/>
                    </a:lnTo>
                    <a:lnTo>
                      <a:pt x="192" y="42"/>
                    </a:lnTo>
                    <a:lnTo>
                      <a:pt x="186" y="36"/>
                    </a:lnTo>
                    <a:lnTo>
                      <a:pt x="216" y="24"/>
                    </a:lnTo>
                    <a:lnTo>
                      <a:pt x="216" y="6"/>
                    </a:lnTo>
                    <a:lnTo>
                      <a:pt x="234" y="0"/>
                    </a:lnTo>
                    <a:lnTo>
                      <a:pt x="246" y="18"/>
                    </a:lnTo>
                    <a:lnTo>
                      <a:pt x="276" y="30"/>
                    </a:lnTo>
                    <a:lnTo>
                      <a:pt x="312" y="18"/>
                    </a:lnTo>
                    <a:lnTo>
                      <a:pt x="330" y="36"/>
                    </a:lnTo>
                    <a:lnTo>
                      <a:pt x="342" y="66"/>
                    </a:lnTo>
                    <a:lnTo>
                      <a:pt x="372" y="84"/>
                    </a:lnTo>
                    <a:lnTo>
                      <a:pt x="318" y="144"/>
                    </a:lnTo>
                    <a:lnTo>
                      <a:pt x="294" y="156"/>
                    </a:lnTo>
                    <a:close/>
                  </a:path>
                </a:pathLst>
              </a:custGeom>
              <a:solidFill>
                <a:srgbClr val="FF4500"/>
              </a:solidFill>
              <a:ln w="9525">
                <a:solidFill>
                  <a:srgbClr val="FF4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28" name="Freeform 305"/>
              <p:cNvSpPr>
                <a:spLocks noChangeAspect="1"/>
              </p:cNvSpPr>
              <p:nvPr/>
            </p:nvSpPr>
            <p:spPr bwMode="auto">
              <a:xfrm>
                <a:off x="1776" y="2214"/>
                <a:ext cx="372" cy="192"/>
              </a:xfrm>
              <a:custGeom>
                <a:avLst/>
                <a:gdLst>
                  <a:gd name="T0" fmla="*/ 294 w 372"/>
                  <a:gd name="T1" fmla="*/ 156 h 192"/>
                  <a:gd name="T2" fmla="*/ 72 w 372"/>
                  <a:gd name="T3" fmla="*/ 174 h 192"/>
                  <a:gd name="T4" fmla="*/ 72 w 372"/>
                  <a:gd name="T5" fmla="*/ 186 h 192"/>
                  <a:gd name="T6" fmla="*/ 0 w 372"/>
                  <a:gd name="T7" fmla="*/ 192 h 192"/>
                  <a:gd name="T8" fmla="*/ 6 w 372"/>
                  <a:gd name="T9" fmla="*/ 186 h 192"/>
                  <a:gd name="T10" fmla="*/ 12 w 372"/>
                  <a:gd name="T11" fmla="*/ 186 h 192"/>
                  <a:gd name="T12" fmla="*/ 12 w 372"/>
                  <a:gd name="T13" fmla="*/ 156 h 192"/>
                  <a:gd name="T14" fmla="*/ 18 w 372"/>
                  <a:gd name="T15" fmla="*/ 144 h 192"/>
                  <a:gd name="T16" fmla="*/ 48 w 372"/>
                  <a:gd name="T17" fmla="*/ 150 h 192"/>
                  <a:gd name="T18" fmla="*/ 42 w 372"/>
                  <a:gd name="T19" fmla="*/ 132 h 192"/>
                  <a:gd name="T20" fmla="*/ 66 w 372"/>
                  <a:gd name="T21" fmla="*/ 126 h 192"/>
                  <a:gd name="T22" fmla="*/ 60 w 372"/>
                  <a:gd name="T23" fmla="*/ 114 h 192"/>
                  <a:gd name="T24" fmla="*/ 66 w 372"/>
                  <a:gd name="T25" fmla="*/ 102 h 192"/>
                  <a:gd name="T26" fmla="*/ 72 w 372"/>
                  <a:gd name="T27" fmla="*/ 96 h 192"/>
                  <a:gd name="T28" fmla="*/ 84 w 372"/>
                  <a:gd name="T29" fmla="*/ 102 h 192"/>
                  <a:gd name="T30" fmla="*/ 84 w 372"/>
                  <a:gd name="T31" fmla="*/ 90 h 192"/>
                  <a:gd name="T32" fmla="*/ 114 w 372"/>
                  <a:gd name="T33" fmla="*/ 102 h 192"/>
                  <a:gd name="T34" fmla="*/ 126 w 372"/>
                  <a:gd name="T35" fmla="*/ 84 h 192"/>
                  <a:gd name="T36" fmla="*/ 132 w 372"/>
                  <a:gd name="T37" fmla="*/ 96 h 192"/>
                  <a:gd name="T38" fmla="*/ 150 w 372"/>
                  <a:gd name="T39" fmla="*/ 72 h 192"/>
                  <a:gd name="T40" fmla="*/ 156 w 372"/>
                  <a:gd name="T41" fmla="*/ 78 h 192"/>
                  <a:gd name="T42" fmla="*/ 168 w 372"/>
                  <a:gd name="T43" fmla="*/ 84 h 192"/>
                  <a:gd name="T44" fmla="*/ 192 w 372"/>
                  <a:gd name="T45" fmla="*/ 42 h 192"/>
                  <a:gd name="T46" fmla="*/ 186 w 372"/>
                  <a:gd name="T47" fmla="*/ 36 h 192"/>
                  <a:gd name="T48" fmla="*/ 216 w 372"/>
                  <a:gd name="T49" fmla="*/ 24 h 192"/>
                  <a:gd name="T50" fmla="*/ 216 w 372"/>
                  <a:gd name="T51" fmla="*/ 6 h 192"/>
                  <a:gd name="T52" fmla="*/ 234 w 372"/>
                  <a:gd name="T53" fmla="*/ 0 h 192"/>
                  <a:gd name="T54" fmla="*/ 246 w 372"/>
                  <a:gd name="T55" fmla="*/ 18 h 192"/>
                  <a:gd name="T56" fmla="*/ 276 w 372"/>
                  <a:gd name="T57" fmla="*/ 30 h 192"/>
                  <a:gd name="T58" fmla="*/ 312 w 372"/>
                  <a:gd name="T59" fmla="*/ 18 h 192"/>
                  <a:gd name="T60" fmla="*/ 330 w 372"/>
                  <a:gd name="T61" fmla="*/ 36 h 192"/>
                  <a:gd name="T62" fmla="*/ 342 w 372"/>
                  <a:gd name="T63" fmla="*/ 66 h 192"/>
                  <a:gd name="T64" fmla="*/ 372 w 372"/>
                  <a:gd name="T65" fmla="*/ 84 h 192"/>
                  <a:gd name="T66" fmla="*/ 318 w 372"/>
                  <a:gd name="T67" fmla="*/ 144 h 192"/>
                  <a:gd name="T68" fmla="*/ 294 w 372"/>
                  <a:gd name="T69" fmla="*/ 156 h 192"/>
                  <a:gd name="T70" fmla="*/ 294 w 372"/>
                  <a:gd name="T71" fmla="*/ 162 h 19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72"/>
                  <a:gd name="T109" fmla="*/ 0 h 192"/>
                  <a:gd name="T110" fmla="*/ 372 w 372"/>
                  <a:gd name="T111" fmla="*/ 192 h 19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72" h="192">
                    <a:moveTo>
                      <a:pt x="294" y="156"/>
                    </a:moveTo>
                    <a:lnTo>
                      <a:pt x="72" y="174"/>
                    </a:lnTo>
                    <a:lnTo>
                      <a:pt x="72" y="186"/>
                    </a:lnTo>
                    <a:lnTo>
                      <a:pt x="0" y="192"/>
                    </a:lnTo>
                    <a:lnTo>
                      <a:pt x="6" y="186"/>
                    </a:lnTo>
                    <a:lnTo>
                      <a:pt x="12" y="186"/>
                    </a:lnTo>
                    <a:lnTo>
                      <a:pt x="12" y="156"/>
                    </a:lnTo>
                    <a:lnTo>
                      <a:pt x="18" y="144"/>
                    </a:lnTo>
                    <a:lnTo>
                      <a:pt x="48" y="150"/>
                    </a:lnTo>
                    <a:lnTo>
                      <a:pt x="42" y="132"/>
                    </a:lnTo>
                    <a:lnTo>
                      <a:pt x="66" y="126"/>
                    </a:lnTo>
                    <a:lnTo>
                      <a:pt x="60" y="114"/>
                    </a:lnTo>
                    <a:lnTo>
                      <a:pt x="66" y="102"/>
                    </a:lnTo>
                    <a:lnTo>
                      <a:pt x="72" y="96"/>
                    </a:lnTo>
                    <a:lnTo>
                      <a:pt x="84" y="102"/>
                    </a:lnTo>
                    <a:lnTo>
                      <a:pt x="84" y="90"/>
                    </a:lnTo>
                    <a:lnTo>
                      <a:pt x="114" y="102"/>
                    </a:lnTo>
                    <a:lnTo>
                      <a:pt x="126" y="84"/>
                    </a:lnTo>
                    <a:lnTo>
                      <a:pt x="132" y="96"/>
                    </a:lnTo>
                    <a:lnTo>
                      <a:pt x="150" y="72"/>
                    </a:lnTo>
                    <a:lnTo>
                      <a:pt x="156" y="78"/>
                    </a:lnTo>
                    <a:lnTo>
                      <a:pt x="168" y="84"/>
                    </a:lnTo>
                    <a:lnTo>
                      <a:pt x="192" y="42"/>
                    </a:lnTo>
                    <a:lnTo>
                      <a:pt x="186" y="36"/>
                    </a:lnTo>
                    <a:lnTo>
                      <a:pt x="216" y="24"/>
                    </a:lnTo>
                    <a:lnTo>
                      <a:pt x="216" y="6"/>
                    </a:lnTo>
                    <a:lnTo>
                      <a:pt x="234" y="0"/>
                    </a:lnTo>
                    <a:lnTo>
                      <a:pt x="246" y="18"/>
                    </a:lnTo>
                    <a:lnTo>
                      <a:pt x="276" y="30"/>
                    </a:lnTo>
                    <a:lnTo>
                      <a:pt x="312" y="18"/>
                    </a:lnTo>
                    <a:lnTo>
                      <a:pt x="330" y="36"/>
                    </a:lnTo>
                    <a:lnTo>
                      <a:pt x="342" y="66"/>
                    </a:lnTo>
                    <a:lnTo>
                      <a:pt x="372" y="84"/>
                    </a:lnTo>
                    <a:lnTo>
                      <a:pt x="318" y="144"/>
                    </a:lnTo>
                    <a:lnTo>
                      <a:pt x="294" y="156"/>
                    </a:lnTo>
                    <a:lnTo>
                      <a:pt x="294" y="16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29" name="Freeform 306"/>
              <p:cNvSpPr>
                <a:spLocks noChangeAspect="1"/>
              </p:cNvSpPr>
              <p:nvPr/>
            </p:nvSpPr>
            <p:spPr bwMode="auto">
              <a:xfrm>
                <a:off x="1542" y="2640"/>
                <a:ext cx="288" cy="246"/>
              </a:xfrm>
              <a:custGeom>
                <a:avLst/>
                <a:gdLst>
                  <a:gd name="T0" fmla="*/ 258 w 288"/>
                  <a:gd name="T1" fmla="*/ 174 h 246"/>
                  <a:gd name="T2" fmla="*/ 216 w 288"/>
                  <a:gd name="T3" fmla="*/ 162 h 246"/>
                  <a:gd name="T4" fmla="*/ 204 w 288"/>
                  <a:gd name="T5" fmla="*/ 174 h 246"/>
                  <a:gd name="T6" fmla="*/ 228 w 288"/>
                  <a:gd name="T7" fmla="*/ 180 h 246"/>
                  <a:gd name="T8" fmla="*/ 246 w 288"/>
                  <a:gd name="T9" fmla="*/ 174 h 246"/>
                  <a:gd name="T10" fmla="*/ 240 w 288"/>
                  <a:gd name="T11" fmla="*/ 186 h 246"/>
                  <a:gd name="T12" fmla="*/ 252 w 288"/>
                  <a:gd name="T13" fmla="*/ 192 h 246"/>
                  <a:gd name="T14" fmla="*/ 258 w 288"/>
                  <a:gd name="T15" fmla="*/ 180 h 246"/>
                  <a:gd name="T16" fmla="*/ 276 w 288"/>
                  <a:gd name="T17" fmla="*/ 174 h 246"/>
                  <a:gd name="T18" fmla="*/ 276 w 288"/>
                  <a:gd name="T19" fmla="*/ 186 h 246"/>
                  <a:gd name="T20" fmla="*/ 252 w 288"/>
                  <a:gd name="T21" fmla="*/ 210 h 246"/>
                  <a:gd name="T22" fmla="*/ 258 w 288"/>
                  <a:gd name="T23" fmla="*/ 222 h 246"/>
                  <a:gd name="T24" fmla="*/ 288 w 288"/>
                  <a:gd name="T25" fmla="*/ 234 h 246"/>
                  <a:gd name="T26" fmla="*/ 282 w 288"/>
                  <a:gd name="T27" fmla="*/ 246 h 246"/>
                  <a:gd name="T28" fmla="*/ 276 w 288"/>
                  <a:gd name="T29" fmla="*/ 240 h 246"/>
                  <a:gd name="T30" fmla="*/ 270 w 288"/>
                  <a:gd name="T31" fmla="*/ 246 h 246"/>
                  <a:gd name="T32" fmla="*/ 264 w 288"/>
                  <a:gd name="T33" fmla="*/ 228 h 246"/>
                  <a:gd name="T34" fmla="*/ 228 w 288"/>
                  <a:gd name="T35" fmla="*/ 216 h 246"/>
                  <a:gd name="T36" fmla="*/ 234 w 288"/>
                  <a:gd name="T37" fmla="*/ 234 h 246"/>
                  <a:gd name="T38" fmla="*/ 222 w 288"/>
                  <a:gd name="T39" fmla="*/ 240 h 246"/>
                  <a:gd name="T40" fmla="*/ 216 w 288"/>
                  <a:gd name="T41" fmla="*/ 228 h 246"/>
                  <a:gd name="T42" fmla="*/ 210 w 288"/>
                  <a:gd name="T43" fmla="*/ 234 h 246"/>
                  <a:gd name="T44" fmla="*/ 204 w 288"/>
                  <a:gd name="T45" fmla="*/ 228 h 246"/>
                  <a:gd name="T46" fmla="*/ 198 w 288"/>
                  <a:gd name="T47" fmla="*/ 240 h 246"/>
                  <a:gd name="T48" fmla="*/ 186 w 288"/>
                  <a:gd name="T49" fmla="*/ 246 h 246"/>
                  <a:gd name="T50" fmla="*/ 174 w 288"/>
                  <a:gd name="T51" fmla="*/ 240 h 246"/>
                  <a:gd name="T52" fmla="*/ 162 w 288"/>
                  <a:gd name="T53" fmla="*/ 222 h 246"/>
                  <a:gd name="T54" fmla="*/ 144 w 288"/>
                  <a:gd name="T55" fmla="*/ 216 h 246"/>
                  <a:gd name="T56" fmla="*/ 144 w 288"/>
                  <a:gd name="T57" fmla="*/ 204 h 246"/>
                  <a:gd name="T58" fmla="*/ 126 w 288"/>
                  <a:gd name="T59" fmla="*/ 204 h 246"/>
                  <a:gd name="T60" fmla="*/ 126 w 288"/>
                  <a:gd name="T61" fmla="*/ 198 h 246"/>
                  <a:gd name="T62" fmla="*/ 108 w 288"/>
                  <a:gd name="T63" fmla="*/ 204 h 246"/>
                  <a:gd name="T64" fmla="*/ 120 w 288"/>
                  <a:gd name="T65" fmla="*/ 216 h 246"/>
                  <a:gd name="T66" fmla="*/ 102 w 288"/>
                  <a:gd name="T67" fmla="*/ 222 h 246"/>
                  <a:gd name="T68" fmla="*/ 54 w 288"/>
                  <a:gd name="T69" fmla="*/ 204 h 246"/>
                  <a:gd name="T70" fmla="*/ 18 w 288"/>
                  <a:gd name="T71" fmla="*/ 210 h 246"/>
                  <a:gd name="T72" fmla="*/ 12 w 288"/>
                  <a:gd name="T73" fmla="*/ 204 h 246"/>
                  <a:gd name="T74" fmla="*/ 24 w 288"/>
                  <a:gd name="T75" fmla="*/ 192 h 246"/>
                  <a:gd name="T76" fmla="*/ 24 w 288"/>
                  <a:gd name="T77" fmla="*/ 156 h 246"/>
                  <a:gd name="T78" fmla="*/ 36 w 288"/>
                  <a:gd name="T79" fmla="*/ 126 h 246"/>
                  <a:gd name="T80" fmla="*/ 6 w 288"/>
                  <a:gd name="T81" fmla="*/ 66 h 246"/>
                  <a:gd name="T82" fmla="*/ 0 w 288"/>
                  <a:gd name="T83" fmla="*/ 0 h 246"/>
                  <a:gd name="T84" fmla="*/ 162 w 288"/>
                  <a:gd name="T85" fmla="*/ 0 h 246"/>
                  <a:gd name="T86" fmla="*/ 162 w 288"/>
                  <a:gd name="T87" fmla="*/ 24 h 246"/>
                  <a:gd name="T88" fmla="*/ 168 w 288"/>
                  <a:gd name="T89" fmla="*/ 18 h 246"/>
                  <a:gd name="T90" fmla="*/ 162 w 288"/>
                  <a:gd name="T91" fmla="*/ 30 h 246"/>
                  <a:gd name="T92" fmla="*/ 174 w 288"/>
                  <a:gd name="T93" fmla="*/ 36 h 246"/>
                  <a:gd name="T94" fmla="*/ 162 w 288"/>
                  <a:gd name="T95" fmla="*/ 48 h 246"/>
                  <a:gd name="T96" fmla="*/ 168 w 288"/>
                  <a:gd name="T97" fmla="*/ 48 h 246"/>
                  <a:gd name="T98" fmla="*/ 144 w 288"/>
                  <a:gd name="T99" fmla="*/ 84 h 246"/>
                  <a:gd name="T100" fmla="*/ 138 w 288"/>
                  <a:gd name="T101" fmla="*/ 126 h 246"/>
                  <a:gd name="T102" fmla="*/ 240 w 288"/>
                  <a:gd name="T103" fmla="*/ 120 h 246"/>
                  <a:gd name="T104" fmla="*/ 240 w 288"/>
                  <a:gd name="T105" fmla="*/ 144 h 246"/>
                  <a:gd name="T106" fmla="*/ 252 w 288"/>
                  <a:gd name="T107" fmla="*/ 168 h 246"/>
                  <a:gd name="T108" fmla="*/ 258 w 288"/>
                  <a:gd name="T109" fmla="*/ 174 h 24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88"/>
                  <a:gd name="T166" fmla="*/ 0 h 246"/>
                  <a:gd name="T167" fmla="*/ 288 w 288"/>
                  <a:gd name="T168" fmla="*/ 246 h 24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88" h="246">
                    <a:moveTo>
                      <a:pt x="258" y="174"/>
                    </a:moveTo>
                    <a:lnTo>
                      <a:pt x="216" y="162"/>
                    </a:lnTo>
                    <a:lnTo>
                      <a:pt x="204" y="174"/>
                    </a:lnTo>
                    <a:lnTo>
                      <a:pt x="228" y="180"/>
                    </a:lnTo>
                    <a:lnTo>
                      <a:pt x="246" y="174"/>
                    </a:lnTo>
                    <a:lnTo>
                      <a:pt x="240" y="186"/>
                    </a:lnTo>
                    <a:lnTo>
                      <a:pt x="252" y="192"/>
                    </a:lnTo>
                    <a:lnTo>
                      <a:pt x="258" y="180"/>
                    </a:lnTo>
                    <a:lnTo>
                      <a:pt x="276" y="174"/>
                    </a:lnTo>
                    <a:lnTo>
                      <a:pt x="276" y="186"/>
                    </a:lnTo>
                    <a:lnTo>
                      <a:pt x="252" y="210"/>
                    </a:lnTo>
                    <a:lnTo>
                      <a:pt x="258" y="222"/>
                    </a:lnTo>
                    <a:lnTo>
                      <a:pt x="288" y="234"/>
                    </a:lnTo>
                    <a:lnTo>
                      <a:pt x="282" y="246"/>
                    </a:lnTo>
                    <a:lnTo>
                      <a:pt x="276" y="240"/>
                    </a:lnTo>
                    <a:lnTo>
                      <a:pt x="270" y="246"/>
                    </a:lnTo>
                    <a:lnTo>
                      <a:pt x="264" y="228"/>
                    </a:lnTo>
                    <a:lnTo>
                      <a:pt x="228" y="216"/>
                    </a:lnTo>
                    <a:lnTo>
                      <a:pt x="234" y="234"/>
                    </a:lnTo>
                    <a:lnTo>
                      <a:pt x="222" y="240"/>
                    </a:lnTo>
                    <a:lnTo>
                      <a:pt x="216" y="228"/>
                    </a:lnTo>
                    <a:lnTo>
                      <a:pt x="210" y="234"/>
                    </a:lnTo>
                    <a:lnTo>
                      <a:pt x="204" y="228"/>
                    </a:lnTo>
                    <a:lnTo>
                      <a:pt x="198" y="240"/>
                    </a:lnTo>
                    <a:lnTo>
                      <a:pt x="186" y="246"/>
                    </a:lnTo>
                    <a:lnTo>
                      <a:pt x="174" y="240"/>
                    </a:lnTo>
                    <a:lnTo>
                      <a:pt x="162" y="222"/>
                    </a:lnTo>
                    <a:lnTo>
                      <a:pt x="144" y="216"/>
                    </a:lnTo>
                    <a:lnTo>
                      <a:pt x="144" y="204"/>
                    </a:lnTo>
                    <a:lnTo>
                      <a:pt x="126" y="204"/>
                    </a:lnTo>
                    <a:lnTo>
                      <a:pt x="126" y="198"/>
                    </a:lnTo>
                    <a:lnTo>
                      <a:pt x="108" y="204"/>
                    </a:lnTo>
                    <a:lnTo>
                      <a:pt x="120" y="216"/>
                    </a:lnTo>
                    <a:lnTo>
                      <a:pt x="102" y="222"/>
                    </a:lnTo>
                    <a:lnTo>
                      <a:pt x="54" y="204"/>
                    </a:lnTo>
                    <a:lnTo>
                      <a:pt x="18" y="210"/>
                    </a:lnTo>
                    <a:lnTo>
                      <a:pt x="12" y="204"/>
                    </a:lnTo>
                    <a:lnTo>
                      <a:pt x="24" y="192"/>
                    </a:lnTo>
                    <a:lnTo>
                      <a:pt x="24" y="156"/>
                    </a:lnTo>
                    <a:lnTo>
                      <a:pt x="36" y="126"/>
                    </a:lnTo>
                    <a:lnTo>
                      <a:pt x="6" y="66"/>
                    </a:lnTo>
                    <a:lnTo>
                      <a:pt x="0" y="0"/>
                    </a:lnTo>
                    <a:lnTo>
                      <a:pt x="162" y="0"/>
                    </a:lnTo>
                    <a:lnTo>
                      <a:pt x="162" y="24"/>
                    </a:lnTo>
                    <a:lnTo>
                      <a:pt x="168" y="18"/>
                    </a:lnTo>
                    <a:lnTo>
                      <a:pt x="162" y="30"/>
                    </a:lnTo>
                    <a:lnTo>
                      <a:pt x="174" y="36"/>
                    </a:lnTo>
                    <a:lnTo>
                      <a:pt x="162" y="48"/>
                    </a:lnTo>
                    <a:lnTo>
                      <a:pt x="168" y="48"/>
                    </a:lnTo>
                    <a:lnTo>
                      <a:pt x="144" y="84"/>
                    </a:lnTo>
                    <a:lnTo>
                      <a:pt x="138" y="126"/>
                    </a:lnTo>
                    <a:lnTo>
                      <a:pt x="240" y="120"/>
                    </a:lnTo>
                    <a:lnTo>
                      <a:pt x="240" y="144"/>
                    </a:lnTo>
                    <a:lnTo>
                      <a:pt x="252" y="168"/>
                    </a:lnTo>
                    <a:lnTo>
                      <a:pt x="258" y="174"/>
                    </a:lnTo>
                    <a:close/>
                  </a:path>
                </a:pathLst>
              </a:custGeom>
              <a:solidFill>
                <a:srgbClr val="FF4500"/>
              </a:solidFill>
              <a:ln w="9525">
                <a:solidFill>
                  <a:srgbClr val="FF4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30" name="Freeform 307"/>
              <p:cNvSpPr>
                <a:spLocks noChangeAspect="1"/>
              </p:cNvSpPr>
              <p:nvPr/>
            </p:nvSpPr>
            <p:spPr bwMode="auto">
              <a:xfrm>
                <a:off x="1542" y="2640"/>
                <a:ext cx="288" cy="246"/>
              </a:xfrm>
              <a:custGeom>
                <a:avLst/>
                <a:gdLst>
                  <a:gd name="T0" fmla="*/ 258 w 288"/>
                  <a:gd name="T1" fmla="*/ 174 h 246"/>
                  <a:gd name="T2" fmla="*/ 216 w 288"/>
                  <a:gd name="T3" fmla="*/ 162 h 246"/>
                  <a:gd name="T4" fmla="*/ 204 w 288"/>
                  <a:gd name="T5" fmla="*/ 174 h 246"/>
                  <a:gd name="T6" fmla="*/ 228 w 288"/>
                  <a:gd name="T7" fmla="*/ 180 h 246"/>
                  <a:gd name="T8" fmla="*/ 246 w 288"/>
                  <a:gd name="T9" fmla="*/ 174 h 246"/>
                  <a:gd name="T10" fmla="*/ 240 w 288"/>
                  <a:gd name="T11" fmla="*/ 186 h 246"/>
                  <a:gd name="T12" fmla="*/ 252 w 288"/>
                  <a:gd name="T13" fmla="*/ 192 h 246"/>
                  <a:gd name="T14" fmla="*/ 258 w 288"/>
                  <a:gd name="T15" fmla="*/ 180 h 246"/>
                  <a:gd name="T16" fmla="*/ 276 w 288"/>
                  <a:gd name="T17" fmla="*/ 174 h 246"/>
                  <a:gd name="T18" fmla="*/ 276 w 288"/>
                  <a:gd name="T19" fmla="*/ 186 h 246"/>
                  <a:gd name="T20" fmla="*/ 252 w 288"/>
                  <a:gd name="T21" fmla="*/ 210 h 246"/>
                  <a:gd name="T22" fmla="*/ 258 w 288"/>
                  <a:gd name="T23" fmla="*/ 222 h 246"/>
                  <a:gd name="T24" fmla="*/ 288 w 288"/>
                  <a:gd name="T25" fmla="*/ 234 h 246"/>
                  <a:gd name="T26" fmla="*/ 282 w 288"/>
                  <a:gd name="T27" fmla="*/ 246 h 246"/>
                  <a:gd name="T28" fmla="*/ 276 w 288"/>
                  <a:gd name="T29" fmla="*/ 240 h 246"/>
                  <a:gd name="T30" fmla="*/ 270 w 288"/>
                  <a:gd name="T31" fmla="*/ 246 h 246"/>
                  <a:gd name="T32" fmla="*/ 264 w 288"/>
                  <a:gd name="T33" fmla="*/ 228 h 246"/>
                  <a:gd name="T34" fmla="*/ 228 w 288"/>
                  <a:gd name="T35" fmla="*/ 216 h 246"/>
                  <a:gd name="T36" fmla="*/ 234 w 288"/>
                  <a:gd name="T37" fmla="*/ 234 h 246"/>
                  <a:gd name="T38" fmla="*/ 222 w 288"/>
                  <a:gd name="T39" fmla="*/ 240 h 246"/>
                  <a:gd name="T40" fmla="*/ 216 w 288"/>
                  <a:gd name="T41" fmla="*/ 228 h 246"/>
                  <a:gd name="T42" fmla="*/ 210 w 288"/>
                  <a:gd name="T43" fmla="*/ 234 h 246"/>
                  <a:gd name="T44" fmla="*/ 204 w 288"/>
                  <a:gd name="T45" fmla="*/ 228 h 246"/>
                  <a:gd name="T46" fmla="*/ 198 w 288"/>
                  <a:gd name="T47" fmla="*/ 240 h 246"/>
                  <a:gd name="T48" fmla="*/ 186 w 288"/>
                  <a:gd name="T49" fmla="*/ 246 h 246"/>
                  <a:gd name="T50" fmla="*/ 174 w 288"/>
                  <a:gd name="T51" fmla="*/ 240 h 246"/>
                  <a:gd name="T52" fmla="*/ 162 w 288"/>
                  <a:gd name="T53" fmla="*/ 222 h 246"/>
                  <a:gd name="T54" fmla="*/ 144 w 288"/>
                  <a:gd name="T55" fmla="*/ 216 h 246"/>
                  <a:gd name="T56" fmla="*/ 144 w 288"/>
                  <a:gd name="T57" fmla="*/ 204 h 246"/>
                  <a:gd name="T58" fmla="*/ 126 w 288"/>
                  <a:gd name="T59" fmla="*/ 204 h 246"/>
                  <a:gd name="T60" fmla="*/ 126 w 288"/>
                  <a:gd name="T61" fmla="*/ 198 h 246"/>
                  <a:gd name="T62" fmla="*/ 108 w 288"/>
                  <a:gd name="T63" fmla="*/ 204 h 246"/>
                  <a:gd name="T64" fmla="*/ 120 w 288"/>
                  <a:gd name="T65" fmla="*/ 216 h 246"/>
                  <a:gd name="T66" fmla="*/ 102 w 288"/>
                  <a:gd name="T67" fmla="*/ 222 h 246"/>
                  <a:gd name="T68" fmla="*/ 54 w 288"/>
                  <a:gd name="T69" fmla="*/ 204 h 246"/>
                  <a:gd name="T70" fmla="*/ 18 w 288"/>
                  <a:gd name="T71" fmla="*/ 210 h 246"/>
                  <a:gd name="T72" fmla="*/ 12 w 288"/>
                  <a:gd name="T73" fmla="*/ 204 h 246"/>
                  <a:gd name="T74" fmla="*/ 24 w 288"/>
                  <a:gd name="T75" fmla="*/ 192 h 246"/>
                  <a:gd name="T76" fmla="*/ 24 w 288"/>
                  <a:gd name="T77" fmla="*/ 156 h 246"/>
                  <a:gd name="T78" fmla="*/ 36 w 288"/>
                  <a:gd name="T79" fmla="*/ 126 h 246"/>
                  <a:gd name="T80" fmla="*/ 6 w 288"/>
                  <a:gd name="T81" fmla="*/ 66 h 246"/>
                  <a:gd name="T82" fmla="*/ 0 w 288"/>
                  <a:gd name="T83" fmla="*/ 0 h 246"/>
                  <a:gd name="T84" fmla="*/ 162 w 288"/>
                  <a:gd name="T85" fmla="*/ 0 h 246"/>
                  <a:gd name="T86" fmla="*/ 162 w 288"/>
                  <a:gd name="T87" fmla="*/ 24 h 246"/>
                  <a:gd name="T88" fmla="*/ 168 w 288"/>
                  <a:gd name="T89" fmla="*/ 18 h 246"/>
                  <a:gd name="T90" fmla="*/ 162 w 288"/>
                  <a:gd name="T91" fmla="*/ 30 h 246"/>
                  <a:gd name="T92" fmla="*/ 174 w 288"/>
                  <a:gd name="T93" fmla="*/ 36 h 246"/>
                  <a:gd name="T94" fmla="*/ 162 w 288"/>
                  <a:gd name="T95" fmla="*/ 48 h 246"/>
                  <a:gd name="T96" fmla="*/ 168 w 288"/>
                  <a:gd name="T97" fmla="*/ 48 h 246"/>
                  <a:gd name="T98" fmla="*/ 144 w 288"/>
                  <a:gd name="T99" fmla="*/ 84 h 246"/>
                  <a:gd name="T100" fmla="*/ 138 w 288"/>
                  <a:gd name="T101" fmla="*/ 126 h 246"/>
                  <a:gd name="T102" fmla="*/ 240 w 288"/>
                  <a:gd name="T103" fmla="*/ 120 h 246"/>
                  <a:gd name="T104" fmla="*/ 240 w 288"/>
                  <a:gd name="T105" fmla="*/ 144 h 246"/>
                  <a:gd name="T106" fmla="*/ 252 w 288"/>
                  <a:gd name="T107" fmla="*/ 168 h 246"/>
                  <a:gd name="T108" fmla="*/ 258 w 288"/>
                  <a:gd name="T109" fmla="*/ 174 h 246"/>
                  <a:gd name="T110" fmla="*/ 258 w 288"/>
                  <a:gd name="T111" fmla="*/ 180 h 24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88"/>
                  <a:gd name="T169" fmla="*/ 0 h 246"/>
                  <a:gd name="T170" fmla="*/ 288 w 288"/>
                  <a:gd name="T171" fmla="*/ 246 h 24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88" h="246">
                    <a:moveTo>
                      <a:pt x="258" y="174"/>
                    </a:moveTo>
                    <a:lnTo>
                      <a:pt x="216" y="162"/>
                    </a:lnTo>
                    <a:lnTo>
                      <a:pt x="204" y="174"/>
                    </a:lnTo>
                    <a:lnTo>
                      <a:pt x="228" y="180"/>
                    </a:lnTo>
                    <a:lnTo>
                      <a:pt x="246" y="174"/>
                    </a:lnTo>
                    <a:lnTo>
                      <a:pt x="240" y="186"/>
                    </a:lnTo>
                    <a:lnTo>
                      <a:pt x="252" y="192"/>
                    </a:lnTo>
                    <a:lnTo>
                      <a:pt x="258" y="180"/>
                    </a:lnTo>
                    <a:lnTo>
                      <a:pt x="276" y="174"/>
                    </a:lnTo>
                    <a:lnTo>
                      <a:pt x="276" y="186"/>
                    </a:lnTo>
                    <a:lnTo>
                      <a:pt x="252" y="210"/>
                    </a:lnTo>
                    <a:lnTo>
                      <a:pt x="258" y="222"/>
                    </a:lnTo>
                    <a:lnTo>
                      <a:pt x="288" y="234"/>
                    </a:lnTo>
                    <a:lnTo>
                      <a:pt x="282" y="246"/>
                    </a:lnTo>
                    <a:lnTo>
                      <a:pt x="276" y="240"/>
                    </a:lnTo>
                    <a:lnTo>
                      <a:pt x="270" y="246"/>
                    </a:lnTo>
                    <a:lnTo>
                      <a:pt x="264" y="228"/>
                    </a:lnTo>
                    <a:lnTo>
                      <a:pt x="228" y="216"/>
                    </a:lnTo>
                    <a:lnTo>
                      <a:pt x="234" y="234"/>
                    </a:lnTo>
                    <a:lnTo>
                      <a:pt x="222" y="240"/>
                    </a:lnTo>
                    <a:lnTo>
                      <a:pt x="216" y="228"/>
                    </a:lnTo>
                    <a:lnTo>
                      <a:pt x="210" y="234"/>
                    </a:lnTo>
                    <a:lnTo>
                      <a:pt x="204" y="228"/>
                    </a:lnTo>
                    <a:lnTo>
                      <a:pt x="198" y="240"/>
                    </a:lnTo>
                    <a:lnTo>
                      <a:pt x="186" y="246"/>
                    </a:lnTo>
                    <a:lnTo>
                      <a:pt x="174" y="240"/>
                    </a:lnTo>
                    <a:lnTo>
                      <a:pt x="162" y="222"/>
                    </a:lnTo>
                    <a:lnTo>
                      <a:pt x="144" y="216"/>
                    </a:lnTo>
                    <a:lnTo>
                      <a:pt x="144" y="204"/>
                    </a:lnTo>
                    <a:lnTo>
                      <a:pt x="126" y="204"/>
                    </a:lnTo>
                    <a:lnTo>
                      <a:pt x="126" y="198"/>
                    </a:lnTo>
                    <a:lnTo>
                      <a:pt x="108" y="204"/>
                    </a:lnTo>
                    <a:lnTo>
                      <a:pt x="120" y="216"/>
                    </a:lnTo>
                    <a:lnTo>
                      <a:pt x="102" y="222"/>
                    </a:lnTo>
                    <a:lnTo>
                      <a:pt x="54" y="204"/>
                    </a:lnTo>
                    <a:lnTo>
                      <a:pt x="18" y="210"/>
                    </a:lnTo>
                    <a:lnTo>
                      <a:pt x="12" y="204"/>
                    </a:lnTo>
                    <a:lnTo>
                      <a:pt x="24" y="192"/>
                    </a:lnTo>
                    <a:lnTo>
                      <a:pt x="24" y="156"/>
                    </a:lnTo>
                    <a:lnTo>
                      <a:pt x="36" y="126"/>
                    </a:lnTo>
                    <a:lnTo>
                      <a:pt x="6" y="66"/>
                    </a:lnTo>
                    <a:lnTo>
                      <a:pt x="0" y="0"/>
                    </a:lnTo>
                    <a:lnTo>
                      <a:pt x="162" y="0"/>
                    </a:lnTo>
                    <a:lnTo>
                      <a:pt x="162" y="24"/>
                    </a:lnTo>
                    <a:lnTo>
                      <a:pt x="168" y="18"/>
                    </a:lnTo>
                    <a:lnTo>
                      <a:pt x="162" y="30"/>
                    </a:lnTo>
                    <a:lnTo>
                      <a:pt x="174" y="36"/>
                    </a:lnTo>
                    <a:lnTo>
                      <a:pt x="162" y="48"/>
                    </a:lnTo>
                    <a:lnTo>
                      <a:pt x="168" y="48"/>
                    </a:lnTo>
                    <a:lnTo>
                      <a:pt x="144" y="84"/>
                    </a:lnTo>
                    <a:lnTo>
                      <a:pt x="138" y="126"/>
                    </a:lnTo>
                    <a:lnTo>
                      <a:pt x="240" y="120"/>
                    </a:lnTo>
                    <a:lnTo>
                      <a:pt x="240" y="144"/>
                    </a:lnTo>
                    <a:lnTo>
                      <a:pt x="252" y="168"/>
                    </a:lnTo>
                    <a:lnTo>
                      <a:pt x="258" y="174"/>
                    </a:lnTo>
                    <a:lnTo>
                      <a:pt x="258" y="18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31" name="Freeform 308"/>
              <p:cNvSpPr>
                <a:spLocks noChangeAspect="1"/>
              </p:cNvSpPr>
              <p:nvPr/>
            </p:nvSpPr>
            <p:spPr bwMode="auto">
              <a:xfrm>
                <a:off x="2556" y="1548"/>
                <a:ext cx="186" cy="294"/>
              </a:xfrm>
              <a:custGeom>
                <a:avLst/>
                <a:gdLst>
                  <a:gd name="T0" fmla="*/ 54 w 186"/>
                  <a:gd name="T1" fmla="*/ 294 h 294"/>
                  <a:gd name="T2" fmla="*/ 48 w 186"/>
                  <a:gd name="T3" fmla="*/ 294 h 294"/>
                  <a:gd name="T4" fmla="*/ 36 w 186"/>
                  <a:gd name="T5" fmla="*/ 276 h 294"/>
                  <a:gd name="T6" fmla="*/ 0 w 186"/>
                  <a:gd name="T7" fmla="*/ 162 h 294"/>
                  <a:gd name="T8" fmla="*/ 12 w 186"/>
                  <a:gd name="T9" fmla="*/ 162 h 294"/>
                  <a:gd name="T10" fmla="*/ 12 w 186"/>
                  <a:gd name="T11" fmla="*/ 150 h 294"/>
                  <a:gd name="T12" fmla="*/ 18 w 186"/>
                  <a:gd name="T13" fmla="*/ 150 h 294"/>
                  <a:gd name="T14" fmla="*/ 12 w 186"/>
                  <a:gd name="T15" fmla="*/ 144 h 294"/>
                  <a:gd name="T16" fmla="*/ 24 w 186"/>
                  <a:gd name="T17" fmla="*/ 114 h 294"/>
                  <a:gd name="T18" fmla="*/ 24 w 186"/>
                  <a:gd name="T19" fmla="*/ 60 h 294"/>
                  <a:gd name="T20" fmla="*/ 42 w 186"/>
                  <a:gd name="T21" fmla="*/ 6 h 294"/>
                  <a:gd name="T22" fmla="*/ 48 w 186"/>
                  <a:gd name="T23" fmla="*/ 6 h 294"/>
                  <a:gd name="T24" fmla="*/ 60 w 186"/>
                  <a:gd name="T25" fmla="*/ 18 h 294"/>
                  <a:gd name="T26" fmla="*/ 90 w 186"/>
                  <a:gd name="T27" fmla="*/ 0 h 294"/>
                  <a:gd name="T28" fmla="*/ 114 w 186"/>
                  <a:gd name="T29" fmla="*/ 18 h 294"/>
                  <a:gd name="T30" fmla="*/ 138 w 186"/>
                  <a:gd name="T31" fmla="*/ 96 h 294"/>
                  <a:gd name="T32" fmla="*/ 150 w 186"/>
                  <a:gd name="T33" fmla="*/ 96 h 294"/>
                  <a:gd name="T34" fmla="*/ 156 w 186"/>
                  <a:gd name="T35" fmla="*/ 120 h 294"/>
                  <a:gd name="T36" fmla="*/ 174 w 186"/>
                  <a:gd name="T37" fmla="*/ 120 h 294"/>
                  <a:gd name="T38" fmla="*/ 180 w 186"/>
                  <a:gd name="T39" fmla="*/ 138 h 294"/>
                  <a:gd name="T40" fmla="*/ 186 w 186"/>
                  <a:gd name="T41" fmla="*/ 138 h 294"/>
                  <a:gd name="T42" fmla="*/ 180 w 186"/>
                  <a:gd name="T43" fmla="*/ 156 h 294"/>
                  <a:gd name="T44" fmla="*/ 156 w 186"/>
                  <a:gd name="T45" fmla="*/ 168 h 294"/>
                  <a:gd name="T46" fmla="*/ 150 w 186"/>
                  <a:gd name="T47" fmla="*/ 186 h 294"/>
                  <a:gd name="T48" fmla="*/ 138 w 186"/>
                  <a:gd name="T49" fmla="*/ 174 h 294"/>
                  <a:gd name="T50" fmla="*/ 132 w 186"/>
                  <a:gd name="T51" fmla="*/ 186 h 294"/>
                  <a:gd name="T52" fmla="*/ 126 w 186"/>
                  <a:gd name="T53" fmla="*/ 180 h 294"/>
                  <a:gd name="T54" fmla="*/ 126 w 186"/>
                  <a:gd name="T55" fmla="*/ 192 h 294"/>
                  <a:gd name="T56" fmla="*/ 114 w 186"/>
                  <a:gd name="T57" fmla="*/ 192 h 294"/>
                  <a:gd name="T58" fmla="*/ 120 w 186"/>
                  <a:gd name="T59" fmla="*/ 186 h 294"/>
                  <a:gd name="T60" fmla="*/ 114 w 186"/>
                  <a:gd name="T61" fmla="*/ 180 h 294"/>
                  <a:gd name="T62" fmla="*/ 102 w 186"/>
                  <a:gd name="T63" fmla="*/ 222 h 294"/>
                  <a:gd name="T64" fmla="*/ 96 w 186"/>
                  <a:gd name="T65" fmla="*/ 216 h 294"/>
                  <a:gd name="T66" fmla="*/ 96 w 186"/>
                  <a:gd name="T67" fmla="*/ 234 h 294"/>
                  <a:gd name="T68" fmla="*/ 78 w 186"/>
                  <a:gd name="T69" fmla="*/ 234 h 294"/>
                  <a:gd name="T70" fmla="*/ 84 w 186"/>
                  <a:gd name="T71" fmla="*/ 246 h 294"/>
                  <a:gd name="T72" fmla="*/ 78 w 186"/>
                  <a:gd name="T73" fmla="*/ 234 h 294"/>
                  <a:gd name="T74" fmla="*/ 66 w 186"/>
                  <a:gd name="T75" fmla="*/ 240 h 294"/>
                  <a:gd name="T76" fmla="*/ 54 w 186"/>
                  <a:gd name="T77" fmla="*/ 294 h 29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86"/>
                  <a:gd name="T118" fmla="*/ 0 h 294"/>
                  <a:gd name="T119" fmla="*/ 186 w 186"/>
                  <a:gd name="T120" fmla="*/ 294 h 29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86" h="294">
                    <a:moveTo>
                      <a:pt x="54" y="294"/>
                    </a:moveTo>
                    <a:lnTo>
                      <a:pt x="48" y="294"/>
                    </a:lnTo>
                    <a:lnTo>
                      <a:pt x="36" y="276"/>
                    </a:lnTo>
                    <a:lnTo>
                      <a:pt x="0" y="162"/>
                    </a:lnTo>
                    <a:lnTo>
                      <a:pt x="12" y="162"/>
                    </a:lnTo>
                    <a:lnTo>
                      <a:pt x="12" y="150"/>
                    </a:lnTo>
                    <a:lnTo>
                      <a:pt x="18" y="150"/>
                    </a:lnTo>
                    <a:lnTo>
                      <a:pt x="12" y="144"/>
                    </a:lnTo>
                    <a:lnTo>
                      <a:pt x="24" y="114"/>
                    </a:lnTo>
                    <a:lnTo>
                      <a:pt x="24" y="60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60" y="18"/>
                    </a:lnTo>
                    <a:lnTo>
                      <a:pt x="90" y="0"/>
                    </a:lnTo>
                    <a:lnTo>
                      <a:pt x="114" y="18"/>
                    </a:lnTo>
                    <a:lnTo>
                      <a:pt x="138" y="96"/>
                    </a:lnTo>
                    <a:lnTo>
                      <a:pt x="150" y="96"/>
                    </a:lnTo>
                    <a:lnTo>
                      <a:pt x="156" y="120"/>
                    </a:lnTo>
                    <a:lnTo>
                      <a:pt x="174" y="120"/>
                    </a:lnTo>
                    <a:lnTo>
                      <a:pt x="180" y="138"/>
                    </a:lnTo>
                    <a:lnTo>
                      <a:pt x="186" y="138"/>
                    </a:lnTo>
                    <a:lnTo>
                      <a:pt x="180" y="156"/>
                    </a:lnTo>
                    <a:lnTo>
                      <a:pt x="156" y="168"/>
                    </a:lnTo>
                    <a:lnTo>
                      <a:pt x="150" y="186"/>
                    </a:lnTo>
                    <a:lnTo>
                      <a:pt x="138" y="174"/>
                    </a:lnTo>
                    <a:lnTo>
                      <a:pt x="132" y="186"/>
                    </a:lnTo>
                    <a:lnTo>
                      <a:pt x="126" y="180"/>
                    </a:lnTo>
                    <a:lnTo>
                      <a:pt x="126" y="192"/>
                    </a:lnTo>
                    <a:lnTo>
                      <a:pt x="114" y="192"/>
                    </a:lnTo>
                    <a:lnTo>
                      <a:pt x="120" y="186"/>
                    </a:lnTo>
                    <a:lnTo>
                      <a:pt x="114" y="180"/>
                    </a:lnTo>
                    <a:lnTo>
                      <a:pt x="102" y="222"/>
                    </a:lnTo>
                    <a:lnTo>
                      <a:pt x="96" y="216"/>
                    </a:lnTo>
                    <a:lnTo>
                      <a:pt x="96" y="234"/>
                    </a:lnTo>
                    <a:lnTo>
                      <a:pt x="78" y="234"/>
                    </a:lnTo>
                    <a:lnTo>
                      <a:pt x="84" y="246"/>
                    </a:lnTo>
                    <a:lnTo>
                      <a:pt x="78" y="234"/>
                    </a:lnTo>
                    <a:lnTo>
                      <a:pt x="66" y="240"/>
                    </a:lnTo>
                    <a:lnTo>
                      <a:pt x="54" y="294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32" name="Freeform 309"/>
              <p:cNvSpPr>
                <a:spLocks noChangeAspect="1"/>
              </p:cNvSpPr>
              <p:nvPr/>
            </p:nvSpPr>
            <p:spPr bwMode="auto">
              <a:xfrm>
                <a:off x="2556" y="1548"/>
                <a:ext cx="186" cy="300"/>
              </a:xfrm>
              <a:custGeom>
                <a:avLst/>
                <a:gdLst>
                  <a:gd name="T0" fmla="*/ 54 w 186"/>
                  <a:gd name="T1" fmla="*/ 294 h 300"/>
                  <a:gd name="T2" fmla="*/ 48 w 186"/>
                  <a:gd name="T3" fmla="*/ 294 h 300"/>
                  <a:gd name="T4" fmla="*/ 36 w 186"/>
                  <a:gd name="T5" fmla="*/ 276 h 300"/>
                  <a:gd name="T6" fmla="*/ 0 w 186"/>
                  <a:gd name="T7" fmla="*/ 162 h 300"/>
                  <a:gd name="T8" fmla="*/ 12 w 186"/>
                  <a:gd name="T9" fmla="*/ 162 h 300"/>
                  <a:gd name="T10" fmla="*/ 12 w 186"/>
                  <a:gd name="T11" fmla="*/ 150 h 300"/>
                  <a:gd name="T12" fmla="*/ 18 w 186"/>
                  <a:gd name="T13" fmla="*/ 150 h 300"/>
                  <a:gd name="T14" fmla="*/ 12 w 186"/>
                  <a:gd name="T15" fmla="*/ 144 h 300"/>
                  <a:gd name="T16" fmla="*/ 24 w 186"/>
                  <a:gd name="T17" fmla="*/ 114 h 300"/>
                  <a:gd name="T18" fmla="*/ 24 w 186"/>
                  <a:gd name="T19" fmla="*/ 60 h 300"/>
                  <a:gd name="T20" fmla="*/ 42 w 186"/>
                  <a:gd name="T21" fmla="*/ 6 h 300"/>
                  <a:gd name="T22" fmla="*/ 48 w 186"/>
                  <a:gd name="T23" fmla="*/ 6 h 300"/>
                  <a:gd name="T24" fmla="*/ 60 w 186"/>
                  <a:gd name="T25" fmla="*/ 18 h 300"/>
                  <a:gd name="T26" fmla="*/ 90 w 186"/>
                  <a:gd name="T27" fmla="*/ 0 h 300"/>
                  <a:gd name="T28" fmla="*/ 114 w 186"/>
                  <a:gd name="T29" fmla="*/ 18 h 300"/>
                  <a:gd name="T30" fmla="*/ 138 w 186"/>
                  <a:gd name="T31" fmla="*/ 96 h 300"/>
                  <a:gd name="T32" fmla="*/ 150 w 186"/>
                  <a:gd name="T33" fmla="*/ 96 h 300"/>
                  <a:gd name="T34" fmla="*/ 156 w 186"/>
                  <a:gd name="T35" fmla="*/ 120 h 300"/>
                  <a:gd name="T36" fmla="*/ 174 w 186"/>
                  <a:gd name="T37" fmla="*/ 120 h 300"/>
                  <a:gd name="T38" fmla="*/ 180 w 186"/>
                  <a:gd name="T39" fmla="*/ 138 h 300"/>
                  <a:gd name="T40" fmla="*/ 186 w 186"/>
                  <a:gd name="T41" fmla="*/ 138 h 300"/>
                  <a:gd name="T42" fmla="*/ 180 w 186"/>
                  <a:gd name="T43" fmla="*/ 156 h 300"/>
                  <a:gd name="T44" fmla="*/ 156 w 186"/>
                  <a:gd name="T45" fmla="*/ 168 h 300"/>
                  <a:gd name="T46" fmla="*/ 150 w 186"/>
                  <a:gd name="T47" fmla="*/ 186 h 300"/>
                  <a:gd name="T48" fmla="*/ 138 w 186"/>
                  <a:gd name="T49" fmla="*/ 174 h 300"/>
                  <a:gd name="T50" fmla="*/ 132 w 186"/>
                  <a:gd name="T51" fmla="*/ 186 h 300"/>
                  <a:gd name="T52" fmla="*/ 126 w 186"/>
                  <a:gd name="T53" fmla="*/ 180 h 300"/>
                  <a:gd name="T54" fmla="*/ 126 w 186"/>
                  <a:gd name="T55" fmla="*/ 192 h 300"/>
                  <a:gd name="T56" fmla="*/ 114 w 186"/>
                  <a:gd name="T57" fmla="*/ 192 h 300"/>
                  <a:gd name="T58" fmla="*/ 120 w 186"/>
                  <a:gd name="T59" fmla="*/ 186 h 300"/>
                  <a:gd name="T60" fmla="*/ 114 w 186"/>
                  <a:gd name="T61" fmla="*/ 180 h 300"/>
                  <a:gd name="T62" fmla="*/ 102 w 186"/>
                  <a:gd name="T63" fmla="*/ 222 h 300"/>
                  <a:gd name="T64" fmla="*/ 96 w 186"/>
                  <a:gd name="T65" fmla="*/ 216 h 300"/>
                  <a:gd name="T66" fmla="*/ 96 w 186"/>
                  <a:gd name="T67" fmla="*/ 234 h 300"/>
                  <a:gd name="T68" fmla="*/ 78 w 186"/>
                  <a:gd name="T69" fmla="*/ 234 h 300"/>
                  <a:gd name="T70" fmla="*/ 84 w 186"/>
                  <a:gd name="T71" fmla="*/ 246 h 300"/>
                  <a:gd name="T72" fmla="*/ 78 w 186"/>
                  <a:gd name="T73" fmla="*/ 234 h 300"/>
                  <a:gd name="T74" fmla="*/ 66 w 186"/>
                  <a:gd name="T75" fmla="*/ 240 h 300"/>
                  <a:gd name="T76" fmla="*/ 54 w 186"/>
                  <a:gd name="T77" fmla="*/ 294 h 300"/>
                  <a:gd name="T78" fmla="*/ 54 w 186"/>
                  <a:gd name="T79" fmla="*/ 300 h 30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86"/>
                  <a:gd name="T121" fmla="*/ 0 h 300"/>
                  <a:gd name="T122" fmla="*/ 186 w 186"/>
                  <a:gd name="T123" fmla="*/ 300 h 30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86" h="300">
                    <a:moveTo>
                      <a:pt x="54" y="294"/>
                    </a:moveTo>
                    <a:lnTo>
                      <a:pt x="48" y="294"/>
                    </a:lnTo>
                    <a:lnTo>
                      <a:pt x="36" y="276"/>
                    </a:lnTo>
                    <a:lnTo>
                      <a:pt x="0" y="162"/>
                    </a:lnTo>
                    <a:lnTo>
                      <a:pt x="12" y="162"/>
                    </a:lnTo>
                    <a:lnTo>
                      <a:pt x="12" y="150"/>
                    </a:lnTo>
                    <a:lnTo>
                      <a:pt x="18" y="150"/>
                    </a:lnTo>
                    <a:lnTo>
                      <a:pt x="12" y="144"/>
                    </a:lnTo>
                    <a:lnTo>
                      <a:pt x="24" y="114"/>
                    </a:lnTo>
                    <a:lnTo>
                      <a:pt x="24" y="60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60" y="18"/>
                    </a:lnTo>
                    <a:lnTo>
                      <a:pt x="90" y="0"/>
                    </a:lnTo>
                    <a:lnTo>
                      <a:pt x="114" y="18"/>
                    </a:lnTo>
                    <a:lnTo>
                      <a:pt x="138" y="96"/>
                    </a:lnTo>
                    <a:lnTo>
                      <a:pt x="150" y="96"/>
                    </a:lnTo>
                    <a:lnTo>
                      <a:pt x="156" y="120"/>
                    </a:lnTo>
                    <a:lnTo>
                      <a:pt x="174" y="120"/>
                    </a:lnTo>
                    <a:lnTo>
                      <a:pt x="180" y="138"/>
                    </a:lnTo>
                    <a:lnTo>
                      <a:pt x="186" y="138"/>
                    </a:lnTo>
                    <a:lnTo>
                      <a:pt x="180" y="156"/>
                    </a:lnTo>
                    <a:lnTo>
                      <a:pt x="156" y="168"/>
                    </a:lnTo>
                    <a:lnTo>
                      <a:pt x="150" y="186"/>
                    </a:lnTo>
                    <a:lnTo>
                      <a:pt x="138" y="174"/>
                    </a:lnTo>
                    <a:lnTo>
                      <a:pt x="132" y="186"/>
                    </a:lnTo>
                    <a:lnTo>
                      <a:pt x="126" y="180"/>
                    </a:lnTo>
                    <a:lnTo>
                      <a:pt x="126" y="192"/>
                    </a:lnTo>
                    <a:lnTo>
                      <a:pt x="114" y="192"/>
                    </a:lnTo>
                    <a:lnTo>
                      <a:pt x="120" y="186"/>
                    </a:lnTo>
                    <a:lnTo>
                      <a:pt x="114" y="180"/>
                    </a:lnTo>
                    <a:lnTo>
                      <a:pt x="102" y="222"/>
                    </a:lnTo>
                    <a:lnTo>
                      <a:pt x="96" y="216"/>
                    </a:lnTo>
                    <a:lnTo>
                      <a:pt x="96" y="234"/>
                    </a:lnTo>
                    <a:lnTo>
                      <a:pt x="78" y="234"/>
                    </a:lnTo>
                    <a:lnTo>
                      <a:pt x="84" y="246"/>
                    </a:lnTo>
                    <a:lnTo>
                      <a:pt x="78" y="234"/>
                    </a:lnTo>
                    <a:lnTo>
                      <a:pt x="66" y="240"/>
                    </a:lnTo>
                    <a:lnTo>
                      <a:pt x="54" y="294"/>
                    </a:lnTo>
                    <a:lnTo>
                      <a:pt x="54" y="30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33" name="Freeform 310"/>
              <p:cNvSpPr>
                <a:spLocks noChangeAspect="1"/>
              </p:cNvSpPr>
              <p:nvPr/>
            </p:nvSpPr>
            <p:spPr bwMode="auto">
              <a:xfrm>
                <a:off x="2244" y="2106"/>
                <a:ext cx="234" cy="114"/>
              </a:xfrm>
              <a:custGeom>
                <a:avLst/>
                <a:gdLst>
                  <a:gd name="T0" fmla="*/ 180 w 234"/>
                  <a:gd name="T1" fmla="*/ 0 h 114"/>
                  <a:gd name="T2" fmla="*/ 204 w 234"/>
                  <a:gd name="T3" fmla="*/ 78 h 114"/>
                  <a:gd name="T4" fmla="*/ 234 w 234"/>
                  <a:gd name="T5" fmla="*/ 72 h 114"/>
                  <a:gd name="T6" fmla="*/ 228 w 234"/>
                  <a:gd name="T7" fmla="*/ 102 h 114"/>
                  <a:gd name="T8" fmla="*/ 228 w 234"/>
                  <a:gd name="T9" fmla="*/ 90 h 114"/>
                  <a:gd name="T10" fmla="*/ 222 w 234"/>
                  <a:gd name="T11" fmla="*/ 102 h 114"/>
                  <a:gd name="T12" fmla="*/ 210 w 234"/>
                  <a:gd name="T13" fmla="*/ 108 h 114"/>
                  <a:gd name="T14" fmla="*/ 198 w 234"/>
                  <a:gd name="T15" fmla="*/ 114 h 114"/>
                  <a:gd name="T16" fmla="*/ 192 w 234"/>
                  <a:gd name="T17" fmla="*/ 90 h 114"/>
                  <a:gd name="T18" fmla="*/ 186 w 234"/>
                  <a:gd name="T19" fmla="*/ 96 h 114"/>
                  <a:gd name="T20" fmla="*/ 174 w 234"/>
                  <a:gd name="T21" fmla="*/ 90 h 114"/>
                  <a:gd name="T22" fmla="*/ 174 w 234"/>
                  <a:gd name="T23" fmla="*/ 78 h 114"/>
                  <a:gd name="T24" fmla="*/ 180 w 234"/>
                  <a:gd name="T25" fmla="*/ 78 h 114"/>
                  <a:gd name="T26" fmla="*/ 174 w 234"/>
                  <a:gd name="T27" fmla="*/ 66 h 114"/>
                  <a:gd name="T28" fmla="*/ 174 w 234"/>
                  <a:gd name="T29" fmla="*/ 66 h 114"/>
                  <a:gd name="T30" fmla="*/ 174 w 234"/>
                  <a:gd name="T31" fmla="*/ 42 h 114"/>
                  <a:gd name="T32" fmla="*/ 162 w 234"/>
                  <a:gd name="T33" fmla="*/ 42 h 114"/>
                  <a:gd name="T34" fmla="*/ 180 w 234"/>
                  <a:gd name="T35" fmla="*/ 18 h 114"/>
                  <a:gd name="T36" fmla="*/ 174 w 234"/>
                  <a:gd name="T37" fmla="*/ 12 h 114"/>
                  <a:gd name="T38" fmla="*/ 156 w 234"/>
                  <a:gd name="T39" fmla="*/ 42 h 114"/>
                  <a:gd name="T40" fmla="*/ 144 w 234"/>
                  <a:gd name="T41" fmla="*/ 42 h 114"/>
                  <a:gd name="T42" fmla="*/ 156 w 234"/>
                  <a:gd name="T43" fmla="*/ 48 h 114"/>
                  <a:gd name="T44" fmla="*/ 156 w 234"/>
                  <a:gd name="T45" fmla="*/ 72 h 114"/>
                  <a:gd name="T46" fmla="*/ 168 w 234"/>
                  <a:gd name="T47" fmla="*/ 96 h 114"/>
                  <a:gd name="T48" fmla="*/ 156 w 234"/>
                  <a:gd name="T49" fmla="*/ 90 h 114"/>
                  <a:gd name="T50" fmla="*/ 168 w 234"/>
                  <a:gd name="T51" fmla="*/ 96 h 114"/>
                  <a:gd name="T52" fmla="*/ 174 w 234"/>
                  <a:gd name="T53" fmla="*/ 114 h 114"/>
                  <a:gd name="T54" fmla="*/ 132 w 234"/>
                  <a:gd name="T55" fmla="*/ 102 h 114"/>
                  <a:gd name="T56" fmla="*/ 126 w 234"/>
                  <a:gd name="T57" fmla="*/ 102 h 114"/>
                  <a:gd name="T58" fmla="*/ 120 w 234"/>
                  <a:gd name="T59" fmla="*/ 96 h 114"/>
                  <a:gd name="T60" fmla="*/ 132 w 234"/>
                  <a:gd name="T61" fmla="*/ 72 h 114"/>
                  <a:gd name="T62" fmla="*/ 138 w 234"/>
                  <a:gd name="T63" fmla="*/ 66 h 114"/>
                  <a:gd name="T64" fmla="*/ 126 w 234"/>
                  <a:gd name="T65" fmla="*/ 66 h 114"/>
                  <a:gd name="T66" fmla="*/ 90 w 234"/>
                  <a:gd name="T67" fmla="*/ 48 h 114"/>
                  <a:gd name="T68" fmla="*/ 84 w 234"/>
                  <a:gd name="T69" fmla="*/ 30 h 114"/>
                  <a:gd name="T70" fmla="*/ 66 w 234"/>
                  <a:gd name="T71" fmla="*/ 30 h 114"/>
                  <a:gd name="T72" fmla="*/ 54 w 234"/>
                  <a:gd name="T73" fmla="*/ 42 h 114"/>
                  <a:gd name="T74" fmla="*/ 36 w 234"/>
                  <a:gd name="T75" fmla="*/ 36 h 114"/>
                  <a:gd name="T76" fmla="*/ 6 w 234"/>
                  <a:gd name="T77" fmla="*/ 66 h 114"/>
                  <a:gd name="T78" fmla="*/ 0 w 234"/>
                  <a:gd name="T79" fmla="*/ 36 h 114"/>
                  <a:gd name="T80" fmla="*/ 162 w 234"/>
                  <a:gd name="T81" fmla="*/ 6 h 114"/>
                  <a:gd name="T82" fmla="*/ 180 w 234"/>
                  <a:gd name="T83" fmla="*/ 0 h 11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34"/>
                  <a:gd name="T127" fmla="*/ 0 h 114"/>
                  <a:gd name="T128" fmla="*/ 234 w 234"/>
                  <a:gd name="T129" fmla="*/ 114 h 11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34" h="114">
                    <a:moveTo>
                      <a:pt x="180" y="0"/>
                    </a:moveTo>
                    <a:lnTo>
                      <a:pt x="204" y="78"/>
                    </a:lnTo>
                    <a:lnTo>
                      <a:pt x="234" y="72"/>
                    </a:lnTo>
                    <a:lnTo>
                      <a:pt x="228" y="102"/>
                    </a:lnTo>
                    <a:lnTo>
                      <a:pt x="228" y="90"/>
                    </a:lnTo>
                    <a:lnTo>
                      <a:pt x="222" y="102"/>
                    </a:lnTo>
                    <a:lnTo>
                      <a:pt x="210" y="108"/>
                    </a:lnTo>
                    <a:lnTo>
                      <a:pt x="198" y="114"/>
                    </a:lnTo>
                    <a:lnTo>
                      <a:pt x="192" y="90"/>
                    </a:lnTo>
                    <a:lnTo>
                      <a:pt x="186" y="96"/>
                    </a:lnTo>
                    <a:lnTo>
                      <a:pt x="174" y="90"/>
                    </a:lnTo>
                    <a:lnTo>
                      <a:pt x="174" y="78"/>
                    </a:lnTo>
                    <a:lnTo>
                      <a:pt x="180" y="78"/>
                    </a:lnTo>
                    <a:lnTo>
                      <a:pt x="174" y="66"/>
                    </a:lnTo>
                    <a:lnTo>
                      <a:pt x="174" y="42"/>
                    </a:lnTo>
                    <a:lnTo>
                      <a:pt x="162" y="42"/>
                    </a:lnTo>
                    <a:lnTo>
                      <a:pt x="180" y="18"/>
                    </a:lnTo>
                    <a:lnTo>
                      <a:pt x="174" y="12"/>
                    </a:lnTo>
                    <a:lnTo>
                      <a:pt x="156" y="42"/>
                    </a:lnTo>
                    <a:lnTo>
                      <a:pt x="144" y="42"/>
                    </a:lnTo>
                    <a:lnTo>
                      <a:pt x="156" y="48"/>
                    </a:lnTo>
                    <a:lnTo>
                      <a:pt x="156" y="72"/>
                    </a:lnTo>
                    <a:lnTo>
                      <a:pt x="168" y="96"/>
                    </a:lnTo>
                    <a:lnTo>
                      <a:pt x="156" y="90"/>
                    </a:lnTo>
                    <a:lnTo>
                      <a:pt x="168" y="96"/>
                    </a:lnTo>
                    <a:lnTo>
                      <a:pt x="174" y="114"/>
                    </a:lnTo>
                    <a:lnTo>
                      <a:pt x="132" y="102"/>
                    </a:lnTo>
                    <a:lnTo>
                      <a:pt x="126" y="102"/>
                    </a:lnTo>
                    <a:lnTo>
                      <a:pt x="120" y="96"/>
                    </a:lnTo>
                    <a:lnTo>
                      <a:pt x="132" y="72"/>
                    </a:lnTo>
                    <a:lnTo>
                      <a:pt x="138" y="66"/>
                    </a:lnTo>
                    <a:lnTo>
                      <a:pt x="126" y="66"/>
                    </a:lnTo>
                    <a:lnTo>
                      <a:pt x="90" y="48"/>
                    </a:lnTo>
                    <a:lnTo>
                      <a:pt x="84" y="30"/>
                    </a:lnTo>
                    <a:lnTo>
                      <a:pt x="66" y="30"/>
                    </a:lnTo>
                    <a:lnTo>
                      <a:pt x="54" y="42"/>
                    </a:lnTo>
                    <a:lnTo>
                      <a:pt x="36" y="36"/>
                    </a:lnTo>
                    <a:lnTo>
                      <a:pt x="6" y="66"/>
                    </a:lnTo>
                    <a:lnTo>
                      <a:pt x="0" y="36"/>
                    </a:lnTo>
                    <a:lnTo>
                      <a:pt x="162" y="6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34" name="Freeform 311"/>
              <p:cNvSpPr>
                <a:spLocks noChangeAspect="1"/>
              </p:cNvSpPr>
              <p:nvPr/>
            </p:nvSpPr>
            <p:spPr bwMode="auto">
              <a:xfrm>
                <a:off x="2244" y="2106"/>
                <a:ext cx="234" cy="114"/>
              </a:xfrm>
              <a:custGeom>
                <a:avLst/>
                <a:gdLst>
                  <a:gd name="T0" fmla="*/ 180 w 234"/>
                  <a:gd name="T1" fmla="*/ 0 h 114"/>
                  <a:gd name="T2" fmla="*/ 204 w 234"/>
                  <a:gd name="T3" fmla="*/ 78 h 114"/>
                  <a:gd name="T4" fmla="*/ 234 w 234"/>
                  <a:gd name="T5" fmla="*/ 72 h 114"/>
                  <a:gd name="T6" fmla="*/ 228 w 234"/>
                  <a:gd name="T7" fmla="*/ 102 h 114"/>
                  <a:gd name="T8" fmla="*/ 228 w 234"/>
                  <a:gd name="T9" fmla="*/ 90 h 114"/>
                  <a:gd name="T10" fmla="*/ 222 w 234"/>
                  <a:gd name="T11" fmla="*/ 102 h 114"/>
                  <a:gd name="T12" fmla="*/ 210 w 234"/>
                  <a:gd name="T13" fmla="*/ 108 h 114"/>
                  <a:gd name="T14" fmla="*/ 198 w 234"/>
                  <a:gd name="T15" fmla="*/ 114 h 114"/>
                  <a:gd name="T16" fmla="*/ 192 w 234"/>
                  <a:gd name="T17" fmla="*/ 90 h 114"/>
                  <a:gd name="T18" fmla="*/ 186 w 234"/>
                  <a:gd name="T19" fmla="*/ 96 h 114"/>
                  <a:gd name="T20" fmla="*/ 174 w 234"/>
                  <a:gd name="T21" fmla="*/ 90 h 114"/>
                  <a:gd name="T22" fmla="*/ 174 w 234"/>
                  <a:gd name="T23" fmla="*/ 78 h 114"/>
                  <a:gd name="T24" fmla="*/ 180 w 234"/>
                  <a:gd name="T25" fmla="*/ 78 h 114"/>
                  <a:gd name="T26" fmla="*/ 174 w 234"/>
                  <a:gd name="T27" fmla="*/ 66 h 114"/>
                  <a:gd name="T28" fmla="*/ 168 w 234"/>
                  <a:gd name="T29" fmla="*/ 66 h 114"/>
                  <a:gd name="T30" fmla="*/ 174 w 234"/>
                  <a:gd name="T31" fmla="*/ 66 h 114"/>
                  <a:gd name="T32" fmla="*/ 174 w 234"/>
                  <a:gd name="T33" fmla="*/ 42 h 114"/>
                  <a:gd name="T34" fmla="*/ 162 w 234"/>
                  <a:gd name="T35" fmla="*/ 42 h 114"/>
                  <a:gd name="T36" fmla="*/ 180 w 234"/>
                  <a:gd name="T37" fmla="*/ 18 h 114"/>
                  <a:gd name="T38" fmla="*/ 174 w 234"/>
                  <a:gd name="T39" fmla="*/ 12 h 114"/>
                  <a:gd name="T40" fmla="*/ 156 w 234"/>
                  <a:gd name="T41" fmla="*/ 42 h 114"/>
                  <a:gd name="T42" fmla="*/ 144 w 234"/>
                  <a:gd name="T43" fmla="*/ 42 h 114"/>
                  <a:gd name="T44" fmla="*/ 156 w 234"/>
                  <a:gd name="T45" fmla="*/ 48 h 114"/>
                  <a:gd name="T46" fmla="*/ 156 w 234"/>
                  <a:gd name="T47" fmla="*/ 72 h 114"/>
                  <a:gd name="T48" fmla="*/ 168 w 234"/>
                  <a:gd name="T49" fmla="*/ 96 h 114"/>
                  <a:gd name="T50" fmla="*/ 156 w 234"/>
                  <a:gd name="T51" fmla="*/ 90 h 114"/>
                  <a:gd name="T52" fmla="*/ 168 w 234"/>
                  <a:gd name="T53" fmla="*/ 96 h 114"/>
                  <a:gd name="T54" fmla="*/ 174 w 234"/>
                  <a:gd name="T55" fmla="*/ 114 h 114"/>
                  <a:gd name="T56" fmla="*/ 132 w 234"/>
                  <a:gd name="T57" fmla="*/ 102 h 114"/>
                  <a:gd name="T58" fmla="*/ 126 w 234"/>
                  <a:gd name="T59" fmla="*/ 102 h 114"/>
                  <a:gd name="T60" fmla="*/ 120 w 234"/>
                  <a:gd name="T61" fmla="*/ 96 h 114"/>
                  <a:gd name="T62" fmla="*/ 132 w 234"/>
                  <a:gd name="T63" fmla="*/ 72 h 114"/>
                  <a:gd name="T64" fmla="*/ 138 w 234"/>
                  <a:gd name="T65" fmla="*/ 66 h 114"/>
                  <a:gd name="T66" fmla="*/ 126 w 234"/>
                  <a:gd name="T67" fmla="*/ 66 h 114"/>
                  <a:gd name="T68" fmla="*/ 90 w 234"/>
                  <a:gd name="T69" fmla="*/ 48 h 114"/>
                  <a:gd name="T70" fmla="*/ 84 w 234"/>
                  <a:gd name="T71" fmla="*/ 30 h 114"/>
                  <a:gd name="T72" fmla="*/ 66 w 234"/>
                  <a:gd name="T73" fmla="*/ 30 h 114"/>
                  <a:gd name="T74" fmla="*/ 54 w 234"/>
                  <a:gd name="T75" fmla="*/ 42 h 114"/>
                  <a:gd name="T76" fmla="*/ 36 w 234"/>
                  <a:gd name="T77" fmla="*/ 36 h 114"/>
                  <a:gd name="T78" fmla="*/ 6 w 234"/>
                  <a:gd name="T79" fmla="*/ 66 h 114"/>
                  <a:gd name="T80" fmla="*/ 0 w 234"/>
                  <a:gd name="T81" fmla="*/ 36 h 114"/>
                  <a:gd name="T82" fmla="*/ 162 w 234"/>
                  <a:gd name="T83" fmla="*/ 6 h 114"/>
                  <a:gd name="T84" fmla="*/ 180 w 234"/>
                  <a:gd name="T85" fmla="*/ 0 h 114"/>
                  <a:gd name="T86" fmla="*/ 180 w 234"/>
                  <a:gd name="T87" fmla="*/ 6 h 11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34"/>
                  <a:gd name="T133" fmla="*/ 0 h 114"/>
                  <a:gd name="T134" fmla="*/ 234 w 234"/>
                  <a:gd name="T135" fmla="*/ 114 h 11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34" h="114">
                    <a:moveTo>
                      <a:pt x="180" y="0"/>
                    </a:moveTo>
                    <a:lnTo>
                      <a:pt x="204" y="78"/>
                    </a:lnTo>
                    <a:lnTo>
                      <a:pt x="234" y="72"/>
                    </a:lnTo>
                    <a:lnTo>
                      <a:pt x="228" y="102"/>
                    </a:lnTo>
                    <a:lnTo>
                      <a:pt x="228" y="90"/>
                    </a:lnTo>
                    <a:lnTo>
                      <a:pt x="222" y="102"/>
                    </a:lnTo>
                    <a:lnTo>
                      <a:pt x="210" y="108"/>
                    </a:lnTo>
                    <a:lnTo>
                      <a:pt x="198" y="114"/>
                    </a:lnTo>
                    <a:lnTo>
                      <a:pt x="192" y="90"/>
                    </a:lnTo>
                    <a:lnTo>
                      <a:pt x="186" y="96"/>
                    </a:lnTo>
                    <a:lnTo>
                      <a:pt x="174" y="90"/>
                    </a:lnTo>
                    <a:lnTo>
                      <a:pt x="174" y="78"/>
                    </a:lnTo>
                    <a:lnTo>
                      <a:pt x="180" y="78"/>
                    </a:lnTo>
                    <a:lnTo>
                      <a:pt x="174" y="66"/>
                    </a:lnTo>
                    <a:lnTo>
                      <a:pt x="168" y="66"/>
                    </a:lnTo>
                    <a:lnTo>
                      <a:pt x="174" y="66"/>
                    </a:lnTo>
                    <a:lnTo>
                      <a:pt x="174" y="42"/>
                    </a:lnTo>
                    <a:lnTo>
                      <a:pt x="162" y="42"/>
                    </a:lnTo>
                    <a:lnTo>
                      <a:pt x="180" y="18"/>
                    </a:lnTo>
                    <a:lnTo>
                      <a:pt x="174" y="12"/>
                    </a:lnTo>
                    <a:lnTo>
                      <a:pt x="156" y="42"/>
                    </a:lnTo>
                    <a:lnTo>
                      <a:pt x="144" y="42"/>
                    </a:lnTo>
                    <a:lnTo>
                      <a:pt x="156" y="48"/>
                    </a:lnTo>
                    <a:lnTo>
                      <a:pt x="156" y="72"/>
                    </a:lnTo>
                    <a:lnTo>
                      <a:pt x="168" y="96"/>
                    </a:lnTo>
                    <a:lnTo>
                      <a:pt x="156" y="90"/>
                    </a:lnTo>
                    <a:lnTo>
                      <a:pt x="168" y="96"/>
                    </a:lnTo>
                    <a:lnTo>
                      <a:pt x="174" y="114"/>
                    </a:lnTo>
                    <a:lnTo>
                      <a:pt x="132" y="102"/>
                    </a:lnTo>
                    <a:lnTo>
                      <a:pt x="126" y="102"/>
                    </a:lnTo>
                    <a:lnTo>
                      <a:pt x="120" y="96"/>
                    </a:lnTo>
                    <a:lnTo>
                      <a:pt x="132" y="72"/>
                    </a:lnTo>
                    <a:lnTo>
                      <a:pt x="138" y="66"/>
                    </a:lnTo>
                    <a:lnTo>
                      <a:pt x="126" y="66"/>
                    </a:lnTo>
                    <a:lnTo>
                      <a:pt x="90" y="48"/>
                    </a:lnTo>
                    <a:lnTo>
                      <a:pt x="84" y="30"/>
                    </a:lnTo>
                    <a:lnTo>
                      <a:pt x="66" y="30"/>
                    </a:lnTo>
                    <a:lnTo>
                      <a:pt x="54" y="42"/>
                    </a:lnTo>
                    <a:lnTo>
                      <a:pt x="36" y="36"/>
                    </a:lnTo>
                    <a:lnTo>
                      <a:pt x="6" y="66"/>
                    </a:lnTo>
                    <a:lnTo>
                      <a:pt x="0" y="36"/>
                    </a:lnTo>
                    <a:lnTo>
                      <a:pt x="162" y="6"/>
                    </a:lnTo>
                    <a:lnTo>
                      <a:pt x="180" y="0"/>
                    </a:lnTo>
                    <a:lnTo>
                      <a:pt x="18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35" name="Freeform 312"/>
              <p:cNvSpPr>
                <a:spLocks noChangeAspect="1"/>
              </p:cNvSpPr>
              <p:nvPr/>
            </p:nvSpPr>
            <p:spPr bwMode="auto">
              <a:xfrm>
                <a:off x="2496" y="1854"/>
                <a:ext cx="174" cy="90"/>
              </a:xfrm>
              <a:custGeom>
                <a:avLst/>
                <a:gdLst>
                  <a:gd name="T0" fmla="*/ 36 w 174"/>
                  <a:gd name="T1" fmla="*/ 30 h 90"/>
                  <a:gd name="T2" fmla="*/ 90 w 174"/>
                  <a:gd name="T3" fmla="*/ 18 h 90"/>
                  <a:gd name="T4" fmla="*/ 108 w 174"/>
                  <a:gd name="T5" fmla="*/ 0 h 90"/>
                  <a:gd name="T6" fmla="*/ 120 w 174"/>
                  <a:gd name="T7" fmla="*/ 18 h 90"/>
                  <a:gd name="T8" fmla="*/ 114 w 174"/>
                  <a:gd name="T9" fmla="*/ 42 h 90"/>
                  <a:gd name="T10" fmla="*/ 126 w 174"/>
                  <a:gd name="T11" fmla="*/ 42 h 90"/>
                  <a:gd name="T12" fmla="*/ 150 w 174"/>
                  <a:gd name="T13" fmla="*/ 66 h 90"/>
                  <a:gd name="T14" fmla="*/ 168 w 174"/>
                  <a:gd name="T15" fmla="*/ 60 h 90"/>
                  <a:gd name="T16" fmla="*/ 150 w 174"/>
                  <a:gd name="T17" fmla="*/ 48 h 90"/>
                  <a:gd name="T18" fmla="*/ 162 w 174"/>
                  <a:gd name="T19" fmla="*/ 42 h 90"/>
                  <a:gd name="T20" fmla="*/ 174 w 174"/>
                  <a:gd name="T21" fmla="*/ 66 h 90"/>
                  <a:gd name="T22" fmla="*/ 138 w 174"/>
                  <a:gd name="T23" fmla="*/ 84 h 90"/>
                  <a:gd name="T24" fmla="*/ 138 w 174"/>
                  <a:gd name="T25" fmla="*/ 72 h 90"/>
                  <a:gd name="T26" fmla="*/ 120 w 174"/>
                  <a:gd name="T27" fmla="*/ 90 h 90"/>
                  <a:gd name="T28" fmla="*/ 120 w 174"/>
                  <a:gd name="T29" fmla="*/ 84 h 90"/>
                  <a:gd name="T30" fmla="*/ 102 w 174"/>
                  <a:gd name="T31" fmla="*/ 60 h 90"/>
                  <a:gd name="T32" fmla="*/ 84 w 174"/>
                  <a:gd name="T33" fmla="*/ 66 h 90"/>
                  <a:gd name="T34" fmla="*/ 78 w 174"/>
                  <a:gd name="T35" fmla="*/ 66 h 90"/>
                  <a:gd name="T36" fmla="*/ 0 w 174"/>
                  <a:gd name="T37" fmla="*/ 84 h 90"/>
                  <a:gd name="T38" fmla="*/ 0 w 174"/>
                  <a:gd name="T39" fmla="*/ 36 h 90"/>
                  <a:gd name="T40" fmla="*/ 18 w 174"/>
                  <a:gd name="T41" fmla="*/ 36 h 90"/>
                  <a:gd name="T42" fmla="*/ 36 w 174"/>
                  <a:gd name="T43" fmla="*/ 30 h 9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4"/>
                  <a:gd name="T67" fmla="*/ 0 h 90"/>
                  <a:gd name="T68" fmla="*/ 174 w 174"/>
                  <a:gd name="T69" fmla="*/ 90 h 9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4" h="90">
                    <a:moveTo>
                      <a:pt x="36" y="30"/>
                    </a:moveTo>
                    <a:lnTo>
                      <a:pt x="90" y="18"/>
                    </a:lnTo>
                    <a:lnTo>
                      <a:pt x="108" y="0"/>
                    </a:lnTo>
                    <a:lnTo>
                      <a:pt x="120" y="18"/>
                    </a:lnTo>
                    <a:lnTo>
                      <a:pt x="114" y="42"/>
                    </a:lnTo>
                    <a:lnTo>
                      <a:pt x="126" y="42"/>
                    </a:lnTo>
                    <a:lnTo>
                      <a:pt x="150" y="66"/>
                    </a:lnTo>
                    <a:lnTo>
                      <a:pt x="168" y="60"/>
                    </a:lnTo>
                    <a:lnTo>
                      <a:pt x="150" y="48"/>
                    </a:lnTo>
                    <a:lnTo>
                      <a:pt x="162" y="42"/>
                    </a:lnTo>
                    <a:lnTo>
                      <a:pt x="174" y="66"/>
                    </a:lnTo>
                    <a:lnTo>
                      <a:pt x="138" y="84"/>
                    </a:lnTo>
                    <a:lnTo>
                      <a:pt x="138" y="72"/>
                    </a:lnTo>
                    <a:lnTo>
                      <a:pt x="120" y="90"/>
                    </a:lnTo>
                    <a:lnTo>
                      <a:pt x="120" y="84"/>
                    </a:lnTo>
                    <a:lnTo>
                      <a:pt x="102" y="60"/>
                    </a:lnTo>
                    <a:lnTo>
                      <a:pt x="84" y="66"/>
                    </a:lnTo>
                    <a:lnTo>
                      <a:pt x="78" y="66"/>
                    </a:lnTo>
                    <a:lnTo>
                      <a:pt x="0" y="84"/>
                    </a:lnTo>
                    <a:lnTo>
                      <a:pt x="0" y="36"/>
                    </a:lnTo>
                    <a:lnTo>
                      <a:pt x="18" y="36"/>
                    </a:lnTo>
                    <a:lnTo>
                      <a:pt x="36" y="3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36" name="Freeform 313"/>
              <p:cNvSpPr>
                <a:spLocks noChangeAspect="1"/>
              </p:cNvSpPr>
              <p:nvPr/>
            </p:nvSpPr>
            <p:spPr bwMode="auto">
              <a:xfrm>
                <a:off x="2496" y="1854"/>
                <a:ext cx="174" cy="90"/>
              </a:xfrm>
              <a:custGeom>
                <a:avLst/>
                <a:gdLst>
                  <a:gd name="T0" fmla="*/ 36 w 174"/>
                  <a:gd name="T1" fmla="*/ 30 h 90"/>
                  <a:gd name="T2" fmla="*/ 90 w 174"/>
                  <a:gd name="T3" fmla="*/ 18 h 90"/>
                  <a:gd name="T4" fmla="*/ 108 w 174"/>
                  <a:gd name="T5" fmla="*/ 0 h 90"/>
                  <a:gd name="T6" fmla="*/ 120 w 174"/>
                  <a:gd name="T7" fmla="*/ 18 h 90"/>
                  <a:gd name="T8" fmla="*/ 114 w 174"/>
                  <a:gd name="T9" fmla="*/ 42 h 90"/>
                  <a:gd name="T10" fmla="*/ 126 w 174"/>
                  <a:gd name="T11" fmla="*/ 42 h 90"/>
                  <a:gd name="T12" fmla="*/ 150 w 174"/>
                  <a:gd name="T13" fmla="*/ 66 h 90"/>
                  <a:gd name="T14" fmla="*/ 168 w 174"/>
                  <a:gd name="T15" fmla="*/ 60 h 90"/>
                  <a:gd name="T16" fmla="*/ 150 w 174"/>
                  <a:gd name="T17" fmla="*/ 48 h 90"/>
                  <a:gd name="T18" fmla="*/ 162 w 174"/>
                  <a:gd name="T19" fmla="*/ 42 h 90"/>
                  <a:gd name="T20" fmla="*/ 174 w 174"/>
                  <a:gd name="T21" fmla="*/ 66 h 90"/>
                  <a:gd name="T22" fmla="*/ 138 w 174"/>
                  <a:gd name="T23" fmla="*/ 84 h 90"/>
                  <a:gd name="T24" fmla="*/ 138 w 174"/>
                  <a:gd name="T25" fmla="*/ 72 h 90"/>
                  <a:gd name="T26" fmla="*/ 120 w 174"/>
                  <a:gd name="T27" fmla="*/ 90 h 90"/>
                  <a:gd name="T28" fmla="*/ 120 w 174"/>
                  <a:gd name="T29" fmla="*/ 84 h 90"/>
                  <a:gd name="T30" fmla="*/ 102 w 174"/>
                  <a:gd name="T31" fmla="*/ 60 h 90"/>
                  <a:gd name="T32" fmla="*/ 84 w 174"/>
                  <a:gd name="T33" fmla="*/ 66 h 90"/>
                  <a:gd name="T34" fmla="*/ 78 w 174"/>
                  <a:gd name="T35" fmla="*/ 66 h 90"/>
                  <a:gd name="T36" fmla="*/ 0 w 174"/>
                  <a:gd name="T37" fmla="*/ 84 h 90"/>
                  <a:gd name="T38" fmla="*/ 0 w 174"/>
                  <a:gd name="T39" fmla="*/ 36 h 90"/>
                  <a:gd name="T40" fmla="*/ 18 w 174"/>
                  <a:gd name="T41" fmla="*/ 36 h 90"/>
                  <a:gd name="T42" fmla="*/ 36 w 174"/>
                  <a:gd name="T43" fmla="*/ 30 h 90"/>
                  <a:gd name="T44" fmla="*/ 36 w 174"/>
                  <a:gd name="T45" fmla="*/ 36 h 9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4"/>
                  <a:gd name="T70" fmla="*/ 0 h 90"/>
                  <a:gd name="T71" fmla="*/ 174 w 174"/>
                  <a:gd name="T72" fmla="*/ 90 h 9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4" h="90">
                    <a:moveTo>
                      <a:pt x="36" y="30"/>
                    </a:moveTo>
                    <a:lnTo>
                      <a:pt x="90" y="18"/>
                    </a:lnTo>
                    <a:lnTo>
                      <a:pt x="108" y="0"/>
                    </a:lnTo>
                    <a:lnTo>
                      <a:pt x="120" y="18"/>
                    </a:lnTo>
                    <a:lnTo>
                      <a:pt x="114" y="42"/>
                    </a:lnTo>
                    <a:lnTo>
                      <a:pt x="126" y="42"/>
                    </a:lnTo>
                    <a:lnTo>
                      <a:pt x="150" y="66"/>
                    </a:lnTo>
                    <a:lnTo>
                      <a:pt x="168" y="60"/>
                    </a:lnTo>
                    <a:lnTo>
                      <a:pt x="150" y="48"/>
                    </a:lnTo>
                    <a:lnTo>
                      <a:pt x="162" y="42"/>
                    </a:lnTo>
                    <a:lnTo>
                      <a:pt x="174" y="66"/>
                    </a:lnTo>
                    <a:lnTo>
                      <a:pt x="138" y="84"/>
                    </a:lnTo>
                    <a:lnTo>
                      <a:pt x="138" y="72"/>
                    </a:lnTo>
                    <a:lnTo>
                      <a:pt x="120" y="90"/>
                    </a:lnTo>
                    <a:lnTo>
                      <a:pt x="120" y="84"/>
                    </a:lnTo>
                    <a:lnTo>
                      <a:pt x="102" y="60"/>
                    </a:lnTo>
                    <a:lnTo>
                      <a:pt x="84" y="66"/>
                    </a:lnTo>
                    <a:lnTo>
                      <a:pt x="78" y="66"/>
                    </a:lnTo>
                    <a:lnTo>
                      <a:pt x="0" y="84"/>
                    </a:lnTo>
                    <a:lnTo>
                      <a:pt x="0" y="36"/>
                    </a:lnTo>
                    <a:lnTo>
                      <a:pt x="18" y="36"/>
                    </a:lnTo>
                    <a:lnTo>
                      <a:pt x="36" y="30"/>
                    </a:lnTo>
                    <a:lnTo>
                      <a:pt x="36" y="3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37" name="Freeform 314"/>
              <p:cNvSpPr>
                <a:spLocks noChangeAspect="1"/>
              </p:cNvSpPr>
              <p:nvPr/>
            </p:nvSpPr>
            <p:spPr bwMode="auto">
              <a:xfrm>
                <a:off x="1878" y="1794"/>
                <a:ext cx="198" cy="264"/>
              </a:xfrm>
              <a:custGeom>
                <a:avLst/>
                <a:gdLst>
                  <a:gd name="T0" fmla="*/ 96 w 198"/>
                  <a:gd name="T1" fmla="*/ 258 h 264"/>
                  <a:gd name="T2" fmla="*/ 0 w 198"/>
                  <a:gd name="T3" fmla="*/ 264 h 264"/>
                  <a:gd name="T4" fmla="*/ 24 w 198"/>
                  <a:gd name="T5" fmla="*/ 204 h 264"/>
                  <a:gd name="T6" fmla="*/ 0 w 198"/>
                  <a:gd name="T7" fmla="*/ 144 h 264"/>
                  <a:gd name="T8" fmla="*/ 6 w 198"/>
                  <a:gd name="T9" fmla="*/ 78 h 264"/>
                  <a:gd name="T10" fmla="*/ 36 w 198"/>
                  <a:gd name="T11" fmla="*/ 42 h 264"/>
                  <a:gd name="T12" fmla="*/ 36 w 198"/>
                  <a:gd name="T13" fmla="*/ 66 h 264"/>
                  <a:gd name="T14" fmla="*/ 42 w 198"/>
                  <a:gd name="T15" fmla="*/ 54 h 264"/>
                  <a:gd name="T16" fmla="*/ 42 w 198"/>
                  <a:gd name="T17" fmla="*/ 36 h 264"/>
                  <a:gd name="T18" fmla="*/ 60 w 198"/>
                  <a:gd name="T19" fmla="*/ 24 h 264"/>
                  <a:gd name="T20" fmla="*/ 54 w 198"/>
                  <a:gd name="T21" fmla="*/ 12 h 264"/>
                  <a:gd name="T22" fmla="*/ 66 w 198"/>
                  <a:gd name="T23" fmla="*/ 0 h 264"/>
                  <a:gd name="T24" fmla="*/ 126 w 198"/>
                  <a:gd name="T25" fmla="*/ 18 h 264"/>
                  <a:gd name="T26" fmla="*/ 138 w 198"/>
                  <a:gd name="T27" fmla="*/ 36 h 264"/>
                  <a:gd name="T28" fmla="*/ 132 w 198"/>
                  <a:gd name="T29" fmla="*/ 42 h 264"/>
                  <a:gd name="T30" fmla="*/ 144 w 198"/>
                  <a:gd name="T31" fmla="*/ 60 h 264"/>
                  <a:gd name="T32" fmla="*/ 144 w 198"/>
                  <a:gd name="T33" fmla="*/ 84 h 264"/>
                  <a:gd name="T34" fmla="*/ 120 w 198"/>
                  <a:gd name="T35" fmla="*/ 108 h 264"/>
                  <a:gd name="T36" fmla="*/ 120 w 198"/>
                  <a:gd name="T37" fmla="*/ 126 h 264"/>
                  <a:gd name="T38" fmla="*/ 132 w 198"/>
                  <a:gd name="T39" fmla="*/ 132 h 264"/>
                  <a:gd name="T40" fmla="*/ 162 w 198"/>
                  <a:gd name="T41" fmla="*/ 96 h 264"/>
                  <a:gd name="T42" fmla="*/ 180 w 198"/>
                  <a:gd name="T43" fmla="*/ 114 h 264"/>
                  <a:gd name="T44" fmla="*/ 198 w 198"/>
                  <a:gd name="T45" fmla="*/ 162 h 264"/>
                  <a:gd name="T46" fmla="*/ 192 w 198"/>
                  <a:gd name="T47" fmla="*/ 186 h 264"/>
                  <a:gd name="T48" fmla="*/ 192 w 198"/>
                  <a:gd name="T49" fmla="*/ 192 h 264"/>
                  <a:gd name="T50" fmla="*/ 186 w 198"/>
                  <a:gd name="T51" fmla="*/ 186 h 264"/>
                  <a:gd name="T52" fmla="*/ 180 w 198"/>
                  <a:gd name="T53" fmla="*/ 186 h 264"/>
                  <a:gd name="T54" fmla="*/ 156 w 198"/>
                  <a:gd name="T55" fmla="*/ 246 h 264"/>
                  <a:gd name="T56" fmla="*/ 114 w 198"/>
                  <a:gd name="T57" fmla="*/ 258 h 264"/>
                  <a:gd name="T58" fmla="*/ 96 w 198"/>
                  <a:gd name="T59" fmla="*/ 258 h 26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98"/>
                  <a:gd name="T91" fmla="*/ 0 h 264"/>
                  <a:gd name="T92" fmla="*/ 198 w 198"/>
                  <a:gd name="T93" fmla="*/ 264 h 26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98" h="264">
                    <a:moveTo>
                      <a:pt x="96" y="258"/>
                    </a:moveTo>
                    <a:lnTo>
                      <a:pt x="0" y="264"/>
                    </a:lnTo>
                    <a:lnTo>
                      <a:pt x="24" y="204"/>
                    </a:lnTo>
                    <a:lnTo>
                      <a:pt x="0" y="144"/>
                    </a:lnTo>
                    <a:lnTo>
                      <a:pt x="6" y="78"/>
                    </a:lnTo>
                    <a:lnTo>
                      <a:pt x="36" y="42"/>
                    </a:lnTo>
                    <a:lnTo>
                      <a:pt x="36" y="66"/>
                    </a:lnTo>
                    <a:lnTo>
                      <a:pt x="42" y="54"/>
                    </a:lnTo>
                    <a:lnTo>
                      <a:pt x="42" y="36"/>
                    </a:lnTo>
                    <a:lnTo>
                      <a:pt x="60" y="24"/>
                    </a:lnTo>
                    <a:lnTo>
                      <a:pt x="54" y="12"/>
                    </a:lnTo>
                    <a:lnTo>
                      <a:pt x="66" y="0"/>
                    </a:lnTo>
                    <a:lnTo>
                      <a:pt x="126" y="18"/>
                    </a:lnTo>
                    <a:lnTo>
                      <a:pt x="138" y="36"/>
                    </a:lnTo>
                    <a:lnTo>
                      <a:pt x="132" y="42"/>
                    </a:lnTo>
                    <a:lnTo>
                      <a:pt x="144" y="60"/>
                    </a:lnTo>
                    <a:lnTo>
                      <a:pt x="144" y="84"/>
                    </a:lnTo>
                    <a:lnTo>
                      <a:pt x="120" y="108"/>
                    </a:lnTo>
                    <a:lnTo>
                      <a:pt x="120" y="126"/>
                    </a:lnTo>
                    <a:lnTo>
                      <a:pt x="132" y="132"/>
                    </a:lnTo>
                    <a:lnTo>
                      <a:pt x="162" y="96"/>
                    </a:lnTo>
                    <a:lnTo>
                      <a:pt x="180" y="114"/>
                    </a:lnTo>
                    <a:lnTo>
                      <a:pt x="198" y="162"/>
                    </a:lnTo>
                    <a:lnTo>
                      <a:pt x="192" y="186"/>
                    </a:lnTo>
                    <a:lnTo>
                      <a:pt x="192" y="192"/>
                    </a:lnTo>
                    <a:lnTo>
                      <a:pt x="186" y="186"/>
                    </a:lnTo>
                    <a:lnTo>
                      <a:pt x="180" y="186"/>
                    </a:lnTo>
                    <a:lnTo>
                      <a:pt x="156" y="246"/>
                    </a:lnTo>
                    <a:lnTo>
                      <a:pt x="114" y="258"/>
                    </a:lnTo>
                    <a:lnTo>
                      <a:pt x="96" y="258"/>
                    </a:lnTo>
                    <a:close/>
                  </a:path>
                </a:pathLst>
              </a:custGeom>
              <a:solidFill>
                <a:srgbClr val="FF4500"/>
              </a:solidFill>
              <a:ln w="9525">
                <a:solidFill>
                  <a:srgbClr val="FF4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38" name="Freeform 315"/>
              <p:cNvSpPr>
                <a:spLocks noChangeAspect="1"/>
              </p:cNvSpPr>
              <p:nvPr/>
            </p:nvSpPr>
            <p:spPr bwMode="auto">
              <a:xfrm>
                <a:off x="1878" y="1794"/>
                <a:ext cx="198" cy="264"/>
              </a:xfrm>
              <a:custGeom>
                <a:avLst/>
                <a:gdLst>
                  <a:gd name="T0" fmla="*/ 96 w 198"/>
                  <a:gd name="T1" fmla="*/ 258 h 264"/>
                  <a:gd name="T2" fmla="*/ 0 w 198"/>
                  <a:gd name="T3" fmla="*/ 264 h 264"/>
                  <a:gd name="T4" fmla="*/ 24 w 198"/>
                  <a:gd name="T5" fmla="*/ 204 h 264"/>
                  <a:gd name="T6" fmla="*/ 0 w 198"/>
                  <a:gd name="T7" fmla="*/ 144 h 264"/>
                  <a:gd name="T8" fmla="*/ 6 w 198"/>
                  <a:gd name="T9" fmla="*/ 78 h 264"/>
                  <a:gd name="T10" fmla="*/ 36 w 198"/>
                  <a:gd name="T11" fmla="*/ 42 h 264"/>
                  <a:gd name="T12" fmla="*/ 36 w 198"/>
                  <a:gd name="T13" fmla="*/ 66 h 264"/>
                  <a:gd name="T14" fmla="*/ 42 w 198"/>
                  <a:gd name="T15" fmla="*/ 54 h 264"/>
                  <a:gd name="T16" fmla="*/ 42 w 198"/>
                  <a:gd name="T17" fmla="*/ 66 h 264"/>
                  <a:gd name="T18" fmla="*/ 42 w 198"/>
                  <a:gd name="T19" fmla="*/ 36 h 264"/>
                  <a:gd name="T20" fmla="*/ 60 w 198"/>
                  <a:gd name="T21" fmla="*/ 24 h 264"/>
                  <a:gd name="T22" fmla="*/ 54 w 198"/>
                  <a:gd name="T23" fmla="*/ 12 h 264"/>
                  <a:gd name="T24" fmla="*/ 66 w 198"/>
                  <a:gd name="T25" fmla="*/ 0 h 264"/>
                  <a:gd name="T26" fmla="*/ 126 w 198"/>
                  <a:gd name="T27" fmla="*/ 18 h 264"/>
                  <a:gd name="T28" fmla="*/ 138 w 198"/>
                  <a:gd name="T29" fmla="*/ 36 h 264"/>
                  <a:gd name="T30" fmla="*/ 132 w 198"/>
                  <a:gd name="T31" fmla="*/ 42 h 264"/>
                  <a:gd name="T32" fmla="*/ 144 w 198"/>
                  <a:gd name="T33" fmla="*/ 60 h 264"/>
                  <a:gd name="T34" fmla="*/ 144 w 198"/>
                  <a:gd name="T35" fmla="*/ 84 h 264"/>
                  <a:gd name="T36" fmla="*/ 120 w 198"/>
                  <a:gd name="T37" fmla="*/ 108 h 264"/>
                  <a:gd name="T38" fmla="*/ 120 w 198"/>
                  <a:gd name="T39" fmla="*/ 126 h 264"/>
                  <a:gd name="T40" fmla="*/ 132 w 198"/>
                  <a:gd name="T41" fmla="*/ 132 h 264"/>
                  <a:gd name="T42" fmla="*/ 162 w 198"/>
                  <a:gd name="T43" fmla="*/ 96 h 264"/>
                  <a:gd name="T44" fmla="*/ 180 w 198"/>
                  <a:gd name="T45" fmla="*/ 114 h 264"/>
                  <a:gd name="T46" fmla="*/ 198 w 198"/>
                  <a:gd name="T47" fmla="*/ 162 h 264"/>
                  <a:gd name="T48" fmla="*/ 192 w 198"/>
                  <a:gd name="T49" fmla="*/ 186 h 264"/>
                  <a:gd name="T50" fmla="*/ 192 w 198"/>
                  <a:gd name="T51" fmla="*/ 192 h 264"/>
                  <a:gd name="T52" fmla="*/ 186 w 198"/>
                  <a:gd name="T53" fmla="*/ 186 h 264"/>
                  <a:gd name="T54" fmla="*/ 180 w 198"/>
                  <a:gd name="T55" fmla="*/ 186 h 264"/>
                  <a:gd name="T56" fmla="*/ 156 w 198"/>
                  <a:gd name="T57" fmla="*/ 246 h 264"/>
                  <a:gd name="T58" fmla="*/ 114 w 198"/>
                  <a:gd name="T59" fmla="*/ 258 h 264"/>
                  <a:gd name="T60" fmla="*/ 96 w 198"/>
                  <a:gd name="T61" fmla="*/ 258 h 264"/>
                  <a:gd name="T62" fmla="*/ 96 w 198"/>
                  <a:gd name="T63" fmla="*/ 264 h 26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8"/>
                  <a:gd name="T97" fmla="*/ 0 h 264"/>
                  <a:gd name="T98" fmla="*/ 198 w 198"/>
                  <a:gd name="T99" fmla="*/ 264 h 26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8" h="264">
                    <a:moveTo>
                      <a:pt x="96" y="258"/>
                    </a:moveTo>
                    <a:lnTo>
                      <a:pt x="0" y="264"/>
                    </a:lnTo>
                    <a:lnTo>
                      <a:pt x="24" y="204"/>
                    </a:lnTo>
                    <a:lnTo>
                      <a:pt x="0" y="144"/>
                    </a:lnTo>
                    <a:lnTo>
                      <a:pt x="6" y="78"/>
                    </a:lnTo>
                    <a:lnTo>
                      <a:pt x="36" y="42"/>
                    </a:lnTo>
                    <a:lnTo>
                      <a:pt x="36" y="66"/>
                    </a:lnTo>
                    <a:lnTo>
                      <a:pt x="42" y="54"/>
                    </a:lnTo>
                    <a:lnTo>
                      <a:pt x="42" y="66"/>
                    </a:lnTo>
                    <a:lnTo>
                      <a:pt x="42" y="36"/>
                    </a:lnTo>
                    <a:lnTo>
                      <a:pt x="60" y="24"/>
                    </a:lnTo>
                    <a:lnTo>
                      <a:pt x="54" y="12"/>
                    </a:lnTo>
                    <a:lnTo>
                      <a:pt x="66" y="0"/>
                    </a:lnTo>
                    <a:lnTo>
                      <a:pt x="126" y="18"/>
                    </a:lnTo>
                    <a:lnTo>
                      <a:pt x="138" y="36"/>
                    </a:lnTo>
                    <a:lnTo>
                      <a:pt x="132" y="42"/>
                    </a:lnTo>
                    <a:lnTo>
                      <a:pt x="144" y="60"/>
                    </a:lnTo>
                    <a:lnTo>
                      <a:pt x="144" y="84"/>
                    </a:lnTo>
                    <a:lnTo>
                      <a:pt x="120" y="108"/>
                    </a:lnTo>
                    <a:lnTo>
                      <a:pt x="120" y="126"/>
                    </a:lnTo>
                    <a:lnTo>
                      <a:pt x="132" y="132"/>
                    </a:lnTo>
                    <a:lnTo>
                      <a:pt x="162" y="96"/>
                    </a:lnTo>
                    <a:lnTo>
                      <a:pt x="180" y="114"/>
                    </a:lnTo>
                    <a:lnTo>
                      <a:pt x="198" y="162"/>
                    </a:lnTo>
                    <a:lnTo>
                      <a:pt x="192" y="186"/>
                    </a:lnTo>
                    <a:lnTo>
                      <a:pt x="192" y="192"/>
                    </a:lnTo>
                    <a:lnTo>
                      <a:pt x="186" y="186"/>
                    </a:lnTo>
                    <a:lnTo>
                      <a:pt x="180" y="186"/>
                    </a:lnTo>
                    <a:lnTo>
                      <a:pt x="156" y="246"/>
                    </a:lnTo>
                    <a:lnTo>
                      <a:pt x="114" y="258"/>
                    </a:lnTo>
                    <a:lnTo>
                      <a:pt x="96" y="258"/>
                    </a:lnTo>
                    <a:lnTo>
                      <a:pt x="96" y="26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39" name="Freeform 316"/>
              <p:cNvSpPr>
                <a:spLocks noChangeAspect="1"/>
              </p:cNvSpPr>
              <p:nvPr/>
            </p:nvSpPr>
            <p:spPr bwMode="auto">
              <a:xfrm>
                <a:off x="1692" y="1704"/>
                <a:ext cx="288" cy="144"/>
              </a:xfrm>
              <a:custGeom>
                <a:avLst/>
                <a:gdLst>
                  <a:gd name="T0" fmla="*/ 288 w 288"/>
                  <a:gd name="T1" fmla="*/ 72 h 144"/>
                  <a:gd name="T2" fmla="*/ 258 w 288"/>
                  <a:gd name="T3" fmla="*/ 72 h 144"/>
                  <a:gd name="T4" fmla="*/ 252 w 288"/>
                  <a:gd name="T5" fmla="*/ 84 h 144"/>
                  <a:gd name="T6" fmla="*/ 216 w 288"/>
                  <a:gd name="T7" fmla="*/ 72 h 144"/>
                  <a:gd name="T8" fmla="*/ 186 w 288"/>
                  <a:gd name="T9" fmla="*/ 90 h 144"/>
                  <a:gd name="T10" fmla="*/ 174 w 288"/>
                  <a:gd name="T11" fmla="*/ 108 h 144"/>
                  <a:gd name="T12" fmla="*/ 174 w 288"/>
                  <a:gd name="T13" fmla="*/ 90 h 144"/>
                  <a:gd name="T14" fmla="*/ 156 w 288"/>
                  <a:gd name="T15" fmla="*/ 108 h 144"/>
                  <a:gd name="T16" fmla="*/ 156 w 288"/>
                  <a:gd name="T17" fmla="*/ 90 h 144"/>
                  <a:gd name="T18" fmla="*/ 132 w 288"/>
                  <a:gd name="T19" fmla="*/ 144 h 144"/>
                  <a:gd name="T20" fmla="*/ 120 w 288"/>
                  <a:gd name="T21" fmla="*/ 144 h 144"/>
                  <a:gd name="T22" fmla="*/ 126 w 288"/>
                  <a:gd name="T23" fmla="*/ 132 h 144"/>
                  <a:gd name="T24" fmla="*/ 114 w 288"/>
                  <a:gd name="T25" fmla="*/ 132 h 144"/>
                  <a:gd name="T26" fmla="*/ 120 w 288"/>
                  <a:gd name="T27" fmla="*/ 108 h 144"/>
                  <a:gd name="T28" fmla="*/ 102 w 288"/>
                  <a:gd name="T29" fmla="*/ 96 h 144"/>
                  <a:gd name="T30" fmla="*/ 12 w 288"/>
                  <a:gd name="T31" fmla="*/ 78 h 144"/>
                  <a:gd name="T32" fmla="*/ 0 w 288"/>
                  <a:gd name="T33" fmla="*/ 66 h 144"/>
                  <a:gd name="T34" fmla="*/ 108 w 288"/>
                  <a:gd name="T35" fmla="*/ 0 h 144"/>
                  <a:gd name="T36" fmla="*/ 114 w 288"/>
                  <a:gd name="T37" fmla="*/ 0 h 144"/>
                  <a:gd name="T38" fmla="*/ 84 w 288"/>
                  <a:gd name="T39" fmla="*/ 30 h 144"/>
                  <a:gd name="T40" fmla="*/ 84 w 288"/>
                  <a:gd name="T41" fmla="*/ 42 h 144"/>
                  <a:gd name="T42" fmla="*/ 96 w 288"/>
                  <a:gd name="T43" fmla="*/ 30 h 144"/>
                  <a:gd name="T44" fmla="*/ 90 w 288"/>
                  <a:gd name="T45" fmla="*/ 42 h 144"/>
                  <a:gd name="T46" fmla="*/ 108 w 288"/>
                  <a:gd name="T47" fmla="*/ 36 h 144"/>
                  <a:gd name="T48" fmla="*/ 132 w 288"/>
                  <a:gd name="T49" fmla="*/ 54 h 144"/>
                  <a:gd name="T50" fmla="*/ 162 w 288"/>
                  <a:gd name="T51" fmla="*/ 60 h 144"/>
                  <a:gd name="T52" fmla="*/ 186 w 288"/>
                  <a:gd name="T53" fmla="*/ 42 h 144"/>
                  <a:gd name="T54" fmla="*/ 234 w 288"/>
                  <a:gd name="T55" fmla="*/ 30 h 144"/>
                  <a:gd name="T56" fmla="*/ 240 w 288"/>
                  <a:gd name="T57" fmla="*/ 48 h 144"/>
                  <a:gd name="T58" fmla="*/ 270 w 288"/>
                  <a:gd name="T59" fmla="*/ 48 h 144"/>
                  <a:gd name="T60" fmla="*/ 270 w 288"/>
                  <a:gd name="T61" fmla="*/ 60 h 144"/>
                  <a:gd name="T62" fmla="*/ 288 w 288"/>
                  <a:gd name="T63" fmla="*/ 72 h 14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88"/>
                  <a:gd name="T97" fmla="*/ 0 h 144"/>
                  <a:gd name="T98" fmla="*/ 288 w 288"/>
                  <a:gd name="T99" fmla="*/ 144 h 14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88" h="144">
                    <a:moveTo>
                      <a:pt x="288" y="72"/>
                    </a:moveTo>
                    <a:lnTo>
                      <a:pt x="258" y="72"/>
                    </a:lnTo>
                    <a:lnTo>
                      <a:pt x="252" y="84"/>
                    </a:lnTo>
                    <a:lnTo>
                      <a:pt x="216" y="72"/>
                    </a:lnTo>
                    <a:lnTo>
                      <a:pt x="186" y="90"/>
                    </a:lnTo>
                    <a:lnTo>
                      <a:pt x="174" y="108"/>
                    </a:lnTo>
                    <a:lnTo>
                      <a:pt x="174" y="90"/>
                    </a:lnTo>
                    <a:lnTo>
                      <a:pt x="156" y="108"/>
                    </a:lnTo>
                    <a:lnTo>
                      <a:pt x="156" y="90"/>
                    </a:lnTo>
                    <a:lnTo>
                      <a:pt x="132" y="144"/>
                    </a:lnTo>
                    <a:lnTo>
                      <a:pt x="120" y="144"/>
                    </a:lnTo>
                    <a:lnTo>
                      <a:pt x="126" y="132"/>
                    </a:lnTo>
                    <a:lnTo>
                      <a:pt x="114" y="132"/>
                    </a:lnTo>
                    <a:lnTo>
                      <a:pt x="120" y="108"/>
                    </a:lnTo>
                    <a:lnTo>
                      <a:pt x="102" y="96"/>
                    </a:lnTo>
                    <a:lnTo>
                      <a:pt x="12" y="78"/>
                    </a:lnTo>
                    <a:lnTo>
                      <a:pt x="0" y="66"/>
                    </a:lnTo>
                    <a:lnTo>
                      <a:pt x="108" y="0"/>
                    </a:lnTo>
                    <a:lnTo>
                      <a:pt x="114" y="0"/>
                    </a:lnTo>
                    <a:lnTo>
                      <a:pt x="84" y="30"/>
                    </a:lnTo>
                    <a:lnTo>
                      <a:pt x="84" y="42"/>
                    </a:lnTo>
                    <a:lnTo>
                      <a:pt x="96" y="30"/>
                    </a:lnTo>
                    <a:lnTo>
                      <a:pt x="90" y="42"/>
                    </a:lnTo>
                    <a:lnTo>
                      <a:pt x="108" y="36"/>
                    </a:lnTo>
                    <a:lnTo>
                      <a:pt x="132" y="54"/>
                    </a:lnTo>
                    <a:lnTo>
                      <a:pt x="162" y="60"/>
                    </a:lnTo>
                    <a:lnTo>
                      <a:pt x="186" y="42"/>
                    </a:lnTo>
                    <a:lnTo>
                      <a:pt x="234" y="30"/>
                    </a:lnTo>
                    <a:lnTo>
                      <a:pt x="240" y="48"/>
                    </a:lnTo>
                    <a:lnTo>
                      <a:pt x="270" y="48"/>
                    </a:lnTo>
                    <a:lnTo>
                      <a:pt x="270" y="60"/>
                    </a:lnTo>
                    <a:lnTo>
                      <a:pt x="288" y="72"/>
                    </a:lnTo>
                    <a:close/>
                  </a:path>
                </a:pathLst>
              </a:custGeom>
              <a:solidFill>
                <a:srgbClr val="FF4500"/>
              </a:solidFill>
              <a:ln w="9525">
                <a:solidFill>
                  <a:srgbClr val="FF4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40" name="Freeform 317"/>
              <p:cNvSpPr>
                <a:spLocks noChangeAspect="1"/>
              </p:cNvSpPr>
              <p:nvPr/>
            </p:nvSpPr>
            <p:spPr bwMode="auto">
              <a:xfrm>
                <a:off x="1692" y="1704"/>
                <a:ext cx="288" cy="144"/>
              </a:xfrm>
              <a:custGeom>
                <a:avLst/>
                <a:gdLst>
                  <a:gd name="T0" fmla="*/ 288 w 288"/>
                  <a:gd name="T1" fmla="*/ 72 h 144"/>
                  <a:gd name="T2" fmla="*/ 258 w 288"/>
                  <a:gd name="T3" fmla="*/ 72 h 144"/>
                  <a:gd name="T4" fmla="*/ 252 w 288"/>
                  <a:gd name="T5" fmla="*/ 84 h 144"/>
                  <a:gd name="T6" fmla="*/ 216 w 288"/>
                  <a:gd name="T7" fmla="*/ 72 h 144"/>
                  <a:gd name="T8" fmla="*/ 186 w 288"/>
                  <a:gd name="T9" fmla="*/ 90 h 144"/>
                  <a:gd name="T10" fmla="*/ 174 w 288"/>
                  <a:gd name="T11" fmla="*/ 108 h 144"/>
                  <a:gd name="T12" fmla="*/ 174 w 288"/>
                  <a:gd name="T13" fmla="*/ 90 h 144"/>
                  <a:gd name="T14" fmla="*/ 156 w 288"/>
                  <a:gd name="T15" fmla="*/ 108 h 144"/>
                  <a:gd name="T16" fmla="*/ 156 w 288"/>
                  <a:gd name="T17" fmla="*/ 90 h 144"/>
                  <a:gd name="T18" fmla="*/ 132 w 288"/>
                  <a:gd name="T19" fmla="*/ 144 h 144"/>
                  <a:gd name="T20" fmla="*/ 120 w 288"/>
                  <a:gd name="T21" fmla="*/ 144 h 144"/>
                  <a:gd name="T22" fmla="*/ 126 w 288"/>
                  <a:gd name="T23" fmla="*/ 132 h 144"/>
                  <a:gd name="T24" fmla="*/ 114 w 288"/>
                  <a:gd name="T25" fmla="*/ 132 h 144"/>
                  <a:gd name="T26" fmla="*/ 120 w 288"/>
                  <a:gd name="T27" fmla="*/ 108 h 144"/>
                  <a:gd name="T28" fmla="*/ 102 w 288"/>
                  <a:gd name="T29" fmla="*/ 96 h 144"/>
                  <a:gd name="T30" fmla="*/ 12 w 288"/>
                  <a:gd name="T31" fmla="*/ 78 h 144"/>
                  <a:gd name="T32" fmla="*/ 0 w 288"/>
                  <a:gd name="T33" fmla="*/ 66 h 144"/>
                  <a:gd name="T34" fmla="*/ 108 w 288"/>
                  <a:gd name="T35" fmla="*/ 0 h 144"/>
                  <a:gd name="T36" fmla="*/ 114 w 288"/>
                  <a:gd name="T37" fmla="*/ 0 h 144"/>
                  <a:gd name="T38" fmla="*/ 84 w 288"/>
                  <a:gd name="T39" fmla="*/ 30 h 144"/>
                  <a:gd name="T40" fmla="*/ 84 w 288"/>
                  <a:gd name="T41" fmla="*/ 42 h 144"/>
                  <a:gd name="T42" fmla="*/ 96 w 288"/>
                  <a:gd name="T43" fmla="*/ 30 h 144"/>
                  <a:gd name="T44" fmla="*/ 90 w 288"/>
                  <a:gd name="T45" fmla="*/ 42 h 144"/>
                  <a:gd name="T46" fmla="*/ 108 w 288"/>
                  <a:gd name="T47" fmla="*/ 36 h 144"/>
                  <a:gd name="T48" fmla="*/ 132 w 288"/>
                  <a:gd name="T49" fmla="*/ 54 h 144"/>
                  <a:gd name="T50" fmla="*/ 162 w 288"/>
                  <a:gd name="T51" fmla="*/ 60 h 144"/>
                  <a:gd name="T52" fmla="*/ 186 w 288"/>
                  <a:gd name="T53" fmla="*/ 42 h 144"/>
                  <a:gd name="T54" fmla="*/ 234 w 288"/>
                  <a:gd name="T55" fmla="*/ 30 h 144"/>
                  <a:gd name="T56" fmla="*/ 240 w 288"/>
                  <a:gd name="T57" fmla="*/ 48 h 144"/>
                  <a:gd name="T58" fmla="*/ 270 w 288"/>
                  <a:gd name="T59" fmla="*/ 48 h 144"/>
                  <a:gd name="T60" fmla="*/ 270 w 288"/>
                  <a:gd name="T61" fmla="*/ 60 h 144"/>
                  <a:gd name="T62" fmla="*/ 288 w 288"/>
                  <a:gd name="T63" fmla="*/ 72 h 144"/>
                  <a:gd name="T64" fmla="*/ 288 w 288"/>
                  <a:gd name="T65" fmla="*/ 78 h 14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88"/>
                  <a:gd name="T100" fmla="*/ 0 h 144"/>
                  <a:gd name="T101" fmla="*/ 288 w 288"/>
                  <a:gd name="T102" fmla="*/ 144 h 14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88" h="144">
                    <a:moveTo>
                      <a:pt x="288" y="72"/>
                    </a:moveTo>
                    <a:lnTo>
                      <a:pt x="258" y="72"/>
                    </a:lnTo>
                    <a:lnTo>
                      <a:pt x="252" y="84"/>
                    </a:lnTo>
                    <a:lnTo>
                      <a:pt x="216" y="72"/>
                    </a:lnTo>
                    <a:lnTo>
                      <a:pt x="186" y="90"/>
                    </a:lnTo>
                    <a:lnTo>
                      <a:pt x="174" y="108"/>
                    </a:lnTo>
                    <a:lnTo>
                      <a:pt x="174" y="90"/>
                    </a:lnTo>
                    <a:lnTo>
                      <a:pt x="156" y="108"/>
                    </a:lnTo>
                    <a:lnTo>
                      <a:pt x="156" y="90"/>
                    </a:lnTo>
                    <a:lnTo>
                      <a:pt x="132" y="144"/>
                    </a:lnTo>
                    <a:lnTo>
                      <a:pt x="120" y="144"/>
                    </a:lnTo>
                    <a:lnTo>
                      <a:pt x="126" y="132"/>
                    </a:lnTo>
                    <a:lnTo>
                      <a:pt x="114" y="132"/>
                    </a:lnTo>
                    <a:lnTo>
                      <a:pt x="120" y="108"/>
                    </a:lnTo>
                    <a:lnTo>
                      <a:pt x="102" y="96"/>
                    </a:lnTo>
                    <a:lnTo>
                      <a:pt x="12" y="78"/>
                    </a:lnTo>
                    <a:lnTo>
                      <a:pt x="0" y="66"/>
                    </a:lnTo>
                    <a:lnTo>
                      <a:pt x="108" y="0"/>
                    </a:lnTo>
                    <a:lnTo>
                      <a:pt x="114" y="0"/>
                    </a:lnTo>
                    <a:lnTo>
                      <a:pt x="84" y="30"/>
                    </a:lnTo>
                    <a:lnTo>
                      <a:pt x="84" y="42"/>
                    </a:lnTo>
                    <a:lnTo>
                      <a:pt x="96" y="30"/>
                    </a:lnTo>
                    <a:lnTo>
                      <a:pt x="90" y="42"/>
                    </a:lnTo>
                    <a:lnTo>
                      <a:pt x="108" y="36"/>
                    </a:lnTo>
                    <a:lnTo>
                      <a:pt x="132" y="54"/>
                    </a:lnTo>
                    <a:lnTo>
                      <a:pt x="162" y="60"/>
                    </a:lnTo>
                    <a:lnTo>
                      <a:pt x="186" y="42"/>
                    </a:lnTo>
                    <a:lnTo>
                      <a:pt x="234" y="30"/>
                    </a:lnTo>
                    <a:lnTo>
                      <a:pt x="240" y="48"/>
                    </a:lnTo>
                    <a:lnTo>
                      <a:pt x="270" y="48"/>
                    </a:lnTo>
                    <a:lnTo>
                      <a:pt x="270" y="60"/>
                    </a:lnTo>
                    <a:lnTo>
                      <a:pt x="288" y="72"/>
                    </a:lnTo>
                    <a:lnTo>
                      <a:pt x="288" y="7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41" name="Freeform 318"/>
              <p:cNvSpPr>
                <a:spLocks noChangeAspect="1"/>
              </p:cNvSpPr>
              <p:nvPr/>
            </p:nvSpPr>
            <p:spPr bwMode="auto">
              <a:xfrm>
                <a:off x="1392" y="1596"/>
                <a:ext cx="330" cy="372"/>
              </a:xfrm>
              <a:custGeom>
                <a:avLst/>
                <a:gdLst>
                  <a:gd name="T0" fmla="*/ 270 w 330"/>
                  <a:gd name="T1" fmla="*/ 366 h 372"/>
                  <a:gd name="T2" fmla="*/ 30 w 330"/>
                  <a:gd name="T3" fmla="*/ 372 h 372"/>
                  <a:gd name="T4" fmla="*/ 30 w 330"/>
                  <a:gd name="T5" fmla="*/ 258 h 372"/>
                  <a:gd name="T6" fmla="*/ 12 w 330"/>
                  <a:gd name="T7" fmla="*/ 234 h 372"/>
                  <a:gd name="T8" fmla="*/ 24 w 330"/>
                  <a:gd name="T9" fmla="*/ 216 h 372"/>
                  <a:gd name="T10" fmla="*/ 0 w 330"/>
                  <a:gd name="T11" fmla="*/ 24 h 372"/>
                  <a:gd name="T12" fmla="*/ 84 w 330"/>
                  <a:gd name="T13" fmla="*/ 24 h 372"/>
                  <a:gd name="T14" fmla="*/ 84 w 330"/>
                  <a:gd name="T15" fmla="*/ 0 h 372"/>
                  <a:gd name="T16" fmla="*/ 96 w 330"/>
                  <a:gd name="T17" fmla="*/ 0 h 372"/>
                  <a:gd name="T18" fmla="*/ 108 w 330"/>
                  <a:gd name="T19" fmla="*/ 36 h 372"/>
                  <a:gd name="T20" fmla="*/ 144 w 330"/>
                  <a:gd name="T21" fmla="*/ 48 h 372"/>
                  <a:gd name="T22" fmla="*/ 144 w 330"/>
                  <a:gd name="T23" fmla="*/ 54 h 372"/>
                  <a:gd name="T24" fmla="*/ 180 w 330"/>
                  <a:gd name="T25" fmla="*/ 48 h 372"/>
                  <a:gd name="T26" fmla="*/ 198 w 330"/>
                  <a:gd name="T27" fmla="*/ 48 h 372"/>
                  <a:gd name="T28" fmla="*/ 192 w 330"/>
                  <a:gd name="T29" fmla="*/ 54 h 372"/>
                  <a:gd name="T30" fmla="*/ 198 w 330"/>
                  <a:gd name="T31" fmla="*/ 54 h 372"/>
                  <a:gd name="T32" fmla="*/ 204 w 330"/>
                  <a:gd name="T33" fmla="*/ 72 h 372"/>
                  <a:gd name="T34" fmla="*/ 222 w 330"/>
                  <a:gd name="T35" fmla="*/ 60 h 372"/>
                  <a:gd name="T36" fmla="*/ 240 w 330"/>
                  <a:gd name="T37" fmla="*/ 78 h 372"/>
                  <a:gd name="T38" fmla="*/ 270 w 330"/>
                  <a:gd name="T39" fmla="*/ 66 h 372"/>
                  <a:gd name="T40" fmla="*/ 276 w 330"/>
                  <a:gd name="T41" fmla="*/ 72 h 372"/>
                  <a:gd name="T42" fmla="*/ 330 w 330"/>
                  <a:gd name="T43" fmla="*/ 78 h 372"/>
                  <a:gd name="T44" fmla="*/ 276 w 330"/>
                  <a:gd name="T45" fmla="*/ 108 h 372"/>
                  <a:gd name="T46" fmla="*/ 222 w 330"/>
                  <a:gd name="T47" fmla="*/ 162 h 372"/>
                  <a:gd name="T48" fmla="*/ 216 w 330"/>
                  <a:gd name="T49" fmla="*/ 168 h 372"/>
                  <a:gd name="T50" fmla="*/ 216 w 330"/>
                  <a:gd name="T51" fmla="*/ 204 h 372"/>
                  <a:gd name="T52" fmla="*/ 198 w 330"/>
                  <a:gd name="T53" fmla="*/ 216 h 372"/>
                  <a:gd name="T54" fmla="*/ 186 w 330"/>
                  <a:gd name="T55" fmla="*/ 234 h 372"/>
                  <a:gd name="T56" fmla="*/ 198 w 330"/>
                  <a:gd name="T57" fmla="*/ 246 h 372"/>
                  <a:gd name="T58" fmla="*/ 198 w 330"/>
                  <a:gd name="T59" fmla="*/ 288 h 372"/>
                  <a:gd name="T60" fmla="*/ 264 w 330"/>
                  <a:gd name="T61" fmla="*/ 336 h 372"/>
                  <a:gd name="T62" fmla="*/ 270 w 330"/>
                  <a:gd name="T63" fmla="*/ 366 h 37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30"/>
                  <a:gd name="T97" fmla="*/ 0 h 372"/>
                  <a:gd name="T98" fmla="*/ 330 w 330"/>
                  <a:gd name="T99" fmla="*/ 372 h 37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30" h="372">
                    <a:moveTo>
                      <a:pt x="270" y="366"/>
                    </a:moveTo>
                    <a:lnTo>
                      <a:pt x="30" y="372"/>
                    </a:lnTo>
                    <a:lnTo>
                      <a:pt x="30" y="258"/>
                    </a:lnTo>
                    <a:lnTo>
                      <a:pt x="12" y="234"/>
                    </a:lnTo>
                    <a:lnTo>
                      <a:pt x="24" y="216"/>
                    </a:lnTo>
                    <a:lnTo>
                      <a:pt x="0" y="24"/>
                    </a:lnTo>
                    <a:lnTo>
                      <a:pt x="84" y="24"/>
                    </a:lnTo>
                    <a:lnTo>
                      <a:pt x="84" y="0"/>
                    </a:lnTo>
                    <a:lnTo>
                      <a:pt x="96" y="0"/>
                    </a:lnTo>
                    <a:lnTo>
                      <a:pt x="108" y="36"/>
                    </a:lnTo>
                    <a:lnTo>
                      <a:pt x="144" y="48"/>
                    </a:lnTo>
                    <a:lnTo>
                      <a:pt x="144" y="54"/>
                    </a:lnTo>
                    <a:lnTo>
                      <a:pt x="180" y="48"/>
                    </a:lnTo>
                    <a:lnTo>
                      <a:pt x="198" y="48"/>
                    </a:lnTo>
                    <a:lnTo>
                      <a:pt x="192" y="54"/>
                    </a:lnTo>
                    <a:lnTo>
                      <a:pt x="198" y="54"/>
                    </a:lnTo>
                    <a:lnTo>
                      <a:pt x="204" y="72"/>
                    </a:lnTo>
                    <a:lnTo>
                      <a:pt x="222" y="60"/>
                    </a:lnTo>
                    <a:lnTo>
                      <a:pt x="240" y="78"/>
                    </a:lnTo>
                    <a:lnTo>
                      <a:pt x="270" y="66"/>
                    </a:lnTo>
                    <a:lnTo>
                      <a:pt x="276" y="72"/>
                    </a:lnTo>
                    <a:lnTo>
                      <a:pt x="330" y="78"/>
                    </a:lnTo>
                    <a:lnTo>
                      <a:pt x="276" y="108"/>
                    </a:lnTo>
                    <a:lnTo>
                      <a:pt x="222" y="162"/>
                    </a:lnTo>
                    <a:lnTo>
                      <a:pt x="216" y="168"/>
                    </a:lnTo>
                    <a:lnTo>
                      <a:pt x="216" y="204"/>
                    </a:lnTo>
                    <a:lnTo>
                      <a:pt x="198" y="216"/>
                    </a:lnTo>
                    <a:lnTo>
                      <a:pt x="186" y="234"/>
                    </a:lnTo>
                    <a:lnTo>
                      <a:pt x="198" y="246"/>
                    </a:lnTo>
                    <a:lnTo>
                      <a:pt x="198" y="288"/>
                    </a:lnTo>
                    <a:lnTo>
                      <a:pt x="264" y="336"/>
                    </a:lnTo>
                    <a:lnTo>
                      <a:pt x="270" y="36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42" name="Freeform 319"/>
              <p:cNvSpPr>
                <a:spLocks noChangeAspect="1"/>
              </p:cNvSpPr>
              <p:nvPr/>
            </p:nvSpPr>
            <p:spPr bwMode="auto">
              <a:xfrm>
                <a:off x="1392" y="1596"/>
                <a:ext cx="330" cy="372"/>
              </a:xfrm>
              <a:custGeom>
                <a:avLst/>
                <a:gdLst>
                  <a:gd name="T0" fmla="*/ 270 w 330"/>
                  <a:gd name="T1" fmla="*/ 366 h 372"/>
                  <a:gd name="T2" fmla="*/ 30 w 330"/>
                  <a:gd name="T3" fmla="*/ 372 h 372"/>
                  <a:gd name="T4" fmla="*/ 30 w 330"/>
                  <a:gd name="T5" fmla="*/ 258 h 372"/>
                  <a:gd name="T6" fmla="*/ 12 w 330"/>
                  <a:gd name="T7" fmla="*/ 234 h 372"/>
                  <a:gd name="T8" fmla="*/ 24 w 330"/>
                  <a:gd name="T9" fmla="*/ 216 h 372"/>
                  <a:gd name="T10" fmla="*/ 0 w 330"/>
                  <a:gd name="T11" fmla="*/ 24 h 372"/>
                  <a:gd name="T12" fmla="*/ 84 w 330"/>
                  <a:gd name="T13" fmla="*/ 24 h 372"/>
                  <a:gd name="T14" fmla="*/ 84 w 330"/>
                  <a:gd name="T15" fmla="*/ 0 h 372"/>
                  <a:gd name="T16" fmla="*/ 96 w 330"/>
                  <a:gd name="T17" fmla="*/ 0 h 372"/>
                  <a:gd name="T18" fmla="*/ 108 w 330"/>
                  <a:gd name="T19" fmla="*/ 36 h 372"/>
                  <a:gd name="T20" fmla="*/ 144 w 330"/>
                  <a:gd name="T21" fmla="*/ 48 h 372"/>
                  <a:gd name="T22" fmla="*/ 144 w 330"/>
                  <a:gd name="T23" fmla="*/ 54 h 372"/>
                  <a:gd name="T24" fmla="*/ 180 w 330"/>
                  <a:gd name="T25" fmla="*/ 48 h 372"/>
                  <a:gd name="T26" fmla="*/ 198 w 330"/>
                  <a:gd name="T27" fmla="*/ 48 h 372"/>
                  <a:gd name="T28" fmla="*/ 192 w 330"/>
                  <a:gd name="T29" fmla="*/ 54 h 372"/>
                  <a:gd name="T30" fmla="*/ 198 w 330"/>
                  <a:gd name="T31" fmla="*/ 54 h 372"/>
                  <a:gd name="T32" fmla="*/ 204 w 330"/>
                  <a:gd name="T33" fmla="*/ 72 h 372"/>
                  <a:gd name="T34" fmla="*/ 222 w 330"/>
                  <a:gd name="T35" fmla="*/ 60 h 372"/>
                  <a:gd name="T36" fmla="*/ 240 w 330"/>
                  <a:gd name="T37" fmla="*/ 78 h 372"/>
                  <a:gd name="T38" fmla="*/ 270 w 330"/>
                  <a:gd name="T39" fmla="*/ 66 h 372"/>
                  <a:gd name="T40" fmla="*/ 276 w 330"/>
                  <a:gd name="T41" fmla="*/ 72 h 372"/>
                  <a:gd name="T42" fmla="*/ 330 w 330"/>
                  <a:gd name="T43" fmla="*/ 78 h 372"/>
                  <a:gd name="T44" fmla="*/ 276 w 330"/>
                  <a:gd name="T45" fmla="*/ 108 h 372"/>
                  <a:gd name="T46" fmla="*/ 222 w 330"/>
                  <a:gd name="T47" fmla="*/ 162 h 372"/>
                  <a:gd name="T48" fmla="*/ 216 w 330"/>
                  <a:gd name="T49" fmla="*/ 168 h 372"/>
                  <a:gd name="T50" fmla="*/ 216 w 330"/>
                  <a:gd name="T51" fmla="*/ 204 h 372"/>
                  <a:gd name="T52" fmla="*/ 198 w 330"/>
                  <a:gd name="T53" fmla="*/ 216 h 372"/>
                  <a:gd name="T54" fmla="*/ 186 w 330"/>
                  <a:gd name="T55" fmla="*/ 234 h 372"/>
                  <a:gd name="T56" fmla="*/ 198 w 330"/>
                  <a:gd name="T57" fmla="*/ 246 h 372"/>
                  <a:gd name="T58" fmla="*/ 198 w 330"/>
                  <a:gd name="T59" fmla="*/ 288 h 372"/>
                  <a:gd name="T60" fmla="*/ 264 w 330"/>
                  <a:gd name="T61" fmla="*/ 336 h 372"/>
                  <a:gd name="T62" fmla="*/ 270 w 330"/>
                  <a:gd name="T63" fmla="*/ 366 h 372"/>
                  <a:gd name="T64" fmla="*/ 270 w 330"/>
                  <a:gd name="T65" fmla="*/ 372 h 37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30"/>
                  <a:gd name="T100" fmla="*/ 0 h 372"/>
                  <a:gd name="T101" fmla="*/ 330 w 330"/>
                  <a:gd name="T102" fmla="*/ 372 h 37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30" h="372">
                    <a:moveTo>
                      <a:pt x="270" y="366"/>
                    </a:moveTo>
                    <a:lnTo>
                      <a:pt x="30" y="372"/>
                    </a:lnTo>
                    <a:lnTo>
                      <a:pt x="30" y="258"/>
                    </a:lnTo>
                    <a:lnTo>
                      <a:pt x="12" y="234"/>
                    </a:lnTo>
                    <a:lnTo>
                      <a:pt x="24" y="216"/>
                    </a:lnTo>
                    <a:lnTo>
                      <a:pt x="0" y="24"/>
                    </a:lnTo>
                    <a:lnTo>
                      <a:pt x="84" y="24"/>
                    </a:lnTo>
                    <a:lnTo>
                      <a:pt x="84" y="0"/>
                    </a:lnTo>
                    <a:lnTo>
                      <a:pt x="96" y="0"/>
                    </a:lnTo>
                    <a:lnTo>
                      <a:pt x="108" y="36"/>
                    </a:lnTo>
                    <a:lnTo>
                      <a:pt x="144" y="48"/>
                    </a:lnTo>
                    <a:lnTo>
                      <a:pt x="144" y="54"/>
                    </a:lnTo>
                    <a:lnTo>
                      <a:pt x="180" y="48"/>
                    </a:lnTo>
                    <a:lnTo>
                      <a:pt x="198" y="48"/>
                    </a:lnTo>
                    <a:lnTo>
                      <a:pt x="192" y="54"/>
                    </a:lnTo>
                    <a:lnTo>
                      <a:pt x="198" y="54"/>
                    </a:lnTo>
                    <a:lnTo>
                      <a:pt x="204" y="72"/>
                    </a:lnTo>
                    <a:lnTo>
                      <a:pt x="222" y="60"/>
                    </a:lnTo>
                    <a:lnTo>
                      <a:pt x="240" y="78"/>
                    </a:lnTo>
                    <a:lnTo>
                      <a:pt x="270" y="66"/>
                    </a:lnTo>
                    <a:lnTo>
                      <a:pt x="276" y="72"/>
                    </a:lnTo>
                    <a:lnTo>
                      <a:pt x="330" y="78"/>
                    </a:lnTo>
                    <a:lnTo>
                      <a:pt x="276" y="108"/>
                    </a:lnTo>
                    <a:lnTo>
                      <a:pt x="222" y="162"/>
                    </a:lnTo>
                    <a:lnTo>
                      <a:pt x="216" y="168"/>
                    </a:lnTo>
                    <a:lnTo>
                      <a:pt x="216" y="204"/>
                    </a:lnTo>
                    <a:lnTo>
                      <a:pt x="198" y="216"/>
                    </a:lnTo>
                    <a:lnTo>
                      <a:pt x="186" y="234"/>
                    </a:lnTo>
                    <a:lnTo>
                      <a:pt x="198" y="246"/>
                    </a:lnTo>
                    <a:lnTo>
                      <a:pt x="198" y="288"/>
                    </a:lnTo>
                    <a:lnTo>
                      <a:pt x="264" y="336"/>
                    </a:lnTo>
                    <a:lnTo>
                      <a:pt x="270" y="366"/>
                    </a:lnTo>
                    <a:lnTo>
                      <a:pt x="270" y="37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43" name="Freeform 320"/>
              <p:cNvSpPr>
                <a:spLocks noChangeAspect="1"/>
              </p:cNvSpPr>
              <p:nvPr/>
            </p:nvSpPr>
            <p:spPr bwMode="auto">
              <a:xfrm>
                <a:off x="1680" y="2496"/>
                <a:ext cx="180" cy="318"/>
              </a:xfrm>
              <a:custGeom>
                <a:avLst/>
                <a:gdLst>
                  <a:gd name="T0" fmla="*/ 180 w 180"/>
                  <a:gd name="T1" fmla="*/ 294 h 318"/>
                  <a:gd name="T2" fmla="*/ 126 w 180"/>
                  <a:gd name="T3" fmla="*/ 300 h 318"/>
                  <a:gd name="T4" fmla="*/ 120 w 180"/>
                  <a:gd name="T5" fmla="*/ 318 h 318"/>
                  <a:gd name="T6" fmla="*/ 114 w 180"/>
                  <a:gd name="T7" fmla="*/ 312 h 318"/>
                  <a:gd name="T8" fmla="*/ 102 w 180"/>
                  <a:gd name="T9" fmla="*/ 288 h 318"/>
                  <a:gd name="T10" fmla="*/ 102 w 180"/>
                  <a:gd name="T11" fmla="*/ 264 h 318"/>
                  <a:gd name="T12" fmla="*/ 0 w 180"/>
                  <a:gd name="T13" fmla="*/ 270 h 318"/>
                  <a:gd name="T14" fmla="*/ 6 w 180"/>
                  <a:gd name="T15" fmla="*/ 228 h 318"/>
                  <a:gd name="T16" fmla="*/ 30 w 180"/>
                  <a:gd name="T17" fmla="*/ 192 h 318"/>
                  <a:gd name="T18" fmla="*/ 24 w 180"/>
                  <a:gd name="T19" fmla="*/ 192 h 318"/>
                  <a:gd name="T20" fmla="*/ 36 w 180"/>
                  <a:gd name="T21" fmla="*/ 180 h 318"/>
                  <a:gd name="T22" fmla="*/ 24 w 180"/>
                  <a:gd name="T23" fmla="*/ 174 h 318"/>
                  <a:gd name="T24" fmla="*/ 30 w 180"/>
                  <a:gd name="T25" fmla="*/ 162 h 318"/>
                  <a:gd name="T26" fmla="*/ 24 w 180"/>
                  <a:gd name="T27" fmla="*/ 168 h 318"/>
                  <a:gd name="T28" fmla="*/ 24 w 180"/>
                  <a:gd name="T29" fmla="*/ 144 h 318"/>
                  <a:gd name="T30" fmla="*/ 18 w 180"/>
                  <a:gd name="T31" fmla="*/ 144 h 318"/>
                  <a:gd name="T32" fmla="*/ 18 w 180"/>
                  <a:gd name="T33" fmla="*/ 138 h 318"/>
                  <a:gd name="T34" fmla="*/ 24 w 180"/>
                  <a:gd name="T35" fmla="*/ 126 h 318"/>
                  <a:gd name="T36" fmla="*/ 18 w 180"/>
                  <a:gd name="T37" fmla="*/ 120 h 318"/>
                  <a:gd name="T38" fmla="*/ 24 w 180"/>
                  <a:gd name="T39" fmla="*/ 114 h 318"/>
                  <a:gd name="T40" fmla="*/ 12 w 180"/>
                  <a:gd name="T41" fmla="*/ 114 h 318"/>
                  <a:gd name="T42" fmla="*/ 12 w 180"/>
                  <a:gd name="T43" fmla="*/ 96 h 318"/>
                  <a:gd name="T44" fmla="*/ 24 w 180"/>
                  <a:gd name="T45" fmla="*/ 96 h 318"/>
                  <a:gd name="T46" fmla="*/ 18 w 180"/>
                  <a:gd name="T47" fmla="*/ 78 h 318"/>
                  <a:gd name="T48" fmla="*/ 48 w 180"/>
                  <a:gd name="T49" fmla="*/ 48 h 318"/>
                  <a:gd name="T50" fmla="*/ 48 w 180"/>
                  <a:gd name="T51" fmla="*/ 24 h 318"/>
                  <a:gd name="T52" fmla="*/ 60 w 180"/>
                  <a:gd name="T53" fmla="*/ 12 h 318"/>
                  <a:gd name="T54" fmla="*/ 168 w 180"/>
                  <a:gd name="T55" fmla="*/ 0 h 318"/>
                  <a:gd name="T56" fmla="*/ 168 w 180"/>
                  <a:gd name="T57" fmla="*/ 204 h 318"/>
                  <a:gd name="T58" fmla="*/ 180 w 180"/>
                  <a:gd name="T59" fmla="*/ 276 h 318"/>
                  <a:gd name="T60" fmla="*/ 180 w 180"/>
                  <a:gd name="T61" fmla="*/ 294 h 318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80"/>
                  <a:gd name="T94" fmla="*/ 0 h 318"/>
                  <a:gd name="T95" fmla="*/ 180 w 180"/>
                  <a:gd name="T96" fmla="*/ 318 h 318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80" h="318">
                    <a:moveTo>
                      <a:pt x="180" y="294"/>
                    </a:moveTo>
                    <a:lnTo>
                      <a:pt x="126" y="300"/>
                    </a:lnTo>
                    <a:lnTo>
                      <a:pt x="120" y="318"/>
                    </a:lnTo>
                    <a:lnTo>
                      <a:pt x="114" y="312"/>
                    </a:lnTo>
                    <a:lnTo>
                      <a:pt x="102" y="288"/>
                    </a:lnTo>
                    <a:lnTo>
                      <a:pt x="102" y="264"/>
                    </a:lnTo>
                    <a:lnTo>
                      <a:pt x="0" y="270"/>
                    </a:lnTo>
                    <a:lnTo>
                      <a:pt x="6" y="228"/>
                    </a:lnTo>
                    <a:lnTo>
                      <a:pt x="30" y="192"/>
                    </a:lnTo>
                    <a:lnTo>
                      <a:pt x="24" y="192"/>
                    </a:lnTo>
                    <a:lnTo>
                      <a:pt x="36" y="180"/>
                    </a:lnTo>
                    <a:lnTo>
                      <a:pt x="24" y="174"/>
                    </a:lnTo>
                    <a:lnTo>
                      <a:pt x="30" y="162"/>
                    </a:lnTo>
                    <a:lnTo>
                      <a:pt x="24" y="168"/>
                    </a:lnTo>
                    <a:lnTo>
                      <a:pt x="24" y="144"/>
                    </a:lnTo>
                    <a:lnTo>
                      <a:pt x="18" y="144"/>
                    </a:lnTo>
                    <a:lnTo>
                      <a:pt x="18" y="138"/>
                    </a:lnTo>
                    <a:lnTo>
                      <a:pt x="24" y="126"/>
                    </a:lnTo>
                    <a:lnTo>
                      <a:pt x="18" y="120"/>
                    </a:lnTo>
                    <a:lnTo>
                      <a:pt x="24" y="114"/>
                    </a:lnTo>
                    <a:lnTo>
                      <a:pt x="12" y="114"/>
                    </a:lnTo>
                    <a:lnTo>
                      <a:pt x="12" y="96"/>
                    </a:lnTo>
                    <a:lnTo>
                      <a:pt x="24" y="96"/>
                    </a:lnTo>
                    <a:lnTo>
                      <a:pt x="18" y="78"/>
                    </a:lnTo>
                    <a:lnTo>
                      <a:pt x="48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168" y="0"/>
                    </a:lnTo>
                    <a:lnTo>
                      <a:pt x="168" y="204"/>
                    </a:lnTo>
                    <a:lnTo>
                      <a:pt x="180" y="276"/>
                    </a:lnTo>
                    <a:lnTo>
                      <a:pt x="180" y="294"/>
                    </a:lnTo>
                    <a:close/>
                  </a:path>
                </a:pathLst>
              </a:custGeom>
              <a:solidFill>
                <a:srgbClr val="FF4500"/>
              </a:solidFill>
              <a:ln w="9525">
                <a:solidFill>
                  <a:srgbClr val="FF4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44" name="Freeform 321"/>
              <p:cNvSpPr>
                <a:spLocks noChangeAspect="1"/>
              </p:cNvSpPr>
              <p:nvPr/>
            </p:nvSpPr>
            <p:spPr bwMode="auto">
              <a:xfrm>
                <a:off x="1680" y="2496"/>
                <a:ext cx="180" cy="318"/>
              </a:xfrm>
              <a:custGeom>
                <a:avLst/>
                <a:gdLst>
                  <a:gd name="T0" fmla="*/ 180 w 180"/>
                  <a:gd name="T1" fmla="*/ 294 h 318"/>
                  <a:gd name="T2" fmla="*/ 126 w 180"/>
                  <a:gd name="T3" fmla="*/ 300 h 318"/>
                  <a:gd name="T4" fmla="*/ 120 w 180"/>
                  <a:gd name="T5" fmla="*/ 318 h 318"/>
                  <a:gd name="T6" fmla="*/ 114 w 180"/>
                  <a:gd name="T7" fmla="*/ 312 h 318"/>
                  <a:gd name="T8" fmla="*/ 102 w 180"/>
                  <a:gd name="T9" fmla="*/ 288 h 318"/>
                  <a:gd name="T10" fmla="*/ 102 w 180"/>
                  <a:gd name="T11" fmla="*/ 264 h 318"/>
                  <a:gd name="T12" fmla="*/ 0 w 180"/>
                  <a:gd name="T13" fmla="*/ 270 h 318"/>
                  <a:gd name="T14" fmla="*/ 6 w 180"/>
                  <a:gd name="T15" fmla="*/ 228 h 318"/>
                  <a:gd name="T16" fmla="*/ 30 w 180"/>
                  <a:gd name="T17" fmla="*/ 192 h 318"/>
                  <a:gd name="T18" fmla="*/ 24 w 180"/>
                  <a:gd name="T19" fmla="*/ 192 h 318"/>
                  <a:gd name="T20" fmla="*/ 36 w 180"/>
                  <a:gd name="T21" fmla="*/ 180 h 318"/>
                  <a:gd name="T22" fmla="*/ 24 w 180"/>
                  <a:gd name="T23" fmla="*/ 174 h 318"/>
                  <a:gd name="T24" fmla="*/ 30 w 180"/>
                  <a:gd name="T25" fmla="*/ 162 h 318"/>
                  <a:gd name="T26" fmla="*/ 24 w 180"/>
                  <a:gd name="T27" fmla="*/ 168 h 318"/>
                  <a:gd name="T28" fmla="*/ 24 w 180"/>
                  <a:gd name="T29" fmla="*/ 144 h 318"/>
                  <a:gd name="T30" fmla="*/ 18 w 180"/>
                  <a:gd name="T31" fmla="*/ 144 h 318"/>
                  <a:gd name="T32" fmla="*/ 18 w 180"/>
                  <a:gd name="T33" fmla="*/ 138 h 318"/>
                  <a:gd name="T34" fmla="*/ 24 w 180"/>
                  <a:gd name="T35" fmla="*/ 126 h 318"/>
                  <a:gd name="T36" fmla="*/ 18 w 180"/>
                  <a:gd name="T37" fmla="*/ 120 h 318"/>
                  <a:gd name="T38" fmla="*/ 24 w 180"/>
                  <a:gd name="T39" fmla="*/ 114 h 318"/>
                  <a:gd name="T40" fmla="*/ 12 w 180"/>
                  <a:gd name="T41" fmla="*/ 114 h 318"/>
                  <a:gd name="T42" fmla="*/ 12 w 180"/>
                  <a:gd name="T43" fmla="*/ 96 h 318"/>
                  <a:gd name="T44" fmla="*/ 24 w 180"/>
                  <a:gd name="T45" fmla="*/ 96 h 318"/>
                  <a:gd name="T46" fmla="*/ 18 w 180"/>
                  <a:gd name="T47" fmla="*/ 78 h 318"/>
                  <a:gd name="T48" fmla="*/ 48 w 180"/>
                  <a:gd name="T49" fmla="*/ 48 h 318"/>
                  <a:gd name="T50" fmla="*/ 48 w 180"/>
                  <a:gd name="T51" fmla="*/ 24 h 318"/>
                  <a:gd name="T52" fmla="*/ 60 w 180"/>
                  <a:gd name="T53" fmla="*/ 12 h 318"/>
                  <a:gd name="T54" fmla="*/ 168 w 180"/>
                  <a:gd name="T55" fmla="*/ 0 h 318"/>
                  <a:gd name="T56" fmla="*/ 168 w 180"/>
                  <a:gd name="T57" fmla="*/ 204 h 318"/>
                  <a:gd name="T58" fmla="*/ 180 w 180"/>
                  <a:gd name="T59" fmla="*/ 276 h 318"/>
                  <a:gd name="T60" fmla="*/ 180 w 180"/>
                  <a:gd name="T61" fmla="*/ 294 h 318"/>
                  <a:gd name="T62" fmla="*/ 180 w 180"/>
                  <a:gd name="T63" fmla="*/ 300 h 31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80"/>
                  <a:gd name="T97" fmla="*/ 0 h 318"/>
                  <a:gd name="T98" fmla="*/ 180 w 180"/>
                  <a:gd name="T99" fmla="*/ 318 h 31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80" h="318">
                    <a:moveTo>
                      <a:pt x="180" y="294"/>
                    </a:moveTo>
                    <a:lnTo>
                      <a:pt x="126" y="300"/>
                    </a:lnTo>
                    <a:lnTo>
                      <a:pt x="120" y="318"/>
                    </a:lnTo>
                    <a:lnTo>
                      <a:pt x="114" y="312"/>
                    </a:lnTo>
                    <a:lnTo>
                      <a:pt x="102" y="288"/>
                    </a:lnTo>
                    <a:lnTo>
                      <a:pt x="102" y="264"/>
                    </a:lnTo>
                    <a:lnTo>
                      <a:pt x="0" y="270"/>
                    </a:lnTo>
                    <a:lnTo>
                      <a:pt x="6" y="228"/>
                    </a:lnTo>
                    <a:lnTo>
                      <a:pt x="30" y="192"/>
                    </a:lnTo>
                    <a:lnTo>
                      <a:pt x="24" y="192"/>
                    </a:lnTo>
                    <a:lnTo>
                      <a:pt x="36" y="180"/>
                    </a:lnTo>
                    <a:lnTo>
                      <a:pt x="24" y="174"/>
                    </a:lnTo>
                    <a:lnTo>
                      <a:pt x="30" y="162"/>
                    </a:lnTo>
                    <a:lnTo>
                      <a:pt x="24" y="168"/>
                    </a:lnTo>
                    <a:lnTo>
                      <a:pt x="24" y="144"/>
                    </a:lnTo>
                    <a:lnTo>
                      <a:pt x="18" y="144"/>
                    </a:lnTo>
                    <a:lnTo>
                      <a:pt x="18" y="138"/>
                    </a:lnTo>
                    <a:lnTo>
                      <a:pt x="24" y="126"/>
                    </a:lnTo>
                    <a:lnTo>
                      <a:pt x="18" y="120"/>
                    </a:lnTo>
                    <a:lnTo>
                      <a:pt x="24" y="114"/>
                    </a:lnTo>
                    <a:lnTo>
                      <a:pt x="12" y="114"/>
                    </a:lnTo>
                    <a:lnTo>
                      <a:pt x="12" y="96"/>
                    </a:lnTo>
                    <a:lnTo>
                      <a:pt x="24" y="96"/>
                    </a:lnTo>
                    <a:lnTo>
                      <a:pt x="18" y="78"/>
                    </a:lnTo>
                    <a:lnTo>
                      <a:pt x="48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168" y="0"/>
                    </a:lnTo>
                    <a:lnTo>
                      <a:pt x="168" y="204"/>
                    </a:lnTo>
                    <a:lnTo>
                      <a:pt x="180" y="276"/>
                    </a:lnTo>
                    <a:lnTo>
                      <a:pt x="180" y="294"/>
                    </a:lnTo>
                    <a:lnTo>
                      <a:pt x="180" y="30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45" name="Freeform 322"/>
              <p:cNvSpPr>
                <a:spLocks noChangeAspect="1"/>
              </p:cNvSpPr>
              <p:nvPr/>
            </p:nvSpPr>
            <p:spPr bwMode="auto">
              <a:xfrm>
                <a:off x="1452" y="2148"/>
                <a:ext cx="336" cy="294"/>
              </a:xfrm>
              <a:custGeom>
                <a:avLst/>
                <a:gdLst>
                  <a:gd name="T0" fmla="*/ 312 w 336"/>
                  <a:gd name="T1" fmla="*/ 294 h 294"/>
                  <a:gd name="T2" fmla="*/ 276 w 336"/>
                  <a:gd name="T3" fmla="*/ 294 h 294"/>
                  <a:gd name="T4" fmla="*/ 294 w 336"/>
                  <a:gd name="T5" fmla="*/ 276 h 294"/>
                  <a:gd name="T6" fmla="*/ 288 w 336"/>
                  <a:gd name="T7" fmla="*/ 264 h 294"/>
                  <a:gd name="T8" fmla="*/ 60 w 336"/>
                  <a:gd name="T9" fmla="*/ 270 h 294"/>
                  <a:gd name="T10" fmla="*/ 60 w 336"/>
                  <a:gd name="T11" fmla="*/ 96 h 294"/>
                  <a:gd name="T12" fmla="*/ 30 w 336"/>
                  <a:gd name="T13" fmla="*/ 72 h 294"/>
                  <a:gd name="T14" fmla="*/ 42 w 336"/>
                  <a:gd name="T15" fmla="*/ 54 h 294"/>
                  <a:gd name="T16" fmla="*/ 24 w 336"/>
                  <a:gd name="T17" fmla="*/ 42 h 294"/>
                  <a:gd name="T18" fmla="*/ 0 w 336"/>
                  <a:gd name="T19" fmla="*/ 6 h 294"/>
                  <a:gd name="T20" fmla="*/ 198 w 336"/>
                  <a:gd name="T21" fmla="*/ 0 h 294"/>
                  <a:gd name="T22" fmla="*/ 210 w 336"/>
                  <a:gd name="T23" fmla="*/ 18 h 294"/>
                  <a:gd name="T24" fmla="*/ 210 w 336"/>
                  <a:gd name="T25" fmla="*/ 48 h 294"/>
                  <a:gd name="T26" fmla="*/ 222 w 336"/>
                  <a:gd name="T27" fmla="*/ 66 h 294"/>
                  <a:gd name="T28" fmla="*/ 246 w 336"/>
                  <a:gd name="T29" fmla="*/ 84 h 294"/>
                  <a:gd name="T30" fmla="*/ 252 w 336"/>
                  <a:gd name="T31" fmla="*/ 108 h 294"/>
                  <a:gd name="T32" fmla="*/ 264 w 336"/>
                  <a:gd name="T33" fmla="*/ 102 h 294"/>
                  <a:gd name="T34" fmla="*/ 282 w 336"/>
                  <a:gd name="T35" fmla="*/ 114 h 294"/>
                  <a:gd name="T36" fmla="*/ 270 w 336"/>
                  <a:gd name="T37" fmla="*/ 150 h 294"/>
                  <a:gd name="T38" fmla="*/ 318 w 336"/>
                  <a:gd name="T39" fmla="*/ 186 h 294"/>
                  <a:gd name="T40" fmla="*/ 318 w 336"/>
                  <a:gd name="T41" fmla="*/ 210 h 294"/>
                  <a:gd name="T42" fmla="*/ 336 w 336"/>
                  <a:gd name="T43" fmla="*/ 228 h 294"/>
                  <a:gd name="T44" fmla="*/ 336 w 336"/>
                  <a:gd name="T45" fmla="*/ 252 h 294"/>
                  <a:gd name="T46" fmla="*/ 330 w 336"/>
                  <a:gd name="T47" fmla="*/ 252 h 294"/>
                  <a:gd name="T48" fmla="*/ 324 w 336"/>
                  <a:gd name="T49" fmla="*/ 258 h 294"/>
                  <a:gd name="T50" fmla="*/ 318 w 336"/>
                  <a:gd name="T51" fmla="*/ 252 h 294"/>
                  <a:gd name="T52" fmla="*/ 312 w 336"/>
                  <a:gd name="T53" fmla="*/ 288 h 294"/>
                  <a:gd name="T54" fmla="*/ 312 w 336"/>
                  <a:gd name="T55" fmla="*/ 294 h 29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36"/>
                  <a:gd name="T85" fmla="*/ 0 h 294"/>
                  <a:gd name="T86" fmla="*/ 336 w 336"/>
                  <a:gd name="T87" fmla="*/ 294 h 29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36" h="294">
                    <a:moveTo>
                      <a:pt x="312" y="294"/>
                    </a:moveTo>
                    <a:lnTo>
                      <a:pt x="276" y="294"/>
                    </a:lnTo>
                    <a:lnTo>
                      <a:pt x="294" y="276"/>
                    </a:lnTo>
                    <a:lnTo>
                      <a:pt x="288" y="264"/>
                    </a:lnTo>
                    <a:lnTo>
                      <a:pt x="60" y="270"/>
                    </a:lnTo>
                    <a:lnTo>
                      <a:pt x="60" y="96"/>
                    </a:lnTo>
                    <a:lnTo>
                      <a:pt x="30" y="72"/>
                    </a:lnTo>
                    <a:lnTo>
                      <a:pt x="42" y="54"/>
                    </a:lnTo>
                    <a:lnTo>
                      <a:pt x="24" y="42"/>
                    </a:lnTo>
                    <a:lnTo>
                      <a:pt x="0" y="6"/>
                    </a:lnTo>
                    <a:lnTo>
                      <a:pt x="198" y="0"/>
                    </a:lnTo>
                    <a:lnTo>
                      <a:pt x="210" y="18"/>
                    </a:lnTo>
                    <a:lnTo>
                      <a:pt x="210" y="48"/>
                    </a:lnTo>
                    <a:lnTo>
                      <a:pt x="222" y="66"/>
                    </a:lnTo>
                    <a:lnTo>
                      <a:pt x="246" y="84"/>
                    </a:lnTo>
                    <a:lnTo>
                      <a:pt x="252" y="108"/>
                    </a:lnTo>
                    <a:lnTo>
                      <a:pt x="264" y="102"/>
                    </a:lnTo>
                    <a:lnTo>
                      <a:pt x="282" y="114"/>
                    </a:lnTo>
                    <a:lnTo>
                      <a:pt x="270" y="150"/>
                    </a:lnTo>
                    <a:lnTo>
                      <a:pt x="318" y="186"/>
                    </a:lnTo>
                    <a:lnTo>
                      <a:pt x="318" y="210"/>
                    </a:lnTo>
                    <a:lnTo>
                      <a:pt x="336" y="228"/>
                    </a:lnTo>
                    <a:lnTo>
                      <a:pt x="336" y="252"/>
                    </a:lnTo>
                    <a:lnTo>
                      <a:pt x="330" y="252"/>
                    </a:lnTo>
                    <a:lnTo>
                      <a:pt x="324" y="258"/>
                    </a:lnTo>
                    <a:lnTo>
                      <a:pt x="318" y="252"/>
                    </a:lnTo>
                    <a:lnTo>
                      <a:pt x="312" y="288"/>
                    </a:lnTo>
                    <a:lnTo>
                      <a:pt x="312" y="294"/>
                    </a:lnTo>
                    <a:close/>
                  </a:path>
                </a:pathLst>
              </a:custGeom>
              <a:solidFill>
                <a:srgbClr val="FF4500"/>
              </a:solidFill>
              <a:ln w="9525">
                <a:solidFill>
                  <a:srgbClr val="FF4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46" name="Freeform 323"/>
              <p:cNvSpPr>
                <a:spLocks noChangeAspect="1"/>
              </p:cNvSpPr>
              <p:nvPr/>
            </p:nvSpPr>
            <p:spPr bwMode="auto">
              <a:xfrm>
                <a:off x="1452" y="2148"/>
                <a:ext cx="336" cy="300"/>
              </a:xfrm>
              <a:custGeom>
                <a:avLst/>
                <a:gdLst>
                  <a:gd name="T0" fmla="*/ 312 w 336"/>
                  <a:gd name="T1" fmla="*/ 294 h 300"/>
                  <a:gd name="T2" fmla="*/ 276 w 336"/>
                  <a:gd name="T3" fmla="*/ 294 h 300"/>
                  <a:gd name="T4" fmla="*/ 294 w 336"/>
                  <a:gd name="T5" fmla="*/ 276 h 300"/>
                  <a:gd name="T6" fmla="*/ 288 w 336"/>
                  <a:gd name="T7" fmla="*/ 264 h 300"/>
                  <a:gd name="T8" fmla="*/ 60 w 336"/>
                  <a:gd name="T9" fmla="*/ 270 h 300"/>
                  <a:gd name="T10" fmla="*/ 60 w 336"/>
                  <a:gd name="T11" fmla="*/ 96 h 300"/>
                  <a:gd name="T12" fmla="*/ 30 w 336"/>
                  <a:gd name="T13" fmla="*/ 72 h 300"/>
                  <a:gd name="T14" fmla="*/ 42 w 336"/>
                  <a:gd name="T15" fmla="*/ 54 h 300"/>
                  <a:gd name="T16" fmla="*/ 24 w 336"/>
                  <a:gd name="T17" fmla="*/ 42 h 300"/>
                  <a:gd name="T18" fmla="*/ 0 w 336"/>
                  <a:gd name="T19" fmla="*/ 6 h 300"/>
                  <a:gd name="T20" fmla="*/ 198 w 336"/>
                  <a:gd name="T21" fmla="*/ 0 h 300"/>
                  <a:gd name="T22" fmla="*/ 210 w 336"/>
                  <a:gd name="T23" fmla="*/ 18 h 300"/>
                  <a:gd name="T24" fmla="*/ 210 w 336"/>
                  <a:gd name="T25" fmla="*/ 48 h 300"/>
                  <a:gd name="T26" fmla="*/ 222 w 336"/>
                  <a:gd name="T27" fmla="*/ 66 h 300"/>
                  <a:gd name="T28" fmla="*/ 246 w 336"/>
                  <a:gd name="T29" fmla="*/ 84 h 300"/>
                  <a:gd name="T30" fmla="*/ 252 w 336"/>
                  <a:gd name="T31" fmla="*/ 108 h 300"/>
                  <a:gd name="T32" fmla="*/ 264 w 336"/>
                  <a:gd name="T33" fmla="*/ 102 h 300"/>
                  <a:gd name="T34" fmla="*/ 282 w 336"/>
                  <a:gd name="T35" fmla="*/ 114 h 300"/>
                  <a:gd name="T36" fmla="*/ 270 w 336"/>
                  <a:gd name="T37" fmla="*/ 150 h 300"/>
                  <a:gd name="T38" fmla="*/ 318 w 336"/>
                  <a:gd name="T39" fmla="*/ 186 h 300"/>
                  <a:gd name="T40" fmla="*/ 318 w 336"/>
                  <a:gd name="T41" fmla="*/ 210 h 300"/>
                  <a:gd name="T42" fmla="*/ 336 w 336"/>
                  <a:gd name="T43" fmla="*/ 228 h 300"/>
                  <a:gd name="T44" fmla="*/ 336 w 336"/>
                  <a:gd name="T45" fmla="*/ 252 h 300"/>
                  <a:gd name="T46" fmla="*/ 330 w 336"/>
                  <a:gd name="T47" fmla="*/ 252 h 300"/>
                  <a:gd name="T48" fmla="*/ 324 w 336"/>
                  <a:gd name="T49" fmla="*/ 258 h 300"/>
                  <a:gd name="T50" fmla="*/ 318 w 336"/>
                  <a:gd name="T51" fmla="*/ 252 h 300"/>
                  <a:gd name="T52" fmla="*/ 312 w 336"/>
                  <a:gd name="T53" fmla="*/ 288 h 300"/>
                  <a:gd name="T54" fmla="*/ 312 w 336"/>
                  <a:gd name="T55" fmla="*/ 294 h 300"/>
                  <a:gd name="T56" fmla="*/ 312 w 336"/>
                  <a:gd name="T57" fmla="*/ 300 h 30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36"/>
                  <a:gd name="T88" fmla="*/ 0 h 300"/>
                  <a:gd name="T89" fmla="*/ 336 w 336"/>
                  <a:gd name="T90" fmla="*/ 300 h 30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36" h="300">
                    <a:moveTo>
                      <a:pt x="312" y="294"/>
                    </a:moveTo>
                    <a:lnTo>
                      <a:pt x="276" y="294"/>
                    </a:lnTo>
                    <a:lnTo>
                      <a:pt x="294" y="276"/>
                    </a:lnTo>
                    <a:lnTo>
                      <a:pt x="288" y="264"/>
                    </a:lnTo>
                    <a:lnTo>
                      <a:pt x="60" y="270"/>
                    </a:lnTo>
                    <a:lnTo>
                      <a:pt x="60" y="96"/>
                    </a:lnTo>
                    <a:lnTo>
                      <a:pt x="30" y="72"/>
                    </a:lnTo>
                    <a:lnTo>
                      <a:pt x="42" y="54"/>
                    </a:lnTo>
                    <a:lnTo>
                      <a:pt x="24" y="42"/>
                    </a:lnTo>
                    <a:lnTo>
                      <a:pt x="0" y="6"/>
                    </a:lnTo>
                    <a:lnTo>
                      <a:pt x="198" y="0"/>
                    </a:lnTo>
                    <a:lnTo>
                      <a:pt x="210" y="18"/>
                    </a:lnTo>
                    <a:lnTo>
                      <a:pt x="210" y="48"/>
                    </a:lnTo>
                    <a:lnTo>
                      <a:pt x="222" y="66"/>
                    </a:lnTo>
                    <a:lnTo>
                      <a:pt x="246" y="84"/>
                    </a:lnTo>
                    <a:lnTo>
                      <a:pt x="252" y="108"/>
                    </a:lnTo>
                    <a:lnTo>
                      <a:pt x="264" y="102"/>
                    </a:lnTo>
                    <a:lnTo>
                      <a:pt x="282" y="114"/>
                    </a:lnTo>
                    <a:lnTo>
                      <a:pt x="270" y="150"/>
                    </a:lnTo>
                    <a:lnTo>
                      <a:pt x="318" y="186"/>
                    </a:lnTo>
                    <a:lnTo>
                      <a:pt x="318" y="210"/>
                    </a:lnTo>
                    <a:lnTo>
                      <a:pt x="336" y="228"/>
                    </a:lnTo>
                    <a:lnTo>
                      <a:pt x="336" y="252"/>
                    </a:lnTo>
                    <a:lnTo>
                      <a:pt x="330" y="252"/>
                    </a:lnTo>
                    <a:lnTo>
                      <a:pt x="324" y="258"/>
                    </a:lnTo>
                    <a:lnTo>
                      <a:pt x="318" y="252"/>
                    </a:lnTo>
                    <a:lnTo>
                      <a:pt x="312" y="288"/>
                    </a:lnTo>
                    <a:lnTo>
                      <a:pt x="312" y="294"/>
                    </a:lnTo>
                    <a:lnTo>
                      <a:pt x="312" y="30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47" name="Freeform 324"/>
              <p:cNvSpPr>
                <a:spLocks noChangeAspect="1"/>
              </p:cNvSpPr>
              <p:nvPr/>
            </p:nvSpPr>
            <p:spPr bwMode="auto">
              <a:xfrm>
                <a:off x="576" y="1530"/>
                <a:ext cx="522" cy="324"/>
              </a:xfrm>
              <a:custGeom>
                <a:avLst/>
                <a:gdLst>
                  <a:gd name="T0" fmla="*/ 504 w 522"/>
                  <a:gd name="T1" fmla="*/ 270 h 324"/>
                  <a:gd name="T2" fmla="*/ 498 w 522"/>
                  <a:gd name="T3" fmla="*/ 324 h 324"/>
                  <a:gd name="T4" fmla="*/ 186 w 522"/>
                  <a:gd name="T5" fmla="*/ 288 h 324"/>
                  <a:gd name="T6" fmla="*/ 180 w 522"/>
                  <a:gd name="T7" fmla="*/ 318 h 324"/>
                  <a:gd name="T8" fmla="*/ 168 w 522"/>
                  <a:gd name="T9" fmla="*/ 300 h 324"/>
                  <a:gd name="T10" fmla="*/ 162 w 522"/>
                  <a:gd name="T11" fmla="*/ 312 h 324"/>
                  <a:gd name="T12" fmla="*/ 126 w 522"/>
                  <a:gd name="T13" fmla="*/ 306 h 324"/>
                  <a:gd name="T14" fmla="*/ 120 w 522"/>
                  <a:gd name="T15" fmla="*/ 312 h 324"/>
                  <a:gd name="T16" fmla="*/ 102 w 522"/>
                  <a:gd name="T17" fmla="*/ 306 h 324"/>
                  <a:gd name="T18" fmla="*/ 96 w 522"/>
                  <a:gd name="T19" fmla="*/ 312 h 324"/>
                  <a:gd name="T20" fmla="*/ 90 w 522"/>
                  <a:gd name="T21" fmla="*/ 288 h 324"/>
                  <a:gd name="T22" fmla="*/ 78 w 522"/>
                  <a:gd name="T23" fmla="*/ 276 h 324"/>
                  <a:gd name="T24" fmla="*/ 66 w 522"/>
                  <a:gd name="T25" fmla="*/ 228 h 324"/>
                  <a:gd name="T26" fmla="*/ 60 w 522"/>
                  <a:gd name="T27" fmla="*/ 222 h 324"/>
                  <a:gd name="T28" fmla="*/ 42 w 522"/>
                  <a:gd name="T29" fmla="*/ 234 h 324"/>
                  <a:gd name="T30" fmla="*/ 36 w 522"/>
                  <a:gd name="T31" fmla="*/ 222 h 324"/>
                  <a:gd name="T32" fmla="*/ 60 w 522"/>
                  <a:gd name="T33" fmla="*/ 162 h 324"/>
                  <a:gd name="T34" fmla="*/ 36 w 522"/>
                  <a:gd name="T35" fmla="*/ 150 h 324"/>
                  <a:gd name="T36" fmla="*/ 24 w 522"/>
                  <a:gd name="T37" fmla="*/ 114 h 324"/>
                  <a:gd name="T38" fmla="*/ 6 w 522"/>
                  <a:gd name="T39" fmla="*/ 96 h 324"/>
                  <a:gd name="T40" fmla="*/ 12 w 522"/>
                  <a:gd name="T41" fmla="*/ 90 h 324"/>
                  <a:gd name="T42" fmla="*/ 0 w 522"/>
                  <a:gd name="T43" fmla="*/ 60 h 324"/>
                  <a:gd name="T44" fmla="*/ 12 w 522"/>
                  <a:gd name="T45" fmla="*/ 0 h 324"/>
                  <a:gd name="T46" fmla="*/ 282 w 522"/>
                  <a:gd name="T47" fmla="*/ 48 h 324"/>
                  <a:gd name="T48" fmla="*/ 522 w 522"/>
                  <a:gd name="T49" fmla="*/ 72 h 324"/>
                  <a:gd name="T50" fmla="*/ 510 w 522"/>
                  <a:gd name="T51" fmla="*/ 246 h 324"/>
                  <a:gd name="T52" fmla="*/ 504 w 522"/>
                  <a:gd name="T53" fmla="*/ 270 h 32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22"/>
                  <a:gd name="T82" fmla="*/ 0 h 324"/>
                  <a:gd name="T83" fmla="*/ 522 w 522"/>
                  <a:gd name="T84" fmla="*/ 324 h 32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22" h="324">
                    <a:moveTo>
                      <a:pt x="504" y="270"/>
                    </a:moveTo>
                    <a:lnTo>
                      <a:pt x="498" y="324"/>
                    </a:lnTo>
                    <a:lnTo>
                      <a:pt x="186" y="288"/>
                    </a:lnTo>
                    <a:lnTo>
                      <a:pt x="180" y="318"/>
                    </a:lnTo>
                    <a:lnTo>
                      <a:pt x="168" y="300"/>
                    </a:lnTo>
                    <a:lnTo>
                      <a:pt x="162" y="312"/>
                    </a:lnTo>
                    <a:lnTo>
                      <a:pt x="126" y="306"/>
                    </a:lnTo>
                    <a:lnTo>
                      <a:pt x="120" y="312"/>
                    </a:lnTo>
                    <a:lnTo>
                      <a:pt x="102" y="306"/>
                    </a:lnTo>
                    <a:lnTo>
                      <a:pt x="96" y="312"/>
                    </a:lnTo>
                    <a:lnTo>
                      <a:pt x="90" y="288"/>
                    </a:lnTo>
                    <a:lnTo>
                      <a:pt x="78" y="276"/>
                    </a:lnTo>
                    <a:lnTo>
                      <a:pt x="66" y="228"/>
                    </a:lnTo>
                    <a:lnTo>
                      <a:pt x="60" y="222"/>
                    </a:lnTo>
                    <a:lnTo>
                      <a:pt x="42" y="234"/>
                    </a:lnTo>
                    <a:lnTo>
                      <a:pt x="36" y="222"/>
                    </a:lnTo>
                    <a:lnTo>
                      <a:pt x="60" y="162"/>
                    </a:lnTo>
                    <a:lnTo>
                      <a:pt x="36" y="150"/>
                    </a:lnTo>
                    <a:lnTo>
                      <a:pt x="24" y="114"/>
                    </a:lnTo>
                    <a:lnTo>
                      <a:pt x="6" y="96"/>
                    </a:lnTo>
                    <a:lnTo>
                      <a:pt x="12" y="90"/>
                    </a:lnTo>
                    <a:lnTo>
                      <a:pt x="0" y="60"/>
                    </a:lnTo>
                    <a:lnTo>
                      <a:pt x="12" y="0"/>
                    </a:lnTo>
                    <a:lnTo>
                      <a:pt x="282" y="48"/>
                    </a:lnTo>
                    <a:lnTo>
                      <a:pt x="522" y="72"/>
                    </a:lnTo>
                    <a:lnTo>
                      <a:pt x="510" y="246"/>
                    </a:lnTo>
                    <a:lnTo>
                      <a:pt x="504" y="27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48" name="Freeform 325"/>
              <p:cNvSpPr>
                <a:spLocks noChangeAspect="1"/>
              </p:cNvSpPr>
              <p:nvPr/>
            </p:nvSpPr>
            <p:spPr bwMode="auto">
              <a:xfrm>
                <a:off x="576" y="1530"/>
                <a:ext cx="522" cy="324"/>
              </a:xfrm>
              <a:custGeom>
                <a:avLst/>
                <a:gdLst>
                  <a:gd name="T0" fmla="*/ 504 w 522"/>
                  <a:gd name="T1" fmla="*/ 270 h 324"/>
                  <a:gd name="T2" fmla="*/ 498 w 522"/>
                  <a:gd name="T3" fmla="*/ 324 h 324"/>
                  <a:gd name="T4" fmla="*/ 186 w 522"/>
                  <a:gd name="T5" fmla="*/ 288 h 324"/>
                  <a:gd name="T6" fmla="*/ 180 w 522"/>
                  <a:gd name="T7" fmla="*/ 318 h 324"/>
                  <a:gd name="T8" fmla="*/ 168 w 522"/>
                  <a:gd name="T9" fmla="*/ 300 h 324"/>
                  <a:gd name="T10" fmla="*/ 162 w 522"/>
                  <a:gd name="T11" fmla="*/ 312 h 324"/>
                  <a:gd name="T12" fmla="*/ 126 w 522"/>
                  <a:gd name="T13" fmla="*/ 306 h 324"/>
                  <a:gd name="T14" fmla="*/ 120 w 522"/>
                  <a:gd name="T15" fmla="*/ 312 h 324"/>
                  <a:gd name="T16" fmla="*/ 102 w 522"/>
                  <a:gd name="T17" fmla="*/ 306 h 324"/>
                  <a:gd name="T18" fmla="*/ 96 w 522"/>
                  <a:gd name="T19" fmla="*/ 312 h 324"/>
                  <a:gd name="T20" fmla="*/ 90 w 522"/>
                  <a:gd name="T21" fmla="*/ 288 h 324"/>
                  <a:gd name="T22" fmla="*/ 78 w 522"/>
                  <a:gd name="T23" fmla="*/ 276 h 324"/>
                  <a:gd name="T24" fmla="*/ 66 w 522"/>
                  <a:gd name="T25" fmla="*/ 228 h 324"/>
                  <a:gd name="T26" fmla="*/ 60 w 522"/>
                  <a:gd name="T27" fmla="*/ 222 h 324"/>
                  <a:gd name="T28" fmla="*/ 42 w 522"/>
                  <a:gd name="T29" fmla="*/ 234 h 324"/>
                  <a:gd name="T30" fmla="*/ 36 w 522"/>
                  <a:gd name="T31" fmla="*/ 222 h 324"/>
                  <a:gd name="T32" fmla="*/ 60 w 522"/>
                  <a:gd name="T33" fmla="*/ 162 h 324"/>
                  <a:gd name="T34" fmla="*/ 36 w 522"/>
                  <a:gd name="T35" fmla="*/ 150 h 324"/>
                  <a:gd name="T36" fmla="*/ 24 w 522"/>
                  <a:gd name="T37" fmla="*/ 114 h 324"/>
                  <a:gd name="T38" fmla="*/ 6 w 522"/>
                  <a:gd name="T39" fmla="*/ 96 h 324"/>
                  <a:gd name="T40" fmla="*/ 12 w 522"/>
                  <a:gd name="T41" fmla="*/ 90 h 324"/>
                  <a:gd name="T42" fmla="*/ 0 w 522"/>
                  <a:gd name="T43" fmla="*/ 60 h 324"/>
                  <a:gd name="T44" fmla="*/ 12 w 522"/>
                  <a:gd name="T45" fmla="*/ 0 h 324"/>
                  <a:gd name="T46" fmla="*/ 282 w 522"/>
                  <a:gd name="T47" fmla="*/ 48 h 324"/>
                  <a:gd name="T48" fmla="*/ 522 w 522"/>
                  <a:gd name="T49" fmla="*/ 72 h 324"/>
                  <a:gd name="T50" fmla="*/ 510 w 522"/>
                  <a:gd name="T51" fmla="*/ 246 h 324"/>
                  <a:gd name="T52" fmla="*/ 504 w 522"/>
                  <a:gd name="T53" fmla="*/ 270 h 324"/>
                  <a:gd name="T54" fmla="*/ 504 w 522"/>
                  <a:gd name="T55" fmla="*/ 276 h 32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522"/>
                  <a:gd name="T85" fmla="*/ 0 h 324"/>
                  <a:gd name="T86" fmla="*/ 522 w 522"/>
                  <a:gd name="T87" fmla="*/ 324 h 32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522" h="324">
                    <a:moveTo>
                      <a:pt x="504" y="270"/>
                    </a:moveTo>
                    <a:lnTo>
                      <a:pt x="498" y="324"/>
                    </a:lnTo>
                    <a:lnTo>
                      <a:pt x="186" y="288"/>
                    </a:lnTo>
                    <a:lnTo>
                      <a:pt x="180" y="318"/>
                    </a:lnTo>
                    <a:lnTo>
                      <a:pt x="168" y="300"/>
                    </a:lnTo>
                    <a:lnTo>
                      <a:pt x="162" y="312"/>
                    </a:lnTo>
                    <a:lnTo>
                      <a:pt x="126" y="306"/>
                    </a:lnTo>
                    <a:lnTo>
                      <a:pt x="120" y="312"/>
                    </a:lnTo>
                    <a:lnTo>
                      <a:pt x="102" y="306"/>
                    </a:lnTo>
                    <a:lnTo>
                      <a:pt x="96" y="312"/>
                    </a:lnTo>
                    <a:lnTo>
                      <a:pt x="90" y="288"/>
                    </a:lnTo>
                    <a:lnTo>
                      <a:pt x="78" y="276"/>
                    </a:lnTo>
                    <a:lnTo>
                      <a:pt x="66" y="228"/>
                    </a:lnTo>
                    <a:lnTo>
                      <a:pt x="60" y="222"/>
                    </a:lnTo>
                    <a:lnTo>
                      <a:pt x="42" y="234"/>
                    </a:lnTo>
                    <a:lnTo>
                      <a:pt x="36" y="222"/>
                    </a:lnTo>
                    <a:lnTo>
                      <a:pt x="60" y="162"/>
                    </a:lnTo>
                    <a:lnTo>
                      <a:pt x="36" y="150"/>
                    </a:lnTo>
                    <a:lnTo>
                      <a:pt x="24" y="114"/>
                    </a:lnTo>
                    <a:lnTo>
                      <a:pt x="6" y="96"/>
                    </a:lnTo>
                    <a:lnTo>
                      <a:pt x="12" y="90"/>
                    </a:lnTo>
                    <a:lnTo>
                      <a:pt x="0" y="60"/>
                    </a:lnTo>
                    <a:lnTo>
                      <a:pt x="12" y="0"/>
                    </a:lnTo>
                    <a:lnTo>
                      <a:pt x="282" y="48"/>
                    </a:lnTo>
                    <a:lnTo>
                      <a:pt x="522" y="72"/>
                    </a:lnTo>
                    <a:lnTo>
                      <a:pt x="510" y="246"/>
                    </a:lnTo>
                    <a:lnTo>
                      <a:pt x="504" y="270"/>
                    </a:lnTo>
                    <a:lnTo>
                      <a:pt x="504" y="27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49" name="Freeform 326"/>
              <p:cNvSpPr>
                <a:spLocks noChangeAspect="1"/>
              </p:cNvSpPr>
              <p:nvPr/>
            </p:nvSpPr>
            <p:spPr bwMode="auto">
              <a:xfrm>
                <a:off x="1056" y="1986"/>
                <a:ext cx="420" cy="204"/>
              </a:xfrm>
              <a:custGeom>
                <a:avLst/>
                <a:gdLst>
                  <a:gd name="T0" fmla="*/ 366 w 420"/>
                  <a:gd name="T1" fmla="*/ 48 h 204"/>
                  <a:gd name="T2" fmla="*/ 390 w 420"/>
                  <a:gd name="T3" fmla="*/ 126 h 204"/>
                  <a:gd name="T4" fmla="*/ 396 w 420"/>
                  <a:gd name="T5" fmla="*/ 168 h 204"/>
                  <a:gd name="T6" fmla="*/ 420 w 420"/>
                  <a:gd name="T7" fmla="*/ 204 h 204"/>
                  <a:gd name="T8" fmla="*/ 414 w 420"/>
                  <a:gd name="T9" fmla="*/ 204 h 204"/>
                  <a:gd name="T10" fmla="*/ 90 w 420"/>
                  <a:gd name="T11" fmla="*/ 198 h 204"/>
                  <a:gd name="T12" fmla="*/ 90 w 420"/>
                  <a:gd name="T13" fmla="*/ 174 h 204"/>
                  <a:gd name="T14" fmla="*/ 96 w 420"/>
                  <a:gd name="T15" fmla="*/ 132 h 204"/>
                  <a:gd name="T16" fmla="*/ 0 w 420"/>
                  <a:gd name="T17" fmla="*/ 126 h 204"/>
                  <a:gd name="T18" fmla="*/ 6 w 420"/>
                  <a:gd name="T19" fmla="*/ 0 h 204"/>
                  <a:gd name="T20" fmla="*/ 270 w 420"/>
                  <a:gd name="T21" fmla="*/ 12 h 204"/>
                  <a:gd name="T22" fmla="*/ 294 w 420"/>
                  <a:gd name="T23" fmla="*/ 30 h 204"/>
                  <a:gd name="T24" fmla="*/ 330 w 420"/>
                  <a:gd name="T25" fmla="*/ 24 h 204"/>
                  <a:gd name="T26" fmla="*/ 360 w 420"/>
                  <a:gd name="T27" fmla="*/ 48 h 204"/>
                  <a:gd name="T28" fmla="*/ 366 w 420"/>
                  <a:gd name="T29" fmla="*/ 48 h 20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20"/>
                  <a:gd name="T46" fmla="*/ 0 h 204"/>
                  <a:gd name="T47" fmla="*/ 420 w 420"/>
                  <a:gd name="T48" fmla="*/ 204 h 20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20" h="204">
                    <a:moveTo>
                      <a:pt x="366" y="48"/>
                    </a:moveTo>
                    <a:lnTo>
                      <a:pt x="390" y="126"/>
                    </a:lnTo>
                    <a:lnTo>
                      <a:pt x="396" y="168"/>
                    </a:lnTo>
                    <a:lnTo>
                      <a:pt x="420" y="204"/>
                    </a:lnTo>
                    <a:lnTo>
                      <a:pt x="414" y="204"/>
                    </a:lnTo>
                    <a:lnTo>
                      <a:pt x="90" y="198"/>
                    </a:lnTo>
                    <a:lnTo>
                      <a:pt x="90" y="174"/>
                    </a:lnTo>
                    <a:lnTo>
                      <a:pt x="96" y="132"/>
                    </a:lnTo>
                    <a:lnTo>
                      <a:pt x="0" y="126"/>
                    </a:lnTo>
                    <a:lnTo>
                      <a:pt x="6" y="0"/>
                    </a:lnTo>
                    <a:lnTo>
                      <a:pt x="270" y="12"/>
                    </a:lnTo>
                    <a:lnTo>
                      <a:pt x="294" y="30"/>
                    </a:lnTo>
                    <a:lnTo>
                      <a:pt x="330" y="24"/>
                    </a:lnTo>
                    <a:lnTo>
                      <a:pt x="360" y="48"/>
                    </a:lnTo>
                    <a:lnTo>
                      <a:pt x="366" y="48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50" name="Freeform 327"/>
              <p:cNvSpPr>
                <a:spLocks noChangeAspect="1"/>
              </p:cNvSpPr>
              <p:nvPr/>
            </p:nvSpPr>
            <p:spPr bwMode="auto">
              <a:xfrm>
                <a:off x="1056" y="1986"/>
                <a:ext cx="420" cy="204"/>
              </a:xfrm>
              <a:custGeom>
                <a:avLst/>
                <a:gdLst>
                  <a:gd name="T0" fmla="*/ 366 w 420"/>
                  <a:gd name="T1" fmla="*/ 48 h 204"/>
                  <a:gd name="T2" fmla="*/ 390 w 420"/>
                  <a:gd name="T3" fmla="*/ 126 h 204"/>
                  <a:gd name="T4" fmla="*/ 396 w 420"/>
                  <a:gd name="T5" fmla="*/ 168 h 204"/>
                  <a:gd name="T6" fmla="*/ 420 w 420"/>
                  <a:gd name="T7" fmla="*/ 204 h 204"/>
                  <a:gd name="T8" fmla="*/ 414 w 420"/>
                  <a:gd name="T9" fmla="*/ 204 h 204"/>
                  <a:gd name="T10" fmla="*/ 90 w 420"/>
                  <a:gd name="T11" fmla="*/ 198 h 204"/>
                  <a:gd name="T12" fmla="*/ 90 w 420"/>
                  <a:gd name="T13" fmla="*/ 174 h 204"/>
                  <a:gd name="T14" fmla="*/ 96 w 420"/>
                  <a:gd name="T15" fmla="*/ 132 h 204"/>
                  <a:gd name="T16" fmla="*/ 0 w 420"/>
                  <a:gd name="T17" fmla="*/ 126 h 204"/>
                  <a:gd name="T18" fmla="*/ 6 w 420"/>
                  <a:gd name="T19" fmla="*/ 0 h 204"/>
                  <a:gd name="T20" fmla="*/ 270 w 420"/>
                  <a:gd name="T21" fmla="*/ 12 h 204"/>
                  <a:gd name="T22" fmla="*/ 294 w 420"/>
                  <a:gd name="T23" fmla="*/ 30 h 204"/>
                  <a:gd name="T24" fmla="*/ 330 w 420"/>
                  <a:gd name="T25" fmla="*/ 24 h 204"/>
                  <a:gd name="T26" fmla="*/ 360 w 420"/>
                  <a:gd name="T27" fmla="*/ 48 h 204"/>
                  <a:gd name="T28" fmla="*/ 366 w 420"/>
                  <a:gd name="T29" fmla="*/ 48 h 204"/>
                  <a:gd name="T30" fmla="*/ 366 w 420"/>
                  <a:gd name="T31" fmla="*/ 54 h 20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20"/>
                  <a:gd name="T49" fmla="*/ 0 h 204"/>
                  <a:gd name="T50" fmla="*/ 420 w 420"/>
                  <a:gd name="T51" fmla="*/ 204 h 20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20" h="204">
                    <a:moveTo>
                      <a:pt x="366" y="48"/>
                    </a:moveTo>
                    <a:lnTo>
                      <a:pt x="390" y="126"/>
                    </a:lnTo>
                    <a:lnTo>
                      <a:pt x="396" y="168"/>
                    </a:lnTo>
                    <a:lnTo>
                      <a:pt x="420" y="204"/>
                    </a:lnTo>
                    <a:lnTo>
                      <a:pt x="414" y="204"/>
                    </a:lnTo>
                    <a:lnTo>
                      <a:pt x="90" y="198"/>
                    </a:lnTo>
                    <a:lnTo>
                      <a:pt x="90" y="174"/>
                    </a:lnTo>
                    <a:lnTo>
                      <a:pt x="96" y="132"/>
                    </a:lnTo>
                    <a:lnTo>
                      <a:pt x="0" y="126"/>
                    </a:lnTo>
                    <a:lnTo>
                      <a:pt x="6" y="0"/>
                    </a:lnTo>
                    <a:lnTo>
                      <a:pt x="270" y="12"/>
                    </a:lnTo>
                    <a:lnTo>
                      <a:pt x="294" y="30"/>
                    </a:lnTo>
                    <a:lnTo>
                      <a:pt x="330" y="24"/>
                    </a:lnTo>
                    <a:lnTo>
                      <a:pt x="360" y="48"/>
                    </a:lnTo>
                    <a:lnTo>
                      <a:pt x="366" y="48"/>
                    </a:lnTo>
                    <a:lnTo>
                      <a:pt x="366" y="5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51" name="Freeform 328"/>
              <p:cNvSpPr>
                <a:spLocks noChangeAspect="1"/>
              </p:cNvSpPr>
              <p:nvPr/>
            </p:nvSpPr>
            <p:spPr bwMode="auto">
              <a:xfrm>
                <a:off x="264" y="1920"/>
                <a:ext cx="324" cy="498"/>
              </a:xfrm>
              <a:custGeom>
                <a:avLst/>
                <a:gdLst>
                  <a:gd name="T0" fmla="*/ 210 w 324"/>
                  <a:gd name="T1" fmla="*/ 498 h 498"/>
                  <a:gd name="T2" fmla="*/ 0 w 324"/>
                  <a:gd name="T3" fmla="*/ 186 h 498"/>
                  <a:gd name="T4" fmla="*/ 48 w 324"/>
                  <a:gd name="T5" fmla="*/ 0 h 498"/>
                  <a:gd name="T6" fmla="*/ 78 w 324"/>
                  <a:gd name="T7" fmla="*/ 6 h 498"/>
                  <a:gd name="T8" fmla="*/ 186 w 324"/>
                  <a:gd name="T9" fmla="*/ 36 h 498"/>
                  <a:gd name="T10" fmla="*/ 324 w 324"/>
                  <a:gd name="T11" fmla="*/ 60 h 498"/>
                  <a:gd name="T12" fmla="*/ 264 w 324"/>
                  <a:gd name="T13" fmla="*/ 378 h 498"/>
                  <a:gd name="T14" fmla="*/ 246 w 324"/>
                  <a:gd name="T15" fmla="*/ 438 h 498"/>
                  <a:gd name="T16" fmla="*/ 228 w 324"/>
                  <a:gd name="T17" fmla="*/ 426 h 498"/>
                  <a:gd name="T18" fmla="*/ 216 w 324"/>
                  <a:gd name="T19" fmla="*/ 432 h 498"/>
                  <a:gd name="T20" fmla="*/ 210 w 324"/>
                  <a:gd name="T21" fmla="*/ 492 h 498"/>
                  <a:gd name="T22" fmla="*/ 210 w 324"/>
                  <a:gd name="T23" fmla="*/ 498 h 49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4"/>
                  <a:gd name="T37" fmla="*/ 0 h 498"/>
                  <a:gd name="T38" fmla="*/ 324 w 324"/>
                  <a:gd name="T39" fmla="*/ 498 h 49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4" h="498">
                    <a:moveTo>
                      <a:pt x="210" y="498"/>
                    </a:moveTo>
                    <a:lnTo>
                      <a:pt x="0" y="186"/>
                    </a:lnTo>
                    <a:lnTo>
                      <a:pt x="48" y="0"/>
                    </a:lnTo>
                    <a:lnTo>
                      <a:pt x="78" y="6"/>
                    </a:lnTo>
                    <a:lnTo>
                      <a:pt x="186" y="36"/>
                    </a:lnTo>
                    <a:lnTo>
                      <a:pt x="324" y="60"/>
                    </a:lnTo>
                    <a:lnTo>
                      <a:pt x="264" y="378"/>
                    </a:lnTo>
                    <a:lnTo>
                      <a:pt x="246" y="438"/>
                    </a:lnTo>
                    <a:lnTo>
                      <a:pt x="228" y="426"/>
                    </a:lnTo>
                    <a:lnTo>
                      <a:pt x="216" y="432"/>
                    </a:lnTo>
                    <a:lnTo>
                      <a:pt x="210" y="492"/>
                    </a:lnTo>
                    <a:lnTo>
                      <a:pt x="210" y="498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52" name="Freeform 329"/>
              <p:cNvSpPr>
                <a:spLocks noChangeAspect="1"/>
              </p:cNvSpPr>
              <p:nvPr/>
            </p:nvSpPr>
            <p:spPr bwMode="auto">
              <a:xfrm>
                <a:off x="264" y="1920"/>
                <a:ext cx="324" cy="504"/>
              </a:xfrm>
              <a:custGeom>
                <a:avLst/>
                <a:gdLst>
                  <a:gd name="T0" fmla="*/ 210 w 324"/>
                  <a:gd name="T1" fmla="*/ 498 h 504"/>
                  <a:gd name="T2" fmla="*/ 0 w 324"/>
                  <a:gd name="T3" fmla="*/ 186 h 504"/>
                  <a:gd name="T4" fmla="*/ 48 w 324"/>
                  <a:gd name="T5" fmla="*/ 0 h 504"/>
                  <a:gd name="T6" fmla="*/ 78 w 324"/>
                  <a:gd name="T7" fmla="*/ 6 h 504"/>
                  <a:gd name="T8" fmla="*/ 186 w 324"/>
                  <a:gd name="T9" fmla="*/ 36 h 504"/>
                  <a:gd name="T10" fmla="*/ 324 w 324"/>
                  <a:gd name="T11" fmla="*/ 60 h 504"/>
                  <a:gd name="T12" fmla="*/ 264 w 324"/>
                  <a:gd name="T13" fmla="*/ 378 h 504"/>
                  <a:gd name="T14" fmla="*/ 246 w 324"/>
                  <a:gd name="T15" fmla="*/ 438 h 504"/>
                  <a:gd name="T16" fmla="*/ 228 w 324"/>
                  <a:gd name="T17" fmla="*/ 426 h 504"/>
                  <a:gd name="T18" fmla="*/ 216 w 324"/>
                  <a:gd name="T19" fmla="*/ 432 h 504"/>
                  <a:gd name="T20" fmla="*/ 210 w 324"/>
                  <a:gd name="T21" fmla="*/ 492 h 504"/>
                  <a:gd name="T22" fmla="*/ 210 w 324"/>
                  <a:gd name="T23" fmla="*/ 498 h 504"/>
                  <a:gd name="T24" fmla="*/ 210 w 324"/>
                  <a:gd name="T25" fmla="*/ 504 h 50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24"/>
                  <a:gd name="T40" fmla="*/ 0 h 504"/>
                  <a:gd name="T41" fmla="*/ 324 w 324"/>
                  <a:gd name="T42" fmla="*/ 504 h 50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24" h="504">
                    <a:moveTo>
                      <a:pt x="210" y="498"/>
                    </a:moveTo>
                    <a:lnTo>
                      <a:pt x="0" y="186"/>
                    </a:lnTo>
                    <a:lnTo>
                      <a:pt x="48" y="0"/>
                    </a:lnTo>
                    <a:lnTo>
                      <a:pt x="78" y="6"/>
                    </a:lnTo>
                    <a:lnTo>
                      <a:pt x="186" y="36"/>
                    </a:lnTo>
                    <a:lnTo>
                      <a:pt x="324" y="60"/>
                    </a:lnTo>
                    <a:lnTo>
                      <a:pt x="264" y="378"/>
                    </a:lnTo>
                    <a:lnTo>
                      <a:pt x="246" y="438"/>
                    </a:lnTo>
                    <a:lnTo>
                      <a:pt x="228" y="426"/>
                    </a:lnTo>
                    <a:lnTo>
                      <a:pt x="216" y="432"/>
                    </a:lnTo>
                    <a:lnTo>
                      <a:pt x="210" y="492"/>
                    </a:lnTo>
                    <a:lnTo>
                      <a:pt x="210" y="498"/>
                    </a:lnTo>
                    <a:lnTo>
                      <a:pt x="210" y="50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53" name="Freeform 330"/>
              <p:cNvSpPr>
                <a:spLocks noChangeAspect="1"/>
              </p:cNvSpPr>
              <p:nvPr/>
            </p:nvSpPr>
            <p:spPr bwMode="auto">
              <a:xfrm>
                <a:off x="2526" y="1710"/>
                <a:ext cx="84" cy="174"/>
              </a:xfrm>
              <a:custGeom>
                <a:avLst/>
                <a:gdLst>
                  <a:gd name="T0" fmla="*/ 84 w 84"/>
                  <a:gd name="T1" fmla="*/ 132 h 174"/>
                  <a:gd name="T2" fmla="*/ 78 w 84"/>
                  <a:gd name="T3" fmla="*/ 144 h 174"/>
                  <a:gd name="T4" fmla="*/ 60 w 84"/>
                  <a:gd name="T5" fmla="*/ 162 h 174"/>
                  <a:gd name="T6" fmla="*/ 6 w 84"/>
                  <a:gd name="T7" fmla="*/ 174 h 174"/>
                  <a:gd name="T8" fmla="*/ 0 w 84"/>
                  <a:gd name="T9" fmla="*/ 120 h 174"/>
                  <a:gd name="T10" fmla="*/ 6 w 84"/>
                  <a:gd name="T11" fmla="*/ 72 h 174"/>
                  <a:gd name="T12" fmla="*/ 18 w 84"/>
                  <a:gd name="T13" fmla="*/ 54 h 174"/>
                  <a:gd name="T14" fmla="*/ 18 w 84"/>
                  <a:gd name="T15" fmla="*/ 6 h 174"/>
                  <a:gd name="T16" fmla="*/ 30 w 84"/>
                  <a:gd name="T17" fmla="*/ 0 h 174"/>
                  <a:gd name="T18" fmla="*/ 66 w 84"/>
                  <a:gd name="T19" fmla="*/ 114 h 174"/>
                  <a:gd name="T20" fmla="*/ 78 w 84"/>
                  <a:gd name="T21" fmla="*/ 132 h 174"/>
                  <a:gd name="T22" fmla="*/ 84 w 84"/>
                  <a:gd name="T23" fmla="*/ 132 h 17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4"/>
                  <a:gd name="T37" fmla="*/ 0 h 174"/>
                  <a:gd name="T38" fmla="*/ 84 w 84"/>
                  <a:gd name="T39" fmla="*/ 174 h 17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4" h="174">
                    <a:moveTo>
                      <a:pt x="84" y="132"/>
                    </a:moveTo>
                    <a:lnTo>
                      <a:pt x="78" y="144"/>
                    </a:lnTo>
                    <a:lnTo>
                      <a:pt x="60" y="162"/>
                    </a:lnTo>
                    <a:lnTo>
                      <a:pt x="6" y="174"/>
                    </a:lnTo>
                    <a:lnTo>
                      <a:pt x="0" y="120"/>
                    </a:lnTo>
                    <a:lnTo>
                      <a:pt x="6" y="72"/>
                    </a:lnTo>
                    <a:lnTo>
                      <a:pt x="18" y="54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66" y="114"/>
                    </a:lnTo>
                    <a:lnTo>
                      <a:pt x="78" y="132"/>
                    </a:lnTo>
                    <a:lnTo>
                      <a:pt x="84" y="13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54" name="Freeform 331"/>
              <p:cNvSpPr>
                <a:spLocks noChangeAspect="1"/>
              </p:cNvSpPr>
              <p:nvPr/>
            </p:nvSpPr>
            <p:spPr bwMode="auto">
              <a:xfrm>
                <a:off x="2526" y="1710"/>
                <a:ext cx="84" cy="174"/>
              </a:xfrm>
              <a:custGeom>
                <a:avLst/>
                <a:gdLst>
                  <a:gd name="T0" fmla="*/ 84 w 84"/>
                  <a:gd name="T1" fmla="*/ 132 h 174"/>
                  <a:gd name="T2" fmla="*/ 78 w 84"/>
                  <a:gd name="T3" fmla="*/ 144 h 174"/>
                  <a:gd name="T4" fmla="*/ 60 w 84"/>
                  <a:gd name="T5" fmla="*/ 162 h 174"/>
                  <a:gd name="T6" fmla="*/ 6 w 84"/>
                  <a:gd name="T7" fmla="*/ 174 h 174"/>
                  <a:gd name="T8" fmla="*/ 0 w 84"/>
                  <a:gd name="T9" fmla="*/ 120 h 174"/>
                  <a:gd name="T10" fmla="*/ 6 w 84"/>
                  <a:gd name="T11" fmla="*/ 72 h 174"/>
                  <a:gd name="T12" fmla="*/ 18 w 84"/>
                  <a:gd name="T13" fmla="*/ 54 h 174"/>
                  <a:gd name="T14" fmla="*/ 18 w 84"/>
                  <a:gd name="T15" fmla="*/ 6 h 174"/>
                  <a:gd name="T16" fmla="*/ 30 w 84"/>
                  <a:gd name="T17" fmla="*/ 0 h 174"/>
                  <a:gd name="T18" fmla="*/ 66 w 84"/>
                  <a:gd name="T19" fmla="*/ 114 h 174"/>
                  <a:gd name="T20" fmla="*/ 78 w 84"/>
                  <a:gd name="T21" fmla="*/ 132 h 174"/>
                  <a:gd name="T22" fmla="*/ 84 w 84"/>
                  <a:gd name="T23" fmla="*/ 132 h 174"/>
                  <a:gd name="T24" fmla="*/ 84 w 84"/>
                  <a:gd name="T25" fmla="*/ 138 h 17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4"/>
                  <a:gd name="T40" fmla="*/ 0 h 174"/>
                  <a:gd name="T41" fmla="*/ 84 w 84"/>
                  <a:gd name="T42" fmla="*/ 174 h 17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4" h="174">
                    <a:moveTo>
                      <a:pt x="84" y="132"/>
                    </a:moveTo>
                    <a:lnTo>
                      <a:pt x="78" y="144"/>
                    </a:lnTo>
                    <a:lnTo>
                      <a:pt x="60" y="162"/>
                    </a:lnTo>
                    <a:lnTo>
                      <a:pt x="6" y="174"/>
                    </a:lnTo>
                    <a:lnTo>
                      <a:pt x="0" y="120"/>
                    </a:lnTo>
                    <a:lnTo>
                      <a:pt x="6" y="72"/>
                    </a:lnTo>
                    <a:lnTo>
                      <a:pt x="18" y="54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66" y="114"/>
                    </a:lnTo>
                    <a:lnTo>
                      <a:pt x="78" y="132"/>
                    </a:lnTo>
                    <a:lnTo>
                      <a:pt x="84" y="132"/>
                    </a:lnTo>
                    <a:lnTo>
                      <a:pt x="84" y="13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55" name="Freeform 332"/>
              <p:cNvSpPr>
                <a:spLocks noChangeAspect="1"/>
              </p:cNvSpPr>
              <p:nvPr/>
            </p:nvSpPr>
            <p:spPr bwMode="auto">
              <a:xfrm>
                <a:off x="2436" y="1992"/>
                <a:ext cx="66" cy="156"/>
              </a:xfrm>
              <a:custGeom>
                <a:avLst/>
                <a:gdLst>
                  <a:gd name="T0" fmla="*/ 60 w 66"/>
                  <a:gd name="T1" fmla="*/ 24 h 156"/>
                  <a:gd name="T2" fmla="*/ 48 w 66"/>
                  <a:gd name="T3" fmla="*/ 48 h 156"/>
                  <a:gd name="T4" fmla="*/ 66 w 66"/>
                  <a:gd name="T5" fmla="*/ 54 h 156"/>
                  <a:gd name="T6" fmla="*/ 66 w 66"/>
                  <a:gd name="T7" fmla="*/ 102 h 156"/>
                  <a:gd name="T8" fmla="*/ 42 w 66"/>
                  <a:gd name="T9" fmla="*/ 156 h 156"/>
                  <a:gd name="T10" fmla="*/ 36 w 66"/>
                  <a:gd name="T11" fmla="*/ 156 h 156"/>
                  <a:gd name="T12" fmla="*/ 42 w 66"/>
                  <a:gd name="T13" fmla="*/ 144 h 156"/>
                  <a:gd name="T14" fmla="*/ 6 w 66"/>
                  <a:gd name="T15" fmla="*/ 132 h 156"/>
                  <a:gd name="T16" fmla="*/ 0 w 66"/>
                  <a:gd name="T17" fmla="*/ 114 h 156"/>
                  <a:gd name="T18" fmla="*/ 6 w 66"/>
                  <a:gd name="T19" fmla="*/ 108 h 156"/>
                  <a:gd name="T20" fmla="*/ 30 w 66"/>
                  <a:gd name="T21" fmla="*/ 78 h 156"/>
                  <a:gd name="T22" fmla="*/ 6 w 66"/>
                  <a:gd name="T23" fmla="*/ 54 h 156"/>
                  <a:gd name="T24" fmla="*/ 0 w 66"/>
                  <a:gd name="T25" fmla="*/ 30 h 156"/>
                  <a:gd name="T26" fmla="*/ 18 w 66"/>
                  <a:gd name="T27" fmla="*/ 0 h 156"/>
                  <a:gd name="T28" fmla="*/ 60 w 66"/>
                  <a:gd name="T29" fmla="*/ 24 h 15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6"/>
                  <a:gd name="T46" fmla="*/ 0 h 156"/>
                  <a:gd name="T47" fmla="*/ 66 w 66"/>
                  <a:gd name="T48" fmla="*/ 156 h 15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6" h="156">
                    <a:moveTo>
                      <a:pt x="60" y="24"/>
                    </a:moveTo>
                    <a:lnTo>
                      <a:pt x="48" y="48"/>
                    </a:lnTo>
                    <a:lnTo>
                      <a:pt x="66" y="54"/>
                    </a:lnTo>
                    <a:lnTo>
                      <a:pt x="66" y="102"/>
                    </a:lnTo>
                    <a:lnTo>
                      <a:pt x="42" y="156"/>
                    </a:lnTo>
                    <a:lnTo>
                      <a:pt x="36" y="156"/>
                    </a:lnTo>
                    <a:lnTo>
                      <a:pt x="42" y="144"/>
                    </a:lnTo>
                    <a:lnTo>
                      <a:pt x="6" y="132"/>
                    </a:lnTo>
                    <a:lnTo>
                      <a:pt x="0" y="114"/>
                    </a:lnTo>
                    <a:lnTo>
                      <a:pt x="6" y="108"/>
                    </a:lnTo>
                    <a:lnTo>
                      <a:pt x="30" y="78"/>
                    </a:lnTo>
                    <a:lnTo>
                      <a:pt x="6" y="54"/>
                    </a:lnTo>
                    <a:lnTo>
                      <a:pt x="0" y="30"/>
                    </a:lnTo>
                    <a:lnTo>
                      <a:pt x="18" y="0"/>
                    </a:lnTo>
                    <a:lnTo>
                      <a:pt x="60" y="24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56" name="Freeform 333"/>
              <p:cNvSpPr>
                <a:spLocks noChangeAspect="1"/>
              </p:cNvSpPr>
              <p:nvPr/>
            </p:nvSpPr>
            <p:spPr bwMode="auto">
              <a:xfrm>
                <a:off x="2436" y="1992"/>
                <a:ext cx="66" cy="156"/>
              </a:xfrm>
              <a:custGeom>
                <a:avLst/>
                <a:gdLst>
                  <a:gd name="T0" fmla="*/ 60 w 66"/>
                  <a:gd name="T1" fmla="*/ 24 h 156"/>
                  <a:gd name="T2" fmla="*/ 48 w 66"/>
                  <a:gd name="T3" fmla="*/ 48 h 156"/>
                  <a:gd name="T4" fmla="*/ 66 w 66"/>
                  <a:gd name="T5" fmla="*/ 54 h 156"/>
                  <a:gd name="T6" fmla="*/ 66 w 66"/>
                  <a:gd name="T7" fmla="*/ 96 h 156"/>
                  <a:gd name="T8" fmla="*/ 66 w 66"/>
                  <a:gd name="T9" fmla="*/ 78 h 156"/>
                  <a:gd name="T10" fmla="*/ 66 w 66"/>
                  <a:gd name="T11" fmla="*/ 102 h 156"/>
                  <a:gd name="T12" fmla="*/ 42 w 66"/>
                  <a:gd name="T13" fmla="*/ 156 h 156"/>
                  <a:gd name="T14" fmla="*/ 36 w 66"/>
                  <a:gd name="T15" fmla="*/ 156 h 156"/>
                  <a:gd name="T16" fmla="*/ 42 w 66"/>
                  <a:gd name="T17" fmla="*/ 144 h 156"/>
                  <a:gd name="T18" fmla="*/ 6 w 66"/>
                  <a:gd name="T19" fmla="*/ 132 h 156"/>
                  <a:gd name="T20" fmla="*/ 0 w 66"/>
                  <a:gd name="T21" fmla="*/ 114 h 156"/>
                  <a:gd name="T22" fmla="*/ 6 w 66"/>
                  <a:gd name="T23" fmla="*/ 108 h 156"/>
                  <a:gd name="T24" fmla="*/ 30 w 66"/>
                  <a:gd name="T25" fmla="*/ 78 h 156"/>
                  <a:gd name="T26" fmla="*/ 6 w 66"/>
                  <a:gd name="T27" fmla="*/ 54 h 156"/>
                  <a:gd name="T28" fmla="*/ 0 w 66"/>
                  <a:gd name="T29" fmla="*/ 30 h 156"/>
                  <a:gd name="T30" fmla="*/ 18 w 66"/>
                  <a:gd name="T31" fmla="*/ 0 h 156"/>
                  <a:gd name="T32" fmla="*/ 60 w 66"/>
                  <a:gd name="T33" fmla="*/ 24 h 156"/>
                  <a:gd name="T34" fmla="*/ 60 w 66"/>
                  <a:gd name="T35" fmla="*/ 30 h 15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6"/>
                  <a:gd name="T55" fmla="*/ 0 h 156"/>
                  <a:gd name="T56" fmla="*/ 66 w 66"/>
                  <a:gd name="T57" fmla="*/ 156 h 15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6" h="156">
                    <a:moveTo>
                      <a:pt x="60" y="24"/>
                    </a:moveTo>
                    <a:lnTo>
                      <a:pt x="48" y="48"/>
                    </a:lnTo>
                    <a:lnTo>
                      <a:pt x="66" y="54"/>
                    </a:lnTo>
                    <a:lnTo>
                      <a:pt x="66" y="96"/>
                    </a:lnTo>
                    <a:lnTo>
                      <a:pt x="66" y="78"/>
                    </a:lnTo>
                    <a:lnTo>
                      <a:pt x="66" y="102"/>
                    </a:lnTo>
                    <a:lnTo>
                      <a:pt x="42" y="156"/>
                    </a:lnTo>
                    <a:lnTo>
                      <a:pt x="36" y="156"/>
                    </a:lnTo>
                    <a:lnTo>
                      <a:pt x="42" y="144"/>
                    </a:lnTo>
                    <a:lnTo>
                      <a:pt x="6" y="132"/>
                    </a:lnTo>
                    <a:lnTo>
                      <a:pt x="0" y="114"/>
                    </a:lnTo>
                    <a:lnTo>
                      <a:pt x="6" y="108"/>
                    </a:lnTo>
                    <a:lnTo>
                      <a:pt x="30" y="78"/>
                    </a:lnTo>
                    <a:lnTo>
                      <a:pt x="6" y="54"/>
                    </a:lnTo>
                    <a:lnTo>
                      <a:pt x="0" y="30"/>
                    </a:lnTo>
                    <a:lnTo>
                      <a:pt x="18" y="0"/>
                    </a:lnTo>
                    <a:lnTo>
                      <a:pt x="60" y="24"/>
                    </a:lnTo>
                    <a:lnTo>
                      <a:pt x="60" y="3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57" name="Freeform 334"/>
              <p:cNvSpPr>
                <a:spLocks noChangeAspect="1"/>
              </p:cNvSpPr>
              <p:nvPr/>
            </p:nvSpPr>
            <p:spPr bwMode="auto">
              <a:xfrm>
                <a:off x="726" y="2340"/>
                <a:ext cx="360" cy="366"/>
              </a:xfrm>
              <a:custGeom>
                <a:avLst/>
                <a:gdLst>
                  <a:gd name="T0" fmla="*/ 354 w 360"/>
                  <a:gd name="T1" fmla="*/ 66 h 366"/>
                  <a:gd name="T2" fmla="*/ 330 w 360"/>
                  <a:gd name="T3" fmla="*/ 354 h 366"/>
                  <a:gd name="T4" fmla="*/ 138 w 360"/>
                  <a:gd name="T5" fmla="*/ 336 h 366"/>
                  <a:gd name="T6" fmla="*/ 144 w 360"/>
                  <a:gd name="T7" fmla="*/ 348 h 366"/>
                  <a:gd name="T8" fmla="*/ 54 w 360"/>
                  <a:gd name="T9" fmla="*/ 336 h 366"/>
                  <a:gd name="T10" fmla="*/ 48 w 360"/>
                  <a:gd name="T11" fmla="*/ 366 h 366"/>
                  <a:gd name="T12" fmla="*/ 0 w 360"/>
                  <a:gd name="T13" fmla="*/ 360 h 366"/>
                  <a:gd name="T14" fmla="*/ 12 w 360"/>
                  <a:gd name="T15" fmla="*/ 288 h 366"/>
                  <a:gd name="T16" fmla="*/ 54 w 360"/>
                  <a:gd name="T17" fmla="*/ 0 h 366"/>
                  <a:gd name="T18" fmla="*/ 360 w 360"/>
                  <a:gd name="T19" fmla="*/ 30 h 366"/>
                  <a:gd name="T20" fmla="*/ 354 w 360"/>
                  <a:gd name="T21" fmla="*/ 66 h 36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60"/>
                  <a:gd name="T34" fmla="*/ 0 h 366"/>
                  <a:gd name="T35" fmla="*/ 360 w 360"/>
                  <a:gd name="T36" fmla="*/ 366 h 36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60" h="366">
                    <a:moveTo>
                      <a:pt x="354" y="66"/>
                    </a:moveTo>
                    <a:lnTo>
                      <a:pt x="330" y="354"/>
                    </a:lnTo>
                    <a:lnTo>
                      <a:pt x="138" y="336"/>
                    </a:lnTo>
                    <a:lnTo>
                      <a:pt x="144" y="348"/>
                    </a:lnTo>
                    <a:lnTo>
                      <a:pt x="54" y="336"/>
                    </a:lnTo>
                    <a:lnTo>
                      <a:pt x="48" y="366"/>
                    </a:lnTo>
                    <a:lnTo>
                      <a:pt x="0" y="360"/>
                    </a:lnTo>
                    <a:lnTo>
                      <a:pt x="12" y="288"/>
                    </a:lnTo>
                    <a:lnTo>
                      <a:pt x="54" y="0"/>
                    </a:lnTo>
                    <a:lnTo>
                      <a:pt x="360" y="30"/>
                    </a:lnTo>
                    <a:lnTo>
                      <a:pt x="354" y="66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58" name="Freeform 335"/>
              <p:cNvSpPr>
                <a:spLocks noChangeAspect="1"/>
              </p:cNvSpPr>
              <p:nvPr/>
            </p:nvSpPr>
            <p:spPr bwMode="auto">
              <a:xfrm>
                <a:off x="726" y="2340"/>
                <a:ext cx="360" cy="366"/>
              </a:xfrm>
              <a:custGeom>
                <a:avLst/>
                <a:gdLst>
                  <a:gd name="T0" fmla="*/ 354 w 360"/>
                  <a:gd name="T1" fmla="*/ 66 h 366"/>
                  <a:gd name="T2" fmla="*/ 330 w 360"/>
                  <a:gd name="T3" fmla="*/ 354 h 366"/>
                  <a:gd name="T4" fmla="*/ 138 w 360"/>
                  <a:gd name="T5" fmla="*/ 336 h 366"/>
                  <a:gd name="T6" fmla="*/ 144 w 360"/>
                  <a:gd name="T7" fmla="*/ 348 h 366"/>
                  <a:gd name="T8" fmla="*/ 54 w 360"/>
                  <a:gd name="T9" fmla="*/ 336 h 366"/>
                  <a:gd name="T10" fmla="*/ 48 w 360"/>
                  <a:gd name="T11" fmla="*/ 366 h 366"/>
                  <a:gd name="T12" fmla="*/ 0 w 360"/>
                  <a:gd name="T13" fmla="*/ 360 h 366"/>
                  <a:gd name="T14" fmla="*/ 12 w 360"/>
                  <a:gd name="T15" fmla="*/ 288 h 366"/>
                  <a:gd name="T16" fmla="*/ 54 w 360"/>
                  <a:gd name="T17" fmla="*/ 0 h 366"/>
                  <a:gd name="T18" fmla="*/ 360 w 360"/>
                  <a:gd name="T19" fmla="*/ 30 h 366"/>
                  <a:gd name="T20" fmla="*/ 354 w 360"/>
                  <a:gd name="T21" fmla="*/ 66 h 366"/>
                  <a:gd name="T22" fmla="*/ 354 w 360"/>
                  <a:gd name="T23" fmla="*/ 72 h 36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60"/>
                  <a:gd name="T37" fmla="*/ 0 h 366"/>
                  <a:gd name="T38" fmla="*/ 360 w 360"/>
                  <a:gd name="T39" fmla="*/ 366 h 36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60" h="366">
                    <a:moveTo>
                      <a:pt x="354" y="66"/>
                    </a:moveTo>
                    <a:lnTo>
                      <a:pt x="330" y="354"/>
                    </a:lnTo>
                    <a:lnTo>
                      <a:pt x="138" y="336"/>
                    </a:lnTo>
                    <a:lnTo>
                      <a:pt x="144" y="348"/>
                    </a:lnTo>
                    <a:lnTo>
                      <a:pt x="54" y="336"/>
                    </a:lnTo>
                    <a:lnTo>
                      <a:pt x="48" y="366"/>
                    </a:lnTo>
                    <a:lnTo>
                      <a:pt x="0" y="360"/>
                    </a:lnTo>
                    <a:lnTo>
                      <a:pt x="12" y="288"/>
                    </a:lnTo>
                    <a:lnTo>
                      <a:pt x="54" y="0"/>
                    </a:lnTo>
                    <a:lnTo>
                      <a:pt x="360" y="30"/>
                    </a:lnTo>
                    <a:lnTo>
                      <a:pt x="354" y="66"/>
                    </a:lnTo>
                    <a:lnTo>
                      <a:pt x="354" y="7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59" name="Freeform 336"/>
              <p:cNvSpPr>
                <a:spLocks noChangeAspect="1"/>
              </p:cNvSpPr>
              <p:nvPr/>
            </p:nvSpPr>
            <p:spPr bwMode="auto">
              <a:xfrm>
                <a:off x="2202" y="1752"/>
                <a:ext cx="306" cy="264"/>
              </a:xfrm>
              <a:custGeom>
                <a:avLst/>
                <a:gdLst>
                  <a:gd name="T0" fmla="*/ 294 w 306"/>
                  <a:gd name="T1" fmla="*/ 138 h 264"/>
                  <a:gd name="T2" fmla="*/ 294 w 306"/>
                  <a:gd name="T3" fmla="*/ 186 h 264"/>
                  <a:gd name="T4" fmla="*/ 306 w 306"/>
                  <a:gd name="T5" fmla="*/ 240 h 264"/>
                  <a:gd name="T6" fmla="*/ 306 w 306"/>
                  <a:gd name="T7" fmla="*/ 252 h 264"/>
                  <a:gd name="T8" fmla="*/ 300 w 306"/>
                  <a:gd name="T9" fmla="*/ 264 h 264"/>
                  <a:gd name="T10" fmla="*/ 294 w 306"/>
                  <a:gd name="T11" fmla="*/ 264 h 264"/>
                  <a:gd name="T12" fmla="*/ 252 w 306"/>
                  <a:gd name="T13" fmla="*/ 240 h 264"/>
                  <a:gd name="T14" fmla="*/ 234 w 306"/>
                  <a:gd name="T15" fmla="*/ 234 h 264"/>
                  <a:gd name="T16" fmla="*/ 210 w 306"/>
                  <a:gd name="T17" fmla="*/ 210 h 264"/>
                  <a:gd name="T18" fmla="*/ 6 w 306"/>
                  <a:gd name="T19" fmla="*/ 246 h 264"/>
                  <a:gd name="T20" fmla="*/ 0 w 306"/>
                  <a:gd name="T21" fmla="*/ 234 h 264"/>
                  <a:gd name="T22" fmla="*/ 36 w 306"/>
                  <a:gd name="T23" fmla="*/ 192 h 264"/>
                  <a:gd name="T24" fmla="*/ 24 w 306"/>
                  <a:gd name="T25" fmla="*/ 162 h 264"/>
                  <a:gd name="T26" fmla="*/ 66 w 306"/>
                  <a:gd name="T27" fmla="*/ 150 h 264"/>
                  <a:gd name="T28" fmla="*/ 96 w 306"/>
                  <a:gd name="T29" fmla="*/ 150 h 264"/>
                  <a:gd name="T30" fmla="*/ 132 w 306"/>
                  <a:gd name="T31" fmla="*/ 138 h 264"/>
                  <a:gd name="T32" fmla="*/ 150 w 306"/>
                  <a:gd name="T33" fmla="*/ 120 h 264"/>
                  <a:gd name="T34" fmla="*/ 144 w 306"/>
                  <a:gd name="T35" fmla="*/ 102 h 264"/>
                  <a:gd name="T36" fmla="*/ 150 w 306"/>
                  <a:gd name="T37" fmla="*/ 90 h 264"/>
                  <a:gd name="T38" fmla="*/ 144 w 306"/>
                  <a:gd name="T39" fmla="*/ 96 h 264"/>
                  <a:gd name="T40" fmla="*/ 138 w 306"/>
                  <a:gd name="T41" fmla="*/ 84 h 264"/>
                  <a:gd name="T42" fmla="*/ 174 w 306"/>
                  <a:gd name="T43" fmla="*/ 30 h 264"/>
                  <a:gd name="T44" fmla="*/ 192 w 306"/>
                  <a:gd name="T45" fmla="*/ 12 h 264"/>
                  <a:gd name="T46" fmla="*/ 258 w 306"/>
                  <a:gd name="T47" fmla="*/ 0 h 264"/>
                  <a:gd name="T48" fmla="*/ 270 w 306"/>
                  <a:gd name="T49" fmla="*/ 60 h 264"/>
                  <a:gd name="T50" fmla="*/ 276 w 306"/>
                  <a:gd name="T51" fmla="*/ 90 h 264"/>
                  <a:gd name="T52" fmla="*/ 282 w 306"/>
                  <a:gd name="T53" fmla="*/ 90 h 264"/>
                  <a:gd name="T54" fmla="*/ 294 w 306"/>
                  <a:gd name="T55" fmla="*/ 138 h 26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06"/>
                  <a:gd name="T85" fmla="*/ 0 h 264"/>
                  <a:gd name="T86" fmla="*/ 306 w 306"/>
                  <a:gd name="T87" fmla="*/ 264 h 26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06" h="264">
                    <a:moveTo>
                      <a:pt x="294" y="138"/>
                    </a:moveTo>
                    <a:lnTo>
                      <a:pt x="294" y="186"/>
                    </a:lnTo>
                    <a:lnTo>
                      <a:pt x="306" y="240"/>
                    </a:lnTo>
                    <a:lnTo>
                      <a:pt x="306" y="252"/>
                    </a:lnTo>
                    <a:lnTo>
                      <a:pt x="300" y="264"/>
                    </a:lnTo>
                    <a:lnTo>
                      <a:pt x="294" y="264"/>
                    </a:lnTo>
                    <a:lnTo>
                      <a:pt x="252" y="240"/>
                    </a:lnTo>
                    <a:lnTo>
                      <a:pt x="234" y="234"/>
                    </a:lnTo>
                    <a:lnTo>
                      <a:pt x="210" y="210"/>
                    </a:lnTo>
                    <a:lnTo>
                      <a:pt x="6" y="246"/>
                    </a:lnTo>
                    <a:lnTo>
                      <a:pt x="0" y="234"/>
                    </a:lnTo>
                    <a:lnTo>
                      <a:pt x="36" y="192"/>
                    </a:lnTo>
                    <a:lnTo>
                      <a:pt x="24" y="162"/>
                    </a:lnTo>
                    <a:lnTo>
                      <a:pt x="66" y="150"/>
                    </a:lnTo>
                    <a:lnTo>
                      <a:pt x="96" y="150"/>
                    </a:lnTo>
                    <a:lnTo>
                      <a:pt x="132" y="138"/>
                    </a:lnTo>
                    <a:lnTo>
                      <a:pt x="150" y="120"/>
                    </a:lnTo>
                    <a:lnTo>
                      <a:pt x="144" y="102"/>
                    </a:lnTo>
                    <a:lnTo>
                      <a:pt x="150" y="90"/>
                    </a:lnTo>
                    <a:lnTo>
                      <a:pt x="144" y="96"/>
                    </a:lnTo>
                    <a:lnTo>
                      <a:pt x="138" y="84"/>
                    </a:lnTo>
                    <a:lnTo>
                      <a:pt x="174" y="30"/>
                    </a:lnTo>
                    <a:lnTo>
                      <a:pt x="192" y="12"/>
                    </a:lnTo>
                    <a:lnTo>
                      <a:pt x="258" y="0"/>
                    </a:lnTo>
                    <a:lnTo>
                      <a:pt x="270" y="60"/>
                    </a:lnTo>
                    <a:lnTo>
                      <a:pt x="276" y="90"/>
                    </a:lnTo>
                    <a:lnTo>
                      <a:pt x="282" y="90"/>
                    </a:lnTo>
                    <a:lnTo>
                      <a:pt x="294" y="138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60" name="Freeform 337"/>
              <p:cNvSpPr>
                <a:spLocks noChangeAspect="1"/>
              </p:cNvSpPr>
              <p:nvPr/>
            </p:nvSpPr>
            <p:spPr bwMode="auto">
              <a:xfrm>
                <a:off x="2202" y="1752"/>
                <a:ext cx="306" cy="264"/>
              </a:xfrm>
              <a:custGeom>
                <a:avLst/>
                <a:gdLst>
                  <a:gd name="T0" fmla="*/ 294 w 306"/>
                  <a:gd name="T1" fmla="*/ 138 h 264"/>
                  <a:gd name="T2" fmla="*/ 294 w 306"/>
                  <a:gd name="T3" fmla="*/ 186 h 264"/>
                  <a:gd name="T4" fmla="*/ 306 w 306"/>
                  <a:gd name="T5" fmla="*/ 240 h 264"/>
                  <a:gd name="T6" fmla="*/ 306 w 306"/>
                  <a:gd name="T7" fmla="*/ 252 h 264"/>
                  <a:gd name="T8" fmla="*/ 300 w 306"/>
                  <a:gd name="T9" fmla="*/ 264 h 264"/>
                  <a:gd name="T10" fmla="*/ 294 w 306"/>
                  <a:gd name="T11" fmla="*/ 264 h 264"/>
                  <a:gd name="T12" fmla="*/ 252 w 306"/>
                  <a:gd name="T13" fmla="*/ 240 h 264"/>
                  <a:gd name="T14" fmla="*/ 234 w 306"/>
                  <a:gd name="T15" fmla="*/ 234 h 264"/>
                  <a:gd name="T16" fmla="*/ 210 w 306"/>
                  <a:gd name="T17" fmla="*/ 210 h 264"/>
                  <a:gd name="T18" fmla="*/ 6 w 306"/>
                  <a:gd name="T19" fmla="*/ 246 h 264"/>
                  <a:gd name="T20" fmla="*/ 0 w 306"/>
                  <a:gd name="T21" fmla="*/ 234 h 264"/>
                  <a:gd name="T22" fmla="*/ 36 w 306"/>
                  <a:gd name="T23" fmla="*/ 192 h 264"/>
                  <a:gd name="T24" fmla="*/ 24 w 306"/>
                  <a:gd name="T25" fmla="*/ 162 h 264"/>
                  <a:gd name="T26" fmla="*/ 66 w 306"/>
                  <a:gd name="T27" fmla="*/ 150 h 264"/>
                  <a:gd name="T28" fmla="*/ 96 w 306"/>
                  <a:gd name="T29" fmla="*/ 150 h 264"/>
                  <a:gd name="T30" fmla="*/ 132 w 306"/>
                  <a:gd name="T31" fmla="*/ 138 h 264"/>
                  <a:gd name="T32" fmla="*/ 150 w 306"/>
                  <a:gd name="T33" fmla="*/ 120 h 264"/>
                  <a:gd name="T34" fmla="*/ 144 w 306"/>
                  <a:gd name="T35" fmla="*/ 102 h 264"/>
                  <a:gd name="T36" fmla="*/ 150 w 306"/>
                  <a:gd name="T37" fmla="*/ 90 h 264"/>
                  <a:gd name="T38" fmla="*/ 144 w 306"/>
                  <a:gd name="T39" fmla="*/ 96 h 264"/>
                  <a:gd name="T40" fmla="*/ 138 w 306"/>
                  <a:gd name="T41" fmla="*/ 84 h 264"/>
                  <a:gd name="T42" fmla="*/ 174 w 306"/>
                  <a:gd name="T43" fmla="*/ 30 h 264"/>
                  <a:gd name="T44" fmla="*/ 192 w 306"/>
                  <a:gd name="T45" fmla="*/ 12 h 264"/>
                  <a:gd name="T46" fmla="*/ 258 w 306"/>
                  <a:gd name="T47" fmla="*/ 0 h 264"/>
                  <a:gd name="T48" fmla="*/ 270 w 306"/>
                  <a:gd name="T49" fmla="*/ 60 h 264"/>
                  <a:gd name="T50" fmla="*/ 276 w 306"/>
                  <a:gd name="T51" fmla="*/ 90 h 264"/>
                  <a:gd name="T52" fmla="*/ 282 w 306"/>
                  <a:gd name="T53" fmla="*/ 90 h 264"/>
                  <a:gd name="T54" fmla="*/ 294 w 306"/>
                  <a:gd name="T55" fmla="*/ 138 h 264"/>
                  <a:gd name="T56" fmla="*/ 294 w 306"/>
                  <a:gd name="T57" fmla="*/ 144 h 26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06"/>
                  <a:gd name="T88" fmla="*/ 0 h 264"/>
                  <a:gd name="T89" fmla="*/ 306 w 306"/>
                  <a:gd name="T90" fmla="*/ 264 h 26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06" h="264">
                    <a:moveTo>
                      <a:pt x="294" y="138"/>
                    </a:moveTo>
                    <a:lnTo>
                      <a:pt x="294" y="186"/>
                    </a:lnTo>
                    <a:lnTo>
                      <a:pt x="306" y="240"/>
                    </a:lnTo>
                    <a:lnTo>
                      <a:pt x="306" y="252"/>
                    </a:lnTo>
                    <a:lnTo>
                      <a:pt x="300" y="264"/>
                    </a:lnTo>
                    <a:lnTo>
                      <a:pt x="294" y="264"/>
                    </a:lnTo>
                    <a:lnTo>
                      <a:pt x="252" y="240"/>
                    </a:lnTo>
                    <a:lnTo>
                      <a:pt x="234" y="234"/>
                    </a:lnTo>
                    <a:lnTo>
                      <a:pt x="210" y="210"/>
                    </a:lnTo>
                    <a:lnTo>
                      <a:pt x="6" y="246"/>
                    </a:lnTo>
                    <a:lnTo>
                      <a:pt x="0" y="234"/>
                    </a:lnTo>
                    <a:lnTo>
                      <a:pt x="36" y="192"/>
                    </a:lnTo>
                    <a:lnTo>
                      <a:pt x="24" y="162"/>
                    </a:lnTo>
                    <a:lnTo>
                      <a:pt x="66" y="150"/>
                    </a:lnTo>
                    <a:lnTo>
                      <a:pt x="96" y="150"/>
                    </a:lnTo>
                    <a:lnTo>
                      <a:pt x="132" y="138"/>
                    </a:lnTo>
                    <a:lnTo>
                      <a:pt x="150" y="120"/>
                    </a:lnTo>
                    <a:lnTo>
                      <a:pt x="144" y="102"/>
                    </a:lnTo>
                    <a:lnTo>
                      <a:pt x="150" y="90"/>
                    </a:lnTo>
                    <a:lnTo>
                      <a:pt x="144" y="96"/>
                    </a:lnTo>
                    <a:lnTo>
                      <a:pt x="138" y="84"/>
                    </a:lnTo>
                    <a:lnTo>
                      <a:pt x="174" y="30"/>
                    </a:lnTo>
                    <a:lnTo>
                      <a:pt x="192" y="12"/>
                    </a:lnTo>
                    <a:lnTo>
                      <a:pt x="258" y="0"/>
                    </a:lnTo>
                    <a:lnTo>
                      <a:pt x="270" y="60"/>
                    </a:lnTo>
                    <a:lnTo>
                      <a:pt x="276" y="90"/>
                    </a:lnTo>
                    <a:lnTo>
                      <a:pt x="282" y="90"/>
                    </a:lnTo>
                    <a:lnTo>
                      <a:pt x="294" y="138"/>
                    </a:lnTo>
                    <a:lnTo>
                      <a:pt x="294" y="14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61" name="Freeform 338"/>
              <p:cNvSpPr>
                <a:spLocks noChangeAspect="1"/>
              </p:cNvSpPr>
              <p:nvPr/>
            </p:nvSpPr>
            <p:spPr bwMode="auto">
              <a:xfrm>
                <a:off x="2460" y="2310"/>
                <a:ext cx="30" cy="42"/>
              </a:xfrm>
              <a:custGeom>
                <a:avLst/>
                <a:gdLst>
                  <a:gd name="T0" fmla="*/ 0 w 30"/>
                  <a:gd name="T1" fmla="*/ 0 h 42"/>
                  <a:gd name="T2" fmla="*/ 30 w 30"/>
                  <a:gd name="T3" fmla="*/ 42 h 42"/>
                  <a:gd name="T4" fmla="*/ 0 w 30"/>
                  <a:gd name="T5" fmla="*/ 0 h 42"/>
                  <a:gd name="T6" fmla="*/ 0 w 30"/>
                  <a:gd name="T7" fmla="*/ 6 h 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42"/>
                  <a:gd name="T14" fmla="*/ 30 w 30"/>
                  <a:gd name="T15" fmla="*/ 42 h 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42">
                    <a:moveTo>
                      <a:pt x="0" y="0"/>
                    </a:moveTo>
                    <a:lnTo>
                      <a:pt x="30" y="42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62" name="Freeform 339"/>
              <p:cNvSpPr>
                <a:spLocks noChangeAspect="1"/>
              </p:cNvSpPr>
              <p:nvPr/>
            </p:nvSpPr>
            <p:spPr bwMode="auto">
              <a:xfrm>
                <a:off x="2046" y="2310"/>
                <a:ext cx="438" cy="192"/>
              </a:xfrm>
              <a:custGeom>
                <a:avLst/>
                <a:gdLst>
                  <a:gd name="T0" fmla="*/ 438 w 438"/>
                  <a:gd name="T1" fmla="*/ 54 h 192"/>
                  <a:gd name="T2" fmla="*/ 420 w 438"/>
                  <a:gd name="T3" fmla="*/ 78 h 192"/>
                  <a:gd name="T4" fmla="*/ 402 w 438"/>
                  <a:gd name="T5" fmla="*/ 78 h 192"/>
                  <a:gd name="T6" fmla="*/ 396 w 438"/>
                  <a:gd name="T7" fmla="*/ 66 h 192"/>
                  <a:gd name="T8" fmla="*/ 390 w 438"/>
                  <a:gd name="T9" fmla="*/ 72 h 192"/>
                  <a:gd name="T10" fmla="*/ 396 w 438"/>
                  <a:gd name="T11" fmla="*/ 78 h 192"/>
                  <a:gd name="T12" fmla="*/ 372 w 438"/>
                  <a:gd name="T13" fmla="*/ 78 h 192"/>
                  <a:gd name="T14" fmla="*/ 402 w 438"/>
                  <a:gd name="T15" fmla="*/ 84 h 192"/>
                  <a:gd name="T16" fmla="*/ 390 w 438"/>
                  <a:gd name="T17" fmla="*/ 108 h 192"/>
                  <a:gd name="T18" fmla="*/ 372 w 438"/>
                  <a:gd name="T19" fmla="*/ 102 h 192"/>
                  <a:gd name="T20" fmla="*/ 390 w 438"/>
                  <a:gd name="T21" fmla="*/ 108 h 192"/>
                  <a:gd name="T22" fmla="*/ 408 w 438"/>
                  <a:gd name="T23" fmla="*/ 96 h 192"/>
                  <a:gd name="T24" fmla="*/ 414 w 438"/>
                  <a:gd name="T25" fmla="*/ 108 h 192"/>
                  <a:gd name="T26" fmla="*/ 408 w 438"/>
                  <a:gd name="T27" fmla="*/ 120 h 192"/>
                  <a:gd name="T28" fmla="*/ 396 w 438"/>
                  <a:gd name="T29" fmla="*/ 114 h 192"/>
                  <a:gd name="T30" fmla="*/ 378 w 438"/>
                  <a:gd name="T31" fmla="*/ 126 h 192"/>
                  <a:gd name="T32" fmla="*/ 372 w 438"/>
                  <a:gd name="T33" fmla="*/ 126 h 192"/>
                  <a:gd name="T34" fmla="*/ 372 w 438"/>
                  <a:gd name="T35" fmla="*/ 138 h 192"/>
                  <a:gd name="T36" fmla="*/ 360 w 438"/>
                  <a:gd name="T37" fmla="*/ 126 h 192"/>
                  <a:gd name="T38" fmla="*/ 366 w 438"/>
                  <a:gd name="T39" fmla="*/ 144 h 192"/>
                  <a:gd name="T40" fmla="*/ 348 w 438"/>
                  <a:gd name="T41" fmla="*/ 162 h 192"/>
                  <a:gd name="T42" fmla="*/ 348 w 438"/>
                  <a:gd name="T43" fmla="*/ 180 h 192"/>
                  <a:gd name="T44" fmla="*/ 342 w 438"/>
                  <a:gd name="T45" fmla="*/ 174 h 192"/>
                  <a:gd name="T46" fmla="*/ 336 w 438"/>
                  <a:gd name="T47" fmla="*/ 186 h 192"/>
                  <a:gd name="T48" fmla="*/ 312 w 438"/>
                  <a:gd name="T49" fmla="*/ 192 h 192"/>
                  <a:gd name="T50" fmla="*/ 306 w 438"/>
                  <a:gd name="T51" fmla="*/ 192 h 192"/>
                  <a:gd name="T52" fmla="*/ 246 w 438"/>
                  <a:gd name="T53" fmla="*/ 144 h 192"/>
                  <a:gd name="T54" fmla="*/ 186 w 438"/>
                  <a:gd name="T55" fmla="*/ 156 h 192"/>
                  <a:gd name="T56" fmla="*/ 168 w 438"/>
                  <a:gd name="T57" fmla="*/ 132 h 192"/>
                  <a:gd name="T58" fmla="*/ 102 w 438"/>
                  <a:gd name="T59" fmla="*/ 144 h 192"/>
                  <a:gd name="T60" fmla="*/ 66 w 438"/>
                  <a:gd name="T61" fmla="*/ 162 h 192"/>
                  <a:gd name="T62" fmla="*/ 0 w 438"/>
                  <a:gd name="T63" fmla="*/ 168 h 192"/>
                  <a:gd name="T64" fmla="*/ 0 w 438"/>
                  <a:gd name="T65" fmla="*/ 150 h 192"/>
                  <a:gd name="T66" fmla="*/ 18 w 438"/>
                  <a:gd name="T67" fmla="*/ 150 h 192"/>
                  <a:gd name="T68" fmla="*/ 24 w 438"/>
                  <a:gd name="T69" fmla="*/ 132 h 192"/>
                  <a:gd name="T70" fmla="*/ 66 w 438"/>
                  <a:gd name="T71" fmla="*/ 108 h 192"/>
                  <a:gd name="T72" fmla="*/ 78 w 438"/>
                  <a:gd name="T73" fmla="*/ 90 h 192"/>
                  <a:gd name="T74" fmla="*/ 84 w 438"/>
                  <a:gd name="T75" fmla="*/ 96 h 192"/>
                  <a:gd name="T76" fmla="*/ 114 w 438"/>
                  <a:gd name="T77" fmla="*/ 78 h 192"/>
                  <a:gd name="T78" fmla="*/ 126 w 438"/>
                  <a:gd name="T79" fmla="*/ 66 h 192"/>
                  <a:gd name="T80" fmla="*/ 126 w 438"/>
                  <a:gd name="T81" fmla="*/ 48 h 192"/>
                  <a:gd name="T82" fmla="*/ 408 w 438"/>
                  <a:gd name="T83" fmla="*/ 0 h 192"/>
                  <a:gd name="T84" fmla="*/ 426 w 438"/>
                  <a:gd name="T85" fmla="*/ 24 h 192"/>
                  <a:gd name="T86" fmla="*/ 414 w 438"/>
                  <a:gd name="T87" fmla="*/ 12 h 192"/>
                  <a:gd name="T88" fmla="*/ 420 w 438"/>
                  <a:gd name="T89" fmla="*/ 24 h 192"/>
                  <a:gd name="T90" fmla="*/ 408 w 438"/>
                  <a:gd name="T91" fmla="*/ 18 h 192"/>
                  <a:gd name="T92" fmla="*/ 414 w 438"/>
                  <a:gd name="T93" fmla="*/ 24 h 192"/>
                  <a:gd name="T94" fmla="*/ 402 w 438"/>
                  <a:gd name="T95" fmla="*/ 24 h 192"/>
                  <a:gd name="T96" fmla="*/ 402 w 438"/>
                  <a:gd name="T97" fmla="*/ 30 h 192"/>
                  <a:gd name="T98" fmla="*/ 396 w 438"/>
                  <a:gd name="T99" fmla="*/ 30 h 192"/>
                  <a:gd name="T100" fmla="*/ 396 w 438"/>
                  <a:gd name="T101" fmla="*/ 36 h 192"/>
                  <a:gd name="T102" fmla="*/ 384 w 438"/>
                  <a:gd name="T103" fmla="*/ 36 h 192"/>
                  <a:gd name="T104" fmla="*/ 372 w 438"/>
                  <a:gd name="T105" fmla="*/ 18 h 192"/>
                  <a:gd name="T106" fmla="*/ 384 w 438"/>
                  <a:gd name="T107" fmla="*/ 48 h 192"/>
                  <a:gd name="T108" fmla="*/ 414 w 438"/>
                  <a:gd name="T109" fmla="*/ 36 h 192"/>
                  <a:gd name="T110" fmla="*/ 414 w 438"/>
                  <a:gd name="T111" fmla="*/ 54 h 192"/>
                  <a:gd name="T112" fmla="*/ 420 w 438"/>
                  <a:gd name="T113" fmla="*/ 54 h 192"/>
                  <a:gd name="T114" fmla="*/ 426 w 438"/>
                  <a:gd name="T115" fmla="*/ 36 h 192"/>
                  <a:gd name="T116" fmla="*/ 438 w 438"/>
                  <a:gd name="T117" fmla="*/ 54 h 19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38"/>
                  <a:gd name="T178" fmla="*/ 0 h 192"/>
                  <a:gd name="T179" fmla="*/ 438 w 438"/>
                  <a:gd name="T180" fmla="*/ 192 h 19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38" h="192">
                    <a:moveTo>
                      <a:pt x="438" y="54"/>
                    </a:moveTo>
                    <a:lnTo>
                      <a:pt x="420" y="78"/>
                    </a:lnTo>
                    <a:lnTo>
                      <a:pt x="402" y="78"/>
                    </a:lnTo>
                    <a:lnTo>
                      <a:pt x="396" y="66"/>
                    </a:lnTo>
                    <a:lnTo>
                      <a:pt x="390" y="72"/>
                    </a:lnTo>
                    <a:lnTo>
                      <a:pt x="396" y="78"/>
                    </a:lnTo>
                    <a:lnTo>
                      <a:pt x="372" y="78"/>
                    </a:lnTo>
                    <a:lnTo>
                      <a:pt x="402" y="84"/>
                    </a:lnTo>
                    <a:lnTo>
                      <a:pt x="390" y="108"/>
                    </a:lnTo>
                    <a:lnTo>
                      <a:pt x="372" y="102"/>
                    </a:lnTo>
                    <a:lnTo>
                      <a:pt x="390" y="108"/>
                    </a:lnTo>
                    <a:lnTo>
                      <a:pt x="408" y="96"/>
                    </a:lnTo>
                    <a:lnTo>
                      <a:pt x="414" y="108"/>
                    </a:lnTo>
                    <a:lnTo>
                      <a:pt x="408" y="120"/>
                    </a:lnTo>
                    <a:lnTo>
                      <a:pt x="396" y="114"/>
                    </a:lnTo>
                    <a:lnTo>
                      <a:pt x="378" y="126"/>
                    </a:lnTo>
                    <a:lnTo>
                      <a:pt x="372" y="126"/>
                    </a:lnTo>
                    <a:lnTo>
                      <a:pt x="372" y="138"/>
                    </a:lnTo>
                    <a:lnTo>
                      <a:pt x="360" y="126"/>
                    </a:lnTo>
                    <a:lnTo>
                      <a:pt x="366" y="144"/>
                    </a:lnTo>
                    <a:lnTo>
                      <a:pt x="348" y="162"/>
                    </a:lnTo>
                    <a:lnTo>
                      <a:pt x="348" y="180"/>
                    </a:lnTo>
                    <a:lnTo>
                      <a:pt x="342" y="174"/>
                    </a:lnTo>
                    <a:lnTo>
                      <a:pt x="336" y="186"/>
                    </a:lnTo>
                    <a:lnTo>
                      <a:pt x="312" y="192"/>
                    </a:lnTo>
                    <a:lnTo>
                      <a:pt x="306" y="192"/>
                    </a:lnTo>
                    <a:lnTo>
                      <a:pt x="246" y="144"/>
                    </a:lnTo>
                    <a:lnTo>
                      <a:pt x="186" y="156"/>
                    </a:lnTo>
                    <a:lnTo>
                      <a:pt x="168" y="132"/>
                    </a:lnTo>
                    <a:lnTo>
                      <a:pt x="102" y="144"/>
                    </a:lnTo>
                    <a:lnTo>
                      <a:pt x="66" y="162"/>
                    </a:lnTo>
                    <a:lnTo>
                      <a:pt x="0" y="168"/>
                    </a:lnTo>
                    <a:lnTo>
                      <a:pt x="0" y="150"/>
                    </a:lnTo>
                    <a:lnTo>
                      <a:pt x="18" y="150"/>
                    </a:lnTo>
                    <a:lnTo>
                      <a:pt x="24" y="132"/>
                    </a:lnTo>
                    <a:lnTo>
                      <a:pt x="66" y="108"/>
                    </a:lnTo>
                    <a:lnTo>
                      <a:pt x="78" y="90"/>
                    </a:lnTo>
                    <a:lnTo>
                      <a:pt x="84" y="96"/>
                    </a:lnTo>
                    <a:lnTo>
                      <a:pt x="114" y="78"/>
                    </a:lnTo>
                    <a:lnTo>
                      <a:pt x="126" y="66"/>
                    </a:lnTo>
                    <a:lnTo>
                      <a:pt x="126" y="48"/>
                    </a:lnTo>
                    <a:lnTo>
                      <a:pt x="408" y="0"/>
                    </a:lnTo>
                    <a:lnTo>
                      <a:pt x="426" y="24"/>
                    </a:lnTo>
                    <a:lnTo>
                      <a:pt x="414" y="12"/>
                    </a:lnTo>
                    <a:lnTo>
                      <a:pt x="420" y="24"/>
                    </a:lnTo>
                    <a:lnTo>
                      <a:pt x="408" y="18"/>
                    </a:lnTo>
                    <a:lnTo>
                      <a:pt x="414" y="24"/>
                    </a:lnTo>
                    <a:lnTo>
                      <a:pt x="402" y="24"/>
                    </a:lnTo>
                    <a:lnTo>
                      <a:pt x="402" y="30"/>
                    </a:lnTo>
                    <a:lnTo>
                      <a:pt x="396" y="30"/>
                    </a:lnTo>
                    <a:lnTo>
                      <a:pt x="396" y="36"/>
                    </a:lnTo>
                    <a:lnTo>
                      <a:pt x="384" y="36"/>
                    </a:lnTo>
                    <a:lnTo>
                      <a:pt x="372" y="18"/>
                    </a:lnTo>
                    <a:lnTo>
                      <a:pt x="384" y="48"/>
                    </a:lnTo>
                    <a:lnTo>
                      <a:pt x="414" y="36"/>
                    </a:lnTo>
                    <a:lnTo>
                      <a:pt x="414" y="54"/>
                    </a:lnTo>
                    <a:lnTo>
                      <a:pt x="420" y="54"/>
                    </a:lnTo>
                    <a:lnTo>
                      <a:pt x="426" y="36"/>
                    </a:lnTo>
                    <a:lnTo>
                      <a:pt x="438" y="54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63" name="Freeform 340"/>
              <p:cNvSpPr>
                <a:spLocks noChangeAspect="1"/>
              </p:cNvSpPr>
              <p:nvPr/>
            </p:nvSpPr>
            <p:spPr bwMode="auto">
              <a:xfrm>
                <a:off x="2046" y="2310"/>
                <a:ext cx="438" cy="192"/>
              </a:xfrm>
              <a:custGeom>
                <a:avLst/>
                <a:gdLst>
                  <a:gd name="T0" fmla="*/ 438 w 438"/>
                  <a:gd name="T1" fmla="*/ 54 h 192"/>
                  <a:gd name="T2" fmla="*/ 420 w 438"/>
                  <a:gd name="T3" fmla="*/ 78 h 192"/>
                  <a:gd name="T4" fmla="*/ 402 w 438"/>
                  <a:gd name="T5" fmla="*/ 78 h 192"/>
                  <a:gd name="T6" fmla="*/ 396 w 438"/>
                  <a:gd name="T7" fmla="*/ 66 h 192"/>
                  <a:gd name="T8" fmla="*/ 390 w 438"/>
                  <a:gd name="T9" fmla="*/ 72 h 192"/>
                  <a:gd name="T10" fmla="*/ 396 w 438"/>
                  <a:gd name="T11" fmla="*/ 78 h 192"/>
                  <a:gd name="T12" fmla="*/ 372 w 438"/>
                  <a:gd name="T13" fmla="*/ 78 h 192"/>
                  <a:gd name="T14" fmla="*/ 402 w 438"/>
                  <a:gd name="T15" fmla="*/ 84 h 192"/>
                  <a:gd name="T16" fmla="*/ 390 w 438"/>
                  <a:gd name="T17" fmla="*/ 108 h 192"/>
                  <a:gd name="T18" fmla="*/ 372 w 438"/>
                  <a:gd name="T19" fmla="*/ 102 h 192"/>
                  <a:gd name="T20" fmla="*/ 390 w 438"/>
                  <a:gd name="T21" fmla="*/ 108 h 192"/>
                  <a:gd name="T22" fmla="*/ 408 w 438"/>
                  <a:gd name="T23" fmla="*/ 96 h 192"/>
                  <a:gd name="T24" fmla="*/ 414 w 438"/>
                  <a:gd name="T25" fmla="*/ 108 h 192"/>
                  <a:gd name="T26" fmla="*/ 408 w 438"/>
                  <a:gd name="T27" fmla="*/ 120 h 192"/>
                  <a:gd name="T28" fmla="*/ 396 w 438"/>
                  <a:gd name="T29" fmla="*/ 114 h 192"/>
                  <a:gd name="T30" fmla="*/ 378 w 438"/>
                  <a:gd name="T31" fmla="*/ 126 h 192"/>
                  <a:gd name="T32" fmla="*/ 372 w 438"/>
                  <a:gd name="T33" fmla="*/ 126 h 192"/>
                  <a:gd name="T34" fmla="*/ 372 w 438"/>
                  <a:gd name="T35" fmla="*/ 138 h 192"/>
                  <a:gd name="T36" fmla="*/ 360 w 438"/>
                  <a:gd name="T37" fmla="*/ 126 h 192"/>
                  <a:gd name="T38" fmla="*/ 366 w 438"/>
                  <a:gd name="T39" fmla="*/ 144 h 192"/>
                  <a:gd name="T40" fmla="*/ 348 w 438"/>
                  <a:gd name="T41" fmla="*/ 162 h 192"/>
                  <a:gd name="T42" fmla="*/ 348 w 438"/>
                  <a:gd name="T43" fmla="*/ 180 h 192"/>
                  <a:gd name="T44" fmla="*/ 342 w 438"/>
                  <a:gd name="T45" fmla="*/ 174 h 192"/>
                  <a:gd name="T46" fmla="*/ 336 w 438"/>
                  <a:gd name="T47" fmla="*/ 186 h 192"/>
                  <a:gd name="T48" fmla="*/ 312 w 438"/>
                  <a:gd name="T49" fmla="*/ 192 h 192"/>
                  <a:gd name="T50" fmla="*/ 306 w 438"/>
                  <a:gd name="T51" fmla="*/ 192 h 192"/>
                  <a:gd name="T52" fmla="*/ 246 w 438"/>
                  <a:gd name="T53" fmla="*/ 144 h 192"/>
                  <a:gd name="T54" fmla="*/ 186 w 438"/>
                  <a:gd name="T55" fmla="*/ 156 h 192"/>
                  <a:gd name="T56" fmla="*/ 168 w 438"/>
                  <a:gd name="T57" fmla="*/ 132 h 192"/>
                  <a:gd name="T58" fmla="*/ 102 w 438"/>
                  <a:gd name="T59" fmla="*/ 144 h 192"/>
                  <a:gd name="T60" fmla="*/ 66 w 438"/>
                  <a:gd name="T61" fmla="*/ 162 h 192"/>
                  <a:gd name="T62" fmla="*/ 0 w 438"/>
                  <a:gd name="T63" fmla="*/ 168 h 192"/>
                  <a:gd name="T64" fmla="*/ 0 w 438"/>
                  <a:gd name="T65" fmla="*/ 150 h 192"/>
                  <a:gd name="T66" fmla="*/ 18 w 438"/>
                  <a:gd name="T67" fmla="*/ 150 h 192"/>
                  <a:gd name="T68" fmla="*/ 24 w 438"/>
                  <a:gd name="T69" fmla="*/ 132 h 192"/>
                  <a:gd name="T70" fmla="*/ 66 w 438"/>
                  <a:gd name="T71" fmla="*/ 108 h 192"/>
                  <a:gd name="T72" fmla="*/ 78 w 438"/>
                  <a:gd name="T73" fmla="*/ 90 h 192"/>
                  <a:gd name="T74" fmla="*/ 84 w 438"/>
                  <a:gd name="T75" fmla="*/ 96 h 192"/>
                  <a:gd name="T76" fmla="*/ 114 w 438"/>
                  <a:gd name="T77" fmla="*/ 78 h 192"/>
                  <a:gd name="T78" fmla="*/ 126 w 438"/>
                  <a:gd name="T79" fmla="*/ 66 h 192"/>
                  <a:gd name="T80" fmla="*/ 126 w 438"/>
                  <a:gd name="T81" fmla="*/ 48 h 192"/>
                  <a:gd name="T82" fmla="*/ 408 w 438"/>
                  <a:gd name="T83" fmla="*/ 0 h 192"/>
                  <a:gd name="T84" fmla="*/ 426 w 438"/>
                  <a:gd name="T85" fmla="*/ 24 h 192"/>
                  <a:gd name="T86" fmla="*/ 414 w 438"/>
                  <a:gd name="T87" fmla="*/ 12 h 192"/>
                  <a:gd name="T88" fmla="*/ 420 w 438"/>
                  <a:gd name="T89" fmla="*/ 24 h 192"/>
                  <a:gd name="T90" fmla="*/ 408 w 438"/>
                  <a:gd name="T91" fmla="*/ 18 h 192"/>
                  <a:gd name="T92" fmla="*/ 414 w 438"/>
                  <a:gd name="T93" fmla="*/ 24 h 192"/>
                  <a:gd name="T94" fmla="*/ 402 w 438"/>
                  <a:gd name="T95" fmla="*/ 24 h 192"/>
                  <a:gd name="T96" fmla="*/ 402 w 438"/>
                  <a:gd name="T97" fmla="*/ 30 h 192"/>
                  <a:gd name="T98" fmla="*/ 396 w 438"/>
                  <a:gd name="T99" fmla="*/ 30 h 192"/>
                  <a:gd name="T100" fmla="*/ 396 w 438"/>
                  <a:gd name="T101" fmla="*/ 36 h 192"/>
                  <a:gd name="T102" fmla="*/ 384 w 438"/>
                  <a:gd name="T103" fmla="*/ 36 h 192"/>
                  <a:gd name="T104" fmla="*/ 372 w 438"/>
                  <a:gd name="T105" fmla="*/ 18 h 192"/>
                  <a:gd name="T106" fmla="*/ 384 w 438"/>
                  <a:gd name="T107" fmla="*/ 48 h 192"/>
                  <a:gd name="T108" fmla="*/ 414 w 438"/>
                  <a:gd name="T109" fmla="*/ 36 h 192"/>
                  <a:gd name="T110" fmla="*/ 414 w 438"/>
                  <a:gd name="T111" fmla="*/ 54 h 192"/>
                  <a:gd name="T112" fmla="*/ 420 w 438"/>
                  <a:gd name="T113" fmla="*/ 54 h 192"/>
                  <a:gd name="T114" fmla="*/ 426 w 438"/>
                  <a:gd name="T115" fmla="*/ 36 h 192"/>
                  <a:gd name="T116" fmla="*/ 438 w 438"/>
                  <a:gd name="T117" fmla="*/ 54 h 192"/>
                  <a:gd name="T118" fmla="*/ 438 w 438"/>
                  <a:gd name="T119" fmla="*/ 60 h 19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38"/>
                  <a:gd name="T181" fmla="*/ 0 h 192"/>
                  <a:gd name="T182" fmla="*/ 438 w 438"/>
                  <a:gd name="T183" fmla="*/ 192 h 19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38" h="192">
                    <a:moveTo>
                      <a:pt x="438" y="54"/>
                    </a:moveTo>
                    <a:lnTo>
                      <a:pt x="420" y="78"/>
                    </a:lnTo>
                    <a:lnTo>
                      <a:pt x="402" y="78"/>
                    </a:lnTo>
                    <a:lnTo>
                      <a:pt x="396" y="66"/>
                    </a:lnTo>
                    <a:lnTo>
                      <a:pt x="390" y="72"/>
                    </a:lnTo>
                    <a:lnTo>
                      <a:pt x="396" y="78"/>
                    </a:lnTo>
                    <a:lnTo>
                      <a:pt x="372" y="78"/>
                    </a:lnTo>
                    <a:lnTo>
                      <a:pt x="402" y="84"/>
                    </a:lnTo>
                    <a:lnTo>
                      <a:pt x="390" y="108"/>
                    </a:lnTo>
                    <a:lnTo>
                      <a:pt x="372" y="102"/>
                    </a:lnTo>
                    <a:lnTo>
                      <a:pt x="390" y="108"/>
                    </a:lnTo>
                    <a:lnTo>
                      <a:pt x="408" y="96"/>
                    </a:lnTo>
                    <a:lnTo>
                      <a:pt x="414" y="108"/>
                    </a:lnTo>
                    <a:lnTo>
                      <a:pt x="408" y="120"/>
                    </a:lnTo>
                    <a:lnTo>
                      <a:pt x="396" y="114"/>
                    </a:lnTo>
                    <a:lnTo>
                      <a:pt x="378" y="126"/>
                    </a:lnTo>
                    <a:lnTo>
                      <a:pt x="372" y="126"/>
                    </a:lnTo>
                    <a:lnTo>
                      <a:pt x="372" y="138"/>
                    </a:lnTo>
                    <a:lnTo>
                      <a:pt x="360" y="126"/>
                    </a:lnTo>
                    <a:lnTo>
                      <a:pt x="366" y="144"/>
                    </a:lnTo>
                    <a:lnTo>
                      <a:pt x="348" y="162"/>
                    </a:lnTo>
                    <a:lnTo>
                      <a:pt x="348" y="180"/>
                    </a:lnTo>
                    <a:lnTo>
                      <a:pt x="342" y="174"/>
                    </a:lnTo>
                    <a:lnTo>
                      <a:pt x="336" y="186"/>
                    </a:lnTo>
                    <a:lnTo>
                      <a:pt x="312" y="192"/>
                    </a:lnTo>
                    <a:lnTo>
                      <a:pt x="306" y="192"/>
                    </a:lnTo>
                    <a:lnTo>
                      <a:pt x="246" y="144"/>
                    </a:lnTo>
                    <a:lnTo>
                      <a:pt x="186" y="156"/>
                    </a:lnTo>
                    <a:lnTo>
                      <a:pt x="168" y="132"/>
                    </a:lnTo>
                    <a:lnTo>
                      <a:pt x="102" y="144"/>
                    </a:lnTo>
                    <a:lnTo>
                      <a:pt x="66" y="162"/>
                    </a:lnTo>
                    <a:lnTo>
                      <a:pt x="0" y="168"/>
                    </a:lnTo>
                    <a:lnTo>
                      <a:pt x="0" y="150"/>
                    </a:lnTo>
                    <a:lnTo>
                      <a:pt x="18" y="150"/>
                    </a:lnTo>
                    <a:lnTo>
                      <a:pt x="24" y="132"/>
                    </a:lnTo>
                    <a:lnTo>
                      <a:pt x="66" y="108"/>
                    </a:lnTo>
                    <a:lnTo>
                      <a:pt x="78" y="90"/>
                    </a:lnTo>
                    <a:lnTo>
                      <a:pt x="84" y="96"/>
                    </a:lnTo>
                    <a:lnTo>
                      <a:pt x="114" y="78"/>
                    </a:lnTo>
                    <a:lnTo>
                      <a:pt x="126" y="66"/>
                    </a:lnTo>
                    <a:lnTo>
                      <a:pt x="126" y="48"/>
                    </a:lnTo>
                    <a:lnTo>
                      <a:pt x="408" y="0"/>
                    </a:lnTo>
                    <a:lnTo>
                      <a:pt x="426" y="24"/>
                    </a:lnTo>
                    <a:lnTo>
                      <a:pt x="414" y="12"/>
                    </a:lnTo>
                    <a:lnTo>
                      <a:pt x="420" y="24"/>
                    </a:lnTo>
                    <a:lnTo>
                      <a:pt x="408" y="18"/>
                    </a:lnTo>
                    <a:lnTo>
                      <a:pt x="414" y="24"/>
                    </a:lnTo>
                    <a:lnTo>
                      <a:pt x="402" y="24"/>
                    </a:lnTo>
                    <a:lnTo>
                      <a:pt x="402" y="30"/>
                    </a:lnTo>
                    <a:lnTo>
                      <a:pt x="396" y="30"/>
                    </a:lnTo>
                    <a:lnTo>
                      <a:pt x="396" y="36"/>
                    </a:lnTo>
                    <a:lnTo>
                      <a:pt x="384" y="36"/>
                    </a:lnTo>
                    <a:lnTo>
                      <a:pt x="372" y="18"/>
                    </a:lnTo>
                    <a:lnTo>
                      <a:pt x="384" y="48"/>
                    </a:lnTo>
                    <a:lnTo>
                      <a:pt x="414" y="36"/>
                    </a:lnTo>
                    <a:lnTo>
                      <a:pt x="414" y="54"/>
                    </a:lnTo>
                    <a:lnTo>
                      <a:pt x="420" y="54"/>
                    </a:lnTo>
                    <a:lnTo>
                      <a:pt x="426" y="36"/>
                    </a:lnTo>
                    <a:lnTo>
                      <a:pt x="438" y="54"/>
                    </a:lnTo>
                    <a:lnTo>
                      <a:pt x="438" y="6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64" name="Freeform 341"/>
              <p:cNvSpPr>
                <a:spLocks noChangeAspect="1"/>
              </p:cNvSpPr>
              <p:nvPr/>
            </p:nvSpPr>
            <p:spPr bwMode="auto">
              <a:xfrm>
                <a:off x="2454" y="2310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0 h 6"/>
                  <a:gd name="T4" fmla="*/ 6 w 6"/>
                  <a:gd name="T5" fmla="*/ 0 h 6"/>
                  <a:gd name="T6" fmla="*/ 6 w 6"/>
                  <a:gd name="T7" fmla="*/ 6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6"/>
                  <a:gd name="T14" fmla="*/ 6 w 6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6">
                    <a:moveTo>
                      <a:pt x="6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65" name="Freeform 342"/>
              <p:cNvSpPr>
                <a:spLocks noChangeAspect="1"/>
              </p:cNvSpPr>
              <p:nvPr/>
            </p:nvSpPr>
            <p:spPr bwMode="auto">
              <a:xfrm>
                <a:off x="1080" y="1602"/>
                <a:ext cx="336" cy="210"/>
              </a:xfrm>
              <a:custGeom>
                <a:avLst/>
                <a:gdLst>
                  <a:gd name="T0" fmla="*/ 336 w 336"/>
                  <a:gd name="T1" fmla="*/ 210 h 210"/>
                  <a:gd name="T2" fmla="*/ 0 w 336"/>
                  <a:gd name="T3" fmla="*/ 198 h 210"/>
                  <a:gd name="T4" fmla="*/ 6 w 336"/>
                  <a:gd name="T5" fmla="*/ 174 h 210"/>
                  <a:gd name="T6" fmla="*/ 18 w 336"/>
                  <a:gd name="T7" fmla="*/ 0 h 210"/>
                  <a:gd name="T8" fmla="*/ 312 w 336"/>
                  <a:gd name="T9" fmla="*/ 18 h 210"/>
                  <a:gd name="T10" fmla="*/ 336 w 336"/>
                  <a:gd name="T11" fmla="*/ 210 h 2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6"/>
                  <a:gd name="T19" fmla="*/ 0 h 210"/>
                  <a:gd name="T20" fmla="*/ 336 w 336"/>
                  <a:gd name="T21" fmla="*/ 210 h 2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6" h="210">
                    <a:moveTo>
                      <a:pt x="336" y="210"/>
                    </a:moveTo>
                    <a:lnTo>
                      <a:pt x="0" y="198"/>
                    </a:lnTo>
                    <a:lnTo>
                      <a:pt x="6" y="174"/>
                    </a:lnTo>
                    <a:lnTo>
                      <a:pt x="18" y="0"/>
                    </a:lnTo>
                    <a:lnTo>
                      <a:pt x="312" y="18"/>
                    </a:lnTo>
                    <a:lnTo>
                      <a:pt x="336" y="21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66" name="Freeform 343"/>
              <p:cNvSpPr>
                <a:spLocks noChangeAspect="1"/>
              </p:cNvSpPr>
              <p:nvPr/>
            </p:nvSpPr>
            <p:spPr bwMode="auto">
              <a:xfrm>
                <a:off x="1080" y="1602"/>
                <a:ext cx="336" cy="216"/>
              </a:xfrm>
              <a:custGeom>
                <a:avLst/>
                <a:gdLst>
                  <a:gd name="T0" fmla="*/ 336 w 336"/>
                  <a:gd name="T1" fmla="*/ 210 h 216"/>
                  <a:gd name="T2" fmla="*/ 0 w 336"/>
                  <a:gd name="T3" fmla="*/ 198 h 216"/>
                  <a:gd name="T4" fmla="*/ 6 w 336"/>
                  <a:gd name="T5" fmla="*/ 174 h 216"/>
                  <a:gd name="T6" fmla="*/ 18 w 336"/>
                  <a:gd name="T7" fmla="*/ 0 h 216"/>
                  <a:gd name="T8" fmla="*/ 312 w 336"/>
                  <a:gd name="T9" fmla="*/ 18 h 216"/>
                  <a:gd name="T10" fmla="*/ 336 w 336"/>
                  <a:gd name="T11" fmla="*/ 210 h 216"/>
                  <a:gd name="T12" fmla="*/ 336 w 336"/>
                  <a:gd name="T13" fmla="*/ 216 h 2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6"/>
                  <a:gd name="T22" fmla="*/ 0 h 216"/>
                  <a:gd name="T23" fmla="*/ 336 w 336"/>
                  <a:gd name="T24" fmla="*/ 216 h 2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6" h="216">
                    <a:moveTo>
                      <a:pt x="336" y="210"/>
                    </a:moveTo>
                    <a:lnTo>
                      <a:pt x="0" y="198"/>
                    </a:lnTo>
                    <a:lnTo>
                      <a:pt x="6" y="174"/>
                    </a:lnTo>
                    <a:lnTo>
                      <a:pt x="18" y="0"/>
                    </a:lnTo>
                    <a:lnTo>
                      <a:pt x="312" y="18"/>
                    </a:lnTo>
                    <a:lnTo>
                      <a:pt x="336" y="210"/>
                    </a:lnTo>
                    <a:lnTo>
                      <a:pt x="336" y="21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67" name="Freeform 344"/>
              <p:cNvSpPr>
                <a:spLocks noChangeAspect="1"/>
              </p:cNvSpPr>
              <p:nvPr/>
            </p:nvSpPr>
            <p:spPr bwMode="auto">
              <a:xfrm>
                <a:off x="1974" y="2010"/>
                <a:ext cx="210" cy="240"/>
              </a:xfrm>
              <a:custGeom>
                <a:avLst/>
                <a:gdLst>
                  <a:gd name="T0" fmla="*/ 210 w 210"/>
                  <a:gd name="T1" fmla="*/ 84 h 240"/>
                  <a:gd name="T2" fmla="*/ 204 w 210"/>
                  <a:gd name="T3" fmla="*/ 90 h 240"/>
                  <a:gd name="T4" fmla="*/ 210 w 210"/>
                  <a:gd name="T5" fmla="*/ 102 h 240"/>
                  <a:gd name="T6" fmla="*/ 204 w 210"/>
                  <a:gd name="T7" fmla="*/ 150 h 240"/>
                  <a:gd name="T8" fmla="*/ 168 w 210"/>
                  <a:gd name="T9" fmla="*/ 180 h 240"/>
                  <a:gd name="T10" fmla="*/ 168 w 210"/>
                  <a:gd name="T11" fmla="*/ 198 h 240"/>
                  <a:gd name="T12" fmla="*/ 156 w 210"/>
                  <a:gd name="T13" fmla="*/ 198 h 240"/>
                  <a:gd name="T14" fmla="*/ 150 w 210"/>
                  <a:gd name="T15" fmla="*/ 222 h 240"/>
                  <a:gd name="T16" fmla="*/ 132 w 210"/>
                  <a:gd name="T17" fmla="*/ 240 h 240"/>
                  <a:gd name="T18" fmla="*/ 114 w 210"/>
                  <a:gd name="T19" fmla="*/ 222 h 240"/>
                  <a:gd name="T20" fmla="*/ 78 w 210"/>
                  <a:gd name="T21" fmla="*/ 234 h 240"/>
                  <a:gd name="T22" fmla="*/ 48 w 210"/>
                  <a:gd name="T23" fmla="*/ 222 h 240"/>
                  <a:gd name="T24" fmla="*/ 36 w 210"/>
                  <a:gd name="T25" fmla="*/ 204 h 240"/>
                  <a:gd name="T26" fmla="*/ 18 w 210"/>
                  <a:gd name="T27" fmla="*/ 210 h 240"/>
                  <a:gd name="T28" fmla="*/ 0 w 210"/>
                  <a:gd name="T29" fmla="*/ 42 h 240"/>
                  <a:gd name="T30" fmla="*/ 18 w 210"/>
                  <a:gd name="T31" fmla="*/ 42 h 240"/>
                  <a:gd name="T32" fmla="*/ 60 w 210"/>
                  <a:gd name="T33" fmla="*/ 30 h 240"/>
                  <a:gd name="T34" fmla="*/ 60 w 210"/>
                  <a:gd name="T35" fmla="*/ 36 h 240"/>
                  <a:gd name="T36" fmla="*/ 96 w 210"/>
                  <a:gd name="T37" fmla="*/ 42 h 240"/>
                  <a:gd name="T38" fmla="*/ 90 w 210"/>
                  <a:gd name="T39" fmla="*/ 48 h 240"/>
                  <a:gd name="T40" fmla="*/ 114 w 210"/>
                  <a:gd name="T41" fmla="*/ 48 h 240"/>
                  <a:gd name="T42" fmla="*/ 150 w 210"/>
                  <a:gd name="T43" fmla="*/ 36 h 240"/>
                  <a:gd name="T44" fmla="*/ 162 w 210"/>
                  <a:gd name="T45" fmla="*/ 18 h 240"/>
                  <a:gd name="T46" fmla="*/ 198 w 210"/>
                  <a:gd name="T47" fmla="*/ 0 h 240"/>
                  <a:gd name="T48" fmla="*/ 210 w 210"/>
                  <a:gd name="T49" fmla="*/ 66 h 240"/>
                  <a:gd name="T50" fmla="*/ 210 w 210"/>
                  <a:gd name="T51" fmla="*/ 84 h 24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10"/>
                  <a:gd name="T79" fmla="*/ 0 h 240"/>
                  <a:gd name="T80" fmla="*/ 210 w 210"/>
                  <a:gd name="T81" fmla="*/ 240 h 24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10" h="240">
                    <a:moveTo>
                      <a:pt x="210" y="84"/>
                    </a:moveTo>
                    <a:lnTo>
                      <a:pt x="204" y="90"/>
                    </a:lnTo>
                    <a:lnTo>
                      <a:pt x="210" y="102"/>
                    </a:lnTo>
                    <a:lnTo>
                      <a:pt x="204" y="150"/>
                    </a:lnTo>
                    <a:lnTo>
                      <a:pt x="168" y="180"/>
                    </a:lnTo>
                    <a:lnTo>
                      <a:pt x="168" y="198"/>
                    </a:lnTo>
                    <a:lnTo>
                      <a:pt x="156" y="198"/>
                    </a:lnTo>
                    <a:lnTo>
                      <a:pt x="150" y="222"/>
                    </a:lnTo>
                    <a:lnTo>
                      <a:pt x="132" y="240"/>
                    </a:lnTo>
                    <a:lnTo>
                      <a:pt x="114" y="222"/>
                    </a:lnTo>
                    <a:lnTo>
                      <a:pt x="78" y="234"/>
                    </a:lnTo>
                    <a:lnTo>
                      <a:pt x="48" y="222"/>
                    </a:lnTo>
                    <a:lnTo>
                      <a:pt x="36" y="204"/>
                    </a:lnTo>
                    <a:lnTo>
                      <a:pt x="18" y="210"/>
                    </a:lnTo>
                    <a:lnTo>
                      <a:pt x="0" y="42"/>
                    </a:lnTo>
                    <a:lnTo>
                      <a:pt x="18" y="42"/>
                    </a:lnTo>
                    <a:lnTo>
                      <a:pt x="60" y="30"/>
                    </a:lnTo>
                    <a:lnTo>
                      <a:pt x="60" y="36"/>
                    </a:lnTo>
                    <a:lnTo>
                      <a:pt x="96" y="42"/>
                    </a:lnTo>
                    <a:lnTo>
                      <a:pt x="90" y="48"/>
                    </a:lnTo>
                    <a:lnTo>
                      <a:pt x="114" y="48"/>
                    </a:lnTo>
                    <a:lnTo>
                      <a:pt x="150" y="36"/>
                    </a:lnTo>
                    <a:lnTo>
                      <a:pt x="162" y="18"/>
                    </a:lnTo>
                    <a:lnTo>
                      <a:pt x="198" y="0"/>
                    </a:lnTo>
                    <a:lnTo>
                      <a:pt x="210" y="66"/>
                    </a:lnTo>
                    <a:lnTo>
                      <a:pt x="210" y="84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68" name="Freeform 345"/>
              <p:cNvSpPr>
                <a:spLocks noChangeAspect="1"/>
              </p:cNvSpPr>
              <p:nvPr/>
            </p:nvSpPr>
            <p:spPr bwMode="auto">
              <a:xfrm>
                <a:off x="1974" y="2010"/>
                <a:ext cx="210" cy="240"/>
              </a:xfrm>
              <a:custGeom>
                <a:avLst/>
                <a:gdLst>
                  <a:gd name="T0" fmla="*/ 210 w 210"/>
                  <a:gd name="T1" fmla="*/ 84 h 240"/>
                  <a:gd name="T2" fmla="*/ 204 w 210"/>
                  <a:gd name="T3" fmla="*/ 90 h 240"/>
                  <a:gd name="T4" fmla="*/ 210 w 210"/>
                  <a:gd name="T5" fmla="*/ 102 h 240"/>
                  <a:gd name="T6" fmla="*/ 204 w 210"/>
                  <a:gd name="T7" fmla="*/ 150 h 240"/>
                  <a:gd name="T8" fmla="*/ 168 w 210"/>
                  <a:gd name="T9" fmla="*/ 180 h 240"/>
                  <a:gd name="T10" fmla="*/ 168 w 210"/>
                  <a:gd name="T11" fmla="*/ 198 h 240"/>
                  <a:gd name="T12" fmla="*/ 156 w 210"/>
                  <a:gd name="T13" fmla="*/ 198 h 240"/>
                  <a:gd name="T14" fmla="*/ 150 w 210"/>
                  <a:gd name="T15" fmla="*/ 222 h 240"/>
                  <a:gd name="T16" fmla="*/ 132 w 210"/>
                  <a:gd name="T17" fmla="*/ 240 h 240"/>
                  <a:gd name="T18" fmla="*/ 114 w 210"/>
                  <a:gd name="T19" fmla="*/ 222 h 240"/>
                  <a:gd name="T20" fmla="*/ 78 w 210"/>
                  <a:gd name="T21" fmla="*/ 234 h 240"/>
                  <a:gd name="T22" fmla="*/ 48 w 210"/>
                  <a:gd name="T23" fmla="*/ 222 h 240"/>
                  <a:gd name="T24" fmla="*/ 36 w 210"/>
                  <a:gd name="T25" fmla="*/ 204 h 240"/>
                  <a:gd name="T26" fmla="*/ 18 w 210"/>
                  <a:gd name="T27" fmla="*/ 210 h 240"/>
                  <a:gd name="T28" fmla="*/ 0 w 210"/>
                  <a:gd name="T29" fmla="*/ 42 h 240"/>
                  <a:gd name="T30" fmla="*/ 18 w 210"/>
                  <a:gd name="T31" fmla="*/ 42 h 240"/>
                  <a:gd name="T32" fmla="*/ 60 w 210"/>
                  <a:gd name="T33" fmla="*/ 30 h 240"/>
                  <a:gd name="T34" fmla="*/ 60 w 210"/>
                  <a:gd name="T35" fmla="*/ 36 h 240"/>
                  <a:gd name="T36" fmla="*/ 96 w 210"/>
                  <a:gd name="T37" fmla="*/ 42 h 240"/>
                  <a:gd name="T38" fmla="*/ 90 w 210"/>
                  <a:gd name="T39" fmla="*/ 48 h 240"/>
                  <a:gd name="T40" fmla="*/ 114 w 210"/>
                  <a:gd name="T41" fmla="*/ 48 h 240"/>
                  <a:gd name="T42" fmla="*/ 150 w 210"/>
                  <a:gd name="T43" fmla="*/ 36 h 240"/>
                  <a:gd name="T44" fmla="*/ 162 w 210"/>
                  <a:gd name="T45" fmla="*/ 18 h 240"/>
                  <a:gd name="T46" fmla="*/ 198 w 210"/>
                  <a:gd name="T47" fmla="*/ 0 h 240"/>
                  <a:gd name="T48" fmla="*/ 210 w 210"/>
                  <a:gd name="T49" fmla="*/ 66 h 240"/>
                  <a:gd name="T50" fmla="*/ 210 w 210"/>
                  <a:gd name="T51" fmla="*/ 84 h 240"/>
                  <a:gd name="T52" fmla="*/ 210 w 210"/>
                  <a:gd name="T53" fmla="*/ 90 h 24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10"/>
                  <a:gd name="T82" fmla="*/ 0 h 240"/>
                  <a:gd name="T83" fmla="*/ 210 w 210"/>
                  <a:gd name="T84" fmla="*/ 240 h 24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10" h="240">
                    <a:moveTo>
                      <a:pt x="210" y="84"/>
                    </a:moveTo>
                    <a:lnTo>
                      <a:pt x="204" y="90"/>
                    </a:lnTo>
                    <a:lnTo>
                      <a:pt x="210" y="102"/>
                    </a:lnTo>
                    <a:lnTo>
                      <a:pt x="204" y="150"/>
                    </a:lnTo>
                    <a:lnTo>
                      <a:pt x="168" y="180"/>
                    </a:lnTo>
                    <a:lnTo>
                      <a:pt x="168" y="198"/>
                    </a:lnTo>
                    <a:lnTo>
                      <a:pt x="156" y="198"/>
                    </a:lnTo>
                    <a:lnTo>
                      <a:pt x="150" y="222"/>
                    </a:lnTo>
                    <a:lnTo>
                      <a:pt x="132" y="240"/>
                    </a:lnTo>
                    <a:lnTo>
                      <a:pt x="114" y="222"/>
                    </a:lnTo>
                    <a:lnTo>
                      <a:pt x="78" y="234"/>
                    </a:lnTo>
                    <a:lnTo>
                      <a:pt x="48" y="222"/>
                    </a:lnTo>
                    <a:lnTo>
                      <a:pt x="36" y="204"/>
                    </a:lnTo>
                    <a:lnTo>
                      <a:pt x="18" y="210"/>
                    </a:lnTo>
                    <a:lnTo>
                      <a:pt x="0" y="42"/>
                    </a:lnTo>
                    <a:lnTo>
                      <a:pt x="18" y="42"/>
                    </a:lnTo>
                    <a:lnTo>
                      <a:pt x="60" y="30"/>
                    </a:lnTo>
                    <a:lnTo>
                      <a:pt x="60" y="36"/>
                    </a:lnTo>
                    <a:lnTo>
                      <a:pt x="96" y="42"/>
                    </a:lnTo>
                    <a:lnTo>
                      <a:pt x="90" y="48"/>
                    </a:lnTo>
                    <a:lnTo>
                      <a:pt x="114" y="48"/>
                    </a:lnTo>
                    <a:lnTo>
                      <a:pt x="150" y="36"/>
                    </a:lnTo>
                    <a:lnTo>
                      <a:pt x="162" y="18"/>
                    </a:lnTo>
                    <a:lnTo>
                      <a:pt x="198" y="0"/>
                    </a:lnTo>
                    <a:lnTo>
                      <a:pt x="210" y="66"/>
                    </a:lnTo>
                    <a:lnTo>
                      <a:pt x="210" y="84"/>
                    </a:lnTo>
                    <a:lnTo>
                      <a:pt x="210" y="9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69" name="Freeform 346"/>
              <p:cNvSpPr>
                <a:spLocks noChangeAspect="1"/>
              </p:cNvSpPr>
              <p:nvPr/>
            </p:nvSpPr>
            <p:spPr bwMode="auto">
              <a:xfrm>
                <a:off x="1080" y="2370"/>
                <a:ext cx="444" cy="228"/>
              </a:xfrm>
              <a:custGeom>
                <a:avLst/>
                <a:gdLst>
                  <a:gd name="T0" fmla="*/ 432 w 444"/>
                  <a:gd name="T1" fmla="*/ 48 h 228"/>
                  <a:gd name="T2" fmla="*/ 444 w 444"/>
                  <a:gd name="T3" fmla="*/ 120 h 228"/>
                  <a:gd name="T4" fmla="*/ 438 w 444"/>
                  <a:gd name="T5" fmla="*/ 228 h 228"/>
                  <a:gd name="T6" fmla="*/ 402 w 444"/>
                  <a:gd name="T7" fmla="*/ 210 h 228"/>
                  <a:gd name="T8" fmla="*/ 342 w 444"/>
                  <a:gd name="T9" fmla="*/ 228 h 228"/>
                  <a:gd name="T10" fmla="*/ 324 w 444"/>
                  <a:gd name="T11" fmla="*/ 216 h 228"/>
                  <a:gd name="T12" fmla="*/ 312 w 444"/>
                  <a:gd name="T13" fmla="*/ 216 h 228"/>
                  <a:gd name="T14" fmla="*/ 312 w 444"/>
                  <a:gd name="T15" fmla="*/ 210 h 228"/>
                  <a:gd name="T16" fmla="*/ 300 w 444"/>
                  <a:gd name="T17" fmla="*/ 228 h 228"/>
                  <a:gd name="T18" fmla="*/ 294 w 444"/>
                  <a:gd name="T19" fmla="*/ 216 h 228"/>
                  <a:gd name="T20" fmla="*/ 288 w 444"/>
                  <a:gd name="T21" fmla="*/ 222 h 228"/>
                  <a:gd name="T22" fmla="*/ 270 w 444"/>
                  <a:gd name="T23" fmla="*/ 210 h 228"/>
                  <a:gd name="T24" fmla="*/ 258 w 444"/>
                  <a:gd name="T25" fmla="*/ 216 h 228"/>
                  <a:gd name="T26" fmla="*/ 246 w 444"/>
                  <a:gd name="T27" fmla="*/ 198 h 228"/>
                  <a:gd name="T28" fmla="*/ 228 w 444"/>
                  <a:gd name="T29" fmla="*/ 204 h 228"/>
                  <a:gd name="T30" fmla="*/ 192 w 444"/>
                  <a:gd name="T31" fmla="*/ 192 h 228"/>
                  <a:gd name="T32" fmla="*/ 186 w 444"/>
                  <a:gd name="T33" fmla="*/ 174 h 228"/>
                  <a:gd name="T34" fmla="*/ 168 w 444"/>
                  <a:gd name="T35" fmla="*/ 180 h 228"/>
                  <a:gd name="T36" fmla="*/ 150 w 444"/>
                  <a:gd name="T37" fmla="*/ 168 h 228"/>
                  <a:gd name="T38" fmla="*/ 156 w 444"/>
                  <a:gd name="T39" fmla="*/ 42 h 228"/>
                  <a:gd name="T40" fmla="*/ 0 w 444"/>
                  <a:gd name="T41" fmla="*/ 36 h 228"/>
                  <a:gd name="T42" fmla="*/ 6 w 444"/>
                  <a:gd name="T43" fmla="*/ 0 h 228"/>
                  <a:gd name="T44" fmla="*/ 54 w 444"/>
                  <a:gd name="T45" fmla="*/ 6 h 228"/>
                  <a:gd name="T46" fmla="*/ 432 w 444"/>
                  <a:gd name="T47" fmla="*/ 12 h 228"/>
                  <a:gd name="T48" fmla="*/ 432 w 444"/>
                  <a:gd name="T49" fmla="*/ 36 h 228"/>
                  <a:gd name="T50" fmla="*/ 432 w 444"/>
                  <a:gd name="T51" fmla="*/ 48 h 22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44"/>
                  <a:gd name="T79" fmla="*/ 0 h 228"/>
                  <a:gd name="T80" fmla="*/ 444 w 444"/>
                  <a:gd name="T81" fmla="*/ 228 h 22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44" h="228">
                    <a:moveTo>
                      <a:pt x="432" y="48"/>
                    </a:moveTo>
                    <a:lnTo>
                      <a:pt x="444" y="120"/>
                    </a:lnTo>
                    <a:lnTo>
                      <a:pt x="438" y="228"/>
                    </a:lnTo>
                    <a:lnTo>
                      <a:pt x="402" y="210"/>
                    </a:lnTo>
                    <a:lnTo>
                      <a:pt x="342" y="228"/>
                    </a:lnTo>
                    <a:lnTo>
                      <a:pt x="324" y="216"/>
                    </a:lnTo>
                    <a:lnTo>
                      <a:pt x="312" y="216"/>
                    </a:lnTo>
                    <a:lnTo>
                      <a:pt x="312" y="210"/>
                    </a:lnTo>
                    <a:lnTo>
                      <a:pt x="300" y="228"/>
                    </a:lnTo>
                    <a:lnTo>
                      <a:pt x="294" y="216"/>
                    </a:lnTo>
                    <a:lnTo>
                      <a:pt x="288" y="222"/>
                    </a:lnTo>
                    <a:lnTo>
                      <a:pt x="270" y="210"/>
                    </a:lnTo>
                    <a:lnTo>
                      <a:pt x="258" y="216"/>
                    </a:lnTo>
                    <a:lnTo>
                      <a:pt x="246" y="198"/>
                    </a:lnTo>
                    <a:lnTo>
                      <a:pt x="228" y="204"/>
                    </a:lnTo>
                    <a:lnTo>
                      <a:pt x="192" y="192"/>
                    </a:lnTo>
                    <a:lnTo>
                      <a:pt x="186" y="174"/>
                    </a:lnTo>
                    <a:lnTo>
                      <a:pt x="168" y="180"/>
                    </a:lnTo>
                    <a:lnTo>
                      <a:pt x="150" y="168"/>
                    </a:lnTo>
                    <a:lnTo>
                      <a:pt x="156" y="42"/>
                    </a:lnTo>
                    <a:lnTo>
                      <a:pt x="0" y="36"/>
                    </a:lnTo>
                    <a:lnTo>
                      <a:pt x="6" y="0"/>
                    </a:lnTo>
                    <a:lnTo>
                      <a:pt x="54" y="6"/>
                    </a:lnTo>
                    <a:lnTo>
                      <a:pt x="432" y="12"/>
                    </a:lnTo>
                    <a:lnTo>
                      <a:pt x="432" y="36"/>
                    </a:lnTo>
                    <a:lnTo>
                      <a:pt x="432" y="48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70" name="Freeform 347"/>
              <p:cNvSpPr>
                <a:spLocks noChangeAspect="1"/>
              </p:cNvSpPr>
              <p:nvPr/>
            </p:nvSpPr>
            <p:spPr bwMode="auto">
              <a:xfrm>
                <a:off x="1080" y="2370"/>
                <a:ext cx="444" cy="228"/>
              </a:xfrm>
              <a:custGeom>
                <a:avLst/>
                <a:gdLst>
                  <a:gd name="T0" fmla="*/ 432 w 444"/>
                  <a:gd name="T1" fmla="*/ 48 h 228"/>
                  <a:gd name="T2" fmla="*/ 444 w 444"/>
                  <a:gd name="T3" fmla="*/ 120 h 228"/>
                  <a:gd name="T4" fmla="*/ 438 w 444"/>
                  <a:gd name="T5" fmla="*/ 228 h 228"/>
                  <a:gd name="T6" fmla="*/ 402 w 444"/>
                  <a:gd name="T7" fmla="*/ 210 h 228"/>
                  <a:gd name="T8" fmla="*/ 342 w 444"/>
                  <a:gd name="T9" fmla="*/ 228 h 228"/>
                  <a:gd name="T10" fmla="*/ 324 w 444"/>
                  <a:gd name="T11" fmla="*/ 216 h 228"/>
                  <a:gd name="T12" fmla="*/ 312 w 444"/>
                  <a:gd name="T13" fmla="*/ 216 h 228"/>
                  <a:gd name="T14" fmla="*/ 312 w 444"/>
                  <a:gd name="T15" fmla="*/ 210 h 228"/>
                  <a:gd name="T16" fmla="*/ 300 w 444"/>
                  <a:gd name="T17" fmla="*/ 228 h 228"/>
                  <a:gd name="T18" fmla="*/ 294 w 444"/>
                  <a:gd name="T19" fmla="*/ 216 h 228"/>
                  <a:gd name="T20" fmla="*/ 288 w 444"/>
                  <a:gd name="T21" fmla="*/ 222 h 228"/>
                  <a:gd name="T22" fmla="*/ 270 w 444"/>
                  <a:gd name="T23" fmla="*/ 210 h 228"/>
                  <a:gd name="T24" fmla="*/ 258 w 444"/>
                  <a:gd name="T25" fmla="*/ 216 h 228"/>
                  <a:gd name="T26" fmla="*/ 246 w 444"/>
                  <a:gd name="T27" fmla="*/ 198 h 228"/>
                  <a:gd name="T28" fmla="*/ 228 w 444"/>
                  <a:gd name="T29" fmla="*/ 204 h 228"/>
                  <a:gd name="T30" fmla="*/ 192 w 444"/>
                  <a:gd name="T31" fmla="*/ 192 h 228"/>
                  <a:gd name="T32" fmla="*/ 186 w 444"/>
                  <a:gd name="T33" fmla="*/ 174 h 228"/>
                  <a:gd name="T34" fmla="*/ 168 w 444"/>
                  <a:gd name="T35" fmla="*/ 180 h 228"/>
                  <a:gd name="T36" fmla="*/ 150 w 444"/>
                  <a:gd name="T37" fmla="*/ 168 h 228"/>
                  <a:gd name="T38" fmla="*/ 156 w 444"/>
                  <a:gd name="T39" fmla="*/ 42 h 228"/>
                  <a:gd name="T40" fmla="*/ 0 w 444"/>
                  <a:gd name="T41" fmla="*/ 36 h 228"/>
                  <a:gd name="T42" fmla="*/ 6 w 444"/>
                  <a:gd name="T43" fmla="*/ 0 h 228"/>
                  <a:gd name="T44" fmla="*/ 54 w 444"/>
                  <a:gd name="T45" fmla="*/ 6 h 228"/>
                  <a:gd name="T46" fmla="*/ 432 w 444"/>
                  <a:gd name="T47" fmla="*/ 12 h 228"/>
                  <a:gd name="T48" fmla="*/ 432 w 444"/>
                  <a:gd name="T49" fmla="*/ 36 h 228"/>
                  <a:gd name="T50" fmla="*/ 432 w 444"/>
                  <a:gd name="T51" fmla="*/ 48 h 228"/>
                  <a:gd name="T52" fmla="*/ 432 w 444"/>
                  <a:gd name="T53" fmla="*/ 54 h 22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44"/>
                  <a:gd name="T82" fmla="*/ 0 h 228"/>
                  <a:gd name="T83" fmla="*/ 444 w 444"/>
                  <a:gd name="T84" fmla="*/ 228 h 22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44" h="228">
                    <a:moveTo>
                      <a:pt x="432" y="48"/>
                    </a:moveTo>
                    <a:lnTo>
                      <a:pt x="444" y="120"/>
                    </a:lnTo>
                    <a:lnTo>
                      <a:pt x="438" y="228"/>
                    </a:lnTo>
                    <a:lnTo>
                      <a:pt x="402" y="210"/>
                    </a:lnTo>
                    <a:lnTo>
                      <a:pt x="342" y="228"/>
                    </a:lnTo>
                    <a:lnTo>
                      <a:pt x="324" y="216"/>
                    </a:lnTo>
                    <a:lnTo>
                      <a:pt x="312" y="216"/>
                    </a:lnTo>
                    <a:lnTo>
                      <a:pt x="312" y="210"/>
                    </a:lnTo>
                    <a:lnTo>
                      <a:pt x="300" y="228"/>
                    </a:lnTo>
                    <a:lnTo>
                      <a:pt x="294" y="216"/>
                    </a:lnTo>
                    <a:lnTo>
                      <a:pt x="288" y="222"/>
                    </a:lnTo>
                    <a:lnTo>
                      <a:pt x="270" y="210"/>
                    </a:lnTo>
                    <a:lnTo>
                      <a:pt x="258" y="216"/>
                    </a:lnTo>
                    <a:lnTo>
                      <a:pt x="246" y="198"/>
                    </a:lnTo>
                    <a:lnTo>
                      <a:pt x="228" y="204"/>
                    </a:lnTo>
                    <a:lnTo>
                      <a:pt x="192" y="192"/>
                    </a:lnTo>
                    <a:lnTo>
                      <a:pt x="186" y="174"/>
                    </a:lnTo>
                    <a:lnTo>
                      <a:pt x="168" y="180"/>
                    </a:lnTo>
                    <a:lnTo>
                      <a:pt x="150" y="168"/>
                    </a:lnTo>
                    <a:lnTo>
                      <a:pt x="156" y="42"/>
                    </a:lnTo>
                    <a:lnTo>
                      <a:pt x="0" y="36"/>
                    </a:lnTo>
                    <a:lnTo>
                      <a:pt x="6" y="0"/>
                    </a:lnTo>
                    <a:lnTo>
                      <a:pt x="54" y="6"/>
                    </a:lnTo>
                    <a:lnTo>
                      <a:pt x="432" y="12"/>
                    </a:lnTo>
                    <a:lnTo>
                      <a:pt x="432" y="36"/>
                    </a:lnTo>
                    <a:lnTo>
                      <a:pt x="432" y="48"/>
                    </a:lnTo>
                    <a:lnTo>
                      <a:pt x="432" y="5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71" name="Freeform 348"/>
              <p:cNvSpPr>
                <a:spLocks noChangeAspect="1"/>
              </p:cNvSpPr>
              <p:nvPr/>
            </p:nvSpPr>
            <p:spPr bwMode="auto">
              <a:xfrm>
                <a:off x="126" y="1614"/>
                <a:ext cx="402" cy="342"/>
              </a:xfrm>
              <a:custGeom>
                <a:avLst/>
                <a:gdLst>
                  <a:gd name="T0" fmla="*/ 186 w 402"/>
                  <a:gd name="T1" fmla="*/ 306 h 342"/>
                  <a:gd name="T2" fmla="*/ 0 w 402"/>
                  <a:gd name="T3" fmla="*/ 252 h 342"/>
                  <a:gd name="T4" fmla="*/ 0 w 402"/>
                  <a:gd name="T5" fmla="*/ 198 h 342"/>
                  <a:gd name="T6" fmla="*/ 30 w 402"/>
                  <a:gd name="T7" fmla="*/ 150 h 342"/>
                  <a:gd name="T8" fmla="*/ 78 w 402"/>
                  <a:gd name="T9" fmla="*/ 42 h 342"/>
                  <a:gd name="T10" fmla="*/ 84 w 402"/>
                  <a:gd name="T11" fmla="*/ 0 h 342"/>
                  <a:gd name="T12" fmla="*/ 108 w 402"/>
                  <a:gd name="T13" fmla="*/ 6 h 342"/>
                  <a:gd name="T14" fmla="*/ 126 w 402"/>
                  <a:gd name="T15" fmla="*/ 18 h 342"/>
                  <a:gd name="T16" fmla="*/ 126 w 402"/>
                  <a:gd name="T17" fmla="*/ 48 h 342"/>
                  <a:gd name="T18" fmla="*/ 144 w 402"/>
                  <a:gd name="T19" fmla="*/ 60 h 342"/>
                  <a:gd name="T20" fmla="*/ 168 w 402"/>
                  <a:gd name="T21" fmla="*/ 54 h 342"/>
                  <a:gd name="T22" fmla="*/ 198 w 402"/>
                  <a:gd name="T23" fmla="*/ 72 h 342"/>
                  <a:gd name="T24" fmla="*/ 300 w 402"/>
                  <a:gd name="T25" fmla="*/ 72 h 342"/>
                  <a:gd name="T26" fmla="*/ 384 w 402"/>
                  <a:gd name="T27" fmla="*/ 90 h 342"/>
                  <a:gd name="T28" fmla="*/ 402 w 402"/>
                  <a:gd name="T29" fmla="*/ 120 h 342"/>
                  <a:gd name="T30" fmla="*/ 348 w 402"/>
                  <a:gd name="T31" fmla="*/ 186 h 342"/>
                  <a:gd name="T32" fmla="*/ 360 w 402"/>
                  <a:gd name="T33" fmla="*/ 204 h 342"/>
                  <a:gd name="T34" fmla="*/ 324 w 402"/>
                  <a:gd name="T35" fmla="*/ 342 h 342"/>
                  <a:gd name="T36" fmla="*/ 216 w 402"/>
                  <a:gd name="T37" fmla="*/ 312 h 342"/>
                  <a:gd name="T38" fmla="*/ 186 w 402"/>
                  <a:gd name="T39" fmla="*/ 306 h 34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02"/>
                  <a:gd name="T61" fmla="*/ 0 h 342"/>
                  <a:gd name="T62" fmla="*/ 402 w 402"/>
                  <a:gd name="T63" fmla="*/ 342 h 34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02" h="342">
                    <a:moveTo>
                      <a:pt x="186" y="306"/>
                    </a:moveTo>
                    <a:lnTo>
                      <a:pt x="0" y="252"/>
                    </a:lnTo>
                    <a:lnTo>
                      <a:pt x="0" y="198"/>
                    </a:lnTo>
                    <a:lnTo>
                      <a:pt x="30" y="150"/>
                    </a:lnTo>
                    <a:lnTo>
                      <a:pt x="78" y="42"/>
                    </a:lnTo>
                    <a:lnTo>
                      <a:pt x="84" y="0"/>
                    </a:lnTo>
                    <a:lnTo>
                      <a:pt x="108" y="6"/>
                    </a:lnTo>
                    <a:lnTo>
                      <a:pt x="126" y="18"/>
                    </a:lnTo>
                    <a:lnTo>
                      <a:pt x="126" y="48"/>
                    </a:lnTo>
                    <a:lnTo>
                      <a:pt x="144" y="60"/>
                    </a:lnTo>
                    <a:lnTo>
                      <a:pt x="168" y="54"/>
                    </a:lnTo>
                    <a:lnTo>
                      <a:pt x="198" y="72"/>
                    </a:lnTo>
                    <a:lnTo>
                      <a:pt x="300" y="72"/>
                    </a:lnTo>
                    <a:lnTo>
                      <a:pt x="384" y="90"/>
                    </a:lnTo>
                    <a:lnTo>
                      <a:pt x="402" y="120"/>
                    </a:lnTo>
                    <a:lnTo>
                      <a:pt x="348" y="186"/>
                    </a:lnTo>
                    <a:lnTo>
                      <a:pt x="360" y="204"/>
                    </a:lnTo>
                    <a:lnTo>
                      <a:pt x="324" y="342"/>
                    </a:lnTo>
                    <a:lnTo>
                      <a:pt x="216" y="312"/>
                    </a:lnTo>
                    <a:lnTo>
                      <a:pt x="186" y="306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72" name="Freeform 349"/>
              <p:cNvSpPr>
                <a:spLocks noChangeAspect="1"/>
              </p:cNvSpPr>
              <p:nvPr/>
            </p:nvSpPr>
            <p:spPr bwMode="auto">
              <a:xfrm>
                <a:off x="126" y="1614"/>
                <a:ext cx="402" cy="342"/>
              </a:xfrm>
              <a:custGeom>
                <a:avLst/>
                <a:gdLst>
                  <a:gd name="T0" fmla="*/ 186 w 402"/>
                  <a:gd name="T1" fmla="*/ 306 h 342"/>
                  <a:gd name="T2" fmla="*/ 0 w 402"/>
                  <a:gd name="T3" fmla="*/ 252 h 342"/>
                  <a:gd name="T4" fmla="*/ 0 w 402"/>
                  <a:gd name="T5" fmla="*/ 198 h 342"/>
                  <a:gd name="T6" fmla="*/ 30 w 402"/>
                  <a:gd name="T7" fmla="*/ 150 h 342"/>
                  <a:gd name="T8" fmla="*/ 78 w 402"/>
                  <a:gd name="T9" fmla="*/ 42 h 342"/>
                  <a:gd name="T10" fmla="*/ 84 w 402"/>
                  <a:gd name="T11" fmla="*/ 0 h 342"/>
                  <a:gd name="T12" fmla="*/ 108 w 402"/>
                  <a:gd name="T13" fmla="*/ 6 h 342"/>
                  <a:gd name="T14" fmla="*/ 126 w 402"/>
                  <a:gd name="T15" fmla="*/ 18 h 342"/>
                  <a:gd name="T16" fmla="*/ 126 w 402"/>
                  <a:gd name="T17" fmla="*/ 48 h 342"/>
                  <a:gd name="T18" fmla="*/ 144 w 402"/>
                  <a:gd name="T19" fmla="*/ 60 h 342"/>
                  <a:gd name="T20" fmla="*/ 168 w 402"/>
                  <a:gd name="T21" fmla="*/ 54 h 342"/>
                  <a:gd name="T22" fmla="*/ 198 w 402"/>
                  <a:gd name="T23" fmla="*/ 72 h 342"/>
                  <a:gd name="T24" fmla="*/ 300 w 402"/>
                  <a:gd name="T25" fmla="*/ 72 h 342"/>
                  <a:gd name="T26" fmla="*/ 384 w 402"/>
                  <a:gd name="T27" fmla="*/ 90 h 342"/>
                  <a:gd name="T28" fmla="*/ 402 w 402"/>
                  <a:gd name="T29" fmla="*/ 120 h 342"/>
                  <a:gd name="T30" fmla="*/ 348 w 402"/>
                  <a:gd name="T31" fmla="*/ 186 h 342"/>
                  <a:gd name="T32" fmla="*/ 360 w 402"/>
                  <a:gd name="T33" fmla="*/ 204 h 342"/>
                  <a:gd name="T34" fmla="*/ 324 w 402"/>
                  <a:gd name="T35" fmla="*/ 342 h 342"/>
                  <a:gd name="T36" fmla="*/ 216 w 402"/>
                  <a:gd name="T37" fmla="*/ 312 h 342"/>
                  <a:gd name="T38" fmla="*/ 186 w 402"/>
                  <a:gd name="T39" fmla="*/ 306 h 342"/>
                  <a:gd name="T40" fmla="*/ 186 w 402"/>
                  <a:gd name="T41" fmla="*/ 312 h 34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02"/>
                  <a:gd name="T64" fmla="*/ 0 h 342"/>
                  <a:gd name="T65" fmla="*/ 402 w 402"/>
                  <a:gd name="T66" fmla="*/ 342 h 34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02" h="342">
                    <a:moveTo>
                      <a:pt x="186" y="306"/>
                    </a:moveTo>
                    <a:lnTo>
                      <a:pt x="0" y="252"/>
                    </a:lnTo>
                    <a:lnTo>
                      <a:pt x="0" y="198"/>
                    </a:lnTo>
                    <a:lnTo>
                      <a:pt x="30" y="150"/>
                    </a:lnTo>
                    <a:lnTo>
                      <a:pt x="78" y="42"/>
                    </a:lnTo>
                    <a:lnTo>
                      <a:pt x="84" y="0"/>
                    </a:lnTo>
                    <a:lnTo>
                      <a:pt x="108" y="6"/>
                    </a:lnTo>
                    <a:lnTo>
                      <a:pt x="126" y="18"/>
                    </a:lnTo>
                    <a:lnTo>
                      <a:pt x="126" y="48"/>
                    </a:lnTo>
                    <a:lnTo>
                      <a:pt x="144" y="60"/>
                    </a:lnTo>
                    <a:lnTo>
                      <a:pt x="168" y="54"/>
                    </a:lnTo>
                    <a:lnTo>
                      <a:pt x="198" y="72"/>
                    </a:lnTo>
                    <a:lnTo>
                      <a:pt x="300" y="72"/>
                    </a:lnTo>
                    <a:lnTo>
                      <a:pt x="384" y="90"/>
                    </a:lnTo>
                    <a:lnTo>
                      <a:pt x="402" y="120"/>
                    </a:lnTo>
                    <a:lnTo>
                      <a:pt x="348" y="186"/>
                    </a:lnTo>
                    <a:lnTo>
                      <a:pt x="360" y="204"/>
                    </a:lnTo>
                    <a:lnTo>
                      <a:pt x="324" y="342"/>
                    </a:lnTo>
                    <a:lnTo>
                      <a:pt x="216" y="312"/>
                    </a:lnTo>
                    <a:lnTo>
                      <a:pt x="186" y="306"/>
                    </a:lnTo>
                    <a:lnTo>
                      <a:pt x="186" y="3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73" name="Freeform 350"/>
              <p:cNvSpPr>
                <a:spLocks noChangeAspect="1"/>
              </p:cNvSpPr>
              <p:nvPr/>
            </p:nvSpPr>
            <p:spPr bwMode="auto">
              <a:xfrm>
                <a:off x="2172" y="1962"/>
                <a:ext cx="294" cy="186"/>
              </a:xfrm>
              <a:custGeom>
                <a:avLst/>
                <a:gdLst>
                  <a:gd name="T0" fmla="*/ 30 w 294"/>
                  <a:gd name="T1" fmla="*/ 24 h 186"/>
                  <a:gd name="T2" fmla="*/ 36 w 294"/>
                  <a:gd name="T3" fmla="*/ 36 h 186"/>
                  <a:gd name="T4" fmla="*/ 240 w 294"/>
                  <a:gd name="T5" fmla="*/ 0 h 186"/>
                  <a:gd name="T6" fmla="*/ 264 w 294"/>
                  <a:gd name="T7" fmla="*/ 24 h 186"/>
                  <a:gd name="T8" fmla="*/ 282 w 294"/>
                  <a:gd name="T9" fmla="*/ 30 h 186"/>
                  <a:gd name="T10" fmla="*/ 264 w 294"/>
                  <a:gd name="T11" fmla="*/ 60 h 186"/>
                  <a:gd name="T12" fmla="*/ 270 w 294"/>
                  <a:gd name="T13" fmla="*/ 84 h 186"/>
                  <a:gd name="T14" fmla="*/ 294 w 294"/>
                  <a:gd name="T15" fmla="*/ 108 h 186"/>
                  <a:gd name="T16" fmla="*/ 270 w 294"/>
                  <a:gd name="T17" fmla="*/ 138 h 186"/>
                  <a:gd name="T18" fmla="*/ 264 w 294"/>
                  <a:gd name="T19" fmla="*/ 138 h 186"/>
                  <a:gd name="T20" fmla="*/ 252 w 294"/>
                  <a:gd name="T21" fmla="*/ 144 h 186"/>
                  <a:gd name="T22" fmla="*/ 234 w 294"/>
                  <a:gd name="T23" fmla="*/ 150 h 186"/>
                  <a:gd name="T24" fmla="*/ 72 w 294"/>
                  <a:gd name="T25" fmla="*/ 180 h 186"/>
                  <a:gd name="T26" fmla="*/ 60 w 294"/>
                  <a:gd name="T27" fmla="*/ 180 h 186"/>
                  <a:gd name="T28" fmla="*/ 24 w 294"/>
                  <a:gd name="T29" fmla="*/ 186 h 186"/>
                  <a:gd name="T30" fmla="*/ 12 w 294"/>
                  <a:gd name="T31" fmla="*/ 132 h 186"/>
                  <a:gd name="T32" fmla="*/ 12 w 294"/>
                  <a:gd name="T33" fmla="*/ 114 h 186"/>
                  <a:gd name="T34" fmla="*/ 0 w 294"/>
                  <a:gd name="T35" fmla="*/ 48 h 186"/>
                  <a:gd name="T36" fmla="*/ 30 w 294"/>
                  <a:gd name="T37" fmla="*/ 24 h 18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94"/>
                  <a:gd name="T58" fmla="*/ 0 h 186"/>
                  <a:gd name="T59" fmla="*/ 294 w 294"/>
                  <a:gd name="T60" fmla="*/ 186 h 18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94" h="186">
                    <a:moveTo>
                      <a:pt x="30" y="24"/>
                    </a:moveTo>
                    <a:lnTo>
                      <a:pt x="36" y="36"/>
                    </a:lnTo>
                    <a:lnTo>
                      <a:pt x="240" y="0"/>
                    </a:lnTo>
                    <a:lnTo>
                      <a:pt x="264" y="24"/>
                    </a:lnTo>
                    <a:lnTo>
                      <a:pt x="282" y="30"/>
                    </a:lnTo>
                    <a:lnTo>
                      <a:pt x="264" y="60"/>
                    </a:lnTo>
                    <a:lnTo>
                      <a:pt x="270" y="84"/>
                    </a:lnTo>
                    <a:lnTo>
                      <a:pt x="294" y="108"/>
                    </a:lnTo>
                    <a:lnTo>
                      <a:pt x="270" y="138"/>
                    </a:lnTo>
                    <a:lnTo>
                      <a:pt x="264" y="138"/>
                    </a:lnTo>
                    <a:lnTo>
                      <a:pt x="252" y="144"/>
                    </a:lnTo>
                    <a:lnTo>
                      <a:pt x="234" y="150"/>
                    </a:lnTo>
                    <a:lnTo>
                      <a:pt x="72" y="180"/>
                    </a:lnTo>
                    <a:lnTo>
                      <a:pt x="60" y="180"/>
                    </a:lnTo>
                    <a:lnTo>
                      <a:pt x="24" y="186"/>
                    </a:lnTo>
                    <a:lnTo>
                      <a:pt x="12" y="132"/>
                    </a:lnTo>
                    <a:lnTo>
                      <a:pt x="12" y="114"/>
                    </a:lnTo>
                    <a:lnTo>
                      <a:pt x="0" y="48"/>
                    </a:lnTo>
                    <a:lnTo>
                      <a:pt x="30" y="24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74" name="Freeform 351"/>
              <p:cNvSpPr>
                <a:spLocks noChangeAspect="1"/>
              </p:cNvSpPr>
              <p:nvPr/>
            </p:nvSpPr>
            <p:spPr bwMode="auto">
              <a:xfrm>
                <a:off x="2172" y="1962"/>
                <a:ext cx="294" cy="186"/>
              </a:xfrm>
              <a:custGeom>
                <a:avLst/>
                <a:gdLst>
                  <a:gd name="T0" fmla="*/ 30 w 294"/>
                  <a:gd name="T1" fmla="*/ 24 h 186"/>
                  <a:gd name="T2" fmla="*/ 36 w 294"/>
                  <a:gd name="T3" fmla="*/ 36 h 186"/>
                  <a:gd name="T4" fmla="*/ 240 w 294"/>
                  <a:gd name="T5" fmla="*/ 0 h 186"/>
                  <a:gd name="T6" fmla="*/ 264 w 294"/>
                  <a:gd name="T7" fmla="*/ 24 h 186"/>
                  <a:gd name="T8" fmla="*/ 282 w 294"/>
                  <a:gd name="T9" fmla="*/ 30 h 186"/>
                  <a:gd name="T10" fmla="*/ 264 w 294"/>
                  <a:gd name="T11" fmla="*/ 60 h 186"/>
                  <a:gd name="T12" fmla="*/ 270 w 294"/>
                  <a:gd name="T13" fmla="*/ 84 h 186"/>
                  <a:gd name="T14" fmla="*/ 294 w 294"/>
                  <a:gd name="T15" fmla="*/ 108 h 186"/>
                  <a:gd name="T16" fmla="*/ 270 w 294"/>
                  <a:gd name="T17" fmla="*/ 138 h 186"/>
                  <a:gd name="T18" fmla="*/ 264 w 294"/>
                  <a:gd name="T19" fmla="*/ 138 h 186"/>
                  <a:gd name="T20" fmla="*/ 252 w 294"/>
                  <a:gd name="T21" fmla="*/ 144 h 186"/>
                  <a:gd name="T22" fmla="*/ 234 w 294"/>
                  <a:gd name="T23" fmla="*/ 150 h 186"/>
                  <a:gd name="T24" fmla="*/ 72 w 294"/>
                  <a:gd name="T25" fmla="*/ 180 h 186"/>
                  <a:gd name="T26" fmla="*/ 60 w 294"/>
                  <a:gd name="T27" fmla="*/ 180 h 186"/>
                  <a:gd name="T28" fmla="*/ 24 w 294"/>
                  <a:gd name="T29" fmla="*/ 186 h 186"/>
                  <a:gd name="T30" fmla="*/ 12 w 294"/>
                  <a:gd name="T31" fmla="*/ 132 h 186"/>
                  <a:gd name="T32" fmla="*/ 12 w 294"/>
                  <a:gd name="T33" fmla="*/ 114 h 186"/>
                  <a:gd name="T34" fmla="*/ 0 w 294"/>
                  <a:gd name="T35" fmla="*/ 48 h 186"/>
                  <a:gd name="T36" fmla="*/ 30 w 294"/>
                  <a:gd name="T37" fmla="*/ 24 h 186"/>
                  <a:gd name="T38" fmla="*/ 30 w 294"/>
                  <a:gd name="T39" fmla="*/ 30 h 18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94"/>
                  <a:gd name="T61" fmla="*/ 0 h 186"/>
                  <a:gd name="T62" fmla="*/ 294 w 294"/>
                  <a:gd name="T63" fmla="*/ 186 h 18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94" h="186">
                    <a:moveTo>
                      <a:pt x="30" y="24"/>
                    </a:moveTo>
                    <a:lnTo>
                      <a:pt x="36" y="36"/>
                    </a:lnTo>
                    <a:lnTo>
                      <a:pt x="240" y="0"/>
                    </a:lnTo>
                    <a:lnTo>
                      <a:pt x="264" y="24"/>
                    </a:lnTo>
                    <a:lnTo>
                      <a:pt x="282" y="30"/>
                    </a:lnTo>
                    <a:lnTo>
                      <a:pt x="264" y="60"/>
                    </a:lnTo>
                    <a:lnTo>
                      <a:pt x="270" y="84"/>
                    </a:lnTo>
                    <a:lnTo>
                      <a:pt x="294" y="108"/>
                    </a:lnTo>
                    <a:lnTo>
                      <a:pt x="270" y="138"/>
                    </a:lnTo>
                    <a:lnTo>
                      <a:pt x="264" y="138"/>
                    </a:lnTo>
                    <a:lnTo>
                      <a:pt x="252" y="144"/>
                    </a:lnTo>
                    <a:lnTo>
                      <a:pt x="234" y="150"/>
                    </a:lnTo>
                    <a:lnTo>
                      <a:pt x="72" y="180"/>
                    </a:lnTo>
                    <a:lnTo>
                      <a:pt x="60" y="180"/>
                    </a:lnTo>
                    <a:lnTo>
                      <a:pt x="24" y="186"/>
                    </a:lnTo>
                    <a:lnTo>
                      <a:pt x="12" y="132"/>
                    </a:lnTo>
                    <a:lnTo>
                      <a:pt x="12" y="114"/>
                    </a:lnTo>
                    <a:lnTo>
                      <a:pt x="0" y="48"/>
                    </a:lnTo>
                    <a:lnTo>
                      <a:pt x="30" y="24"/>
                    </a:lnTo>
                    <a:lnTo>
                      <a:pt x="30" y="3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75" name="Freeform 352"/>
              <p:cNvSpPr>
                <a:spLocks noChangeAspect="1"/>
              </p:cNvSpPr>
              <p:nvPr/>
            </p:nvSpPr>
            <p:spPr bwMode="auto">
              <a:xfrm>
                <a:off x="2580" y="1914"/>
                <a:ext cx="36" cy="48"/>
              </a:xfrm>
              <a:custGeom>
                <a:avLst/>
                <a:gdLst>
                  <a:gd name="T0" fmla="*/ 36 w 36"/>
                  <a:gd name="T1" fmla="*/ 30 h 48"/>
                  <a:gd name="T2" fmla="*/ 30 w 36"/>
                  <a:gd name="T3" fmla="*/ 36 h 48"/>
                  <a:gd name="T4" fmla="*/ 24 w 36"/>
                  <a:gd name="T5" fmla="*/ 24 h 48"/>
                  <a:gd name="T6" fmla="*/ 24 w 36"/>
                  <a:gd name="T7" fmla="*/ 42 h 48"/>
                  <a:gd name="T8" fmla="*/ 6 w 36"/>
                  <a:gd name="T9" fmla="*/ 48 h 48"/>
                  <a:gd name="T10" fmla="*/ 0 w 36"/>
                  <a:gd name="T11" fmla="*/ 6 h 48"/>
                  <a:gd name="T12" fmla="*/ 18 w 36"/>
                  <a:gd name="T13" fmla="*/ 0 h 48"/>
                  <a:gd name="T14" fmla="*/ 36 w 36"/>
                  <a:gd name="T15" fmla="*/ 24 h 48"/>
                  <a:gd name="T16" fmla="*/ 36 w 36"/>
                  <a:gd name="T17" fmla="*/ 30 h 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"/>
                  <a:gd name="T28" fmla="*/ 0 h 48"/>
                  <a:gd name="T29" fmla="*/ 36 w 36"/>
                  <a:gd name="T30" fmla="*/ 48 h 4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" h="48">
                    <a:moveTo>
                      <a:pt x="36" y="30"/>
                    </a:moveTo>
                    <a:lnTo>
                      <a:pt x="30" y="36"/>
                    </a:lnTo>
                    <a:lnTo>
                      <a:pt x="24" y="24"/>
                    </a:lnTo>
                    <a:lnTo>
                      <a:pt x="24" y="42"/>
                    </a:lnTo>
                    <a:lnTo>
                      <a:pt x="6" y="48"/>
                    </a:lnTo>
                    <a:lnTo>
                      <a:pt x="0" y="6"/>
                    </a:lnTo>
                    <a:lnTo>
                      <a:pt x="18" y="0"/>
                    </a:lnTo>
                    <a:lnTo>
                      <a:pt x="36" y="24"/>
                    </a:lnTo>
                    <a:lnTo>
                      <a:pt x="36" y="3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76" name="Freeform 353"/>
              <p:cNvSpPr>
                <a:spLocks noChangeAspect="1"/>
              </p:cNvSpPr>
              <p:nvPr/>
            </p:nvSpPr>
            <p:spPr bwMode="auto">
              <a:xfrm>
                <a:off x="2580" y="1914"/>
                <a:ext cx="36" cy="48"/>
              </a:xfrm>
              <a:custGeom>
                <a:avLst/>
                <a:gdLst>
                  <a:gd name="T0" fmla="*/ 36 w 36"/>
                  <a:gd name="T1" fmla="*/ 30 h 48"/>
                  <a:gd name="T2" fmla="*/ 30 w 36"/>
                  <a:gd name="T3" fmla="*/ 36 h 48"/>
                  <a:gd name="T4" fmla="*/ 24 w 36"/>
                  <a:gd name="T5" fmla="*/ 24 h 48"/>
                  <a:gd name="T6" fmla="*/ 24 w 36"/>
                  <a:gd name="T7" fmla="*/ 42 h 48"/>
                  <a:gd name="T8" fmla="*/ 6 w 36"/>
                  <a:gd name="T9" fmla="*/ 48 h 48"/>
                  <a:gd name="T10" fmla="*/ 0 w 36"/>
                  <a:gd name="T11" fmla="*/ 6 h 48"/>
                  <a:gd name="T12" fmla="*/ 18 w 36"/>
                  <a:gd name="T13" fmla="*/ 0 h 48"/>
                  <a:gd name="T14" fmla="*/ 36 w 36"/>
                  <a:gd name="T15" fmla="*/ 24 h 48"/>
                  <a:gd name="T16" fmla="*/ 36 w 36"/>
                  <a:gd name="T17" fmla="*/ 30 h 48"/>
                  <a:gd name="T18" fmla="*/ 36 w 36"/>
                  <a:gd name="T19" fmla="*/ 36 h 4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6"/>
                  <a:gd name="T31" fmla="*/ 0 h 48"/>
                  <a:gd name="T32" fmla="*/ 36 w 36"/>
                  <a:gd name="T33" fmla="*/ 48 h 4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6" h="48">
                    <a:moveTo>
                      <a:pt x="36" y="30"/>
                    </a:moveTo>
                    <a:lnTo>
                      <a:pt x="30" y="36"/>
                    </a:lnTo>
                    <a:lnTo>
                      <a:pt x="24" y="24"/>
                    </a:lnTo>
                    <a:lnTo>
                      <a:pt x="24" y="42"/>
                    </a:lnTo>
                    <a:lnTo>
                      <a:pt x="6" y="48"/>
                    </a:lnTo>
                    <a:lnTo>
                      <a:pt x="0" y="6"/>
                    </a:lnTo>
                    <a:lnTo>
                      <a:pt x="18" y="0"/>
                    </a:lnTo>
                    <a:lnTo>
                      <a:pt x="36" y="24"/>
                    </a:lnTo>
                    <a:lnTo>
                      <a:pt x="36" y="30"/>
                    </a:lnTo>
                    <a:lnTo>
                      <a:pt x="36" y="3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77" name="Freeform 354"/>
              <p:cNvSpPr>
                <a:spLocks noChangeAspect="1"/>
              </p:cNvSpPr>
              <p:nvPr/>
            </p:nvSpPr>
            <p:spPr bwMode="auto">
              <a:xfrm>
                <a:off x="2100" y="2442"/>
                <a:ext cx="258" cy="198"/>
              </a:xfrm>
              <a:custGeom>
                <a:avLst/>
                <a:gdLst>
                  <a:gd name="T0" fmla="*/ 258 w 258"/>
                  <a:gd name="T1" fmla="*/ 60 h 198"/>
                  <a:gd name="T2" fmla="*/ 228 w 258"/>
                  <a:gd name="T3" fmla="*/ 102 h 198"/>
                  <a:gd name="T4" fmla="*/ 234 w 258"/>
                  <a:gd name="T5" fmla="*/ 114 h 198"/>
                  <a:gd name="T6" fmla="*/ 204 w 258"/>
                  <a:gd name="T7" fmla="*/ 144 h 198"/>
                  <a:gd name="T8" fmla="*/ 198 w 258"/>
                  <a:gd name="T9" fmla="*/ 138 h 198"/>
                  <a:gd name="T10" fmla="*/ 198 w 258"/>
                  <a:gd name="T11" fmla="*/ 150 h 198"/>
                  <a:gd name="T12" fmla="*/ 168 w 258"/>
                  <a:gd name="T13" fmla="*/ 168 h 198"/>
                  <a:gd name="T14" fmla="*/ 168 w 258"/>
                  <a:gd name="T15" fmla="*/ 180 h 198"/>
                  <a:gd name="T16" fmla="*/ 156 w 258"/>
                  <a:gd name="T17" fmla="*/ 174 h 198"/>
                  <a:gd name="T18" fmla="*/ 162 w 258"/>
                  <a:gd name="T19" fmla="*/ 186 h 198"/>
                  <a:gd name="T20" fmla="*/ 156 w 258"/>
                  <a:gd name="T21" fmla="*/ 198 h 198"/>
                  <a:gd name="T22" fmla="*/ 138 w 258"/>
                  <a:gd name="T23" fmla="*/ 192 h 198"/>
                  <a:gd name="T24" fmla="*/ 114 w 258"/>
                  <a:gd name="T25" fmla="*/ 144 h 198"/>
                  <a:gd name="T26" fmla="*/ 48 w 258"/>
                  <a:gd name="T27" fmla="*/ 90 h 198"/>
                  <a:gd name="T28" fmla="*/ 30 w 258"/>
                  <a:gd name="T29" fmla="*/ 60 h 198"/>
                  <a:gd name="T30" fmla="*/ 0 w 258"/>
                  <a:gd name="T31" fmla="*/ 48 h 198"/>
                  <a:gd name="T32" fmla="*/ 12 w 258"/>
                  <a:gd name="T33" fmla="*/ 30 h 198"/>
                  <a:gd name="T34" fmla="*/ 48 w 258"/>
                  <a:gd name="T35" fmla="*/ 12 h 198"/>
                  <a:gd name="T36" fmla="*/ 114 w 258"/>
                  <a:gd name="T37" fmla="*/ 0 h 198"/>
                  <a:gd name="T38" fmla="*/ 132 w 258"/>
                  <a:gd name="T39" fmla="*/ 24 h 198"/>
                  <a:gd name="T40" fmla="*/ 192 w 258"/>
                  <a:gd name="T41" fmla="*/ 12 h 198"/>
                  <a:gd name="T42" fmla="*/ 252 w 258"/>
                  <a:gd name="T43" fmla="*/ 60 h 198"/>
                  <a:gd name="T44" fmla="*/ 258 w 258"/>
                  <a:gd name="T45" fmla="*/ 60 h 19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58"/>
                  <a:gd name="T70" fmla="*/ 0 h 198"/>
                  <a:gd name="T71" fmla="*/ 258 w 258"/>
                  <a:gd name="T72" fmla="*/ 198 h 19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58" h="198">
                    <a:moveTo>
                      <a:pt x="258" y="60"/>
                    </a:moveTo>
                    <a:lnTo>
                      <a:pt x="228" y="102"/>
                    </a:lnTo>
                    <a:lnTo>
                      <a:pt x="234" y="114"/>
                    </a:lnTo>
                    <a:lnTo>
                      <a:pt x="204" y="144"/>
                    </a:lnTo>
                    <a:lnTo>
                      <a:pt x="198" y="138"/>
                    </a:lnTo>
                    <a:lnTo>
                      <a:pt x="198" y="150"/>
                    </a:lnTo>
                    <a:lnTo>
                      <a:pt x="168" y="168"/>
                    </a:lnTo>
                    <a:lnTo>
                      <a:pt x="168" y="180"/>
                    </a:lnTo>
                    <a:lnTo>
                      <a:pt x="156" y="174"/>
                    </a:lnTo>
                    <a:lnTo>
                      <a:pt x="162" y="186"/>
                    </a:lnTo>
                    <a:lnTo>
                      <a:pt x="156" y="198"/>
                    </a:lnTo>
                    <a:lnTo>
                      <a:pt x="138" y="192"/>
                    </a:lnTo>
                    <a:lnTo>
                      <a:pt x="114" y="144"/>
                    </a:lnTo>
                    <a:lnTo>
                      <a:pt x="48" y="90"/>
                    </a:lnTo>
                    <a:lnTo>
                      <a:pt x="30" y="60"/>
                    </a:lnTo>
                    <a:lnTo>
                      <a:pt x="0" y="48"/>
                    </a:lnTo>
                    <a:lnTo>
                      <a:pt x="12" y="30"/>
                    </a:lnTo>
                    <a:lnTo>
                      <a:pt x="48" y="12"/>
                    </a:lnTo>
                    <a:lnTo>
                      <a:pt x="114" y="0"/>
                    </a:lnTo>
                    <a:lnTo>
                      <a:pt x="132" y="24"/>
                    </a:lnTo>
                    <a:lnTo>
                      <a:pt x="192" y="12"/>
                    </a:lnTo>
                    <a:lnTo>
                      <a:pt x="252" y="60"/>
                    </a:lnTo>
                    <a:lnTo>
                      <a:pt x="258" y="60"/>
                    </a:lnTo>
                    <a:close/>
                  </a:path>
                </a:pathLst>
              </a:custGeom>
              <a:solidFill>
                <a:srgbClr val="FF4500"/>
              </a:solidFill>
              <a:ln w="9525">
                <a:solidFill>
                  <a:srgbClr val="FF4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78" name="Freeform 355"/>
              <p:cNvSpPr>
                <a:spLocks noChangeAspect="1"/>
              </p:cNvSpPr>
              <p:nvPr/>
            </p:nvSpPr>
            <p:spPr bwMode="auto">
              <a:xfrm>
                <a:off x="2100" y="2442"/>
                <a:ext cx="258" cy="198"/>
              </a:xfrm>
              <a:custGeom>
                <a:avLst/>
                <a:gdLst>
                  <a:gd name="T0" fmla="*/ 258 w 258"/>
                  <a:gd name="T1" fmla="*/ 60 h 198"/>
                  <a:gd name="T2" fmla="*/ 228 w 258"/>
                  <a:gd name="T3" fmla="*/ 102 h 198"/>
                  <a:gd name="T4" fmla="*/ 234 w 258"/>
                  <a:gd name="T5" fmla="*/ 114 h 198"/>
                  <a:gd name="T6" fmla="*/ 204 w 258"/>
                  <a:gd name="T7" fmla="*/ 144 h 198"/>
                  <a:gd name="T8" fmla="*/ 198 w 258"/>
                  <a:gd name="T9" fmla="*/ 138 h 198"/>
                  <a:gd name="T10" fmla="*/ 198 w 258"/>
                  <a:gd name="T11" fmla="*/ 150 h 198"/>
                  <a:gd name="T12" fmla="*/ 168 w 258"/>
                  <a:gd name="T13" fmla="*/ 168 h 198"/>
                  <a:gd name="T14" fmla="*/ 168 w 258"/>
                  <a:gd name="T15" fmla="*/ 180 h 198"/>
                  <a:gd name="T16" fmla="*/ 156 w 258"/>
                  <a:gd name="T17" fmla="*/ 174 h 198"/>
                  <a:gd name="T18" fmla="*/ 162 w 258"/>
                  <a:gd name="T19" fmla="*/ 186 h 198"/>
                  <a:gd name="T20" fmla="*/ 156 w 258"/>
                  <a:gd name="T21" fmla="*/ 198 h 198"/>
                  <a:gd name="T22" fmla="*/ 138 w 258"/>
                  <a:gd name="T23" fmla="*/ 192 h 198"/>
                  <a:gd name="T24" fmla="*/ 114 w 258"/>
                  <a:gd name="T25" fmla="*/ 144 h 198"/>
                  <a:gd name="T26" fmla="*/ 48 w 258"/>
                  <a:gd name="T27" fmla="*/ 90 h 198"/>
                  <a:gd name="T28" fmla="*/ 30 w 258"/>
                  <a:gd name="T29" fmla="*/ 60 h 198"/>
                  <a:gd name="T30" fmla="*/ 0 w 258"/>
                  <a:gd name="T31" fmla="*/ 48 h 198"/>
                  <a:gd name="T32" fmla="*/ 12 w 258"/>
                  <a:gd name="T33" fmla="*/ 30 h 198"/>
                  <a:gd name="T34" fmla="*/ 48 w 258"/>
                  <a:gd name="T35" fmla="*/ 12 h 198"/>
                  <a:gd name="T36" fmla="*/ 114 w 258"/>
                  <a:gd name="T37" fmla="*/ 0 h 198"/>
                  <a:gd name="T38" fmla="*/ 132 w 258"/>
                  <a:gd name="T39" fmla="*/ 24 h 198"/>
                  <a:gd name="T40" fmla="*/ 192 w 258"/>
                  <a:gd name="T41" fmla="*/ 12 h 198"/>
                  <a:gd name="T42" fmla="*/ 252 w 258"/>
                  <a:gd name="T43" fmla="*/ 60 h 198"/>
                  <a:gd name="T44" fmla="*/ 258 w 258"/>
                  <a:gd name="T45" fmla="*/ 60 h 198"/>
                  <a:gd name="T46" fmla="*/ 258 w 258"/>
                  <a:gd name="T47" fmla="*/ 66 h 19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58"/>
                  <a:gd name="T73" fmla="*/ 0 h 198"/>
                  <a:gd name="T74" fmla="*/ 258 w 258"/>
                  <a:gd name="T75" fmla="*/ 198 h 19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58" h="198">
                    <a:moveTo>
                      <a:pt x="258" y="60"/>
                    </a:moveTo>
                    <a:lnTo>
                      <a:pt x="228" y="102"/>
                    </a:lnTo>
                    <a:lnTo>
                      <a:pt x="234" y="114"/>
                    </a:lnTo>
                    <a:lnTo>
                      <a:pt x="204" y="144"/>
                    </a:lnTo>
                    <a:lnTo>
                      <a:pt x="198" y="138"/>
                    </a:lnTo>
                    <a:lnTo>
                      <a:pt x="198" y="150"/>
                    </a:lnTo>
                    <a:lnTo>
                      <a:pt x="168" y="168"/>
                    </a:lnTo>
                    <a:lnTo>
                      <a:pt x="168" y="180"/>
                    </a:lnTo>
                    <a:lnTo>
                      <a:pt x="156" y="174"/>
                    </a:lnTo>
                    <a:lnTo>
                      <a:pt x="162" y="186"/>
                    </a:lnTo>
                    <a:lnTo>
                      <a:pt x="156" y="198"/>
                    </a:lnTo>
                    <a:lnTo>
                      <a:pt x="138" y="192"/>
                    </a:lnTo>
                    <a:lnTo>
                      <a:pt x="114" y="144"/>
                    </a:lnTo>
                    <a:lnTo>
                      <a:pt x="48" y="90"/>
                    </a:lnTo>
                    <a:lnTo>
                      <a:pt x="30" y="60"/>
                    </a:lnTo>
                    <a:lnTo>
                      <a:pt x="0" y="48"/>
                    </a:lnTo>
                    <a:lnTo>
                      <a:pt x="12" y="30"/>
                    </a:lnTo>
                    <a:lnTo>
                      <a:pt x="48" y="12"/>
                    </a:lnTo>
                    <a:lnTo>
                      <a:pt x="114" y="0"/>
                    </a:lnTo>
                    <a:lnTo>
                      <a:pt x="132" y="24"/>
                    </a:lnTo>
                    <a:lnTo>
                      <a:pt x="192" y="12"/>
                    </a:lnTo>
                    <a:lnTo>
                      <a:pt x="252" y="60"/>
                    </a:lnTo>
                    <a:lnTo>
                      <a:pt x="258" y="60"/>
                    </a:lnTo>
                    <a:lnTo>
                      <a:pt x="258" y="6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79" name="Freeform 356"/>
              <p:cNvSpPr>
                <a:spLocks noChangeAspect="1"/>
              </p:cNvSpPr>
              <p:nvPr/>
            </p:nvSpPr>
            <p:spPr bwMode="auto">
              <a:xfrm>
                <a:off x="1062" y="1800"/>
                <a:ext cx="360" cy="234"/>
              </a:xfrm>
              <a:custGeom>
                <a:avLst/>
                <a:gdLst>
                  <a:gd name="T0" fmla="*/ 360 w 360"/>
                  <a:gd name="T1" fmla="*/ 168 h 234"/>
                  <a:gd name="T2" fmla="*/ 354 w 360"/>
                  <a:gd name="T3" fmla="*/ 174 h 234"/>
                  <a:gd name="T4" fmla="*/ 360 w 360"/>
                  <a:gd name="T5" fmla="*/ 192 h 234"/>
                  <a:gd name="T6" fmla="*/ 348 w 360"/>
                  <a:gd name="T7" fmla="*/ 216 h 234"/>
                  <a:gd name="T8" fmla="*/ 360 w 360"/>
                  <a:gd name="T9" fmla="*/ 234 h 234"/>
                  <a:gd name="T10" fmla="*/ 354 w 360"/>
                  <a:gd name="T11" fmla="*/ 234 h 234"/>
                  <a:gd name="T12" fmla="*/ 324 w 360"/>
                  <a:gd name="T13" fmla="*/ 210 h 234"/>
                  <a:gd name="T14" fmla="*/ 288 w 360"/>
                  <a:gd name="T15" fmla="*/ 216 h 234"/>
                  <a:gd name="T16" fmla="*/ 264 w 360"/>
                  <a:gd name="T17" fmla="*/ 198 h 234"/>
                  <a:gd name="T18" fmla="*/ 0 w 360"/>
                  <a:gd name="T19" fmla="*/ 186 h 234"/>
                  <a:gd name="T20" fmla="*/ 6 w 360"/>
                  <a:gd name="T21" fmla="*/ 156 h 234"/>
                  <a:gd name="T22" fmla="*/ 12 w 360"/>
                  <a:gd name="T23" fmla="*/ 54 h 234"/>
                  <a:gd name="T24" fmla="*/ 18 w 360"/>
                  <a:gd name="T25" fmla="*/ 0 h 234"/>
                  <a:gd name="T26" fmla="*/ 354 w 360"/>
                  <a:gd name="T27" fmla="*/ 12 h 234"/>
                  <a:gd name="T28" fmla="*/ 342 w 360"/>
                  <a:gd name="T29" fmla="*/ 30 h 234"/>
                  <a:gd name="T30" fmla="*/ 360 w 360"/>
                  <a:gd name="T31" fmla="*/ 54 h 234"/>
                  <a:gd name="T32" fmla="*/ 360 w 360"/>
                  <a:gd name="T33" fmla="*/ 144 h 234"/>
                  <a:gd name="T34" fmla="*/ 360 w 360"/>
                  <a:gd name="T35" fmla="*/ 168 h 2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0"/>
                  <a:gd name="T55" fmla="*/ 0 h 234"/>
                  <a:gd name="T56" fmla="*/ 360 w 360"/>
                  <a:gd name="T57" fmla="*/ 234 h 2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0" h="234">
                    <a:moveTo>
                      <a:pt x="360" y="168"/>
                    </a:moveTo>
                    <a:lnTo>
                      <a:pt x="354" y="174"/>
                    </a:lnTo>
                    <a:lnTo>
                      <a:pt x="360" y="192"/>
                    </a:lnTo>
                    <a:lnTo>
                      <a:pt x="348" y="216"/>
                    </a:lnTo>
                    <a:lnTo>
                      <a:pt x="360" y="234"/>
                    </a:lnTo>
                    <a:lnTo>
                      <a:pt x="354" y="234"/>
                    </a:lnTo>
                    <a:lnTo>
                      <a:pt x="324" y="210"/>
                    </a:lnTo>
                    <a:lnTo>
                      <a:pt x="288" y="216"/>
                    </a:lnTo>
                    <a:lnTo>
                      <a:pt x="264" y="198"/>
                    </a:lnTo>
                    <a:lnTo>
                      <a:pt x="0" y="186"/>
                    </a:lnTo>
                    <a:lnTo>
                      <a:pt x="6" y="156"/>
                    </a:lnTo>
                    <a:lnTo>
                      <a:pt x="12" y="54"/>
                    </a:lnTo>
                    <a:lnTo>
                      <a:pt x="18" y="0"/>
                    </a:lnTo>
                    <a:lnTo>
                      <a:pt x="354" y="12"/>
                    </a:lnTo>
                    <a:lnTo>
                      <a:pt x="342" y="30"/>
                    </a:lnTo>
                    <a:lnTo>
                      <a:pt x="360" y="54"/>
                    </a:lnTo>
                    <a:lnTo>
                      <a:pt x="360" y="144"/>
                    </a:lnTo>
                    <a:lnTo>
                      <a:pt x="360" y="168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80" name="Freeform 357"/>
              <p:cNvSpPr>
                <a:spLocks noChangeAspect="1"/>
              </p:cNvSpPr>
              <p:nvPr/>
            </p:nvSpPr>
            <p:spPr bwMode="auto">
              <a:xfrm>
                <a:off x="1062" y="1800"/>
                <a:ext cx="360" cy="234"/>
              </a:xfrm>
              <a:custGeom>
                <a:avLst/>
                <a:gdLst>
                  <a:gd name="T0" fmla="*/ 360 w 360"/>
                  <a:gd name="T1" fmla="*/ 168 h 234"/>
                  <a:gd name="T2" fmla="*/ 354 w 360"/>
                  <a:gd name="T3" fmla="*/ 174 h 234"/>
                  <a:gd name="T4" fmla="*/ 360 w 360"/>
                  <a:gd name="T5" fmla="*/ 192 h 234"/>
                  <a:gd name="T6" fmla="*/ 348 w 360"/>
                  <a:gd name="T7" fmla="*/ 216 h 234"/>
                  <a:gd name="T8" fmla="*/ 360 w 360"/>
                  <a:gd name="T9" fmla="*/ 234 h 234"/>
                  <a:gd name="T10" fmla="*/ 354 w 360"/>
                  <a:gd name="T11" fmla="*/ 234 h 234"/>
                  <a:gd name="T12" fmla="*/ 324 w 360"/>
                  <a:gd name="T13" fmla="*/ 210 h 234"/>
                  <a:gd name="T14" fmla="*/ 288 w 360"/>
                  <a:gd name="T15" fmla="*/ 216 h 234"/>
                  <a:gd name="T16" fmla="*/ 264 w 360"/>
                  <a:gd name="T17" fmla="*/ 198 h 234"/>
                  <a:gd name="T18" fmla="*/ 0 w 360"/>
                  <a:gd name="T19" fmla="*/ 186 h 234"/>
                  <a:gd name="T20" fmla="*/ 6 w 360"/>
                  <a:gd name="T21" fmla="*/ 156 h 234"/>
                  <a:gd name="T22" fmla="*/ 12 w 360"/>
                  <a:gd name="T23" fmla="*/ 54 h 234"/>
                  <a:gd name="T24" fmla="*/ 18 w 360"/>
                  <a:gd name="T25" fmla="*/ 0 h 234"/>
                  <a:gd name="T26" fmla="*/ 354 w 360"/>
                  <a:gd name="T27" fmla="*/ 12 h 234"/>
                  <a:gd name="T28" fmla="*/ 342 w 360"/>
                  <a:gd name="T29" fmla="*/ 30 h 234"/>
                  <a:gd name="T30" fmla="*/ 360 w 360"/>
                  <a:gd name="T31" fmla="*/ 54 h 234"/>
                  <a:gd name="T32" fmla="*/ 360 w 360"/>
                  <a:gd name="T33" fmla="*/ 144 h 234"/>
                  <a:gd name="T34" fmla="*/ 360 w 360"/>
                  <a:gd name="T35" fmla="*/ 168 h 234"/>
                  <a:gd name="T36" fmla="*/ 360 w 360"/>
                  <a:gd name="T37" fmla="*/ 174 h 2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60"/>
                  <a:gd name="T58" fmla="*/ 0 h 234"/>
                  <a:gd name="T59" fmla="*/ 360 w 360"/>
                  <a:gd name="T60" fmla="*/ 234 h 2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60" h="234">
                    <a:moveTo>
                      <a:pt x="360" y="168"/>
                    </a:moveTo>
                    <a:lnTo>
                      <a:pt x="354" y="174"/>
                    </a:lnTo>
                    <a:lnTo>
                      <a:pt x="360" y="192"/>
                    </a:lnTo>
                    <a:lnTo>
                      <a:pt x="348" y="216"/>
                    </a:lnTo>
                    <a:lnTo>
                      <a:pt x="360" y="234"/>
                    </a:lnTo>
                    <a:lnTo>
                      <a:pt x="354" y="234"/>
                    </a:lnTo>
                    <a:lnTo>
                      <a:pt x="324" y="210"/>
                    </a:lnTo>
                    <a:lnTo>
                      <a:pt x="288" y="216"/>
                    </a:lnTo>
                    <a:lnTo>
                      <a:pt x="264" y="198"/>
                    </a:lnTo>
                    <a:lnTo>
                      <a:pt x="0" y="186"/>
                    </a:lnTo>
                    <a:lnTo>
                      <a:pt x="6" y="156"/>
                    </a:lnTo>
                    <a:lnTo>
                      <a:pt x="12" y="54"/>
                    </a:lnTo>
                    <a:lnTo>
                      <a:pt x="18" y="0"/>
                    </a:lnTo>
                    <a:lnTo>
                      <a:pt x="354" y="12"/>
                    </a:lnTo>
                    <a:lnTo>
                      <a:pt x="342" y="30"/>
                    </a:lnTo>
                    <a:lnTo>
                      <a:pt x="360" y="54"/>
                    </a:lnTo>
                    <a:lnTo>
                      <a:pt x="360" y="144"/>
                    </a:lnTo>
                    <a:lnTo>
                      <a:pt x="360" y="168"/>
                    </a:lnTo>
                    <a:lnTo>
                      <a:pt x="360" y="17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81" name="Freeform 358"/>
              <p:cNvSpPr>
                <a:spLocks noChangeAspect="1"/>
              </p:cNvSpPr>
              <p:nvPr/>
            </p:nvSpPr>
            <p:spPr bwMode="auto">
              <a:xfrm>
                <a:off x="1740" y="2358"/>
                <a:ext cx="432" cy="150"/>
              </a:xfrm>
              <a:custGeom>
                <a:avLst/>
                <a:gdLst>
                  <a:gd name="T0" fmla="*/ 432 w 432"/>
                  <a:gd name="T1" fmla="*/ 0 h 150"/>
                  <a:gd name="T2" fmla="*/ 432 w 432"/>
                  <a:gd name="T3" fmla="*/ 18 h 150"/>
                  <a:gd name="T4" fmla="*/ 420 w 432"/>
                  <a:gd name="T5" fmla="*/ 30 h 150"/>
                  <a:gd name="T6" fmla="*/ 390 w 432"/>
                  <a:gd name="T7" fmla="*/ 48 h 150"/>
                  <a:gd name="T8" fmla="*/ 384 w 432"/>
                  <a:gd name="T9" fmla="*/ 42 h 150"/>
                  <a:gd name="T10" fmla="*/ 372 w 432"/>
                  <a:gd name="T11" fmla="*/ 60 h 150"/>
                  <a:gd name="T12" fmla="*/ 330 w 432"/>
                  <a:gd name="T13" fmla="*/ 84 h 150"/>
                  <a:gd name="T14" fmla="*/ 324 w 432"/>
                  <a:gd name="T15" fmla="*/ 102 h 150"/>
                  <a:gd name="T16" fmla="*/ 306 w 432"/>
                  <a:gd name="T17" fmla="*/ 102 h 150"/>
                  <a:gd name="T18" fmla="*/ 306 w 432"/>
                  <a:gd name="T19" fmla="*/ 120 h 150"/>
                  <a:gd name="T20" fmla="*/ 240 w 432"/>
                  <a:gd name="T21" fmla="*/ 132 h 150"/>
                  <a:gd name="T22" fmla="*/ 108 w 432"/>
                  <a:gd name="T23" fmla="*/ 138 h 150"/>
                  <a:gd name="T24" fmla="*/ 0 w 432"/>
                  <a:gd name="T25" fmla="*/ 150 h 150"/>
                  <a:gd name="T26" fmla="*/ 12 w 432"/>
                  <a:gd name="T27" fmla="*/ 138 h 150"/>
                  <a:gd name="T28" fmla="*/ 0 w 432"/>
                  <a:gd name="T29" fmla="*/ 120 h 150"/>
                  <a:gd name="T30" fmla="*/ 18 w 432"/>
                  <a:gd name="T31" fmla="*/ 114 h 150"/>
                  <a:gd name="T32" fmla="*/ 12 w 432"/>
                  <a:gd name="T33" fmla="*/ 102 h 150"/>
                  <a:gd name="T34" fmla="*/ 30 w 432"/>
                  <a:gd name="T35" fmla="*/ 84 h 150"/>
                  <a:gd name="T36" fmla="*/ 24 w 432"/>
                  <a:gd name="T37" fmla="*/ 84 h 150"/>
                  <a:gd name="T38" fmla="*/ 24 w 432"/>
                  <a:gd name="T39" fmla="*/ 78 h 150"/>
                  <a:gd name="T40" fmla="*/ 30 w 432"/>
                  <a:gd name="T41" fmla="*/ 42 h 150"/>
                  <a:gd name="T42" fmla="*/ 36 w 432"/>
                  <a:gd name="T43" fmla="*/ 48 h 150"/>
                  <a:gd name="T44" fmla="*/ 108 w 432"/>
                  <a:gd name="T45" fmla="*/ 42 h 150"/>
                  <a:gd name="T46" fmla="*/ 108 w 432"/>
                  <a:gd name="T47" fmla="*/ 30 h 150"/>
                  <a:gd name="T48" fmla="*/ 330 w 432"/>
                  <a:gd name="T49" fmla="*/ 12 h 150"/>
                  <a:gd name="T50" fmla="*/ 432 w 432"/>
                  <a:gd name="T51" fmla="*/ 0 h 15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32"/>
                  <a:gd name="T79" fmla="*/ 0 h 150"/>
                  <a:gd name="T80" fmla="*/ 432 w 432"/>
                  <a:gd name="T81" fmla="*/ 150 h 15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32" h="150">
                    <a:moveTo>
                      <a:pt x="432" y="0"/>
                    </a:moveTo>
                    <a:lnTo>
                      <a:pt x="432" y="18"/>
                    </a:lnTo>
                    <a:lnTo>
                      <a:pt x="420" y="30"/>
                    </a:lnTo>
                    <a:lnTo>
                      <a:pt x="390" y="48"/>
                    </a:lnTo>
                    <a:lnTo>
                      <a:pt x="384" y="42"/>
                    </a:lnTo>
                    <a:lnTo>
                      <a:pt x="372" y="60"/>
                    </a:lnTo>
                    <a:lnTo>
                      <a:pt x="330" y="84"/>
                    </a:lnTo>
                    <a:lnTo>
                      <a:pt x="324" y="102"/>
                    </a:lnTo>
                    <a:lnTo>
                      <a:pt x="306" y="102"/>
                    </a:lnTo>
                    <a:lnTo>
                      <a:pt x="306" y="120"/>
                    </a:lnTo>
                    <a:lnTo>
                      <a:pt x="240" y="132"/>
                    </a:lnTo>
                    <a:lnTo>
                      <a:pt x="108" y="138"/>
                    </a:lnTo>
                    <a:lnTo>
                      <a:pt x="0" y="150"/>
                    </a:lnTo>
                    <a:lnTo>
                      <a:pt x="12" y="138"/>
                    </a:lnTo>
                    <a:lnTo>
                      <a:pt x="0" y="120"/>
                    </a:lnTo>
                    <a:lnTo>
                      <a:pt x="18" y="114"/>
                    </a:lnTo>
                    <a:lnTo>
                      <a:pt x="12" y="102"/>
                    </a:lnTo>
                    <a:lnTo>
                      <a:pt x="30" y="84"/>
                    </a:lnTo>
                    <a:lnTo>
                      <a:pt x="24" y="84"/>
                    </a:lnTo>
                    <a:lnTo>
                      <a:pt x="24" y="78"/>
                    </a:lnTo>
                    <a:lnTo>
                      <a:pt x="30" y="42"/>
                    </a:lnTo>
                    <a:lnTo>
                      <a:pt x="36" y="48"/>
                    </a:lnTo>
                    <a:lnTo>
                      <a:pt x="108" y="42"/>
                    </a:lnTo>
                    <a:lnTo>
                      <a:pt x="108" y="30"/>
                    </a:lnTo>
                    <a:lnTo>
                      <a:pt x="330" y="12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F4500"/>
              </a:solidFill>
              <a:ln w="9525">
                <a:solidFill>
                  <a:srgbClr val="FF4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82" name="Freeform 359"/>
              <p:cNvSpPr>
                <a:spLocks noChangeAspect="1"/>
              </p:cNvSpPr>
              <p:nvPr/>
            </p:nvSpPr>
            <p:spPr bwMode="auto">
              <a:xfrm>
                <a:off x="1740" y="2358"/>
                <a:ext cx="432" cy="150"/>
              </a:xfrm>
              <a:custGeom>
                <a:avLst/>
                <a:gdLst>
                  <a:gd name="T0" fmla="*/ 432 w 432"/>
                  <a:gd name="T1" fmla="*/ 0 h 150"/>
                  <a:gd name="T2" fmla="*/ 432 w 432"/>
                  <a:gd name="T3" fmla="*/ 18 h 150"/>
                  <a:gd name="T4" fmla="*/ 420 w 432"/>
                  <a:gd name="T5" fmla="*/ 30 h 150"/>
                  <a:gd name="T6" fmla="*/ 390 w 432"/>
                  <a:gd name="T7" fmla="*/ 48 h 150"/>
                  <a:gd name="T8" fmla="*/ 384 w 432"/>
                  <a:gd name="T9" fmla="*/ 42 h 150"/>
                  <a:gd name="T10" fmla="*/ 372 w 432"/>
                  <a:gd name="T11" fmla="*/ 60 h 150"/>
                  <a:gd name="T12" fmla="*/ 330 w 432"/>
                  <a:gd name="T13" fmla="*/ 84 h 150"/>
                  <a:gd name="T14" fmla="*/ 324 w 432"/>
                  <a:gd name="T15" fmla="*/ 102 h 150"/>
                  <a:gd name="T16" fmla="*/ 306 w 432"/>
                  <a:gd name="T17" fmla="*/ 102 h 150"/>
                  <a:gd name="T18" fmla="*/ 306 w 432"/>
                  <a:gd name="T19" fmla="*/ 120 h 150"/>
                  <a:gd name="T20" fmla="*/ 240 w 432"/>
                  <a:gd name="T21" fmla="*/ 132 h 150"/>
                  <a:gd name="T22" fmla="*/ 108 w 432"/>
                  <a:gd name="T23" fmla="*/ 138 h 150"/>
                  <a:gd name="T24" fmla="*/ 0 w 432"/>
                  <a:gd name="T25" fmla="*/ 150 h 150"/>
                  <a:gd name="T26" fmla="*/ 12 w 432"/>
                  <a:gd name="T27" fmla="*/ 138 h 150"/>
                  <a:gd name="T28" fmla="*/ 0 w 432"/>
                  <a:gd name="T29" fmla="*/ 120 h 150"/>
                  <a:gd name="T30" fmla="*/ 18 w 432"/>
                  <a:gd name="T31" fmla="*/ 114 h 150"/>
                  <a:gd name="T32" fmla="*/ 12 w 432"/>
                  <a:gd name="T33" fmla="*/ 102 h 150"/>
                  <a:gd name="T34" fmla="*/ 30 w 432"/>
                  <a:gd name="T35" fmla="*/ 84 h 150"/>
                  <a:gd name="T36" fmla="*/ 24 w 432"/>
                  <a:gd name="T37" fmla="*/ 84 h 150"/>
                  <a:gd name="T38" fmla="*/ 24 w 432"/>
                  <a:gd name="T39" fmla="*/ 78 h 150"/>
                  <a:gd name="T40" fmla="*/ 30 w 432"/>
                  <a:gd name="T41" fmla="*/ 42 h 150"/>
                  <a:gd name="T42" fmla="*/ 36 w 432"/>
                  <a:gd name="T43" fmla="*/ 48 h 150"/>
                  <a:gd name="T44" fmla="*/ 108 w 432"/>
                  <a:gd name="T45" fmla="*/ 42 h 150"/>
                  <a:gd name="T46" fmla="*/ 108 w 432"/>
                  <a:gd name="T47" fmla="*/ 30 h 150"/>
                  <a:gd name="T48" fmla="*/ 330 w 432"/>
                  <a:gd name="T49" fmla="*/ 12 h 150"/>
                  <a:gd name="T50" fmla="*/ 432 w 432"/>
                  <a:gd name="T51" fmla="*/ 0 h 150"/>
                  <a:gd name="T52" fmla="*/ 432 w 432"/>
                  <a:gd name="T53" fmla="*/ 6 h 15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32"/>
                  <a:gd name="T82" fmla="*/ 0 h 150"/>
                  <a:gd name="T83" fmla="*/ 432 w 432"/>
                  <a:gd name="T84" fmla="*/ 150 h 15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32" h="150">
                    <a:moveTo>
                      <a:pt x="432" y="0"/>
                    </a:moveTo>
                    <a:lnTo>
                      <a:pt x="432" y="18"/>
                    </a:lnTo>
                    <a:lnTo>
                      <a:pt x="420" y="30"/>
                    </a:lnTo>
                    <a:lnTo>
                      <a:pt x="390" y="48"/>
                    </a:lnTo>
                    <a:lnTo>
                      <a:pt x="384" y="42"/>
                    </a:lnTo>
                    <a:lnTo>
                      <a:pt x="372" y="60"/>
                    </a:lnTo>
                    <a:lnTo>
                      <a:pt x="330" y="84"/>
                    </a:lnTo>
                    <a:lnTo>
                      <a:pt x="324" y="102"/>
                    </a:lnTo>
                    <a:lnTo>
                      <a:pt x="306" y="102"/>
                    </a:lnTo>
                    <a:lnTo>
                      <a:pt x="306" y="120"/>
                    </a:lnTo>
                    <a:lnTo>
                      <a:pt x="240" y="132"/>
                    </a:lnTo>
                    <a:lnTo>
                      <a:pt x="108" y="138"/>
                    </a:lnTo>
                    <a:lnTo>
                      <a:pt x="0" y="150"/>
                    </a:lnTo>
                    <a:lnTo>
                      <a:pt x="12" y="138"/>
                    </a:lnTo>
                    <a:lnTo>
                      <a:pt x="0" y="120"/>
                    </a:lnTo>
                    <a:lnTo>
                      <a:pt x="18" y="114"/>
                    </a:lnTo>
                    <a:lnTo>
                      <a:pt x="12" y="102"/>
                    </a:lnTo>
                    <a:lnTo>
                      <a:pt x="30" y="84"/>
                    </a:lnTo>
                    <a:lnTo>
                      <a:pt x="24" y="84"/>
                    </a:lnTo>
                    <a:lnTo>
                      <a:pt x="24" y="78"/>
                    </a:lnTo>
                    <a:lnTo>
                      <a:pt x="30" y="42"/>
                    </a:lnTo>
                    <a:lnTo>
                      <a:pt x="36" y="48"/>
                    </a:lnTo>
                    <a:lnTo>
                      <a:pt x="108" y="42"/>
                    </a:lnTo>
                    <a:lnTo>
                      <a:pt x="108" y="30"/>
                    </a:lnTo>
                    <a:lnTo>
                      <a:pt x="330" y="12"/>
                    </a:lnTo>
                    <a:lnTo>
                      <a:pt x="432" y="0"/>
                    </a:lnTo>
                    <a:lnTo>
                      <a:pt x="432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83" name="Freeform 360"/>
              <p:cNvSpPr>
                <a:spLocks noChangeAspect="1"/>
              </p:cNvSpPr>
              <p:nvPr/>
            </p:nvSpPr>
            <p:spPr bwMode="auto">
              <a:xfrm>
                <a:off x="864" y="2406"/>
                <a:ext cx="714" cy="684"/>
              </a:xfrm>
              <a:custGeom>
                <a:avLst/>
                <a:gdLst>
                  <a:gd name="T0" fmla="*/ 678 w 714"/>
                  <a:gd name="T1" fmla="*/ 198 h 684"/>
                  <a:gd name="T2" fmla="*/ 684 w 714"/>
                  <a:gd name="T3" fmla="*/ 300 h 684"/>
                  <a:gd name="T4" fmla="*/ 702 w 714"/>
                  <a:gd name="T5" fmla="*/ 390 h 684"/>
                  <a:gd name="T6" fmla="*/ 690 w 714"/>
                  <a:gd name="T7" fmla="*/ 438 h 684"/>
                  <a:gd name="T8" fmla="*/ 642 w 714"/>
                  <a:gd name="T9" fmla="*/ 468 h 684"/>
                  <a:gd name="T10" fmla="*/ 642 w 714"/>
                  <a:gd name="T11" fmla="*/ 456 h 684"/>
                  <a:gd name="T12" fmla="*/ 636 w 714"/>
                  <a:gd name="T13" fmla="*/ 450 h 684"/>
                  <a:gd name="T14" fmla="*/ 636 w 714"/>
                  <a:gd name="T15" fmla="*/ 468 h 684"/>
                  <a:gd name="T16" fmla="*/ 618 w 714"/>
                  <a:gd name="T17" fmla="*/ 492 h 684"/>
                  <a:gd name="T18" fmla="*/ 588 w 714"/>
                  <a:gd name="T19" fmla="*/ 504 h 684"/>
                  <a:gd name="T20" fmla="*/ 564 w 714"/>
                  <a:gd name="T21" fmla="*/ 510 h 684"/>
                  <a:gd name="T22" fmla="*/ 552 w 714"/>
                  <a:gd name="T23" fmla="*/ 510 h 684"/>
                  <a:gd name="T24" fmla="*/ 540 w 714"/>
                  <a:gd name="T25" fmla="*/ 510 h 684"/>
                  <a:gd name="T26" fmla="*/ 552 w 714"/>
                  <a:gd name="T27" fmla="*/ 528 h 684"/>
                  <a:gd name="T28" fmla="*/ 528 w 714"/>
                  <a:gd name="T29" fmla="*/ 522 h 684"/>
                  <a:gd name="T30" fmla="*/ 522 w 714"/>
                  <a:gd name="T31" fmla="*/ 546 h 684"/>
                  <a:gd name="T32" fmla="*/ 504 w 714"/>
                  <a:gd name="T33" fmla="*/ 552 h 684"/>
                  <a:gd name="T34" fmla="*/ 498 w 714"/>
                  <a:gd name="T35" fmla="*/ 564 h 684"/>
                  <a:gd name="T36" fmla="*/ 504 w 714"/>
                  <a:gd name="T37" fmla="*/ 576 h 684"/>
                  <a:gd name="T38" fmla="*/ 486 w 714"/>
                  <a:gd name="T39" fmla="*/ 600 h 684"/>
                  <a:gd name="T40" fmla="*/ 480 w 714"/>
                  <a:gd name="T41" fmla="*/ 600 h 684"/>
                  <a:gd name="T42" fmla="*/ 474 w 714"/>
                  <a:gd name="T43" fmla="*/ 600 h 684"/>
                  <a:gd name="T44" fmla="*/ 486 w 714"/>
                  <a:gd name="T45" fmla="*/ 630 h 684"/>
                  <a:gd name="T46" fmla="*/ 450 w 714"/>
                  <a:gd name="T47" fmla="*/ 678 h 684"/>
                  <a:gd name="T48" fmla="*/ 378 w 714"/>
                  <a:gd name="T49" fmla="*/ 612 h 684"/>
                  <a:gd name="T50" fmla="*/ 336 w 714"/>
                  <a:gd name="T51" fmla="*/ 534 h 684"/>
                  <a:gd name="T52" fmla="*/ 276 w 714"/>
                  <a:gd name="T53" fmla="*/ 438 h 684"/>
                  <a:gd name="T54" fmla="*/ 204 w 714"/>
                  <a:gd name="T55" fmla="*/ 432 h 684"/>
                  <a:gd name="T56" fmla="*/ 174 w 714"/>
                  <a:gd name="T57" fmla="*/ 480 h 684"/>
                  <a:gd name="T58" fmla="*/ 102 w 714"/>
                  <a:gd name="T59" fmla="*/ 432 h 684"/>
                  <a:gd name="T60" fmla="*/ 6 w 714"/>
                  <a:gd name="T61" fmla="*/ 282 h 684"/>
                  <a:gd name="T62" fmla="*/ 192 w 714"/>
                  <a:gd name="T63" fmla="*/ 288 h 684"/>
                  <a:gd name="T64" fmla="*/ 372 w 714"/>
                  <a:gd name="T65" fmla="*/ 6 h 684"/>
                  <a:gd name="T66" fmla="*/ 384 w 714"/>
                  <a:gd name="T67" fmla="*/ 144 h 684"/>
                  <a:gd name="T68" fmla="*/ 408 w 714"/>
                  <a:gd name="T69" fmla="*/ 156 h 684"/>
                  <a:gd name="T70" fmla="*/ 462 w 714"/>
                  <a:gd name="T71" fmla="*/ 162 h 684"/>
                  <a:gd name="T72" fmla="*/ 486 w 714"/>
                  <a:gd name="T73" fmla="*/ 174 h 684"/>
                  <a:gd name="T74" fmla="*/ 510 w 714"/>
                  <a:gd name="T75" fmla="*/ 180 h 684"/>
                  <a:gd name="T76" fmla="*/ 528 w 714"/>
                  <a:gd name="T77" fmla="*/ 174 h 684"/>
                  <a:gd name="T78" fmla="*/ 540 w 714"/>
                  <a:gd name="T79" fmla="*/ 180 h 684"/>
                  <a:gd name="T80" fmla="*/ 618 w 714"/>
                  <a:gd name="T81" fmla="*/ 174 h 68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714"/>
                  <a:gd name="T124" fmla="*/ 0 h 684"/>
                  <a:gd name="T125" fmla="*/ 714 w 714"/>
                  <a:gd name="T126" fmla="*/ 684 h 68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714" h="684">
                    <a:moveTo>
                      <a:pt x="654" y="192"/>
                    </a:moveTo>
                    <a:lnTo>
                      <a:pt x="678" y="198"/>
                    </a:lnTo>
                    <a:lnTo>
                      <a:pt x="678" y="234"/>
                    </a:lnTo>
                    <a:lnTo>
                      <a:pt x="684" y="300"/>
                    </a:lnTo>
                    <a:lnTo>
                      <a:pt x="714" y="360"/>
                    </a:lnTo>
                    <a:lnTo>
                      <a:pt x="702" y="390"/>
                    </a:lnTo>
                    <a:lnTo>
                      <a:pt x="702" y="426"/>
                    </a:lnTo>
                    <a:lnTo>
                      <a:pt x="690" y="438"/>
                    </a:lnTo>
                    <a:lnTo>
                      <a:pt x="696" y="444"/>
                    </a:lnTo>
                    <a:lnTo>
                      <a:pt x="642" y="468"/>
                    </a:lnTo>
                    <a:lnTo>
                      <a:pt x="660" y="456"/>
                    </a:lnTo>
                    <a:lnTo>
                      <a:pt x="642" y="456"/>
                    </a:lnTo>
                    <a:lnTo>
                      <a:pt x="648" y="438"/>
                    </a:lnTo>
                    <a:lnTo>
                      <a:pt x="636" y="450"/>
                    </a:lnTo>
                    <a:lnTo>
                      <a:pt x="630" y="444"/>
                    </a:lnTo>
                    <a:lnTo>
                      <a:pt x="636" y="468"/>
                    </a:lnTo>
                    <a:lnTo>
                      <a:pt x="624" y="480"/>
                    </a:lnTo>
                    <a:lnTo>
                      <a:pt x="618" y="492"/>
                    </a:lnTo>
                    <a:lnTo>
                      <a:pt x="552" y="528"/>
                    </a:lnTo>
                    <a:lnTo>
                      <a:pt x="588" y="504"/>
                    </a:lnTo>
                    <a:lnTo>
                      <a:pt x="564" y="516"/>
                    </a:lnTo>
                    <a:lnTo>
                      <a:pt x="564" y="510"/>
                    </a:lnTo>
                    <a:lnTo>
                      <a:pt x="558" y="516"/>
                    </a:lnTo>
                    <a:lnTo>
                      <a:pt x="552" y="510"/>
                    </a:lnTo>
                    <a:lnTo>
                      <a:pt x="546" y="516"/>
                    </a:lnTo>
                    <a:lnTo>
                      <a:pt x="540" y="510"/>
                    </a:lnTo>
                    <a:lnTo>
                      <a:pt x="540" y="522"/>
                    </a:lnTo>
                    <a:lnTo>
                      <a:pt x="552" y="528"/>
                    </a:lnTo>
                    <a:lnTo>
                      <a:pt x="534" y="534"/>
                    </a:lnTo>
                    <a:lnTo>
                      <a:pt x="528" y="522"/>
                    </a:lnTo>
                    <a:lnTo>
                      <a:pt x="528" y="540"/>
                    </a:lnTo>
                    <a:lnTo>
                      <a:pt x="522" y="546"/>
                    </a:lnTo>
                    <a:lnTo>
                      <a:pt x="522" y="540"/>
                    </a:lnTo>
                    <a:lnTo>
                      <a:pt x="504" y="552"/>
                    </a:lnTo>
                    <a:lnTo>
                      <a:pt x="510" y="564"/>
                    </a:lnTo>
                    <a:lnTo>
                      <a:pt x="498" y="564"/>
                    </a:lnTo>
                    <a:lnTo>
                      <a:pt x="498" y="576"/>
                    </a:lnTo>
                    <a:lnTo>
                      <a:pt x="504" y="576"/>
                    </a:lnTo>
                    <a:lnTo>
                      <a:pt x="492" y="600"/>
                    </a:lnTo>
                    <a:lnTo>
                      <a:pt x="486" y="600"/>
                    </a:lnTo>
                    <a:lnTo>
                      <a:pt x="486" y="594"/>
                    </a:lnTo>
                    <a:lnTo>
                      <a:pt x="480" y="600"/>
                    </a:lnTo>
                    <a:lnTo>
                      <a:pt x="474" y="588"/>
                    </a:lnTo>
                    <a:lnTo>
                      <a:pt x="474" y="600"/>
                    </a:lnTo>
                    <a:lnTo>
                      <a:pt x="492" y="600"/>
                    </a:lnTo>
                    <a:lnTo>
                      <a:pt x="486" y="630"/>
                    </a:lnTo>
                    <a:lnTo>
                      <a:pt x="510" y="684"/>
                    </a:lnTo>
                    <a:lnTo>
                      <a:pt x="450" y="678"/>
                    </a:lnTo>
                    <a:lnTo>
                      <a:pt x="396" y="654"/>
                    </a:lnTo>
                    <a:lnTo>
                      <a:pt x="378" y="612"/>
                    </a:lnTo>
                    <a:lnTo>
                      <a:pt x="372" y="576"/>
                    </a:lnTo>
                    <a:lnTo>
                      <a:pt x="336" y="534"/>
                    </a:lnTo>
                    <a:lnTo>
                      <a:pt x="306" y="468"/>
                    </a:lnTo>
                    <a:lnTo>
                      <a:pt x="276" y="438"/>
                    </a:lnTo>
                    <a:lnTo>
                      <a:pt x="222" y="426"/>
                    </a:lnTo>
                    <a:lnTo>
                      <a:pt x="204" y="432"/>
                    </a:lnTo>
                    <a:lnTo>
                      <a:pt x="192" y="462"/>
                    </a:lnTo>
                    <a:lnTo>
                      <a:pt x="174" y="480"/>
                    </a:lnTo>
                    <a:lnTo>
                      <a:pt x="162" y="474"/>
                    </a:lnTo>
                    <a:lnTo>
                      <a:pt x="102" y="432"/>
                    </a:lnTo>
                    <a:lnTo>
                      <a:pt x="84" y="372"/>
                    </a:lnTo>
                    <a:lnTo>
                      <a:pt x="6" y="282"/>
                    </a:lnTo>
                    <a:lnTo>
                      <a:pt x="0" y="270"/>
                    </a:lnTo>
                    <a:lnTo>
                      <a:pt x="192" y="288"/>
                    </a:lnTo>
                    <a:lnTo>
                      <a:pt x="216" y="0"/>
                    </a:lnTo>
                    <a:lnTo>
                      <a:pt x="372" y="6"/>
                    </a:lnTo>
                    <a:lnTo>
                      <a:pt x="366" y="132"/>
                    </a:lnTo>
                    <a:lnTo>
                      <a:pt x="384" y="144"/>
                    </a:lnTo>
                    <a:lnTo>
                      <a:pt x="402" y="138"/>
                    </a:lnTo>
                    <a:lnTo>
                      <a:pt x="408" y="156"/>
                    </a:lnTo>
                    <a:lnTo>
                      <a:pt x="444" y="168"/>
                    </a:lnTo>
                    <a:lnTo>
                      <a:pt x="462" y="162"/>
                    </a:lnTo>
                    <a:lnTo>
                      <a:pt x="474" y="180"/>
                    </a:lnTo>
                    <a:lnTo>
                      <a:pt x="486" y="174"/>
                    </a:lnTo>
                    <a:lnTo>
                      <a:pt x="504" y="186"/>
                    </a:lnTo>
                    <a:lnTo>
                      <a:pt x="510" y="180"/>
                    </a:lnTo>
                    <a:lnTo>
                      <a:pt x="516" y="192"/>
                    </a:lnTo>
                    <a:lnTo>
                      <a:pt x="528" y="174"/>
                    </a:lnTo>
                    <a:lnTo>
                      <a:pt x="528" y="180"/>
                    </a:lnTo>
                    <a:lnTo>
                      <a:pt x="540" y="180"/>
                    </a:lnTo>
                    <a:lnTo>
                      <a:pt x="558" y="192"/>
                    </a:lnTo>
                    <a:lnTo>
                      <a:pt x="618" y="174"/>
                    </a:lnTo>
                    <a:lnTo>
                      <a:pt x="654" y="192"/>
                    </a:lnTo>
                    <a:close/>
                  </a:path>
                </a:pathLst>
              </a:custGeom>
              <a:solidFill>
                <a:srgbClr val="FF4500"/>
              </a:solidFill>
              <a:ln w="9525">
                <a:solidFill>
                  <a:srgbClr val="FF4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84" name="Freeform 361"/>
              <p:cNvSpPr>
                <a:spLocks noChangeAspect="1"/>
              </p:cNvSpPr>
              <p:nvPr/>
            </p:nvSpPr>
            <p:spPr bwMode="auto">
              <a:xfrm>
                <a:off x="864" y="2406"/>
                <a:ext cx="714" cy="684"/>
              </a:xfrm>
              <a:custGeom>
                <a:avLst/>
                <a:gdLst>
                  <a:gd name="T0" fmla="*/ 678 w 714"/>
                  <a:gd name="T1" fmla="*/ 198 h 684"/>
                  <a:gd name="T2" fmla="*/ 684 w 714"/>
                  <a:gd name="T3" fmla="*/ 300 h 684"/>
                  <a:gd name="T4" fmla="*/ 702 w 714"/>
                  <a:gd name="T5" fmla="*/ 390 h 684"/>
                  <a:gd name="T6" fmla="*/ 690 w 714"/>
                  <a:gd name="T7" fmla="*/ 438 h 684"/>
                  <a:gd name="T8" fmla="*/ 642 w 714"/>
                  <a:gd name="T9" fmla="*/ 468 h 684"/>
                  <a:gd name="T10" fmla="*/ 642 w 714"/>
                  <a:gd name="T11" fmla="*/ 456 h 684"/>
                  <a:gd name="T12" fmla="*/ 636 w 714"/>
                  <a:gd name="T13" fmla="*/ 450 h 684"/>
                  <a:gd name="T14" fmla="*/ 636 w 714"/>
                  <a:gd name="T15" fmla="*/ 468 h 684"/>
                  <a:gd name="T16" fmla="*/ 618 w 714"/>
                  <a:gd name="T17" fmla="*/ 492 h 684"/>
                  <a:gd name="T18" fmla="*/ 588 w 714"/>
                  <a:gd name="T19" fmla="*/ 504 h 684"/>
                  <a:gd name="T20" fmla="*/ 564 w 714"/>
                  <a:gd name="T21" fmla="*/ 510 h 684"/>
                  <a:gd name="T22" fmla="*/ 552 w 714"/>
                  <a:gd name="T23" fmla="*/ 510 h 684"/>
                  <a:gd name="T24" fmla="*/ 540 w 714"/>
                  <a:gd name="T25" fmla="*/ 510 h 684"/>
                  <a:gd name="T26" fmla="*/ 552 w 714"/>
                  <a:gd name="T27" fmla="*/ 528 h 684"/>
                  <a:gd name="T28" fmla="*/ 528 w 714"/>
                  <a:gd name="T29" fmla="*/ 522 h 684"/>
                  <a:gd name="T30" fmla="*/ 522 w 714"/>
                  <a:gd name="T31" fmla="*/ 546 h 684"/>
                  <a:gd name="T32" fmla="*/ 504 w 714"/>
                  <a:gd name="T33" fmla="*/ 552 h 684"/>
                  <a:gd name="T34" fmla="*/ 486 w 714"/>
                  <a:gd name="T35" fmla="*/ 564 h 684"/>
                  <a:gd name="T36" fmla="*/ 498 w 714"/>
                  <a:gd name="T37" fmla="*/ 576 h 684"/>
                  <a:gd name="T38" fmla="*/ 492 w 714"/>
                  <a:gd name="T39" fmla="*/ 600 h 684"/>
                  <a:gd name="T40" fmla="*/ 486 w 714"/>
                  <a:gd name="T41" fmla="*/ 594 h 684"/>
                  <a:gd name="T42" fmla="*/ 474 w 714"/>
                  <a:gd name="T43" fmla="*/ 588 h 684"/>
                  <a:gd name="T44" fmla="*/ 492 w 714"/>
                  <a:gd name="T45" fmla="*/ 600 h 684"/>
                  <a:gd name="T46" fmla="*/ 510 w 714"/>
                  <a:gd name="T47" fmla="*/ 684 h 684"/>
                  <a:gd name="T48" fmla="*/ 396 w 714"/>
                  <a:gd name="T49" fmla="*/ 654 h 684"/>
                  <a:gd name="T50" fmla="*/ 372 w 714"/>
                  <a:gd name="T51" fmla="*/ 576 h 684"/>
                  <a:gd name="T52" fmla="*/ 306 w 714"/>
                  <a:gd name="T53" fmla="*/ 468 h 684"/>
                  <a:gd name="T54" fmla="*/ 222 w 714"/>
                  <a:gd name="T55" fmla="*/ 426 h 684"/>
                  <a:gd name="T56" fmla="*/ 192 w 714"/>
                  <a:gd name="T57" fmla="*/ 462 h 684"/>
                  <a:gd name="T58" fmla="*/ 162 w 714"/>
                  <a:gd name="T59" fmla="*/ 474 h 684"/>
                  <a:gd name="T60" fmla="*/ 84 w 714"/>
                  <a:gd name="T61" fmla="*/ 372 h 684"/>
                  <a:gd name="T62" fmla="*/ 0 w 714"/>
                  <a:gd name="T63" fmla="*/ 270 h 684"/>
                  <a:gd name="T64" fmla="*/ 216 w 714"/>
                  <a:gd name="T65" fmla="*/ 0 h 684"/>
                  <a:gd name="T66" fmla="*/ 366 w 714"/>
                  <a:gd name="T67" fmla="*/ 132 h 684"/>
                  <a:gd name="T68" fmla="*/ 402 w 714"/>
                  <a:gd name="T69" fmla="*/ 138 h 684"/>
                  <a:gd name="T70" fmla="*/ 444 w 714"/>
                  <a:gd name="T71" fmla="*/ 168 h 684"/>
                  <a:gd name="T72" fmla="*/ 474 w 714"/>
                  <a:gd name="T73" fmla="*/ 180 h 684"/>
                  <a:gd name="T74" fmla="*/ 504 w 714"/>
                  <a:gd name="T75" fmla="*/ 186 h 684"/>
                  <a:gd name="T76" fmla="*/ 516 w 714"/>
                  <a:gd name="T77" fmla="*/ 192 h 684"/>
                  <a:gd name="T78" fmla="*/ 528 w 714"/>
                  <a:gd name="T79" fmla="*/ 180 h 684"/>
                  <a:gd name="T80" fmla="*/ 558 w 714"/>
                  <a:gd name="T81" fmla="*/ 192 h 684"/>
                  <a:gd name="T82" fmla="*/ 654 w 714"/>
                  <a:gd name="T83" fmla="*/ 192 h 68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714"/>
                  <a:gd name="T127" fmla="*/ 0 h 684"/>
                  <a:gd name="T128" fmla="*/ 714 w 714"/>
                  <a:gd name="T129" fmla="*/ 684 h 68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714" h="684">
                    <a:moveTo>
                      <a:pt x="654" y="192"/>
                    </a:moveTo>
                    <a:lnTo>
                      <a:pt x="678" y="198"/>
                    </a:lnTo>
                    <a:lnTo>
                      <a:pt x="678" y="234"/>
                    </a:lnTo>
                    <a:lnTo>
                      <a:pt x="684" y="300"/>
                    </a:lnTo>
                    <a:lnTo>
                      <a:pt x="714" y="360"/>
                    </a:lnTo>
                    <a:lnTo>
                      <a:pt x="702" y="390"/>
                    </a:lnTo>
                    <a:lnTo>
                      <a:pt x="702" y="426"/>
                    </a:lnTo>
                    <a:lnTo>
                      <a:pt x="690" y="438"/>
                    </a:lnTo>
                    <a:lnTo>
                      <a:pt x="696" y="444"/>
                    </a:lnTo>
                    <a:lnTo>
                      <a:pt x="642" y="468"/>
                    </a:lnTo>
                    <a:lnTo>
                      <a:pt x="660" y="456"/>
                    </a:lnTo>
                    <a:lnTo>
                      <a:pt x="642" y="456"/>
                    </a:lnTo>
                    <a:lnTo>
                      <a:pt x="648" y="438"/>
                    </a:lnTo>
                    <a:lnTo>
                      <a:pt x="636" y="450"/>
                    </a:lnTo>
                    <a:lnTo>
                      <a:pt x="630" y="444"/>
                    </a:lnTo>
                    <a:lnTo>
                      <a:pt x="636" y="468"/>
                    </a:lnTo>
                    <a:lnTo>
                      <a:pt x="624" y="480"/>
                    </a:lnTo>
                    <a:lnTo>
                      <a:pt x="618" y="492"/>
                    </a:lnTo>
                    <a:lnTo>
                      <a:pt x="552" y="528"/>
                    </a:lnTo>
                    <a:lnTo>
                      <a:pt x="588" y="504"/>
                    </a:lnTo>
                    <a:lnTo>
                      <a:pt x="564" y="516"/>
                    </a:lnTo>
                    <a:lnTo>
                      <a:pt x="564" y="510"/>
                    </a:lnTo>
                    <a:lnTo>
                      <a:pt x="558" y="516"/>
                    </a:lnTo>
                    <a:lnTo>
                      <a:pt x="552" y="510"/>
                    </a:lnTo>
                    <a:lnTo>
                      <a:pt x="546" y="516"/>
                    </a:lnTo>
                    <a:lnTo>
                      <a:pt x="540" y="510"/>
                    </a:lnTo>
                    <a:lnTo>
                      <a:pt x="540" y="522"/>
                    </a:lnTo>
                    <a:lnTo>
                      <a:pt x="552" y="528"/>
                    </a:lnTo>
                    <a:lnTo>
                      <a:pt x="534" y="534"/>
                    </a:lnTo>
                    <a:lnTo>
                      <a:pt x="528" y="522"/>
                    </a:lnTo>
                    <a:lnTo>
                      <a:pt x="528" y="540"/>
                    </a:lnTo>
                    <a:lnTo>
                      <a:pt x="522" y="546"/>
                    </a:lnTo>
                    <a:lnTo>
                      <a:pt x="522" y="540"/>
                    </a:lnTo>
                    <a:lnTo>
                      <a:pt x="504" y="552"/>
                    </a:lnTo>
                    <a:lnTo>
                      <a:pt x="510" y="564"/>
                    </a:lnTo>
                    <a:lnTo>
                      <a:pt x="486" y="564"/>
                    </a:lnTo>
                    <a:lnTo>
                      <a:pt x="498" y="564"/>
                    </a:lnTo>
                    <a:lnTo>
                      <a:pt x="498" y="576"/>
                    </a:lnTo>
                    <a:lnTo>
                      <a:pt x="504" y="576"/>
                    </a:lnTo>
                    <a:lnTo>
                      <a:pt x="492" y="600"/>
                    </a:lnTo>
                    <a:lnTo>
                      <a:pt x="486" y="600"/>
                    </a:lnTo>
                    <a:lnTo>
                      <a:pt x="486" y="594"/>
                    </a:lnTo>
                    <a:lnTo>
                      <a:pt x="480" y="600"/>
                    </a:lnTo>
                    <a:lnTo>
                      <a:pt x="474" y="588"/>
                    </a:lnTo>
                    <a:lnTo>
                      <a:pt x="474" y="600"/>
                    </a:lnTo>
                    <a:lnTo>
                      <a:pt x="492" y="600"/>
                    </a:lnTo>
                    <a:lnTo>
                      <a:pt x="486" y="630"/>
                    </a:lnTo>
                    <a:lnTo>
                      <a:pt x="510" y="684"/>
                    </a:lnTo>
                    <a:lnTo>
                      <a:pt x="450" y="678"/>
                    </a:lnTo>
                    <a:lnTo>
                      <a:pt x="396" y="654"/>
                    </a:lnTo>
                    <a:lnTo>
                      <a:pt x="378" y="612"/>
                    </a:lnTo>
                    <a:lnTo>
                      <a:pt x="372" y="576"/>
                    </a:lnTo>
                    <a:lnTo>
                      <a:pt x="336" y="534"/>
                    </a:lnTo>
                    <a:lnTo>
                      <a:pt x="306" y="468"/>
                    </a:lnTo>
                    <a:lnTo>
                      <a:pt x="276" y="438"/>
                    </a:lnTo>
                    <a:lnTo>
                      <a:pt x="222" y="426"/>
                    </a:lnTo>
                    <a:lnTo>
                      <a:pt x="204" y="432"/>
                    </a:lnTo>
                    <a:lnTo>
                      <a:pt x="192" y="462"/>
                    </a:lnTo>
                    <a:lnTo>
                      <a:pt x="174" y="480"/>
                    </a:lnTo>
                    <a:lnTo>
                      <a:pt x="162" y="474"/>
                    </a:lnTo>
                    <a:lnTo>
                      <a:pt x="102" y="432"/>
                    </a:lnTo>
                    <a:lnTo>
                      <a:pt x="84" y="372"/>
                    </a:lnTo>
                    <a:lnTo>
                      <a:pt x="6" y="282"/>
                    </a:lnTo>
                    <a:lnTo>
                      <a:pt x="0" y="270"/>
                    </a:lnTo>
                    <a:lnTo>
                      <a:pt x="192" y="288"/>
                    </a:lnTo>
                    <a:lnTo>
                      <a:pt x="216" y="0"/>
                    </a:lnTo>
                    <a:lnTo>
                      <a:pt x="372" y="6"/>
                    </a:lnTo>
                    <a:lnTo>
                      <a:pt x="366" y="132"/>
                    </a:lnTo>
                    <a:lnTo>
                      <a:pt x="384" y="144"/>
                    </a:lnTo>
                    <a:lnTo>
                      <a:pt x="402" y="138"/>
                    </a:lnTo>
                    <a:lnTo>
                      <a:pt x="408" y="156"/>
                    </a:lnTo>
                    <a:lnTo>
                      <a:pt x="444" y="168"/>
                    </a:lnTo>
                    <a:lnTo>
                      <a:pt x="462" y="162"/>
                    </a:lnTo>
                    <a:lnTo>
                      <a:pt x="474" y="180"/>
                    </a:lnTo>
                    <a:lnTo>
                      <a:pt x="486" y="174"/>
                    </a:lnTo>
                    <a:lnTo>
                      <a:pt x="504" y="186"/>
                    </a:lnTo>
                    <a:lnTo>
                      <a:pt x="510" y="180"/>
                    </a:lnTo>
                    <a:lnTo>
                      <a:pt x="516" y="192"/>
                    </a:lnTo>
                    <a:lnTo>
                      <a:pt x="528" y="174"/>
                    </a:lnTo>
                    <a:lnTo>
                      <a:pt x="528" y="180"/>
                    </a:lnTo>
                    <a:lnTo>
                      <a:pt x="540" y="180"/>
                    </a:lnTo>
                    <a:lnTo>
                      <a:pt x="558" y="192"/>
                    </a:lnTo>
                    <a:lnTo>
                      <a:pt x="618" y="174"/>
                    </a:lnTo>
                    <a:lnTo>
                      <a:pt x="654" y="192"/>
                    </a:lnTo>
                    <a:lnTo>
                      <a:pt x="654" y="19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85" name="Freeform 362"/>
              <p:cNvSpPr>
                <a:spLocks noChangeAspect="1"/>
              </p:cNvSpPr>
              <p:nvPr/>
            </p:nvSpPr>
            <p:spPr bwMode="auto">
              <a:xfrm>
                <a:off x="528" y="1980"/>
                <a:ext cx="288" cy="360"/>
              </a:xfrm>
              <a:custGeom>
                <a:avLst/>
                <a:gdLst>
                  <a:gd name="T0" fmla="*/ 252 w 288"/>
                  <a:gd name="T1" fmla="*/ 360 h 360"/>
                  <a:gd name="T2" fmla="*/ 0 w 288"/>
                  <a:gd name="T3" fmla="*/ 318 h 360"/>
                  <a:gd name="T4" fmla="*/ 60 w 288"/>
                  <a:gd name="T5" fmla="*/ 0 h 360"/>
                  <a:gd name="T6" fmla="*/ 108 w 288"/>
                  <a:gd name="T7" fmla="*/ 12 h 360"/>
                  <a:gd name="T8" fmla="*/ 204 w 288"/>
                  <a:gd name="T9" fmla="*/ 30 h 360"/>
                  <a:gd name="T10" fmla="*/ 192 w 288"/>
                  <a:gd name="T11" fmla="*/ 90 h 360"/>
                  <a:gd name="T12" fmla="*/ 288 w 288"/>
                  <a:gd name="T13" fmla="*/ 108 h 360"/>
                  <a:gd name="T14" fmla="*/ 258 w 288"/>
                  <a:gd name="T15" fmla="*/ 318 h 360"/>
                  <a:gd name="T16" fmla="*/ 252 w 288"/>
                  <a:gd name="T17" fmla="*/ 360 h 36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8"/>
                  <a:gd name="T28" fmla="*/ 0 h 360"/>
                  <a:gd name="T29" fmla="*/ 288 w 288"/>
                  <a:gd name="T30" fmla="*/ 360 h 36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8" h="360">
                    <a:moveTo>
                      <a:pt x="252" y="360"/>
                    </a:moveTo>
                    <a:lnTo>
                      <a:pt x="0" y="318"/>
                    </a:lnTo>
                    <a:lnTo>
                      <a:pt x="60" y="0"/>
                    </a:lnTo>
                    <a:lnTo>
                      <a:pt x="108" y="12"/>
                    </a:lnTo>
                    <a:lnTo>
                      <a:pt x="204" y="30"/>
                    </a:lnTo>
                    <a:lnTo>
                      <a:pt x="192" y="90"/>
                    </a:lnTo>
                    <a:lnTo>
                      <a:pt x="288" y="108"/>
                    </a:lnTo>
                    <a:lnTo>
                      <a:pt x="258" y="318"/>
                    </a:lnTo>
                    <a:lnTo>
                      <a:pt x="252" y="36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86" name="Freeform 363"/>
              <p:cNvSpPr>
                <a:spLocks noChangeAspect="1"/>
              </p:cNvSpPr>
              <p:nvPr/>
            </p:nvSpPr>
            <p:spPr bwMode="auto">
              <a:xfrm>
                <a:off x="528" y="1980"/>
                <a:ext cx="288" cy="366"/>
              </a:xfrm>
              <a:custGeom>
                <a:avLst/>
                <a:gdLst>
                  <a:gd name="T0" fmla="*/ 252 w 288"/>
                  <a:gd name="T1" fmla="*/ 360 h 366"/>
                  <a:gd name="T2" fmla="*/ 0 w 288"/>
                  <a:gd name="T3" fmla="*/ 318 h 366"/>
                  <a:gd name="T4" fmla="*/ 60 w 288"/>
                  <a:gd name="T5" fmla="*/ 0 h 366"/>
                  <a:gd name="T6" fmla="*/ 108 w 288"/>
                  <a:gd name="T7" fmla="*/ 12 h 366"/>
                  <a:gd name="T8" fmla="*/ 204 w 288"/>
                  <a:gd name="T9" fmla="*/ 30 h 366"/>
                  <a:gd name="T10" fmla="*/ 192 w 288"/>
                  <a:gd name="T11" fmla="*/ 90 h 366"/>
                  <a:gd name="T12" fmla="*/ 288 w 288"/>
                  <a:gd name="T13" fmla="*/ 108 h 366"/>
                  <a:gd name="T14" fmla="*/ 258 w 288"/>
                  <a:gd name="T15" fmla="*/ 318 h 366"/>
                  <a:gd name="T16" fmla="*/ 252 w 288"/>
                  <a:gd name="T17" fmla="*/ 360 h 366"/>
                  <a:gd name="T18" fmla="*/ 252 w 288"/>
                  <a:gd name="T19" fmla="*/ 366 h 36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8"/>
                  <a:gd name="T31" fmla="*/ 0 h 366"/>
                  <a:gd name="T32" fmla="*/ 288 w 288"/>
                  <a:gd name="T33" fmla="*/ 366 h 36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8" h="366">
                    <a:moveTo>
                      <a:pt x="252" y="360"/>
                    </a:moveTo>
                    <a:lnTo>
                      <a:pt x="0" y="318"/>
                    </a:lnTo>
                    <a:lnTo>
                      <a:pt x="60" y="0"/>
                    </a:lnTo>
                    <a:lnTo>
                      <a:pt x="108" y="12"/>
                    </a:lnTo>
                    <a:lnTo>
                      <a:pt x="204" y="30"/>
                    </a:lnTo>
                    <a:lnTo>
                      <a:pt x="192" y="90"/>
                    </a:lnTo>
                    <a:lnTo>
                      <a:pt x="288" y="108"/>
                    </a:lnTo>
                    <a:lnTo>
                      <a:pt x="258" y="318"/>
                    </a:lnTo>
                    <a:lnTo>
                      <a:pt x="252" y="360"/>
                    </a:lnTo>
                    <a:lnTo>
                      <a:pt x="252" y="36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87" name="Freeform 364"/>
              <p:cNvSpPr>
                <a:spLocks noChangeAspect="1"/>
              </p:cNvSpPr>
              <p:nvPr/>
            </p:nvSpPr>
            <p:spPr bwMode="auto">
              <a:xfrm>
                <a:off x="2460" y="1734"/>
                <a:ext cx="84" cy="156"/>
              </a:xfrm>
              <a:custGeom>
                <a:avLst/>
                <a:gdLst>
                  <a:gd name="T0" fmla="*/ 72 w 84"/>
                  <a:gd name="T1" fmla="*/ 150 h 156"/>
                  <a:gd name="T2" fmla="*/ 54 w 84"/>
                  <a:gd name="T3" fmla="*/ 156 h 156"/>
                  <a:gd name="T4" fmla="*/ 36 w 84"/>
                  <a:gd name="T5" fmla="*/ 156 h 156"/>
                  <a:gd name="T6" fmla="*/ 24 w 84"/>
                  <a:gd name="T7" fmla="*/ 108 h 156"/>
                  <a:gd name="T8" fmla="*/ 18 w 84"/>
                  <a:gd name="T9" fmla="*/ 108 h 156"/>
                  <a:gd name="T10" fmla="*/ 12 w 84"/>
                  <a:gd name="T11" fmla="*/ 78 h 156"/>
                  <a:gd name="T12" fmla="*/ 0 w 84"/>
                  <a:gd name="T13" fmla="*/ 18 h 156"/>
                  <a:gd name="T14" fmla="*/ 84 w 84"/>
                  <a:gd name="T15" fmla="*/ 0 h 156"/>
                  <a:gd name="T16" fmla="*/ 84 w 84"/>
                  <a:gd name="T17" fmla="*/ 30 h 156"/>
                  <a:gd name="T18" fmla="*/ 72 w 84"/>
                  <a:gd name="T19" fmla="*/ 48 h 156"/>
                  <a:gd name="T20" fmla="*/ 66 w 84"/>
                  <a:gd name="T21" fmla="*/ 96 h 156"/>
                  <a:gd name="T22" fmla="*/ 72 w 84"/>
                  <a:gd name="T23" fmla="*/ 150 h 15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4"/>
                  <a:gd name="T37" fmla="*/ 0 h 156"/>
                  <a:gd name="T38" fmla="*/ 84 w 84"/>
                  <a:gd name="T39" fmla="*/ 156 h 15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4" h="156">
                    <a:moveTo>
                      <a:pt x="72" y="150"/>
                    </a:moveTo>
                    <a:lnTo>
                      <a:pt x="54" y="156"/>
                    </a:lnTo>
                    <a:lnTo>
                      <a:pt x="36" y="156"/>
                    </a:lnTo>
                    <a:lnTo>
                      <a:pt x="24" y="108"/>
                    </a:lnTo>
                    <a:lnTo>
                      <a:pt x="18" y="108"/>
                    </a:lnTo>
                    <a:lnTo>
                      <a:pt x="12" y="78"/>
                    </a:lnTo>
                    <a:lnTo>
                      <a:pt x="0" y="18"/>
                    </a:lnTo>
                    <a:lnTo>
                      <a:pt x="84" y="0"/>
                    </a:lnTo>
                    <a:lnTo>
                      <a:pt x="84" y="30"/>
                    </a:lnTo>
                    <a:lnTo>
                      <a:pt x="72" y="48"/>
                    </a:lnTo>
                    <a:lnTo>
                      <a:pt x="66" y="96"/>
                    </a:lnTo>
                    <a:lnTo>
                      <a:pt x="72" y="15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88" name="Freeform 365"/>
              <p:cNvSpPr>
                <a:spLocks noChangeAspect="1"/>
              </p:cNvSpPr>
              <p:nvPr/>
            </p:nvSpPr>
            <p:spPr bwMode="auto">
              <a:xfrm>
                <a:off x="2460" y="1734"/>
                <a:ext cx="84" cy="156"/>
              </a:xfrm>
              <a:custGeom>
                <a:avLst/>
                <a:gdLst>
                  <a:gd name="T0" fmla="*/ 72 w 84"/>
                  <a:gd name="T1" fmla="*/ 150 h 156"/>
                  <a:gd name="T2" fmla="*/ 54 w 84"/>
                  <a:gd name="T3" fmla="*/ 156 h 156"/>
                  <a:gd name="T4" fmla="*/ 36 w 84"/>
                  <a:gd name="T5" fmla="*/ 156 h 156"/>
                  <a:gd name="T6" fmla="*/ 24 w 84"/>
                  <a:gd name="T7" fmla="*/ 108 h 156"/>
                  <a:gd name="T8" fmla="*/ 18 w 84"/>
                  <a:gd name="T9" fmla="*/ 108 h 156"/>
                  <a:gd name="T10" fmla="*/ 12 w 84"/>
                  <a:gd name="T11" fmla="*/ 78 h 156"/>
                  <a:gd name="T12" fmla="*/ 0 w 84"/>
                  <a:gd name="T13" fmla="*/ 18 h 156"/>
                  <a:gd name="T14" fmla="*/ 84 w 84"/>
                  <a:gd name="T15" fmla="*/ 0 h 156"/>
                  <a:gd name="T16" fmla="*/ 84 w 84"/>
                  <a:gd name="T17" fmla="*/ 30 h 156"/>
                  <a:gd name="T18" fmla="*/ 72 w 84"/>
                  <a:gd name="T19" fmla="*/ 48 h 156"/>
                  <a:gd name="T20" fmla="*/ 66 w 84"/>
                  <a:gd name="T21" fmla="*/ 96 h 156"/>
                  <a:gd name="T22" fmla="*/ 72 w 84"/>
                  <a:gd name="T23" fmla="*/ 150 h 156"/>
                  <a:gd name="T24" fmla="*/ 72 w 84"/>
                  <a:gd name="T25" fmla="*/ 156 h 15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4"/>
                  <a:gd name="T40" fmla="*/ 0 h 156"/>
                  <a:gd name="T41" fmla="*/ 84 w 84"/>
                  <a:gd name="T42" fmla="*/ 156 h 15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4" h="156">
                    <a:moveTo>
                      <a:pt x="72" y="150"/>
                    </a:moveTo>
                    <a:lnTo>
                      <a:pt x="54" y="156"/>
                    </a:lnTo>
                    <a:lnTo>
                      <a:pt x="36" y="156"/>
                    </a:lnTo>
                    <a:lnTo>
                      <a:pt x="24" y="108"/>
                    </a:lnTo>
                    <a:lnTo>
                      <a:pt x="18" y="108"/>
                    </a:lnTo>
                    <a:lnTo>
                      <a:pt x="12" y="78"/>
                    </a:lnTo>
                    <a:lnTo>
                      <a:pt x="0" y="18"/>
                    </a:lnTo>
                    <a:lnTo>
                      <a:pt x="84" y="0"/>
                    </a:lnTo>
                    <a:lnTo>
                      <a:pt x="84" y="30"/>
                    </a:lnTo>
                    <a:lnTo>
                      <a:pt x="72" y="48"/>
                    </a:lnTo>
                    <a:lnTo>
                      <a:pt x="66" y="96"/>
                    </a:lnTo>
                    <a:lnTo>
                      <a:pt x="72" y="150"/>
                    </a:lnTo>
                    <a:lnTo>
                      <a:pt x="72" y="15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89" name="Freeform 366"/>
              <p:cNvSpPr>
                <a:spLocks noChangeAspect="1"/>
              </p:cNvSpPr>
              <p:nvPr/>
            </p:nvSpPr>
            <p:spPr bwMode="auto">
              <a:xfrm>
                <a:off x="2472" y="2208"/>
                <a:ext cx="0" cy="12"/>
              </a:xfrm>
              <a:custGeom>
                <a:avLst/>
                <a:gdLst>
                  <a:gd name="T0" fmla="*/ 0 h 12"/>
                  <a:gd name="T1" fmla="*/ 12 h 12"/>
                  <a:gd name="T2" fmla="*/ 0 h 12"/>
                  <a:gd name="T3" fmla="*/ 6 h 12"/>
                  <a:gd name="T4" fmla="*/ 0 60000 65536"/>
                  <a:gd name="T5" fmla="*/ 0 60000 65536"/>
                  <a:gd name="T6" fmla="*/ 0 60000 65536"/>
                  <a:gd name="T7" fmla="*/ 0 60000 65536"/>
                  <a:gd name="T8" fmla="*/ 0 h 12"/>
                  <a:gd name="T9" fmla="*/ 12 h 12"/>
                </a:gdLst>
                <a:ahLst/>
                <a:cxnLst>
                  <a:cxn ang="T4">
                    <a:pos x="0" y="T0"/>
                  </a:cxn>
                  <a:cxn ang="T5">
                    <a:pos x="0" y="T1"/>
                  </a:cxn>
                  <a:cxn ang="T6">
                    <a:pos x="0" y="T2"/>
                  </a:cxn>
                  <a:cxn ang="T7">
                    <a:pos x="0" y="T3"/>
                  </a:cxn>
                </a:cxnLst>
                <a:rect l="0" t="T8" r="0" b="T9"/>
                <a:pathLst>
                  <a:path h="12">
                    <a:moveTo>
                      <a:pt x="0" y="0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90" name="Freeform 367"/>
              <p:cNvSpPr>
                <a:spLocks noChangeAspect="1"/>
              </p:cNvSpPr>
              <p:nvPr/>
            </p:nvSpPr>
            <p:spPr bwMode="auto">
              <a:xfrm>
                <a:off x="2448" y="2208"/>
                <a:ext cx="18" cy="66"/>
              </a:xfrm>
              <a:custGeom>
                <a:avLst/>
                <a:gdLst>
                  <a:gd name="T0" fmla="*/ 18 w 18"/>
                  <a:gd name="T1" fmla="*/ 0 h 66"/>
                  <a:gd name="T2" fmla="*/ 6 w 18"/>
                  <a:gd name="T3" fmla="*/ 66 h 66"/>
                  <a:gd name="T4" fmla="*/ 0 w 18"/>
                  <a:gd name="T5" fmla="*/ 48 h 66"/>
                  <a:gd name="T6" fmla="*/ 6 w 18"/>
                  <a:gd name="T7" fmla="*/ 6 h 66"/>
                  <a:gd name="T8" fmla="*/ 18 w 18"/>
                  <a:gd name="T9" fmla="*/ 0 h 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66"/>
                  <a:gd name="T17" fmla="*/ 18 w 18"/>
                  <a:gd name="T18" fmla="*/ 66 h 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66">
                    <a:moveTo>
                      <a:pt x="18" y="0"/>
                    </a:moveTo>
                    <a:lnTo>
                      <a:pt x="6" y="66"/>
                    </a:lnTo>
                    <a:lnTo>
                      <a:pt x="0" y="48"/>
                    </a:lnTo>
                    <a:lnTo>
                      <a:pt x="6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91" name="Freeform 368"/>
              <p:cNvSpPr>
                <a:spLocks noChangeAspect="1"/>
              </p:cNvSpPr>
              <p:nvPr/>
            </p:nvSpPr>
            <p:spPr bwMode="auto">
              <a:xfrm>
                <a:off x="2448" y="2208"/>
                <a:ext cx="18" cy="66"/>
              </a:xfrm>
              <a:custGeom>
                <a:avLst/>
                <a:gdLst>
                  <a:gd name="T0" fmla="*/ 18 w 18"/>
                  <a:gd name="T1" fmla="*/ 0 h 66"/>
                  <a:gd name="T2" fmla="*/ 6 w 18"/>
                  <a:gd name="T3" fmla="*/ 66 h 66"/>
                  <a:gd name="T4" fmla="*/ 0 w 18"/>
                  <a:gd name="T5" fmla="*/ 48 h 66"/>
                  <a:gd name="T6" fmla="*/ 6 w 18"/>
                  <a:gd name="T7" fmla="*/ 6 h 66"/>
                  <a:gd name="T8" fmla="*/ 18 w 18"/>
                  <a:gd name="T9" fmla="*/ 0 h 66"/>
                  <a:gd name="T10" fmla="*/ 18 w 18"/>
                  <a:gd name="T11" fmla="*/ 6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66"/>
                  <a:gd name="T20" fmla="*/ 18 w 18"/>
                  <a:gd name="T21" fmla="*/ 66 h 6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66">
                    <a:moveTo>
                      <a:pt x="18" y="0"/>
                    </a:moveTo>
                    <a:lnTo>
                      <a:pt x="6" y="66"/>
                    </a:lnTo>
                    <a:lnTo>
                      <a:pt x="0" y="48"/>
                    </a:lnTo>
                    <a:lnTo>
                      <a:pt x="6" y="6"/>
                    </a:lnTo>
                    <a:lnTo>
                      <a:pt x="18" y="0"/>
                    </a:lnTo>
                    <a:lnTo>
                      <a:pt x="18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92" name="Freeform 369"/>
              <p:cNvSpPr>
                <a:spLocks noChangeAspect="1"/>
              </p:cNvSpPr>
              <p:nvPr/>
            </p:nvSpPr>
            <p:spPr bwMode="auto">
              <a:xfrm>
                <a:off x="2070" y="2148"/>
                <a:ext cx="390" cy="222"/>
              </a:xfrm>
              <a:custGeom>
                <a:avLst/>
                <a:gdLst>
                  <a:gd name="T0" fmla="*/ 390 w 390"/>
                  <a:gd name="T1" fmla="*/ 162 h 222"/>
                  <a:gd name="T2" fmla="*/ 384 w 390"/>
                  <a:gd name="T3" fmla="*/ 156 h 222"/>
                  <a:gd name="T4" fmla="*/ 390 w 390"/>
                  <a:gd name="T5" fmla="*/ 162 h 222"/>
                  <a:gd name="T6" fmla="*/ 384 w 390"/>
                  <a:gd name="T7" fmla="*/ 162 h 222"/>
                  <a:gd name="T8" fmla="*/ 102 w 390"/>
                  <a:gd name="T9" fmla="*/ 210 h 222"/>
                  <a:gd name="T10" fmla="*/ 0 w 390"/>
                  <a:gd name="T11" fmla="*/ 222 h 222"/>
                  <a:gd name="T12" fmla="*/ 24 w 390"/>
                  <a:gd name="T13" fmla="*/ 210 h 222"/>
                  <a:gd name="T14" fmla="*/ 78 w 390"/>
                  <a:gd name="T15" fmla="*/ 150 h 222"/>
                  <a:gd name="T16" fmla="*/ 84 w 390"/>
                  <a:gd name="T17" fmla="*/ 168 h 222"/>
                  <a:gd name="T18" fmla="*/ 96 w 390"/>
                  <a:gd name="T19" fmla="*/ 174 h 222"/>
                  <a:gd name="T20" fmla="*/ 156 w 390"/>
                  <a:gd name="T21" fmla="*/ 150 h 222"/>
                  <a:gd name="T22" fmla="*/ 162 w 390"/>
                  <a:gd name="T23" fmla="*/ 132 h 222"/>
                  <a:gd name="T24" fmla="*/ 156 w 390"/>
                  <a:gd name="T25" fmla="*/ 132 h 222"/>
                  <a:gd name="T26" fmla="*/ 180 w 390"/>
                  <a:gd name="T27" fmla="*/ 66 h 222"/>
                  <a:gd name="T28" fmla="*/ 198 w 390"/>
                  <a:gd name="T29" fmla="*/ 72 h 222"/>
                  <a:gd name="T30" fmla="*/ 204 w 390"/>
                  <a:gd name="T31" fmla="*/ 48 h 222"/>
                  <a:gd name="T32" fmla="*/ 216 w 390"/>
                  <a:gd name="T33" fmla="*/ 48 h 222"/>
                  <a:gd name="T34" fmla="*/ 234 w 390"/>
                  <a:gd name="T35" fmla="*/ 18 h 222"/>
                  <a:gd name="T36" fmla="*/ 234 w 390"/>
                  <a:gd name="T37" fmla="*/ 0 h 222"/>
                  <a:gd name="T38" fmla="*/ 264 w 390"/>
                  <a:gd name="T39" fmla="*/ 18 h 222"/>
                  <a:gd name="T40" fmla="*/ 264 w 390"/>
                  <a:gd name="T41" fmla="*/ 6 h 222"/>
                  <a:gd name="T42" fmla="*/ 300 w 390"/>
                  <a:gd name="T43" fmla="*/ 24 h 222"/>
                  <a:gd name="T44" fmla="*/ 306 w 390"/>
                  <a:gd name="T45" fmla="*/ 30 h 222"/>
                  <a:gd name="T46" fmla="*/ 294 w 390"/>
                  <a:gd name="T47" fmla="*/ 54 h 222"/>
                  <a:gd name="T48" fmla="*/ 300 w 390"/>
                  <a:gd name="T49" fmla="*/ 60 h 222"/>
                  <a:gd name="T50" fmla="*/ 306 w 390"/>
                  <a:gd name="T51" fmla="*/ 60 h 222"/>
                  <a:gd name="T52" fmla="*/ 318 w 390"/>
                  <a:gd name="T53" fmla="*/ 66 h 222"/>
                  <a:gd name="T54" fmla="*/ 354 w 390"/>
                  <a:gd name="T55" fmla="*/ 78 h 222"/>
                  <a:gd name="T56" fmla="*/ 354 w 390"/>
                  <a:gd name="T57" fmla="*/ 96 h 222"/>
                  <a:gd name="T58" fmla="*/ 318 w 390"/>
                  <a:gd name="T59" fmla="*/ 78 h 222"/>
                  <a:gd name="T60" fmla="*/ 342 w 390"/>
                  <a:gd name="T61" fmla="*/ 102 h 222"/>
                  <a:gd name="T62" fmla="*/ 360 w 390"/>
                  <a:gd name="T63" fmla="*/ 102 h 222"/>
                  <a:gd name="T64" fmla="*/ 348 w 390"/>
                  <a:gd name="T65" fmla="*/ 108 h 222"/>
                  <a:gd name="T66" fmla="*/ 360 w 390"/>
                  <a:gd name="T67" fmla="*/ 108 h 222"/>
                  <a:gd name="T68" fmla="*/ 360 w 390"/>
                  <a:gd name="T69" fmla="*/ 114 h 222"/>
                  <a:gd name="T70" fmla="*/ 354 w 390"/>
                  <a:gd name="T71" fmla="*/ 114 h 222"/>
                  <a:gd name="T72" fmla="*/ 354 w 390"/>
                  <a:gd name="T73" fmla="*/ 120 h 222"/>
                  <a:gd name="T74" fmla="*/ 330 w 390"/>
                  <a:gd name="T75" fmla="*/ 108 h 222"/>
                  <a:gd name="T76" fmla="*/ 366 w 390"/>
                  <a:gd name="T77" fmla="*/ 138 h 222"/>
                  <a:gd name="T78" fmla="*/ 360 w 390"/>
                  <a:gd name="T79" fmla="*/ 138 h 222"/>
                  <a:gd name="T80" fmla="*/ 330 w 390"/>
                  <a:gd name="T81" fmla="*/ 120 h 222"/>
                  <a:gd name="T82" fmla="*/ 330 w 390"/>
                  <a:gd name="T83" fmla="*/ 126 h 222"/>
                  <a:gd name="T84" fmla="*/ 342 w 390"/>
                  <a:gd name="T85" fmla="*/ 132 h 222"/>
                  <a:gd name="T86" fmla="*/ 360 w 390"/>
                  <a:gd name="T87" fmla="*/ 144 h 222"/>
                  <a:gd name="T88" fmla="*/ 384 w 390"/>
                  <a:gd name="T89" fmla="*/ 138 h 222"/>
                  <a:gd name="T90" fmla="*/ 390 w 390"/>
                  <a:gd name="T91" fmla="*/ 162 h 22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90"/>
                  <a:gd name="T139" fmla="*/ 0 h 222"/>
                  <a:gd name="T140" fmla="*/ 390 w 390"/>
                  <a:gd name="T141" fmla="*/ 222 h 22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90" h="222">
                    <a:moveTo>
                      <a:pt x="390" y="162"/>
                    </a:moveTo>
                    <a:lnTo>
                      <a:pt x="384" y="156"/>
                    </a:lnTo>
                    <a:lnTo>
                      <a:pt x="390" y="162"/>
                    </a:lnTo>
                    <a:lnTo>
                      <a:pt x="384" y="162"/>
                    </a:lnTo>
                    <a:lnTo>
                      <a:pt x="102" y="210"/>
                    </a:lnTo>
                    <a:lnTo>
                      <a:pt x="0" y="222"/>
                    </a:lnTo>
                    <a:lnTo>
                      <a:pt x="24" y="210"/>
                    </a:lnTo>
                    <a:lnTo>
                      <a:pt x="78" y="150"/>
                    </a:lnTo>
                    <a:lnTo>
                      <a:pt x="84" y="168"/>
                    </a:lnTo>
                    <a:lnTo>
                      <a:pt x="96" y="174"/>
                    </a:lnTo>
                    <a:lnTo>
                      <a:pt x="156" y="150"/>
                    </a:lnTo>
                    <a:lnTo>
                      <a:pt x="162" y="132"/>
                    </a:lnTo>
                    <a:lnTo>
                      <a:pt x="156" y="132"/>
                    </a:lnTo>
                    <a:lnTo>
                      <a:pt x="180" y="66"/>
                    </a:lnTo>
                    <a:lnTo>
                      <a:pt x="198" y="72"/>
                    </a:lnTo>
                    <a:lnTo>
                      <a:pt x="204" y="48"/>
                    </a:lnTo>
                    <a:lnTo>
                      <a:pt x="216" y="48"/>
                    </a:lnTo>
                    <a:lnTo>
                      <a:pt x="234" y="18"/>
                    </a:lnTo>
                    <a:lnTo>
                      <a:pt x="234" y="0"/>
                    </a:lnTo>
                    <a:lnTo>
                      <a:pt x="264" y="18"/>
                    </a:lnTo>
                    <a:lnTo>
                      <a:pt x="264" y="6"/>
                    </a:lnTo>
                    <a:lnTo>
                      <a:pt x="300" y="24"/>
                    </a:lnTo>
                    <a:lnTo>
                      <a:pt x="306" y="30"/>
                    </a:lnTo>
                    <a:lnTo>
                      <a:pt x="294" y="54"/>
                    </a:lnTo>
                    <a:lnTo>
                      <a:pt x="300" y="60"/>
                    </a:lnTo>
                    <a:lnTo>
                      <a:pt x="306" y="60"/>
                    </a:lnTo>
                    <a:lnTo>
                      <a:pt x="318" y="66"/>
                    </a:lnTo>
                    <a:lnTo>
                      <a:pt x="354" y="78"/>
                    </a:lnTo>
                    <a:lnTo>
                      <a:pt x="354" y="96"/>
                    </a:lnTo>
                    <a:lnTo>
                      <a:pt x="318" y="78"/>
                    </a:lnTo>
                    <a:lnTo>
                      <a:pt x="342" y="102"/>
                    </a:lnTo>
                    <a:lnTo>
                      <a:pt x="360" y="102"/>
                    </a:lnTo>
                    <a:lnTo>
                      <a:pt x="348" y="108"/>
                    </a:lnTo>
                    <a:lnTo>
                      <a:pt x="360" y="108"/>
                    </a:lnTo>
                    <a:lnTo>
                      <a:pt x="360" y="114"/>
                    </a:lnTo>
                    <a:lnTo>
                      <a:pt x="354" y="114"/>
                    </a:lnTo>
                    <a:lnTo>
                      <a:pt x="354" y="120"/>
                    </a:lnTo>
                    <a:lnTo>
                      <a:pt x="330" y="108"/>
                    </a:lnTo>
                    <a:lnTo>
                      <a:pt x="366" y="138"/>
                    </a:lnTo>
                    <a:lnTo>
                      <a:pt x="360" y="138"/>
                    </a:lnTo>
                    <a:lnTo>
                      <a:pt x="330" y="120"/>
                    </a:lnTo>
                    <a:lnTo>
                      <a:pt x="330" y="126"/>
                    </a:lnTo>
                    <a:lnTo>
                      <a:pt x="342" y="132"/>
                    </a:lnTo>
                    <a:lnTo>
                      <a:pt x="360" y="144"/>
                    </a:lnTo>
                    <a:lnTo>
                      <a:pt x="384" y="138"/>
                    </a:lnTo>
                    <a:lnTo>
                      <a:pt x="390" y="16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93" name="Freeform 370"/>
              <p:cNvSpPr>
                <a:spLocks noChangeAspect="1"/>
              </p:cNvSpPr>
              <p:nvPr/>
            </p:nvSpPr>
            <p:spPr bwMode="auto">
              <a:xfrm>
                <a:off x="2070" y="2148"/>
                <a:ext cx="390" cy="222"/>
              </a:xfrm>
              <a:custGeom>
                <a:avLst/>
                <a:gdLst>
                  <a:gd name="T0" fmla="*/ 390 w 390"/>
                  <a:gd name="T1" fmla="*/ 162 h 222"/>
                  <a:gd name="T2" fmla="*/ 384 w 390"/>
                  <a:gd name="T3" fmla="*/ 156 h 222"/>
                  <a:gd name="T4" fmla="*/ 390 w 390"/>
                  <a:gd name="T5" fmla="*/ 162 h 222"/>
                  <a:gd name="T6" fmla="*/ 384 w 390"/>
                  <a:gd name="T7" fmla="*/ 162 h 222"/>
                  <a:gd name="T8" fmla="*/ 102 w 390"/>
                  <a:gd name="T9" fmla="*/ 210 h 222"/>
                  <a:gd name="T10" fmla="*/ 0 w 390"/>
                  <a:gd name="T11" fmla="*/ 222 h 222"/>
                  <a:gd name="T12" fmla="*/ 24 w 390"/>
                  <a:gd name="T13" fmla="*/ 210 h 222"/>
                  <a:gd name="T14" fmla="*/ 78 w 390"/>
                  <a:gd name="T15" fmla="*/ 150 h 222"/>
                  <a:gd name="T16" fmla="*/ 84 w 390"/>
                  <a:gd name="T17" fmla="*/ 168 h 222"/>
                  <a:gd name="T18" fmla="*/ 96 w 390"/>
                  <a:gd name="T19" fmla="*/ 174 h 222"/>
                  <a:gd name="T20" fmla="*/ 156 w 390"/>
                  <a:gd name="T21" fmla="*/ 150 h 222"/>
                  <a:gd name="T22" fmla="*/ 162 w 390"/>
                  <a:gd name="T23" fmla="*/ 132 h 222"/>
                  <a:gd name="T24" fmla="*/ 156 w 390"/>
                  <a:gd name="T25" fmla="*/ 132 h 222"/>
                  <a:gd name="T26" fmla="*/ 180 w 390"/>
                  <a:gd name="T27" fmla="*/ 66 h 222"/>
                  <a:gd name="T28" fmla="*/ 198 w 390"/>
                  <a:gd name="T29" fmla="*/ 72 h 222"/>
                  <a:gd name="T30" fmla="*/ 204 w 390"/>
                  <a:gd name="T31" fmla="*/ 48 h 222"/>
                  <a:gd name="T32" fmla="*/ 216 w 390"/>
                  <a:gd name="T33" fmla="*/ 48 h 222"/>
                  <a:gd name="T34" fmla="*/ 234 w 390"/>
                  <a:gd name="T35" fmla="*/ 18 h 222"/>
                  <a:gd name="T36" fmla="*/ 234 w 390"/>
                  <a:gd name="T37" fmla="*/ 0 h 222"/>
                  <a:gd name="T38" fmla="*/ 264 w 390"/>
                  <a:gd name="T39" fmla="*/ 18 h 222"/>
                  <a:gd name="T40" fmla="*/ 264 w 390"/>
                  <a:gd name="T41" fmla="*/ 6 h 222"/>
                  <a:gd name="T42" fmla="*/ 300 w 390"/>
                  <a:gd name="T43" fmla="*/ 24 h 222"/>
                  <a:gd name="T44" fmla="*/ 306 w 390"/>
                  <a:gd name="T45" fmla="*/ 30 h 222"/>
                  <a:gd name="T46" fmla="*/ 294 w 390"/>
                  <a:gd name="T47" fmla="*/ 54 h 222"/>
                  <a:gd name="T48" fmla="*/ 300 w 390"/>
                  <a:gd name="T49" fmla="*/ 60 h 222"/>
                  <a:gd name="T50" fmla="*/ 306 w 390"/>
                  <a:gd name="T51" fmla="*/ 60 h 222"/>
                  <a:gd name="T52" fmla="*/ 318 w 390"/>
                  <a:gd name="T53" fmla="*/ 66 h 222"/>
                  <a:gd name="T54" fmla="*/ 354 w 390"/>
                  <a:gd name="T55" fmla="*/ 78 h 222"/>
                  <a:gd name="T56" fmla="*/ 354 w 390"/>
                  <a:gd name="T57" fmla="*/ 96 h 222"/>
                  <a:gd name="T58" fmla="*/ 318 w 390"/>
                  <a:gd name="T59" fmla="*/ 78 h 222"/>
                  <a:gd name="T60" fmla="*/ 342 w 390"/>
                  <a:gd name="T61" fmla="*/ 102 h 222"/>
                  <a:gd name="T62" fmla="*/ 360 w 390"/>
                  <a:gd name="T63" fmla="*/ 102 h 222"/>
                  <a:gd name="T64" fmla="*/ 348 w 390"/>
                  <a:gd name="T65" fmla="*/ 108 h 222"/>
                  <a:gd name="T66" fmla="*/ 360 w 390"/>
                  <a:gd name="T67" fmla="*/ 108 h 222"/>
                  <a:gd name="T68" fmla="*/ 360 w 390"/>
                  <a:gd name="T69" fmla="*/ 114 h 222"/>
                  <a:gd name="T70" fmla="*/ 354 w 390"/>
                  <a:gd name="T71" fmla="*/ 114 h 222"/>
                  <a:gd name="T72" fmla="*/ 354 w 390"/>
                  <a:gd name="T73" fmla="*/ 120 h 222"/>
                  <a:gd name="T74" fmla="*/ 330 w 390"/>
                  <a:gd name="T75" fmla="*/ 108 h 222"/>
                  <a:gd name="T76" fmla="*/ 366 w 390"/>
                  <a:gd name="T77" fmla="*/ 138 h 222"/>
                  <a:gd name="T78" fmla="*/ 360 w 390"/>
                  <a:gd name="T79" fmla="*/ 138 h 222"/>
                  <a:gd name="T80" fmla="*/ 330 w 390"/>
                  <a:gd name="T81" fmla="*/ 120 h 222"/>
                  <a:gd name="T82" fmla="*/ 330 w 390"/>
                  <a:gd name="T83" fmla="*/ 126 h 222"/>
                  <a:gd name="T84" fmla="*/ 342 w 390"/>
                  <a:gd name="T85" fmla="*/ 132 h 222"/>
                  <a:gd name="T86" fmla="*/ 360 w 390"/>
                  <a:gd name="T87" fmla="*/ 144 h 222"/>
                  <a:gd name="T88" fmla="*/ 384 w 390"/>
                  <a:gd name="T89" fmla="*/ 138 h 222"/>
                  <a:gd name="T90" fmla="*/ 390 w 390"/>
                  <a:gd name="T91" fmla="*/ 162 h 222"/>
                  <a:gd name="T92" fmla="*/ 390 w 390"/>
                  <a:gd name="T93" fmla="*/ 168 h 22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90"/>
                  <a:gd name="T142" fmla="*/ 0 h 222"/>
                  <a:gd name="T143" fmla="*/ 390 w 390"/>
                  <a:gd name="T144" fmla="*/ 222 h 22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90" h="222">
                    <a:moveTo>
                      <a:pt x="390" y="162"/>
                    </a:moveTo>
                    <a:lnTo>
                      <a:pt x="384" y="156"/>
                    </a:lnTo>
                    <a:lnTo>
                      <a:pt x="390" y="162"/>
                    </a:lnTo>
                    <a:lnTo>
                      <a:pt x="384" y="162"/>
                    </a:lnTo>
                    <a:lnTo>
                      <a:pt x="102" y="210"/>
                    </a:lnTo>
                    <a:lnTo>
                      <a:pt x="0" y="222"/>
                    </a:lnTo>
                    <a:lnTo>
                      <a:pt x="24" y="210"/>
                    </a:lnTo>
                    <a:lnTo>
                      <a:pt x="78" y="150"/>
                    </a:lnTo>
                    <a:lnTo>
                      <a:pt x="84" y="168"/>
                    </a:lnTo>
                    <a:lnTo>
                      <a:pt x="96" y="174"/>
                    </a:lnTo>
                    <a:lnTo>
                      <a:pt x="156" y="150"/>
                    </a:lnTo>
                    <a:lnTo>
                      <a:pt x="162" y="132"/>
                    </a:lnTo>
                    <a:lnTo>
                      <a:pt x="156" y="132"/>
                    </a:lnTo>
                    <a:lnTo>
                      <a:pt x="180" y="66"/>
                    </a:lnTo>
                    <a:lnTo>
                      <a:pt x="198" y="72"/>
                    </a:lnTo>
                    <a:lnTo>
                      <a:pt x="204" y="48"/>
                    </a:lnTo>
                    <a:lnTo>
                      <a:pt x="216" y="48"/>
                    </a:lnTo>
                    <a:lnTo>
                      <a:pt x="234" y="18"/>
                    </a:lnTo>
                    <a:lnTo>
                      <a:pt x="234" y="0"/>
                    </a:lnTo>
                    <a:lnTo>
                      <a:pt x="264" y="18"/>
                    </a:lnTo>
                    <a:lnTo>
                      <a:pt x="264" y="6"/>
                    </a:lnTo>
                    <a:lnTo>
                      <a:pt x="300" y="24"/>
                    </a:lnTo>
                    <a:lnTo>
                      <a:pt x="306" y="30"/>
                    </a:lnTo>
                    <a:lnTo>
                      <a:pt x="294" y="54"/>
                    </a:lnTo>
                    <a:lnTo>
                      <a:pt x="300" y="60"/>
                    </a:lnTo>
                    <a:lnTo>
                      <a:pt x="306" y="60"/>
                    </a:lnTo>
                    <a:lnTo>
                      <a:pt x="318" y="66"/>
                    </a:lnTo>
                    <a:lnTo>
                      <a:pt x="354" y="78"/>
                    </a:lnTo>
                    <a:lnTo>
                      <a:pt x="354" y="96"/>
                    </a:lnTo>
                    <a:lnTo>
                      <a:pt x="318" y="78"/>
                    </a:lnTo>
                    <a:lnTo>
                      <a:pt x="342" y="102"/>
                    </a:lnTo>
                    <a:lnTo>
                      <a:pt x="360" y="102"/>
                    </a:lnTo>
                    <a:lnTo>
                      <a:pt x="348" y="108"/>
                    </a:lnTo>
                    <a:lnTo>
                      <a:pt x="360" y="108"/>
                    </a:lnTo>
                    <a:lnTo>
                      <a:pt x="360" y="114"/>
                    </a:lnTo>
                    <a:lnTo>
                      <a:pt x="354" y="114"/>
                    </a:lnTo>
                    <a:lnTo>
                      <a:pt x="354" y="120"/>
                    </a:lnTo>
                    <a:lnTo>
                      <a:pt x="330" y="108"/>
                    </a:lnTo>
                    <a:lnTo>
                      <a:pt x="366" y="138"/>
                    </a:lnTo>
                    <a:lnTo>
                      <a:pt x="360" y="138"/>
                    </a:lnTo>
                    <a:lnTo>
                      <a:pt x="330" y="120"/>
                    </a:lnTo>
                    <a:lnTo>
                      <a:pt x="330" y="126"/>
                    </a:lnTo>
                    <a:lnTo>
                      <a:pt x="342" y="132"/>
                    </a:lnTo>
                    <a:lnTo>
                      <a:pt x="360" y="144"/>
                    </a:lnTo>
                    <a:lnTo>
                      <a:pt x="384" y="138"/>
                    </a:lnTo>
                    <a:lnTo>
                      <a:pt x="390" y="162"/>
                    </a:lnTo>
                    <a:lnTo>
                      <a:pt x="390" y="16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94" name="Freeform 371"/>
              <p:cNvSpPr>
                <a:spLocks noChangeAspect="1"/>
              </p:cNvSpPr>
              <p:nvPr/>
            </p:nvSpPr>
            <p:spPr bwMode="auto">
              <a:xfrm>
                <a:off x="210" y="1458"/>
                <a:ext cx="342" cy="246"/>
              </a:xfrm>
              <a:custGeom>
                <a:avLst/>
                <a:gdLst>
                  <a:gd name="T0" fmla="*/ 24 w 342"/>
                  <a:gd name="T1" fmla="*/ 162 h 246"/>
                  <a:gd name="T2" fmla="*/ 0 w 342"/>
                  <a:gd name="T3" fmla="*/ 150 h 246"/>
                  <a:gd name="T4" fmla="*/ 6 w 342"/>
                  <a:gd name="T5" fmla="*/ 126 h 246"/>
                  <a:gd name="T6" fmla="*/ 6 w 342"/>
                  <a:gd name="T7" fmla="*/ 144 h 246"/>
                  <a:gd name="T8" fmla="*/ 18 w 342"/>
                  <a:gd name="T9" fmla="*/ 126 h 246"/>
                  <a:gd name="T10" fmla="*/ 6 w 342"/>
                  <a:gd name="T11" fmla="*/ 126 h 246"/>
                  <a:gd name="T12" fmla="*/ 12 w 342"/>
                  <a:gd name="T13" fmla="*/ 108 h 246"/>
                  <a:gd name="T14" fmla="*/ 12 w 342"/>
                  <a:gd name="T15" fmla="*/ 108 h 246"/>
                  <a:gd name="T16" fmla="*/ 12 w 342"/>
                  <a:gd name="T17" fmla="*/ 54 h 246"/>
                  <a:gd name="T18" fmla="*/ 6 w 342"/>
                  <a:gd name="T19" fmla="*/ 36 h 246"/>
                  <a:gd name="T20" fmla="*/ 12 w 342"/>
                  <a:gd name="T21" fmla="*/ 12 h 246"/>
                  <a:gd name="T22" fmla="*/ 42 w 342"/>
                  <a:gd name="T23" fmla="*/ 36 h 246"/>
                  <a:gd name="T24" fmla="*/ 72 w 342"/>
                  <a:gd name="T25" fmla="*/ 48 h 246"/>
                  <a:gd name="T26" fmla="*/ 84 w 342"/>
                  <a:gd name="T27" fmla="*/ 60 h 246"/>
                  <a:gd name="T28" fmla="*/ 84 w 342"/>
                  <a:gd name="T29" fmla="*/ 54 h 246"/>
                  <a:gd name="T30" fmla="*/ 90 w 342"/>
                  <a:gd name="T31" fmla="*/ 60 h 246"/>
                  <a:gd name="T32" fmla="*/ 90 w 342"/>
                  <a:gd name="T33" fmla="*/ 72 h 246"/>
                  <a:gd name="T34" fmla="*/ 78 w 342"/>
                  <a:gd name="T35" fmla="*/ 72 h 246"/>
                  <a:gd name="T36" fmla="*/ 60 w 342"/>
                  <a:gd name="T37" fmla="*/ 96 h 246"/>
                  <a:gd name="T38" fmla="*/ 60 w 342"/>
                  <a:gd name="T39" fmla="*/ 96 h 246"/>
                  <a:gd name="T40" fmla="*/ 90 w 342"/>
                  <a:gd name="T41" fmla="*/ 72 h 246"/>
                  <a:gd name="T42" fmla="*/ 90 w 342"/>
                  <a:gd name="T43" fmla="*/ 66 h 246"/>
                  <a:gd name="T44" fmla="*/ 96 w 342"/>
                  <a:gd name="T45" fmla="*/ 72 h 246"/>
                  <a:gd name="T46" fmla="*/ 96 w 342"/>
                  <a:gd name="T47" fmla="*/ 78 h 246"/>
                  <a:gd name="T48" fmla="*/ 84 w 342"/>
                  <a:gd name="T49" fmla="*/ 84 h 246"/>
                  <a:gd name="T50" fmla="*/ 90 w 342"/>
                  <a:gd name="T51" fmla="*/ 96 h 246"/>
                  <a:gd name="T52" fmla="*/ 84 w 342"/>
                  <a:gd name="T53" fmla="*/ 108 h 246"/>
                  <a:gd name="T54" fmla="*/ 84 w 342"/>
                  <a:gd name="T55" fmla="*/ 102 h 246"/>
                  <a:gd name="T56" fmla="*/ 72 w 342"/>
                  <a:gd name="T57" fmla="*/ 114 h 246"/>
                  <a:gd name="T58" fmla="*/ 72 w 342"/>
                  <a:gd name="T59" fmla="*/ 96 h 246"/>
                  <a:gd name="T60" fmla="*/ 60 w 342"/>
                  <a:gd name="T61" fmla="*/ 108 h 246"/>
                  <a:gd name="T62" fmla="*/ 66 w 342"/>
                  <a:gd name="T63" fmla="*/ 120 h 246"/>
                  <a:gd name="T64" fmla="*/ 96 w 342"/>
                  <a:gd name="T65" fmla="*/ 108 h 246"/>
                  <a:gd name="T66" fmla="*/ 96 w 342"/>
                  <a:gd name="T67" fmla="*/ 84 h 246"/>
                  <a:gd name="T68" fmla="*/ 108 w 342"/>
                  <a:gd name="T69" fmla="*/ 66 h 246"/>
                  <a:gd name="T70" fmla="*/ 96 w 342"/>
                  <a:gd name="T71" fmla="*/ 36 h 246"/>
                  <a:gd name="T72" fmla="*/ 108 w 342"/>
                  <a:gd name="T73" fmla="*/ 30 h 246"/>
                  <a:gd name="T74" fmla="*/ 102 w 342"/>
                  <a:gd name="T75" fmla="*/ 0 h 246"/>
                  <a:gd name="T76" fmla="*/ 342 w 342"/>
                  <a:gd name="T77" fmla="*/ 60 h 246"/>
                  <a:gd name="T78" fmla="*/ 300 w 342"/>
                  <a:gd name="T79" fmla="*/ 246 h 246"/>
                  <a:gd name="T80" fmla="*/ 216 w 342"/>
                  <a:gd name="T81" fmla="*/ 228 h 246"/>
                  <a:gd name="T82" fmla="*/ 114 w 342"/>
                  <a:gd name="T83" fmla="*/ 228 h 246"/>
                  <a:gd name="T84" fmla="*/ 84 w 342"/>
                  <a:gd name="T85" fmla="*/ 210 h 246"/>
                  <a:gd name="T86" fmla="*/ 60 w 342"/>
                  <a:gd name="T87" fmla="*/ 216 h 246"/>
                  <a:gd name="T88" fmla="*/ 42 w 342"/>
                  <a:gd name="T89" fmla="*/ 204 h 246"/>
                  <a:gd name="T90" fmla="*/ 42 w 342"/>
                  <a:gd name="T91" fmla="*/ 174 h 246"/>
                  <a:gd name="T92" fmla="*/ 24 w 342"/>
                  <a:gd name="T93" fmla="*/ 162 h 24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42"/>
                  <a:gd name="T142" fmla="*/ 0 h 246"/>
                  <a:gd name="T143" fmla="*/ 342 w 342"/>
                  <a:gd name="T144" fmla="*/ 246 h 24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42" h="246">
                    <a:moveTo>
                      <a:pt x="24" y="162"/>
                    </a:moveTo>
                    <a:lnTo>
                      <a:pt x="0" y="150"/>
                    </a:lnTo>
                    <a:lnTo>
                      <a:pt x="6" y="126"/>
                    </a:lnTo>
                    <a:lnTo>
                      <a:pt x="6" y="144"/>
                    </a:lnTo>
                    <a:lnTo>
                      <a:pt x="18" y="126"/>
                    </a:lnTo>
                    <a:lnTo>
                      <a:pt x="6" y="126"/>
                    </a:lnTo>
                    <a:lnTo>
                      <a:pt x="12" y="108"/>
                    </a:lnTo>
                    <a:lnTo>
                      <a:pt x="12" y="54"/>
                    </a:lnTo>
                    <a:lnTo>
                      <a:pt x="6" y="36"/>
                    </a:lnTo>
                    <a:lnTo>
                      <a:pt x="12" y="12"/>
                    </a:lnTo>
                    <a:lnTo>
                      <a:pt x="42" y="36"/>
                    </a:lnTo>
                    <a:lnTo>
                      <a:pt x="72" y="48"/>
                    </a:lnTo>
                    <a:lnTo>
                      <a:pt x="84" y="60"/>
                    </a:lnTo>
                    <a:lnTo>
                      <a:pt x="84" y="54"/>
                    </a:lnTo>
                    <a:lnTo>
                      <a:pt x="90" y="60"/>
                    </a:lnTo>
                    <a:lnTo>
                      <a:pt x="90" y="72"/>
                    </a:lnTo>
                    <a:lnTo>
                      <a:pt x="78" y="72"/>
                    </a:lnTo>
                    <a:lnTo>
                      <a:pt x="60" y="96"/>
                    </a:lnTo>
                    <a:lnTo>
                      <a:pt x="90" y="72"/>
                    </a:lnTo>
                    <a:lnTo>
                      <a:pt x="90" y="66"/>
                    </a:lnTo>
                    <a:lnTo>
                      <a:pt x="96" y="72"/>
                    </a:lnTo>
                    <a:lnTo>
                      <a:pt x="96" y="78"/>
                    </a:lnTo>
                    <a:lnTo>
                      <a:pt x="84" y="84"/>
                    </a:lnTo>
                    <a:lnTo>
                      <a:pt x="90" y="96"/>
                    </a:lnTo>
                    <a:lnTo>
                      <a:pt x="84" y="108"/>
                    </a:lnTo>
                    <a:lnTo>
                      <a:pt x="84" y="102"/>
                    </a:lnTo>
                    <a:lnTo>
                      <a:pt x="72" y="114"/>
                    </a:lnTo>
                    <a:lnTo>
                      <a:pt x="72" y="96"/>
                    </a:lnTo>
                    <a:lnTo>
                      <a:pt x="60" y="108"/>
                    </a:lnTo>
                    <a:lnTo>
                      <a:pt x="66" y="120"/>
                    </a:lnTo>
                    <a:lnTo>
                      <a:pt x="96" y="108"/>
                    </a:lnTo>
                    <a:lnTo>
                      <a:pt x="96" y="84"/>
                    </a:lnTo>
                    <a:lnTo>
                      <a:pt x="108" y="66"/>
                    </a:lnTo>
                    <a:lnTo>
                      <a:pt x="96" y="36"/>
                    </a:lnTo>
                    <a:lnTo>
                      <a:pt x="108" y="30"/>
                    </a:lnTo>
                    <a:lnTo>
                      <a:pt x="102" y="0"/>
                    </a:lnTo>
                    <a:lnTo>
                      <a:pt x="342" y="60"/>
                    </a:lnTo>
                    <a:lnTo>
                      <a:pt x="300" y="246"/>
                    </a:lnTo>
                    <a:lnTo>
                      <a:pt x="216" y="228"/>
                    </a:lnTo>
                    <a:lnTo>
                      <a:pt x="114" y="228"/>
                    </a:lnTo>
                    <a:lnTo>
                      <a:pt x="84" y="210"/>
                    </a:lnTo>
                    <a:lnTo>
                      <a:pt x="60" y="216"/>
                    </a:lnTo>
                    <a:lnTo>
                      <a:pt x="42" y="204"/>
                    </a:lnTo>
                    <a:lnTo>
                      <a:pt x="42" y="174"/>
                    </a:lnTo>
                    <a:lnTo>
                      <a:pt x="24" y="162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95" name="Freeform 372"/>
              <p:cNvSpPr>
                <a:spLocks noChangeAspect="1"/>
              </p:cNvSpPr>
              <p:nvPr/>
            </p:nvSpPr>
            <p:spPr bwMode="auto">
              <a:xfrm>
                <a:off x="210" y="1458"/>
                <a:ext cx="342" cy="246"/>
              </a:xfrm>
              <a:custGeom>
                <a:avLst/>
                <a:gdLst>
                  <a:gd name="T0" fmla="*/ 24 w 342"/>
                  <a:gd name="T1" fmla="*/ 162 h 246"/>
                  <a:gd name="T2" fmla="*/ 0 w 342"/>
                  <a:gd name="T3" fmla="*/ 150 h 246"/>
                  <a:gd name="T4" fmla="*/ 6 w 342"/>
                  <a:gd name="T5" fmla="*/ 126 h 246"/>
                  <a:gd name="T6" fmla="*/ 6 w 342"/>
                  <a:gd name="T7" fmla="*/ 144 h 246"/>
                  <a:gd name="T8" fmla="*/ 18 w 342"/>
                  <a:gd name="T9" fmla="*/ 126 h 246"/>
                  <a:gd name="T10" fmla="*/ 6 w 342"/>
                  <a:gd name="T11" fmla="*/ 126 h 246"/>
                  <a:gd name="T12" fmla="*/ 12 w 342"/>
                  <a:gd name="T13" fmla="*/ 108 h 246"/>
                  <a:gd name="T14" fmla="*/ 24 w 342"/>
                  <a:gd name="T15" fmla="*/ 108 h 246"/>
                  <a:gd name="T16" fmla="*/ 12 w 342"/>
                  <a:gd name="T17" fmla="*/ 108 h 246"/>
                  <a:gd name="T18" fmla="*/ 12 w 342"/>
                  <a:gd name="T19" fmla="*/ 54 h 246"/>
                  <a:gd name="T20" fmla="*/ 6 w 342"/>
                  <a:gd name="T21" fmla="*/ 36 h 246"/>
                  <a:gd name="T22" fmla="*/ 12 w 342"/>
                  <a:gd name="T23" fmla="*/ 12 h 246"/>
                  <a:gd name="T24" fmla="*/ 42 w 342"/>
                  <a:gd name="T25" fmla="*/ 36 h 246"/>
                  <a:gd name="T26" fmla="*/ 72 w 342"/>
                  <a:gd name="T27" fmla="*/ 48 h 246"/>
                  <a:gd name="T28" fmla="*/ 84 w 342"/>
                  <a:gd name="T29" fmla="*/ 60 h 246"/>
                  <a:gd name="T30" fmla="*/ 84 w 342"/>
                  <a:gd name="T31" fmla="*/ 54 h 246"/>
                  <a:gd name="T32" fmla="*/ 90 w 342"/>
                  <a:gd name="T33" fmla="*/ 60 h 246"/>
                  <a:gd name="T34" fmla="*/ 90 w 342"/>
                  <a:gd name="T35" fmla="*/ 72 h 246"/>
                  <a:gd name="T36" fmla="*/ 78 w 342"/>
                  <a:gd name="T37" fmla="*/ 72 h 246"/>
                  <a:gd name="T38" fmla="*/ 60 w 342"/>
                  <a:gd name="T39" fmla="*/ 96 h 246"/>
                  <a:gd name="T40" fmla="*/ 72 w 342"/>
                  <a:gd name="T41" fmla="*/ 96 h 246"/>
                  <a:gd name="T42" fmla="*/ 60 w 342"/>
                  <a:gd name="T43" fmla="*/ 96 h 246"/>
                  <a:gd name="T44" fmla="*/ 90 w 342"/>
                  <a:gd name="T45" fmla="*/ 72 h 246"/>
                  <a:gd name="T46" fmla="*/ 90 w 342"/>
                  <a:gd name="T47" fmla="*/ 66 h 246"/>
                  <a:gd name="T48" fmla="*/ 96 w 342"/>
                  <a:gd name="T49" fmla="*/ 72 h 246"/>
                  <a:gd name="T50" fmla="*/ 96 w 342"/>
                  <a:gd name="T51" fmla="*/ 78 h 246"/>
                  <a:gd name="T52" fmla="*/ 84 w 342"/>
                  <a:gd name="T53" fmla="*/ 84 h 246"/>
                  <a:gd name="T54" fmla="*/ 90 w 342"/>
                  <a:gd name="T55" fmla="*/ 96 h 246"/>
                  <a:gd name="T56" fmla="*/ 84 w 342"/>
                  <a:gd name="T57" fmla="*/ 108 h 246"/>
                  <a:gd name="T58" fmla="*/ 84 w 342"/>
                  <a:gd name="T59" fmla="*/ 102 h 246"/>
                  <a:gd name="T60" fmla="*/ 72 w 342"/>
                  <a:gd name="T61" fmla="*/ 114 h 246"/>
                  <a:gd name="T62" fmla="*/ 72 w 342"/>
                  <a:gd name="T63" fmla="*/ 96 h 246"/>
                  <a:gd name="T64" fmla="*/ 60 w 342"/>
                  <a:gd name="T65" fmla="*/ 108 h 246"/>
                  <a:gd name="T66" fmla="*/ 66 w 342"/>
                  <a:gd name="T67" fmla="*/ 120 h 246"/>
                  <a:gd name="T68" fmla="*/ 96 w 342"/>
                  <a:gd name="T69" fmla="*/ 108 h 246"/>
                  <a:gd name="T70" fmla="*/ 96 w 342"/>
                  <a:gd name="T71" fmla="*/ 84 h 246"/>
                  <a:gd name="T72" fmla="*/ 108 w 342"/>
                  <a:gd name="T73" fmla="*/ 66 h 246"/>
                  <a:gd name="T74" fmla="*/ 96 w 342"/>
                  <a:gd name="T75" fmla="*/ 36 h 246"/>
                  <a:gd name="T76" fmla="*/ 108 w 342"/>
                  <a:gd name="T77" fmla="*/ 30 h 246"/>
                  <a:gd name="T78" fmla="*/ 102 w 342"/>
                  <a:gd name="T79" fmla="*/ 0 h 246"/>
                  <a:gd name="T80" fmla="*/ 342 w 342"/>
                  <a:gd name="T81" fmla="*/ 60 h 246"/>
                  <a:gd name="T82" fmla="*/ 300 w 342"/>
                  <a:gd name="T83" fmla="*/ 246 h 246"/>
                  <a:gd name="T84" fmla="*/ 216 w 342"/>
                  <a:gd name="T85" fmla="*/ 228 h 246"/>
                  <a:gd name="T86" fmla="*/ 114 w 342"/>
                  <a:gd name="T87" fmla="*/ 228 h 246"/>
                  <a:gd name="T88" fmla="*/ 84 w 342"/>
                  <a:gd name="T89" fmla="*/ 210 h 246"/>
                  <a:gd name="T90" fmla="*/ 60 w 342"/>
                  <a:gd name="T91" fmla="*/ 216 h 246"/>
                  <a:gd name="T92" fmla="*/ 42 w 342"/>
                  <a:gd name="T93" fmla="*/ 204 h 246"/>
                  <a:gd name="T94" fmla="*/ 42 w 342"/>
                  <a:gd name="T95" fmla="*/ 174 h 246"/>
                  <a:gd name="T96" fmla="*/ 24 w 342"/>
                  <a:gd name="T97" fmla="*/ 162 h 246"/>
                  <a:gd name="T98" fmla="*/ 24 w 342"/>
                  <a:gd name="T99" fmla="*/ 168 h 2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42"/>
                  <a:gd name="T151" fmla="*/ 0 h 246"/>
                  <a:gd name="T152" fmla="*/ 342 w 342"/>
                  <a:gd name="T153" fmla="*/ 246 h 24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42" h="246">
                    <a:moveTo>
                      <a:pt x="24" y="162"/>
                    </a:moveTo>
                    <a:lnTo>
                      <a:pt x="0" y="150"/>
                    </a:lnTo>
                    <a:lnTo>
                      <a:pt x="6" y="126"/>
                    </a:lnTo>
                    <a:lnTo>
                      <a:pt x="6" y="144"/>
                    </a:lnTo>
                    <a:lnTo>
                      <a:pt x="18" y="126"/>
                    </a:lnTo>
                    <a:lnTo>
                      <a:pt x="6" y="126"/>
                    </a:lnTo>
                    <a:lnTo>
                      <a:pt x="12" y="108"/>
                    </a:lnTo>
                    <a:lnTo>
                      <a:pt x="24" y="108"/>
                    </a:lnTo>
                    <a:lnTo>
                      <a:pt x="12" y="108"/>
                    </a:lnTo>
                    <a:lnTo>
                      <a:pt x="12" y="54"/>
                    </a:lnTo>
                    <a:lnTo>
                      <a:pt x="6" y="36"/>
                    </a:lnTo>
                    <a:lnTo>
                      <a:pt x="12" y="12"/>
                    </a:lnTo>
                    <a:lnTo>
                      <a:pt x="42" y="36"/>
                    </a:lnTo>
                    <a:lnTo>
                      <a:pt x="72" y="48"/>
                    </a:lnTo>
                    <a:lnTo>
                      <a:pt x="84" y="60"/>
                    </a:lnTo>
                    <a:lnTo>
                      <a:pt x="84" y="54"/>
                    </a:lnTo>
                    <a:lnTo>
                      <a:pt x="90" y="60"/>
                    </a:lnTo>
                    <a:lnTo>
                      <a:pt x="90" y="72"/>
                    </a:lnTo>
                    <a:lnTo>
                      <a:pt x="78" y="72"/>
                    </a:lnTo>
                    <a:lnTo>
                      <a:pt x="60" y="96"/>
                    </a:lnTo>
                    <a:lnTo>
                      <a:pt x="72" y="96"/>
                    </a:lnTo>
                    <a:lnTo>
                      <a:pt x="60" y="96"/>
                    </a:lnTo>
                    <a:lnTo>
                      <a:pt x="90" y="72"/>
                    </a:lnTo>
                    <a:lnTo>
                      <a:pt x="90" y="66"/>
                    </a:lnTo>
                    <a:lnTo>
                      <a:pt x="96" y="72"/>
                    </a:lnTo>
                    <a:lnTo>
                      <a:pt x="96" y="78"/>
                    </a:lnTo>
                    <a:lnTo>
                      <a:pt x="84" y="84"/>
                    </a:lnTo>
                    <a:lnTo>
                      <a:pt x="90" y="96"/>
                    </a:lnTo>
                    <a:lnTo>
                      <a:pt x="84" y="108"/>
                    </a:lnTo>
                    <a:lnTo>
                      <a:pt x="84" y="102"/>
                    </a:lnTo>
                    <a:lnTo>
                      <a:pt x="72" y="114"/>
                    </a:lnTo>
                    <a:lnTo>
                      <a:pt x="72" y="96"/>
                    </a:lnTo>
                    <a:lnTo>
                      <a:pt x="60" y="108"/>
                    </a:lnTo>
                    <a:lnTo>
                      <a:pt x="66" y="120"/>
                    </a:lnTo>
                    <a:lnTo>
                      <a:pt x="96" y="108"/>
                    </a:lnTo>
                    <a:lnTo>
                      <a:pt x="96" y="84"/>
                    </a:lnTo>
                    <a:lnTo>
                      <a:pt x="108" y="66"/>
                    </a:lnTo>
                    <a:lnTo>
                      <a:pt x="96" y="36"/>
                    </a:lnTo>
                    <a:lnTo>
                      <a:pt x="108" y="30"/>
                    </a:lnTo>
                    <a:lnTo>
                      <a:pt x="102" y="0"/>
                    </a:lnTo>
                    <a:lnTo>
                      <a:pt x="342" y="60"/>
                    </a:lnTo>
                    <a:lnTo>
                      <a:pt x="300" y="246"/>
                    </a:lnTo>
                    <a:lnTo>
                      <a:pt x="216" y="228"/>
                    </a:lnTo>
                    <a:lnTo>
                      <a:pt x="114" y="228"/>
                    </a:lnTo>
                    <a:lnTo>
                      <a:pt x="84" y="210"/>
                    </a:lnTo>
                    <a:lnTo>
                      <a:pt x="60" y="216"/>
                    </a:lnTo>
                    <a:lnTo>
                      <a:pt x="42" y="204"/>
                    </a:lnTo>
                    <a:lnTo>
                      <a:pt x="42" y="174"/>
                    </a:lnTo>
                    <a:lnTo>
                      <a:pt x="24" y="162"/>
                    </a:lnTo>
                    <a:lnTo>
                      <a:pt x="24" y="16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96" name="Freeform 373"/>
              <p:cNvSpPr>
                <a:spLocks noChangeAspect="1"/>
              </p:cNvSpPr>
              <p:nvPr/>
            </p:nvSpPr>
            <p:spPr bwMode="auto">
              <a:xfrm>
                <a:off x="2106" y="2094"/>
                <a:ext cx="228" cy="228"/>
              </a:xfrm>
              <a:custGeom>
                <a:avLst/>
                <a:gdLst>
                  <a:gd name="T0" fmla="*/ 138 w 228"/>
                  <a:gd name="T1" fmla="*/ 48 h 228"/>
                  <a:gd name="T2" fmla="*/ 144 w 228"/>
                  <a:gd name="T3" fmla="*/ 78 h 228"/>
                  <a:gd name="T4" fmla="*/ 174 w 228"/>
                  <a:gd name="T5" fmla="*/ 48 h 228"/>
                  <a:gd name="T6" fmla="*/ 192 w 228"/>
                  <a:gd name="T7" fmla="*/ 54 h 228"/>
                  <a:gd name="T8" fmla="*/ 204 w 228"/>
                  <a:gd name="T9" fmla="*/ 42 h 228"/>
                  <a:gd name="T10" fmla="*/ 222 w 228"/>
                  <a:gd name="T11" fmla="*/ 42 h 228"/>
                  <a:gd name="T12" fmla="*/ 228 w 228"/>
                  <a:gd name="T13" fmla="*/ 60 h 228"/>
                  <a:gd name="T14" fmla="*/ 228 w 228"/>
                  <a:gd name="T15" fmla="*/ 72 h 228"/>
                  <a:gd name="T16" fmla="*/ 198 w 228"/>
                  <a:gd name="T17" fmla="*/ 54 h 228"/>
                  <a:gd name="T18" fmla="*/ 198 w 228"/>
                  <a:gd name="T19" fmla="*/ 72 h 228"/>
                  <a:gd name="T20" fmla="*/ 180 w 228"/>
                  <a:gd name="T21" fmla="*/ 102 h 228"/>
                  <a:gd name="T22" fmla="*/ 168 w 228"/>
                  <a:gd name="T23" fmla="*/ 102 h 228"/>
                  <a:gd name="T24" fmla="*/ 162 w 228"/>
                  <a:gd name="T25" fmla="*/ 126 h 228"/>
                  <a:gd name="T26" fmla="*/ 144 w 228"/>
                  <a:gd name="T27" fmla="*/ 120 h 228"/>
                  <a:gd name="T28" fmla="*/ 120 w 228"/>
                  <a:gd name="T29" fmla="*/ 186 h 228"/>
                  <a:gd name="T30" fmla="*/ 126 w 228"/>
                  <a:gd name="T31" fmla="*/ 186 h 228"/>
                  <a:gd name="T32" fmla="*/ 120 w 228"/>
                  <a:gd name="T33" fmla="*/ 204 h 228"/>
                  <a:gd name="T34" fmla="*/ 60 w 228"/>
                  <a:gd name="T35" fmla="*/ 228 h 228"/>
                  <a:gd name="T36" fmla="*/ 48 w 228"/>
                  <a:gd name="T37" fmla="*/ 222 h 228"/>
                  <a:gd name="T38" fmla="*/ 42 w 228"/>
                  <a:gd name="T39" fmla="*/ 204 h 228"/>
                  <a:gd name="T40" fmla="*/ 12 w 228"/>
                  <a:gd name="T41" fmla="*/ 186 h 228"/>
                  <a:gd name="T42" fmla="*/ 0 w 228"/>
                  <a:gd name="T43" fmla="*/ 156 h 228"/>
                  <a:gd name="T44" fmla="*/ 18 w 228"/>
                  <a:gd name="T45" fmla="*/ 138 h 228"/>
                  <a:gd name="T46" fmla="*/ 24 w 228"/>
                  <a:gd name="T47" fmla="*/ 114 h 228"/>
                  <a:gd name="T48" fmla="*/ 36 w 228"/>
                  <a:gd name="T49" fmla="*/ 114 h 228"/>
                  <a:gd name="T50" fmla="*/ 36 w 228"/>
                  <a:gd name="T51" fmla="*/ 96 h 228"/>
                  <a:gd name="T52" fmla="*/ 72 w 228"/>
                  <a:gd name="T53" fmla="*/ 66 h 228"/>
                  <a:gd name="T54" fmla="*/ 78 w 228"/>
                  <a:gd name="T55" fmla="*/ 18 h 228"/>
                  <a:gd name="T56" fmla="*/ 72 w 228"/>
                  <a:gd name="T57" fmla="*/ 6 h 228"/>
                  <a:gd name="T58" fmla="*/ 78 w 228"/>
                  <a:gd name="T59" fmla="*/ 0 h 228"/>
                  <a:gd name="T60" fmla="*/ 90 w 228"/>
                  <a:gd name="T61" fmla="*/ 54 h 228"/>
                  <a:gd name="T62" fmla="*/ 126 w 228"/>
                  <a:gd name="T63" fmla="*/ 48 h 228"/>
                  <a:gd name="T64" fmla="*/ 138 w 228"/>
                  <a:gd name="T65" fmla="*/ 48 h 22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28"/>
                  <a:gd name="T100" fmla="*/ 0 h 228"/>
                  <a:gd name="T101" fmla="*/ 228 w 228"/>
                  <a:gd name="T102" fmla="*/ 228 h 22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28" h="228">
                    <a:moveTo>
                      <a:pt x="138" y="48"/>
                    </a:moveTo>
                    <a:lnTo>
                      <a:pt x="144" y="78"/>
                    </a:lnTo>
                    <a:lnTo>
                      <a:pt x="174" y="48"/>
                    </a:lnTo>
                    <a:lnTo>
                      <a:pt x="192" y="54"/>
                    </a:lnTo>
                    <a:lnTo>
                      <a:pt x="204" y="42"/>
                    </a:lnTo>
                    <a:lnTo>
                      <a:pt x="222" y="42"/>
                    </a:lnTo>
                    <a:lnTo>
                      <a:pt x="228" y="60"/>
                    </a:lnTo>
                    <a:lnTo>
                      <a:pt x="228" y="72"/>
                    </a:lnTo>
                    <a:lnTo>
                      <a:pt x="198" y="54"/>
                    </a:lnTo>
                    <a:lnTo>
                      <a:pt x="198" y="72"/>
                    </a:lnTo>
                    <a:lnTo>
                      <a:pt x="180" y="102"/>
                    </a:lnTo>
                    <a:lnTo>
                      <a:pt x="168" y="102"/>
                    </a:lnTo>
                    <a:lnTo>
                      <a:pt x="162" y="126"/>
                    </a:lnTo>
                    <a:lnTo>
                      <a:pt x="144" y="120"/>
                    </a:lnTo>
                    <a:lnTo>
                      <a:pt x="120" y="186"/>
                    </a:lnTo>
                    <a:lnTo>
                      <a:pt x="126" y="186"/>
                    </a:lnTo>
                    <a:lnTo>
                      <a:pt x="120" y="204"/>
                    </a:lnTo>
                    <a:lnTo>
                      <a:pt x="60" y="228"/>
                    </a:lnTo>
                    <a:lnTo>
                      <a:pt x="48" y="222"/>
                    </a:lnTo>
                    <a:lnTo>
                      <a:pt x="42" y="204"/>
                    </a:lnTo>
                    <a:lnTo>
                      <a:pt x="12" y="186"/>
                    </a:lnTo>
                    <a:lnTo>
                      <a:pt x="0" y="156"/>
                    </a:lnTo>
                    <a:lnTo>
                      <a:pt x="18" y="138"/>
                    </a:lnTo>
                    <a:lnTo>
                      <a:pt x="24" y="114"/>
                    </a:lnTo>
                    <a:lnTo>
                      <a:pt x="36" y="114"/>
                    </a:lnTo>
                    <a:lnTo>
                      <a:pt x="36" y="96"/>
                    </a:lnTo>
                    <a:lnTo>
                      <a:pt x="72" y="66"/>
                    </a:lnTo>
                    <a:lnTo>
                      <a:pt x="78" y="18"/>
                    </a:lnTo>
                    <a:lnTo>
                      <a:pt x="72" y="6"/>
                    </a:lnTo>
                    <a:lnTo>
                      <a:pt x="78" y="0"/>
                    </a:lnTo>
                    <a:lnTo>
                      <a:pt x="90" y="54"/>
                    </a:lnTo>
                    <a:lnTo>
                      <a:pt x="126" y="48"/>
                    </a:lnTo>
                    <a:lnTo>
                      <a:pt x="138" y="48"/>
                    </a:lnTo>
                    <a:close/>
                  </a:path>
                </a:pathLst>
              </a:custGeom>
              <a:solidFill>
                <a:srgbClr val="FF4500"/>
              </a:solidFill>
              <a:ln w="9525">
                <a:solidFill>
                  <a:srgbClr val="FF4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97" name="Freeform 374"/>
              <p:cNvSpPr>
                <a:spLocks noChangeAspect="1"/>
              </p:cNvSpPr>
              <p:nvPr/>
            </p:nvSpPr>
            <p:spPr bwMode="auto">
              <a:xfrm>
                <a:off x="2106" y="2094"/>
                <a:ext cx="228" cy="228"/>
              </a:xfrm>
              <a:custGeom>
                <a:avLst/>
                <a:gdLst>
                  <a:gd name="T0" fmla="*/ 138 w 228"/>
                  <a:gd name="T1" fmla="*/ 48 h 228"/>
                  <a:gd name="T2" fmla="*/ 144 w 228"/>
                  <a:gd name="T3" fmla="*/ 78 h 228"/>
                  <a:gd name="T4" fmla="*/ 174 w 228"/>
                  <a:gd name="T5" fmla="*/ 48 h 228"/>
                  <a:gd name="T6" fmla="*/ 192 w 228"/>
                  <a:gd name="T7" fmla="*/ 54 h 228"/>
                  <a:gd name="T8" fmla="*/ 204 w 228"/>
                  <a:gd name="T9" fmla="*/ 42 h 228"/>
                  <a:gd name="T10" fmla="*/ 222 w 228"/>
                  <a:gd name="T11" fmla="*/ 42 h 228"/>
                  <a:gd name="T12" fmla="*/ 228 w 228"/>
                  <a:gd name="T13" fmla="*/ 60 h 228"/>
                  <a:gd name="T14" fmla="*/ 228 w 228"/>
                  <a:gd name="T15" fmla="*/ 72 h 228"/>
                  <a:gd name="T16" fmla="*/ 198 w 228"/>
                  <a:gd name="T17" fmla="*/ 54 h 228"/>
                  <a:gd name="T18" fmla="*/ 198 w 228"/>
                  <a:gd name="T19" fmla="*/ 72 h 228"/>
                  <a:gd name="T20" fmla="*/ 180 w 228"/>
                  <a:gd name="T21" fmla="*/ 102 h 228"/>
                  <a:gd name="T22" fmla="*/ 168 w 228"/>
                  <a:gd name="T23" fmla="*/ 102 h 228"/>
                  <a:gd name="T24" fmla="*/ 162 w 228"/>
                  <a:gd name="T25" fmla="*/ 126 h 228"/>
                  <a:gd name="T26" fmla="*/ 144 w 228"/>
                  <a:gd name="T27" fmla="*/ 120 h 228"/>
                  <a:gd name="T28" fmla="*/ 120 w 228"/>
                  <a:gd name="T29" fmla="*/ 186 h 228"/>
                  <a:gd name="T30" fmla="*/ 126 w 228"/>
                  <a:gd name="T31" fmla="*/ 186 h 228"/>
                  <a:gd name="T32" fmla="*/ 120 w 228"/>
                  <a:gd name="T33" fmla="*/ 204 h 228"/>
                  <a:gd name="T34" fmla="*/ 60 w 228"/>
                  <a:gd name="T35" fmla="*/ 228 h 228"/>
                  <a:gd name="T36" fmla="*/ 48 w 228"/>
                  <a:gd name="T37" fmla="*/ 222 h 228"/>
                  <a:gd name="T38" fmla="*/ 42 w 228"/>
                  <a:gd name="T39" fmla="*/ 204 h 228"/>
                  <a:gd name="T40" fmla="*/ 12 w 228"/>
                  <a:gd name="T41" fmla="*/ 186 h 228"/>
                  <a:gd name="T42" fmla="*/ 0 w 228"/>
                  <a:gd name="T43" fmla="*/ 156 h 228"/>
                  <a:gd name="T44" fmla="*/ 18 w 228"/>
                  <a:gd name="T45" fmla="*/ 138 h 228"/>
                  <a:gd name="T46" fmla="*/ 24 w 228"/>
                  <a:gd name="T47" fmla="*/ 114 h 228"/>
                  <a:gd name="T48" fmla="*/ 36 w 228"/>
                  <a:gd name="T49" fmla="*/ 114 h 228"/>
                  <a:gd name="T50" fmla="*/ 36 w 228"/>
                  <a:gd name="T51" fmla="*/ 96 h 228"/>
                  <a:gd name="T52" fmla="*/ 72 w 228"/>
                  <a:gd name="T53" fmla="*/ 66 h 228"/>
                  <a:gd name="T54" fmla="*/ 78 w 228"/>
                  <a:gd name="T55" fmla="*/ 18 h 228"/>
                  <a:gd name="T56" fmla="*/ 72 w 228"/>
                  <a:gd name="T57" fmla="*/ 6 h 228"/>
                  <a:gd name="T58" fmla="*/ 78 w 228"/>
                  <a:gd name="T59" fmla="*/ 0 h 228"/>
                  <a:gd name="T60" fmla="*/ 90 w 228"/>
                  <a:gd name="T61" fmla="*/ 54 h 228"/>
                  <a:gd name="T62" fmla="*/ 126 w 228"/>
                  <a:gd name="T63" fmla="*/ 48 h 228"/>
                  <a:gd name="T64" fmla="*/ 138 w 228"/>
                  <a:gd name="T65" fmla="*/ 48 h 228"/>
                  <a:gd name="T66" fmla="*/ 138 w 228"/>
                  <a:gd name="T67" fmla="*/ 54 h 22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28"/>
                  <a:gd name="T103" fmla="*/ 0 h 228"/>
                  <a:gd name="T104" fmla="*/ 228 w 228"/>
                  <a:gd name="T105" fmla="*/ 228 h 22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28" h="228">
                    <a:moveTo>
                      <a:pt x="138" y="48"/>
                    </a:moveTo>
                    <a:lnTo>
                      <a:pt x="144" y="78"/>
                    </a:lnTo>
                    <a:lnTo>
                      <a:pt x="174" y="48"/>
                    </a:lnTo>
                    <a:lnTo>
                      <a:pt x="192" y="54"/>
                    </a:lnTo>
                    <a:lnTo>
                      <a:pt x="204" y="42"/>
                    </a:lnTo>
                    <a:lnTo>
                      <a:pt x="222" y="42"/>
                    </a:lnTo>
                    <a:lnTo>
                      <a:pt x="228" y="60"/>
                    </a:lnTo>
                    <a:lnTo>
                      <a:pt x="228" y="72"/>
                    </a:lnTo>
                    <a:lnTo>
                      <a:pt x="198" y="54"/>
                    </a:lnTo>
                    <a:lnTo>
                      <a:pt x="198" y="72"/>
                    </a:lnTo>
                    <a:lnTo>
                      <a:pt x="180" y="102"/>
                    </a:lnTo>
                    <a:lnTo>
                      <a:pt x="168" y="102"/>
                    </a:lnTo>
                    <a:lnTo>
                      <a:pt x="162" y="126"/>
                    </a:lnTo>
                    <a:lnTo>
                      <a:pt x="144" y="120"/>
                    </a:lnTo>
                    <a:lnTo>
                      <a:pt x="120" y="186"/>
                    </a:lnTo>
                    <a:lnTo>
                      <a:pt x="126" y="186"/>
                    </a:lnTo>
                    <a:lnTo>
                      <a:pt x="120" y="204"/>
                    </a:lnTo>
                    <a:lnTo>
                      <a:pt x="60" y="228"/>
                    </a:lnTo>
                    <a:lnTo>
                      <a:pt x="48" y="222"/>
                    </a:lnTo>
                    <a:lnTo>
                      <a:pt x="42" y="204"/>
                    </a:lnTo>
                    <a:lnTo>
                      <a:pt x="12" y="186"/>
                    </a:lnTo>
                    <a:lnTo>
                      <a:pt x="0" y="156"/>
                    </a:lnTo>
                    <a:lnTo>
                      <a:pt x="18" y="138"/>
                    </a:lnTo>
                    <a:lnTo>
                      <a:pt x="24" y="114"/>
                    </a:lnTo>
                    <a:lnTo>
                      <a:pt x="36" y="114"/>
                    </a:lnTo>
                    <a:lnTo>
                      <a:pt x="36" y="96"/>
                    </a:lnTo>
                    <a:lnTo>
                      <a:pt x="72" y="66"/>
                    </a:lnTo>
                    <a:lnTo>
                      <a:pt x="78" y="18"/>
                    </a:lnTo>
                    <a:lnTo>
                      <a:pt x="72" y="6"/>
                    </a:lnTo>
                    <a:lnTo>
                      <a:pt x="78" y="0"/>
                    </a:lnTo>
                    <a:lnTo>
                      <a:pt x="90" y="54"/>
                    </a:lnTo>
                    <a:lnTo>
                      <a:pt x="126" y="48"/>
                    </a:lnTo>
                    <a:lnTo>
                      <a:pt x="138" y="48"/>
                    </a:lnTo>
                    <a:lnTo>
                      <a:pt x="138" y="5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98" name="Freeform 375"/>
              <p:cNvSpPr>
                <a:spLocks noChangeAspect="1"/>
              </p:cNvSpPr>
              <p:nvPr/>
            </p:nvSpPr>
            <p:spPr bwMode="auto">
              <a:xfrm>
                <a:off x="1578" y="1746"/>
                <a:ext cx="270" cy="282"/>
              </a:xfrm>
              <a:custGeom>
                <a:avLst/>
                <a:gdLst>
                  <a:gd name="T0" fmla="*/ 114 w 270"/>
                  <a:gd name="T1" fmla="*/ 282 h 282"/>
                  <a:gd name="T2" fmla="*/ 96 w 270"/>
                  <a:gd name="T3" fmla="*/ 264 h 282"/>
                  <a:gd name="T4" fmla="*/ 90 w 270"/>
                  <a:gd name="T5" fmla="*/ 246 h 282"/>
                  <a:gd name="T6" fmla="*/ 96 w 270"/>
                  <a:gd name="T7" fmla="*/ 234 h 282"/>
                  <a:gd name="T8" fmla="*/ 84 w 270"/>
                  <a:gd name="T9" fmla="*/ 216 h 282"/>
                  <a:gd name="T10" fmla="*/ 78 w 270"/>
                  <a:gd name="T11" fmla="*/ 186 h 282"/>
                  <a:gd name="T12" fmla="*/ 12 w 270"/>
                  <a:gd name="T13" fmla="*/ 138 h 282"/>
                  <a:gd name="T14" fmla="*/ 12 w 270"/>
                  <a:gd name="T15" fmla="*/ 96 h 282"/>
                  <a:gd name="T16" fmla="*/ 0 w 270"/>
                  <a:gd name="T17" fmla="*/ 84 h 282"/>
                  <a:gd name="T18" fmla="*/ 12 w 270"/>
                  <a:gd name="T19" fmla="*/ 66 h 282"/>
                  <a:gd name="T20" fmla="*/ 30 w 270"/>
                  <a:gd name="T21" fmla="*/ 54 h 282"/>
                  <a:gd name="T22" fmla="*/ 30 w 270"/>
                  <a:gd name="T23" fmla="*/ 18 h 282"/>
                  <a:gd name="T24" fmla="*/ 36 w 270"/>
                  <a:gd name="T25" fmla="*/ 12 h 282"/>
                  <a:gd name="T26" fmla="*/ 48 w 270"/>
                  <a:gd name="T27" fmla="*/ 18 h 282"/>
                  <a:gd name="T28" fmla="*/ 90 w 270"/>
                  <a:gd name="T29" fmla="*/ 0 h 282"/>
                  <a:gd name="T30" fmla="*/ 90 w 270"/>
                  <a:gd name="T31" fmla="*/ 18 h 282"/>
                  <a:gd name="T32" fmla="*/ 114 w 270"/>
                  <a:gd name="T33" fmla="*/ 24 h 282"/>
                  <a:gd name="T34" fmla="*/ 126 w 270"/>
                  <a:gd name="T35" fmla="*/ 36 h 282"/>
                  <a:gd name="T36" fmla="*/ 216 w 270"/>
                  <a:gd name="T37" fmla="*/ 54 h 282"/>
                  <a:gd name="T38" fmla="*/ 234 w 270"/>
                  <a:gd name="T39" fmla="*/ 66 h 282"/>
                  <a:gd name="T40" fmla="*/ 228 w 270"/>
                  <a:gd name="T41" fmla="*/ 90 h 282"/>
                  <a:gd name="T42" fmla="*/ 240 w 270"/>
                  <a:gd name="T43" fmla="*/ 90 h 282"/>
                  <a:gd name="T44" fmla="*/ 234 w 270"/>
                  <a:gd name="T45" fmla="*/ 102 h 282"/>
                  <a:gd name="T46" fmla="*/ 246 w 270"/>
                  <a:gd name="T47" fmla="*/ 102 h 282"/>
                  <a:gd name="T48" fmla="*/ 228 w 270"/>
                  <a:gd name="T49" fmla="*/ 132 h 282"/>
                  <a:gd name="T50" fmla="*/ 234 w 270"/>
                  <a:gd name="T51" fmla="*/ 144 h 282"/>
                  <a:gd name="T52" fmla="*/ 270 w 270"/>
                  <a:gd name="T53" fmla="*/ 90 h 282"/>
                  <a:gd name="T54" fmla="*/ 246 w 270"/>
                  <a:gd name="T55" fmla="*/ 174 h 282"/>
                  <a:gd name="T56" fmla="*/ 240 w 270"/>
                  <a:gd name="T57" fmla="*/ 222 h 282"/>
                  <a:gd name="T58" fmla="*/ 252 w 270"/>
                  <a:gd name="T59" fmla="*/ 270 h 282"/>
                  <a:gd name="T60" fmla="*/ 126 w 270"/>
                  <a:gd name="T61" fmla="*/ 276 h 282"/>
                  <a:gd name="T62" fmla="*/ 114 w 270"/>
                  <a:gd name="T63" fmla="*/ 282 h 28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70"/>
                  <a:gd name="T97" fmla="*/ 0 h 282"/>
                  <a:gd name="T98" fmla="*/ 270 w 270"/>
                  <a:gd name="T99" fmla="*/ 282 h 28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70" h="282">
                    <a:moveTo>
                      <a:pt x="114" y="282"/>
                    </a:moveTo>
                    <a:lnTo>
                      <a:pt x="96" y="264"/>
                    </a:lnTo>
                    <a:lnTo>
                      <a:pt x="90" y="246"/>
                    </a:lnTo>
                    <a:lnTo>
                      <a:pt x="96" y="234"/>
                    </a:lnTo>
                    <a:lnTo>
                      <a:pt x="84" y="216"/>
                    </a:lnTo>
                    <a:lnTo>
                      <a:pt x="78" y="186"/>
                    </a:lnTo>
                    <a:lnTo>
                      <a:pt x="12" y="138"/>
                    </a:lnTo>
                    <a:lnTo>
                      <a:pt x="12" y="96"/>
                    </a:lnTo>
                    <a:lnTo>
                      <a:pt x="0" y="84"/>
                    </a:lnTo>
                    <a:lnTo>
                      <a:pt x="12" y="66"/>
                    </a:lnTo>
                    <a:lnTo>
                      <a:pt x="30" y="54"/>
                    </a:lnTo>
                    <a:lnTo>
                      <a:pt x="30" y="18"/>
                    </a:lnTo>
                    <a:lnTo>
                      <a:pt x="36" y="12"/>
                    </a:lnTo>
                    <a:lnTo>
                      <a:pt x="48" y="18"/>
                    </a:lnTo>
                    <a:lnTo>
                      <a:pt x="90" y="0"/>
                    </a:lnTo>
                    <a:lnTo>
                      <a:pt x="90" y="18"/>
                    </a:lnTo>
                    <a:lnTo>
                      <a:pt x="114" y="24"/>
                    </a:lnTo>
                    <a:lnTo>
                      <a:pt x="126" y="36"/>
                    </a:lnTo>
                    <a:lnTo>
                      <a:pt x="216" y="54"/>
                    </a:lnTo>
                    <a:lnTo>
                      <a:pt x="234" y="66"/>
                    </a:lnTo>
                    <a:lnTo>
                      <a:pt x="228" y="90"/>
                    </a:lnTo>
                    <a:lnTo>
                      <a:pt x="240" y="90"/>
                    </a:lnTo>
                    <a:lnTo>
                      <a:pt x="234" y="102"/>
                    </a:lnTo>
                    <a:lnTo>
                      <a:pt x="246" y="102"/>
                    </a:lnTo>
                    <a:lnTo>
                      <a:pt x="228" y="132"/>
                    </a:lnTo>
                    <a:lnTo>
                      <a:pt x="234" y="144"/>
                    </a:lnTo>
                    <a:lnTo>
                      <a:pt x="270" y="90"/>
                    </a:lnTo>
                    <a:lnTo>
                      <a:pt x="246" y="174"/>
                    </a:lnTo>
                    <a:lnTo>
                      <a:pt x="240" y="222"/>
                    </a:lnTo>
                    <a:lnTo>
                      <a:pt x="252" y="270"/>
                    </a:lnTo>
                    <a:lnTo>
                      <a:pt x="126" y="276"/>
                    </a:lnTo>
                    <a:lnTo>
                      <a:pt x="114" y="282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999" name="Freeform 376"/>
              <p:cNvSpPr>
                <a:spLocks noChangeAspect="1"/>
              </p:cNvSpPr>
              <p:nvPr/>
            </p:nvSpPr>
            <p:spPr bwMode="auto">
              <a:xfrm>
                <a:off x="1578" y="1746"/>
                <a:ext cx="270" cy="288"/>
              </a:xfrm>
              <a:custGeom>
                <a:avLst/>
                <a:gdLst>
                  <a:gd name="T0" fmla="*/ 114 w 270"/>
                  <a:gd name="T1" fmla="*/ 282 h 288"/>
                  <a:gd name="T2" fmla="*/ 96 w 270"/>
                  <a:gd name="T3" fmla="*/ 264 h 288"/>
                  <a:gd name="T4" fmla="*/ 90 w 270"/>
                  <a:gd name="T5" fmla="*/ 246 h 288"/>
                  <a:gd name="T6" fmla="*/ 96 w 270"/>
                  <a:gd name="T7" fmla="*/ 234 h 288"/>
                  <a:gd name="T8" fmla="*/ 84 w 270"/>
                  <a:gd name="T9" fmla="*/ 216 h 288"/>
                  <a:gd name="T10" fmla="*/ 78 w 270"/>
                  <a:gd name="T11" fmla="*/ 186 h 288"/>
                  <a:gd name="T12" fmla="*/ 12 w 270"/>
                  <a:gd name="T13" fmla="*/ 138 h 288"/>
                  <a:gd name="T14" fmla="*/ 12 w 270"/>
                  <a:gd name="T15" fmla="*/ 96 h 288"/>
                  <a:gd name="T16" fmla="*/ 0 w 270"/>
                  <a:gd name="T17" fmla="*/ 84 h 288"/>
                  <a:gd name="T18" fmla="*/ 12 w 270"/>
                  <a:gd name="T19" fmla="*/ 66 h 288"/>
                  <a:gd name="T20" fmla="*/ 30 w 270"/>
                  <a:gd name="T21" fmla="*/ 54 h 288"/>
                  <a:gd name="T22" fmla="*/ 30 w 270"/>
                  <a:gd name="T23" fmla="*/ 18 h 288"/>
                  <a:gd name="T24" fmla="*/ 36 w 270"/>
                  <a:gd name="T25" fmla="*/ 12 h 288"/>
                  <a:gd name="T26" fmla="*/ 48 w 270"/>
                  <a:gd name="T27" fmla="*/ 18 h 288"/>
                  <a:gd name="T28" fmla="*/ 90 w 270"/>
                  <a:gd name="T29" fmla="*/ 0 h 288"/>
                  <a:gd name="T30" fmla="*/ 90 w 270"/>
                  <a:gd name="T31" fmla="*/ 18 h 288"/>
                  <a:gd name="T32" fmla="*/ 114 w 270"/>
                  <a:gd name="T33" fmla="*/ 24 h 288"/>
                  <a:gd name="T34" fmla="*/ 126 w 270"/>
                  <a:gd name="T35" fmla="*/ 36 h 288"/>
                  <a:gd name="T36" fmla="*/ 216 w 270"/>
                  <a:gd name="T37" fmla="*/ 54 h 288"/>
                  <a:gd name="T38" fmla="*/ 234 w 270"/>
                  <a:gd name="T39" fmla="*/ 66 h 288"/>
                  <a:gd name="T40" fmla="*/ 228 w 270"/>
                  <a:gd name="T41" fmla="*/ 90 h 288"/>
                  <a:gd name="T42" fmla="*/ 240 w 270"/>
                  <a:gd name="T43" fmla="*/ 90 h 288"/>
                  <a:gd name="T44" fmla="*/ 234 w 270"/>
                  <a:gd name="T45" fmla="*/ 102 h 288"/>
                  <a:gd name="T46" fmla="*/ 246 w 270"/>
                  <a:gd name="T47" fmla="*/ 102 h 288"/>
                  <a:gd name="T48" fmla="*/ 228 w 270"/>
                  <a:gd name="T49" fmla="*/ 132 h 288"/>
                  <a:gd name="T50" fmla="*/ 234 w 270"/>
                  <a:gd name="T51" fmla="*/ 144 h 288"/>
                  <a:gd name="T52" fmla="*/ 270 w 270"/>
                  <a:gd name="T53" fmla="*/ 90 h 288"/>
                  <a:gd name="T54" fmla="*/ 246 w 270"/>
                  <a:gd name="T55" fmla="*/ 174 h 288"/>
                  <a:gd name="T56" fmla="*/ 240 w 270"/>
                  <a:gd name="T57" fmla="*/ 222 h 288"/>
                  <a:gd name="T58" fmla="*/ 252 w 270"/>
                  <a:gd name="T59" fmla="*/ 270 h 288"/>
                  <a:gd name="T60" fmla="*/ 126 w 270"/>
                  <a:gd name="T61" fmla="*/ 276 h 288"/>
                  <a:gd name="T62" fmla="*/ 114 w 270"/>
                  <a:gd name="T63" fmla="*/ 282 h 288"/>
                  <a:gd name="T64" fmla="*/ 114 w 270"/>
                  <a:gd name="T65" fmla="*/ 288 h 28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70"/>
                  <a:gd name="T100" fmla="*/ 0 h 288"/>
                  <a:gd name="T101" fmla="*/ 270 w 270"/>
                  <a:gd name="T102" fmla="*/ 288 h 28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70" h="288">
                    <a:moveTo>
                      <a:pt x="114" y="282"/>
                    </a:moveTo>
                    <a:lnTo>
                      <a:pt x="96" y="264"/>
                    </a:lnTo>
                    <a:lnTo>
                      <a:pt x="90" y="246"/>
                    </a:lnTo>
                    <a:lnTo>
                      <a:pt x="96" y="234"/>
                    </a:lnTo>
                    <a:lnTo>
                      <a:pt x="84" y="216"/>
                    </a:lnTo>
                    <a:lnTo>
                      <a:pt x="78" y="186"/>
                    </a:lnTo>
                    <a:lnTo>
                      <a:pt x="12" y="138"/>
                    </a:lnTo>
                    <a:lnTo>
                      <a:pt x="12" y="96"/>
                    </a:lnTo>
                    <a:lnTo>
                      <a:pt x="0" y="84"/>
                    </a:lnTo>
                    <a:lnTo>
                      <a:pt x="12" y="66"/>
                    </a:lnTo>
                    <a:lnTo>
                      <a:pt x="30" y="54"/>
                    </a:lnTo>
                    <a:lnTo>
                      <a:pt x="30" y="18"/>
                    </a:lnTo>
                    <a:lnTo>
                      <a:pt x="36" y="12"/>
                    </a:lnTo>
                    <a:lnTo>
                      <a:pt x="48" y="18"/>
                    </a:lnTo>
                    <a:lnTo>
                      <a:pt x="90" y="0"/>
                    </a:lnTo>
                    <a:lnTo>
                      <a:pt x="90" y="18"/>
                    </a:lnTo>
                    <a:lnTo>
                      <a:pt x="114" y="24"/>
                    </a:lnTo>
                    <a:lnTo>
                      <a:pt x="126" y="36"/>
                    </a:lnTo>
                    <a:lnTo>
                      <a:pt x="216" y="54"/>
                    </a:lnTo>
                    <a:lnTo>
                      <a:pt x="234" y="66"/>
                    </a:lnTo>
                    <a:lnTo>
                      <a:pt x="228" y="90"/>
                    </a:lnTo>
                    <a:lnTo>
                      <a:pt x="240" y="90"/>
                    </a:lnTo>
                    <a:lnTo>
                      <a:pt x="234" y="102"/>
                    </a:lnTo>
                    <a:lnTo>
                      <a:pt x="246" y="102"/>
                    </a:lnTo>
                    <a:lnTo>
                      <a:pt x="228" y="132"/>
                    </a:lnTo>
                    <a:lnTo>
                      <a:pt x="234" y="144"/>
                    </a:lnTo>
                    <a:lnTo>
                      <a:pt x="270" y="90"/>
                    </a:lnTo>
                    <a:lnTo>
                      <a:pt x="246" y="174"/>
                    </a:lnTo>
                    <a:lnTo>
                      <a:pt x="240" y="222"/>
                    </a:lnTo>
                    <a:lnTo>
                      <a:pt x="252" y="270"/>
                    </a:lnTo>
                    <a:lnTo>
                      <a:pt x="126" y="276"/>
                    </a:lnTo>
                    <a:lnTo>
                      <a:pt x="114" y="282"/>
                    </a:lnTo>
                    <a:lnTo>
                      <a:pt x="114" y="28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00" name="Freeform 377"/>
              <p:cNvSpPr>
                <a:spLocks noChangeAspect="1"/>
              </p:cNvSpPr>
              <p:nvPr/>
            </p:nvSpPr>
            <p:spPr bwMode="auto">
              <a:xfrm>
                <a:off x="720" y="1818"/>
                <a:ext cx="354" cy="294"/>
              </a:xfrm>
              <a:custGeom>
                <a:avLst/>
                <a:gdLst>
                  <a:gd name="T0" fmla="*/ 342 w 354"/>
                  <a:gd name="T1" fmla="*/ 168 h 294"/>
                  <a:gd name="T2" fmla="*/ 336 w 354"/>
                  <a:gd name="T3" fmla="*/ 294 h 294"/>
                  <a:gd name="T4" fmla="*/ 96 w 354"/>
                  <a:gd name="T5" fmla="*/ 270 h 294"/>
                  <a:gd name="T6" fmla="*/ 0 w 354"/>
                  <a:gd name="T7" fmla="*/ 252 h 294"/>
                  <a:gd name="T8" fmla="*/ 12 w 354"/>
                  <a:gd name="T9" fmla="*/ 192 h 294"/>
                  <a:gd name="T10" fmla="*/ 36 w 354"/>
                  <a:gd name="T11" fmla="*/ 30 h 294"/>
                  <a:gd name="T12" fmla="*/ 42 w 354"/>
                  <a:gd name="T13" fmla="*/ 0 h 294"/>
                  <a:gd name="T14" fmla="*/ 354 w 354"/>
                  <a:gd name="T15" fmla="*/ 36 h 294"/>
                  <a:gd name="T16" fmla="*/ 348 w 354"/>
                  <a:gd name="T17" fmla="*/ 138 h 294"/>
                  <a:gd name="T18" fmla="*/ 342 w 354"/>
                  <a:gd name="T19" fmla="*/ 168 h 29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54"/>
                  <a:gd name="T31" fmla="*/ 0 h 294"/>
                  <a:gd name="T32" fmla="*/ 354 w 354"/>
                  <a:gd name="T33" fmla="*/ 294 h 29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54" h="294">
                    <a:moveTo>
                      <a:pt x="342" y="168"/>
                    </a:moveTo>
                    <a:lnTo>
                      <a:pt x="336" y="294"/>
                    </a:lnTo>
                    <a:lnTo>
                      <a:pt x="96" y="270"/>
                    </a:lnTo>
                    <a:lnTo>
                      <a:pt x="0" y="252"/>
                    </a:lnTo>
                    <a:lnTo>
                      <a:pt x="12" y="192"/>
                    </a:lnTo>
                    <a:lnTo>
                      <a:pt x="36" y="30"/>
                    </a:lnTo>
                    <a:lnTo>
                      <a:pt x="42" y="0"/>
                    </a:lnTo>
                    <a:lnTo>
                      <a:pt x="354" y="36"/>
                    </a:lnTo>
                    <a:lnTo>
                      <a:pt x="348" y="138"/>
                    </a:lnTo>
                    <a:lnTo>
                      <a:pt x="342" y="168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20001" name="Freeform 378"/>
              <p:cNvSpPr>
                <a:spLocks noChangeAspect="1"/>
              </p:cNvSpPr>
              <p:nvPr/>
            </p:nvSpPr>
            <p:spPr bwMode="auto">
              <a:xfrm>
                <a:off x="720" y="1818"/>
                <a:ext cx="354" cy="294"/>
              </a:xfrm>
              <a:custGeom>
                <a:avLst/>
                <a:gdLst>
                  <a:gd name="T0" fmla="*/ 342 w 354"/>
                  <a:gd name="T1" fmla="*/ 168 h 294"/>
                  <a:gd name="T2" fmla="*/ 336 w 354"/>
                  <a:gd name="T3" fmla="*/ 294 h 294"/>
                  <a:gd name="T4" fmla="*/ 96 w 354"/>
                  <a:gd name="T5" fmla="*/ 270 h 294"/>
                  <a:gd name="T6" fmla="*/ 0 w 354"/>
                  <a:gd name="T7" fmla="*/ 252 h 294"/>
                  <a:gd name="T8" fmla="*/ 12 w 354"/>
                  <a:gd name="T9" fmla="*/ 192 h 294"/>
                  <a:gd name="T10" fmla="*/ 36 w 354"/>
                  <a:gd name="T11" fmla="*/ 30 h 294"/>
                  <a:gd name="T12" fmla="*/ 42 w 354"/>
                  <a:gd name="T13" fmla="*/ 0 h 294"/>
                  <a:gd name="T14" fmla="*/ 354 w 354"/>
                  <a:gd name="T15" fmla="*/ 36 h 294"/>
                  <a:gd name="T16" fmla="*/ 348 w 354"/>
                  <a:gd name="T17" fmla="*/ 138 h 294"/>
                  <a:gd name="T18" fmla="*/ 342 w 354"/>
                  <a:gd name="T19" fmla="*/ 168 h 294"/>
                  <a:gd name="T20" fmla="*/ 342 w 354"/>
                  <a:gd name="T21" fmla="*/ 174 h 29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54"/>
                  <a:gd name="T34" fmla="*/ 0 h 294"/>
                  <a:gd name="T35" fmla="*/ 354 w 354"/>
                  <a:gd name="T36" fmla="*/ 294 h 29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54" h="294">
                    <a:moveTo>
                      <a:pt x="342" y="168"/>
                    </a:moveTo>
                    <a:lnTo>
                      <a:pt x="336" y="294"/>
                    </a:lnTo>
                    <a:lnTo>
                      <a:pt x="96" y="270"/>
                    </a:lnTo>
                    <a:lnTo>
                      <a:pt x="0" y="252"/>
                    </a:lnTo>
                    <a:lnTo>
                      <a:pt x="12" y="192"/>
                    </a:lnTo>
                    <a:lnTo>
                      <a:pt x="36" y="30"/>
                    </a:lnTo>
                    <a:lnTo>
                      <a:pt x="42" y="0"/>
                    </a:lnTo>
                    <a:lnTo>
                      <a:pt x="354" y="36"/>
                    </a:lnTo>
                    <a:lnTo>
                      <a:pt x="348" y="138"/>
                    </a:lnTo>
                    <a:lnTo>
                      <a:pt x="342" y="168"/>
                    </a:lnTo>
                    <a:lnTo>
                      <a:pt x="342" y="17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</p:grpSp>
        <p:sp>
          <p:nvSpPr>
            <p:cNvPr id="19879" name="Rectangle 379"/>
            <p:cNvSpPr>
              <a:spLocks noChangeArrowheads="1"/>
            </p:cNvSpPr>
            <p:nvPr/>
          </p:nvSpPr>
          <p:spPr bwMode="auto">
            <a:xfrm>
              <a:off x="2618" y="912"/>
              <a:ext cx="576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FFFF00"/>
                  </a:solidFill>
                  <a:latin typeface="Garamond" pitchFamily="18" charset="0"/>
                </a:rPr>
                <a:t>2000</a:t>
              </a:r>
            </a:p>
          </p:txBody>
        </p:sp>
      </p:grpSp>
      <p:grpSp>
        <p:nvGrpSpPr>
          <p:cNvPr id="8" name="Group 380"/>
          <p:cNvGrpSpPr>
            <a:grpSpLocks/>
          </p:cNvGrpSpPr>
          <p:nvPr/>
        </p:nvGrpSpPr>
        <p:grpSpPr bwMode="auto">
          <a:xfrm>
            <a:off x="5105401" y="3962400"/>
            <a:ext cx="2130425" cy="1962150"/>
            <a:chOff x="2256" y="2592"/>
            <a:chExt cx="1342" cy="1236"/>
          </a:xfrm>
        </p:grpSpPr>
        <p:grpSp>
          <p:nvGrpSpPr>
            <p:cNvPr id="19753" name="Group 381"/>
            <p:cNvGrpSpPr>
              <a:grpSpLocks noChangeAspect="1"/>
            </p:cNvGrpSpPr>
            <p:nvPr/>
          </p:nvGrpSpPr>
          <p:grpSpPr bwMode="auto">
            <a:xfrm>
              <a:off x="2256" y="2637"/>
              <a:ext cx="1342" cy="1191"/>
              <a:chOff x="1179" y="774"/>
              <a:chExt cx="3408" cy="2730"/>
            </a:xfrm>
          </p:grpSpPr>
          <p:sp>
            <p:nvSpPr>
              <p:cNvPr id="19755" name="AutoShape 382"/>
              <p:cNvSpPr>
                <a:spLocks noChangeAspect="1" noChangeArrowheads="1"/>
              </p:cNvSpPr>
              <p:nvPr/>
            </p:nvSpPr>
            <p:spPr bwMode="auto">
              <a:xfrm>
                <a:off x="1179" y="774"/>
                <a:ext cx="3402" cy="27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56" name="Rectangle 383"/>
              <p:cNvSpPr>
                <a:spLocks noChangeAspect="1" noChangeArrowheads="1"/>
              </p:cNvSpPr>
              <p:nvPr/>
            </p:nvSpPr>
            <p:spPr bwMode="auto">
              <a:xfrm>
                <a:off x="1179" y="774"/>
                <a:ext cx="3408" cy="2730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57" name="Rectangle 384"/>
              <p:cNvSpPr>
                <a:spLocks noChangeAspect="1" noChangeArrowheads="1"/>
              </p:cNvSpPr>
              <p:nvPr/>
            </p:nvSpPr>
            <p:spPr bwMode="auto">
              <a:xfrm>
                <a:off x="1215" y="816"/>
                <a:ext cx="3336" cy="2646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58" name="Freeform 385"/>
              <p:cNvSpPr>
                <a:spLocks noChangeAspect="1"/>
              </p:cNvSpPr>
              <p:nvPr/>
            </p:nvSpPr>
            <p:spPr bwMode="auto">
              <a:xfrm>
                <a:off x="3411" y="2394"/>
                <a:ext cx="234" cy="378"/>
              </a:xfrm>
              <a:custGeom>
                <a:avLst/>
                <a:gdLst>
                  <a:gd name="T0" fmla="*/ 234 w 234"/>
                  <a:gd name="T1" fmla="*/ 300 h 378"/>
                  <a:gd name="T2" fmla="*/ 60 w 234"/>
                  <a:gd name="T3" fmla="*/ 318 h 378"/>
                  <a:gd name="T4" fmla="*/ 60 w 234"/>
                  <a:gd name="T5" fmla="*/ 330 h 378"/>
                  <a:gd name="T6" fmla="*/ 78 w 234"/>
                  <a:gd name="T7" fmla="*/ 348 h 378"/>
                  <a:gd name="T8" fmla="*/ 78 w 234"/>
                  <a:gd name="T9" fmla="*/ 366 h 378"/>
                  <a:gd name="T10" fmla="*/ 42 w 234"/>
                  <a:gd name="T11" fmla="*/ 378 h 378"/>
                  <a:gd name="T12" fmla="*/ 54 w 234"/>
                  <a:gd name="T13" fmla="*/ 372 h 378"/>
                  <a:gd name="T14" fmla="*/ 36 w 234"/>
                  <a:gd name="T15" fmla="*/ 336 h 378"/>
                  <a:gd name="T16" fmla="*/ 30 w 234"/>
                  <a:gd name="T17" fmla="*/ 372 h 378"/>
                  <a:gd name="T18" fmla="*/ 12 w 234"/>
                  <a:gd name="T19" fmla="*/ 372 h 378"/>
                  <a:gd name="T20" fmla="*/ 12 w 234"/>
                  <a:gd name="T21" fmla="*/ 342 h 378"/>
                  <a:gd name="T22" fmla="*/ 0 w 234"/>
                  <a:gd name="T23" fmla="*/ 258 h 378"/>
                  <a:gd name="T24" fmla="*/ 0 w 234"/>
                  <a:gd name="T25" fmla="*/ 12 h 378"/>
                  <a:gd name="T26" fmla="*/ 162 w 234"/>
                  <a:gd name="T27" fmla="*/ 0 h 378"/>
                  <a:gd name="T28" fmla="*/ 204 w 234"/>
                  <a:gd name="T29" fmla="*/ 162 h 378"/>
                  <a:gd name="T30" fmla="*/ 228 w 234"/>
                  <a:gd name="T31" fmla="*/ 204 h 378"/>
                  <a:gd name="T32" fmla="*/ 216 w 234"/>
                  <a:gd name="T33" fmla="*/ 234 h 378"/>
                  <a:gd name="T34" fmla="*/ 234 w 234"/>
                  <a:gd name="T35" fmla="*/ 300 h 37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34"/>
                  <a:gd name="T55" fmla="*/ 0 h 378"/>
                  <a:gd name="T56" fmla="*/ 234 w 234"/>
                  <a:gd name="T57" fmla="*/ 378 h 37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34" h="378">
                    <a:moveTo>
                      <a:pt x="234" y="300"/>
                    </a:moveTo>
                    <a:lnTo>
                      <a:pt x="60" y="318"/>
                    </a:lnTo>
                    <a:lnTo>
                      <a:pt x="60" y="330"/>
                    </a:lnTo>
                    <a:lnTo>
                      <a:pt x="78" y="348"/>
                    </a:lnTo>
                    <a:lnTo>
                      <a:pt x="78" y="366"/>
                    </a:lnTo>
                    <a:lnTo>
                      <a:pt x="42" y="378"/>
                    </a:lnTo>
                    <a:lnTo>
                      <a:pt x="54" y="372"/>
                    </a:lnTo>
                    <a:lnTo>
                      <a:pt x="36" y="336"/>
                    </a:lnTo>
                    <a:lnTo>
                      <a:pt x="30" y="372"/>
                    </a:lnTo>
                    <a:lnTo>
                      <a:pt x="12" y="372"/>
                    </a:lnTo>
                    <a:lnTo>
                      <a:pt x="12" y="342"/>
                    </a:lnTo>
                    <a:lnTo>
                      <a:pt x="0" y="258"/>
                    </a:lnTo>
                    <a:lnTo>
                      <a:pt x="0" y="12"/>
                    </a:lnTo>
                    <a:lnTo>
                      <a:pt x="162" y="0"/>
                    </a:lnTo>
                    <a:lnTo>
                      <a:pt x="204" y="162"/>
                    </a:lnTo>
                    <a:lnTo>
                      <a:pt x="228" y="204"/>
                    </a:lnTo>
                    <a:lnTo>
                      <a:pt x="216" y="234"/>
                    </a:lnTo>
                    <a:lnTo>
                      <a:pt x="234" y="30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59" name="Freeform 386"/>
              <p:cNvSpPr>
                <a:spLocks noChangeAspect="1"/>
              </p:cNvSpPr>
              <p:nvPr/>
            </p:nvSpPr>
            <p:spPr bwMode="auto">
              <a:xfrm>
                <a:off x="3411" y="2394"/>
                <a:ext cx="234" cy="378"/>
              </a:xfrm>
              <a:custGeom>
                <a:avLst/>
                <a:gdLst>
                  <a:gd name="T0" fmla="*/ 234 w 234"/>
                  <a:gd name="T1" fmla="*/ 300 h 378"/>
                  <a:gd name="T2" fmla="*/ 60 w 234"/>
                  <a:gd name="T3" fmla="*/ 318 h 378"/>
                  <a:gd name="T4" fmla="*/ 60 w 234"/>
                  <a:gd name="T5" fmla="*/ 330 h 378"/>
                  <a:gd name="T6" fmla="*/ 78 w 234"/>
                  <a:gd name="T7" fmla="*/ 348 h 378"/>
                  <a:gd name="T8" fmla="*/ 78 w 234"/>
                  <a:gd name="T9" fmla="*/ 366 h 378"/>
                  <a:gd name="T10" fmla="*/ 42 w 234"/>
                  <a:gd name="T11" fmla="*/ 378 h 378"/>
                  <a:gd name="T12" fmla="*/ 54 w 234"/>
                  <a:gd name="T13" fmla="*/ 372 h 378"/>
                  <a:gd name="T14" fmla="*/ 36 w 234"/>
                  <a:gd name="T15" fmla="*/ 336 h 378"/>
                  <a:gd name="T16" fmla="*/ 30 w 234"/>
                  <a:gd name="T17" fmla="*/ 372 h 378"/>
                  <a:gd name="T18" fmla="*/ 12 w 234"/>
                  <a:gd name="T19" fmla="*/ 372 h 378"/>
                  <a:gd name="T20" fmla="*/ 12 w 234"/>
                  <a:gd name="T21" fmla="*/ 342 h 378"/>
                  <a:gd name="T22" fmla="*/ 0 w 234"/>
                  <a:gd name="T23" fmla="*/ 258 h 378"/>
                  <a:gd name="T24" fmla="*/ 0 w 234"/>
                  <a:gd name="T25" fmla="*/ 12 h 378"/>
                  <a:gd name="T26" fmla="*/ 162 w 234"/>
                  <a:gd name="T27" fmla="*/ 0 h 378"/>
                  <a:gd name="T28" fmla="*/ 204 w 234"/>
                  <a:gd name="T29" fmla="*/ 162 h 378"/>
                  <a:gd name="T30" fmla="*/ 228 w 234"/>
                  <a:gd name="T31" fmla="*/ 204 h 378"/>
                  <a:gd name="T32" fmla="*/ 216 w 234"/>
                  <a:gd name="T33" fmla="*/ 234 h 378"/>
                  <a:gd name="T34" fmla="*/ 234 w 234"/>
                  <a:gd name="T35" fmla="*/ 300 h 378"/>
                  <a:gd name="T36" fmla="*/ 234 w 234"/>
                  <a:gd name="T37" fmla="*/ 306 h 37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34"/>
                  <a:gd name="T58" fmla="*/ 0 h 378"/>
                  <a:gd name="T59" fmla="*/ 234 w 234"/>
                  <a:gd name="T60" fmla="*/ 378 h 37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34" h="378">
                    <a:moveTo>
                      <a:pt x="234" y="300"/>
                    </a:moveTo>
                    <a:lnTo>
                      <a:pt x="60" y="318"/>
                    </a:lnTo>
                    <a:lnTo>
                      <a:pt x="60" y="330"/>
                    </a:lnTo>
                    <a:lnTo>
                      <a:pt x="78" y="348"/>
                    </a:lnTo>
                    <a:lnTo>
                      <a:pt x="78" y="366"/>
                    </a:lnTo>
                    <a:lnTo>
                      <a:pt x="42" y="378"/>
                    </a:lnTo>
                    <a:lnTo>
                      <a:pt x="54" y="372"/>
                    </a:lnTo>
                    <a:lnTo>
                      <a:pt x="36" y="336"/>
                    </a:lnTo>
                    <a:lnTo>
                      <a:pt x="30" y="372"/>
                    </a:lnTo>
                    <a:lnTo>
                      <a:pt x="12" y="372"/>
                    </a:lnTo>
                    <a:lnTo>
                      <a:pt x="12" y="342"/>
                    </a:lnTo>
                    <a:lnTo>
                      <a:pt x="0" y="258"/>
                    </a:lnTo>
                    <a:lnTo>
                      <a:pt x="0" y="12"/>
                    </a:lnTo>
                    <a:lnTo>
                      <a:pt x="162" y="0"/>
                    </a:lnTo>
                    <a:lnTo>
                      <a:pt x="204" y="162"/>
                    </a:lnTo>
                    <a:lnTo>
                      <a:pt x="228" y="204"/>
                    </a:lnTo>
                    <a:lnTo>
                      <a:pt x="216" y="234"/>
                    </a:lnTo>
                    <a:lnTo>
                      <a:pt x="234" y="300"/>
                    </a:lnTo>
                    <a:lnTo>
                      <a:pt x="234" y="30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60" name="Freeform 387"/>
              <p:cNvSpPr>
                <a:spLocks noChangeAspect="1"/>
              </p:cNvSpPr>
              <p:nvPr/>
            </p:nvSpPr>
            <p:spPr bwMode="auto">
              <a:xfrm>
                <a:off x="1263" y="2562"/>
                <a:ext cx="648" cy="570"/>
              </a:xfrm>
              <a:custGeom>
                <a:avLst/>
                <a:gdLst>
                  <a:gd name="T0" fmla="*/ 6 w 648"/>
                  <a:gd name="T1" fmla="*/ 324 h 570"/>
                  <a:gd name="T2" fmla="*/ 6 w 648"/>
                  <a:gd name="T3" fmla="*/ 330 h 570"/>
                  <a:gd name="T4" fmla="*/ 42 w 648"/>
                  <a:gd name="T5" fmla="*/ 360 h 570"/>
                  <a:gd name="T6" fmla="*/ 30 w 648"/>
                  <a:gd name="T7" fmla="*/ 396 h 570"/>
                  <a:gd name="T8" fmla="*/ 72 w 648"/>
                  <a:gd name="T9" fmla="*/ 366 h 570"/>
                  <a:gd name="T10" fmla="*/ 48 w 648"/>
                  <a:gd name="T11" fmla="*/ 444 h 570"/>
                  <a:gd name="T12" fmla="*/ 102 w 648"/>
                  <a:gd name="T13" fmla="*/ 462 h 570"/>
                  <a:gd name="T14" fmla="*/ 120 w 648"/>
                  <a:gd name="T15" fmla="*/ 456 h 570"/>
                  <a:gd name="T16" fmla="*/ 114 w 648"/>
                  <a:gd name="T17" fmla="*/ 504 h 570"/>
                  <a:gd name="T18" fmla="*/ 66 w 648"/>
                  <a:gd name="T19" fmla="*/ 546 h 570"/>
                  <a:gd name="T20" fmla="*/ 0 w 648"/>
                  <a:gd name="T21" fmla="*/ 570 h 570"/>
                  <a:gd name="T22" fmla="*/ 78 w 648"/>
                  <a:gd name="T23" fmla="*/ 546 h 570"/>
                  <a:gd name="T24" fmla="*/ 96 w 648"/>
                  <a:gd name="T25" fmla="*/ 546 h 570"/>
                  <a:gd name="T26" fmla="*/ 114 w 648"/>
                  <a:gd name="T27" fmla="*/ 534 h 570"/>
                  <a:gd name="T28" fmla="*/ 204 w 648"/>
                  <a:gd name="T29" fmla="*/ 456 h 570"/>
                  <a:gd name="T30" fmla="*/ 252 w 648"/>
                  <a:gd name="T31" fmla="*/ 372 h 570"/>
                  <a:gd name="T32" fmla="*/ 252 w 648"/>
                  <a:gd name="T33" fmla="*/ 372 h 570"/>
                  <a:gd name="T34" fmla="*/ 264 w 648"/>
                  <a:gd name="T35" fmla="*/ 378 h 570"/>
                  <a:gd name="T36" fmla="*/ 240 w 648"/>
                  <a:gd name="T37" fmla="*/ 390 h 570"/>
                  <a:gd name="T38" fmla="*/ 246 w 648"/>
                  <a:gd name="T39" fmla="*/ 426 h 570"/>
                  <a:gd name="T40" fmla="*/ 258 w 648"/>
                  <a:gd name="T41" fmla="*/ 438 h 570"/>
                  <a:gd name="T42" fmla="*/ 288 w 648"/>
                  <a:gd name="T43" fmla="*/ 420 h 570"/>
                  <a:gd name="T44" fmla="*/ 300 w 648"/>
                  <a:gd name="T45" fmla="*/ 384 h 570"/>
                  <a:gd name="T46" fmla="*/ 318 w 648"/>
                  <a:gd name="T47" fmla="*/ 390 h 570"/>
                  <a:gd name="T48" fmla="*/ 426 w 648"/>
                  <a:gd name="T49" fmla="*/ 414 h 570"/>
                  <a:gd name="T50" fmla="*/ 450 w 648"/>
                  <a:gd name="T51" fmla="*/ 408 h 570"/>
                  <a:gd name="T52" fmla="*/ 462 w 648"/>
                  <a:gd name="T53" fmla="*/ 432 h 570"/>
                  <a:gd name="T54" fmla="*/ 468 w 648"/>
                  <a:gd name="T55" fmla="*/ 438 h 570"/>
                  <a:gd name="T56" fmla="*/ 510 w 648"/>
                  <a:gd name="T57" fmla="*/ 450 h 570"/>
                  <a:gd name="T58" fmla="*/ 528 w 648"/>
                  <a:gd name="T59" fmla="*/ 450 h 570"/>
                  <a:gd name="T60" fmla="*/ 534 w 648"/>
                  <a:gd name="T61" fmla="*/ 444 h 570"/>
                  <a:gd name="T62" fmla="*/ 606 w 648"/>
                  <a:gd name="T63" fmla="*/ 504 h 570"/>
                  <a:gd name="T64" fmla="*/ 618 w 648"/>
                  <a:gd name="T65" fmla="*/ 510 h 570"/>
                  <a:gd name="T66" fmla="*/ 648 w 648"/>
                  <a:gd name="T67" fmla="*/ 540 h 570"/>
                  <a:gd name="T68" fmla="*/ 600 w 648"/>
                  <a:gd name="T69" fmla="*/ 498 h 570"/>
                  <a:gd name="T70" fmla="*/ 480 w 648"/>
                  <a:gd name="T71" fmla="*/ 438 h 570"/>
                  <a:gd name="T72" fmla="*/ 456 w 648"/>
                  <a:gd name="T73" fmla="*/ 414 h 570"/>
                  <a:gd name="T74" fmla="*/ 414 w 648"/>
                  <a:gd name="T75" fmla="*/ 396 h 570"/>
                  <a:gd name="T76" fmla="*/ 252 w 648"/>
                  <a:gd name="T77" fmla="*/ 36 h 570"/>
                  <a:gd name="T78" fmla="*/ 210 w 648"/>
                  <a:gd name="T79" fmla="*/ 24 h 570"/>
                  <a:gd name="T80" fmla="*/ 60 w 648"/>
                  <a:gd name="T81" fmla="*/ 84 h 570"/>
                  <a:gd name="T82" fmla="*/ 114 w 648"/>
                  <a:gd name="T83" fmla="*/ 144 h 570"/>
                  <a:gd name="T84" fmla="*/ 108 w 648"/>
                  <a:gd name="T85" fmla="*/ 156 h 570"/>
                  <a:gd name="T86" fmla="*/ 102 w 648"/>
                  <a:gd name="T87" fmla="*/ 180 h 570"/>
                  <a:gd name="T88" fmla="*/ 84 w 648"/>
                  <a:gd name="T89" fmla="*/ 156 h 570"/>
                  <a:gd name="T90" fmla="*/ 18 w 648"/>
                  <a:gd name="T91" fmla="*/ 168 h 570"/>
                  <a:gd name="T92" fmla="*/ 30 w 648"/>
                  <a:gd name="T93" fmla="*/ 192 h 570"/>
                  <a:gd name="T94" fmla="*/ 78 w 648"/>
                  <a:gd name="T95" fmla="*/ 228 h 570"/>
                  <a:gd name="T96" fmla="*/ 114 w 648"/>
                  <a:gd name="T97" fmla="*/ 228 h 570"/>
                  <a:gd name="T98" fmla="*/ 102 w 648"/>
                  <a:gd name="T99" fmla="*/ 270 h 57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48"/>
                  <a:gd name="T151" fmla="*/ 0 h 570"/>
                  <a:gd name="T152" fmla="*/ 648 w 648"/>
                  <a:gd name="T153" fmla="*/ 570 h 57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48" h="570">
                    <a:moveTo>
                      <a:pt x="54" y="282"/>
                    </a:moveTo>
                    <a:lnTo>
                      <a:pt x="6" y="324"/>
                    </a:lnTo>
                    <a:lnTo>
                      <a:pt x="24" y="324"/>
                    </a:lnTo>
                    <a:lnTo>
                      <a:pt x="6" y="330"/>
                    </a:lnTo>
                    <a:lnTo>
                      <a:pt x="18" y="348"/>
                    </a:lnTo>
                    <a:lnTo>
                      <a:pt x="42" y="360"/>
                    </a:lnTo>
                    <a:lnTo>
                      <a:pt x="24" y="372"/>
                    </a:lnTo>
                    <a:lnTo>
                      <a:pt x="30" y="396"/>
                    </a:lnTo>
                    <a:lnTo>
                      <a:pt x="42" y="402"/>
                    </a:lnTo>
                    <a:lnTo>
                      <a:pt x="72" y="366"/>
                    </a:lnTo>
                    <a:lnTo>
                      <a:pt x="60" y="426"/>
                    </a:lnTo>
                    <a:lnTo>
                      <a:pt x="48" y="444"/>
                    </a:lnTo>
                    <a:lnTo>
                      <a:pt x="84" y="426"/>
                    </a:lnTo>
                    <a:lnTo>
                      <a:pt x="102" y="462"/>
                    </a:lnTo>
                    <a:lnTo>
                      <a:pt x="114" y="438"/>
                    </a:lnTo>
                    <a:lnTo>
                      <a:pt x="120" y="456"/>
                    </a:lnTo>
                    <a:lnTo>
                      <a:pt x="144" y="444"/>
                    </a:lnTo>
                    <a:lnTo>
                      <a:pt x="114" y="504"/>
                    </a:lnTo>
                    <a:lnTo>
                      <a:pt x="72" y="528"/>
                    </a:lnTo>
                    <a:lnTo>
                      <a:pt x="66" y="546"/>
                    </a:lnTo>
                    <a:lnTo>
                      <a:pt x="36" y="540"/>
                    </a:lnTo>
                    <a:lnTo>
                      <a:pt x="0" y="570"/>
                    </a:lnTo>
                    <a:lnTo>
                      <a:pt x="42" y="552"/>
                    </a:lnTo>
                    <a:lnTo>
                      <a:pt x="78" y="546"/>
                    </a:lnTo>
                    <a:lnTo>
                      <a:pt x="72" y="558"/>
                    </a:lnTo>
                    <a:lnTo>
                      <a:pt x="96" y="546"/>
                    </a:lnTo>
                    <a:lnTo>
                      <a:pt x="90" y="528"/>
                    </a:lnTo>
                    <a:lnTo>
                      <a:pt x="114" y="534"/>
                    </a:lnTo>
                    <a:lnTo>
                      <a:pt x="186" y="480"/>
                    </a:lnTo>
                    <a:lnTo>
                      <a:pt x="204" y="456"/>
                    </a:lnTo>
                    <a:lnTo>
                      <a:pt x="192" y="438"/>
                    </a:lnTo>
                    <a:lnTo>
                      <a:pt x="252" y="372"/>
                    </a:lnTo>
                    <a:lnTo>
                      <a:pt x="258" y="336"/>
                    </a:lnTo>
                    <a:lnTo>
                      <a:pt x="252" y="372"/>
                    </a:lnTo>
                    <a:lnTo>
                      <a:pt x="276" y="360"/>
                    </a:lnTo>
                    <a:lnTo>
                      <a:pt x="264" y="378"/>
                    </a:lnTo>
                    <a:lnTo>
                      <a:pt x="282" y="384"/>
                    </a:lnTo>
                    <a:lnTo>
                      <a:pt x="240" y="390"/>
                    </a:lnTo>
                    <a:lnTo>
                      <a:pt x="234" y="426"/>
                    </a:lnTo>
                    <a:lnTo>
                      <a:pt x="246" y="426"/>
                    </a:lnTo>
                    <a:lnTo>
                      <a:pt x="234" y="444"/>
                    </a:lnTo>
                    <a:lnTo>
                      <a:pt x="258" y="438"/>
                    </a:lnTo>
                    <a:lnTo>
                      <a:pt x="270" y="414"/>
                    </a:lnTo>
                    <a:lnTo>
                      <a:pt x="288" y="420"/>
                    </a:lnTo>
                    <a:lnTo>
                      <a:pt x="300" y="372"/>
                    </a:lnTo>
                    <a:lnTo>
                      <a:pt x="300" y="384"/>
                    </a:lnTo>
                    <a:lnTo>
                      <a:pt x="324" y="378"/>
                    </a:lnTo>
                    <a:lnTo>
                      <a:pt x="318" y="390"/>
                    </a:lnTo>
                    <a:lnTo>
                      <a:pt x="366" y="414"/>
                    </a:lnTo>
                    <a:lnTo>
                      <a:pt x="426" y="414"/>
                    </a:lnTo>
                    <a:lnTo>
                      <a:pt x="438" y="402"/>
                    </a:lnTo>
                    <a:lnTo>
                      <a:pt x="450" y="408"/>
                    </a:lnTo>
                    <a:lnTo>
                      <a:pt x="438" y="426"/>
                    </a:lnTo>
                    <a:lnTo>
                      <a:pt x="462" y="432"/>
                    </a:lnTo>
                    <a:lnTo>
                      <a:pt x="468" y="414"/>
                    </a:lnTo>
                    <a:lnTo>
                      <a:pt x="468" y="438"/>
                    </a:lnTo>
                    <a:lnTo>
                      <a:pt x="498" y="456"/>
                    </a:lnTo>
                    <a:lnTo>
                      <a:pt x="510" y="450"/>
                    </a:lnTo>
                    <a:lnTo>
                      <a:pt x="492" y="432"/>
                    </a:lnTo>
                    <a:lnTo>
                      <a:pt x="528" y="450"/>
                    </a:lnTo>
                    <a:lnTo>
                      <a:pt x="510" y="414"/>
                    </a:lnTo>
                    <a:lnTo>
                      <a:pt x="534" y="444"/>
                    </a:lnTo>
                    <a:lnTo>
                      <a:pt x="564" y="480"/>
                    </a:lnTo>
                    <a:lnTo>
                      <a:pt x="606" y="504"/>
                    </a:lnTo>
                    <a:lnTo>
                      <a:pt x="606" y="534"/>
                    </a:lnTo>
                    <a:lnTo>
                      <a:pt x="618" y="510"/>
                    </a:lnTo>
                    <a:lnTo>
                      <a:pt x="636" y="552"/>
                    </a:lnTo>
                    <a:lnTo>
                      <a:pt x="648" y="540"/>
                    </a:lnTo>
                    <a:lnTo>
                      <a:pt x="642" y="510"/>
                    </a:lnTo>
                    <a:lnTo>
                      <a:pt x="600" y="498"/>
                    </a:lnTo>
                    <a:lnTo>
                      <a:pt x="510" y="402"/>
                    </a:lnTo>
                    <a:lnTo>
                      <a:pt x="480" y="438"/>
                    </a:lnTo>
                    <a:lnTo>
                      <a:pt x="474" y="408"/>
                    </a:lnTo>
                    <a:lnTo>
                      <a:pt x="456" y="414"/>
                    </a:lnTo>
                    <a:lnTo>
                      <a:pt x="444" y="390"/>
                    </a:lnTo>
                    <a:lnTo>
                      <a:pt x="414" y="396"/>
                    </a:lnTo>
                    <a:lnTo>
                      <a:pt x="378" y="60"/>
                    </a:lnTo>
                    <a:lnTo>
                      <a:pt x="252" y="36"/>
                    </a:lnTo>
                    <a:lnTo>
                      <a:pt x="216" y="12"/>
                    </a:lnTo>
                    <a:lnTo>
                      <a:pt x="210" y="24"/>
                    </a:lnTo>
                    <a:lnTo>
                      <a:pt x="198" y="0"/>
                    </a:lnTo>
                    <a:lnTo>
                      <a:pt x="60" y="84"/>
                    </a:lnTo>
                    <a:lnTo>
                      <a:pt x="90" y="138"/>
                    </a:lnTo>
                    <a:lnTo>
                      <a:pt x="114" y="144"/>
                    </a:lnTo>
                    <a:lnTo>
                      <a:pt x="138" y="168"/>
                    </a:lnTo>
                    <a:lnTo>
                      <a:pt x="108" y="156"/>
                    </a:lnTo>
                    <a:lnTo>
                      <a:pt x="120" y="174"/>
                    </a:lnTo>
                    <a:lnTo>
                      <a:pt x="102" y="180"/>
                    </a:lnTo>
                    <a:lnTo>
                      <a:pt x="78" y="174"/>
                    </a:lnTo>
                    <a:lnTo>
                      <a:pt x="84" y="156"/>
                    </a:lnTo>
                    <a:lnTo>
                      <a:pt x="72" y="150"/>
                    </a:lnTo>
                    <a:lnTo>
                      <a:pt x="18" y="168"/>
                    </a:lnTo>
                    <a:lnTo>
                      <a:pt x="42" y="192"/>
                    </a:lnTo>
                    <a:lnTo>
                      <a:pt x="30" y="192"/>
                    </a:lnTo>
                    <a:lnTo>
                      <a:pt x="36" y="216"/>
                    </a:lnTo>
                    <a:lnTo>
                      <a:pt x="78" y="228"/>
                    </a:lnTo>
                    <a:lnTo>
                      <a:pt x="78" y="240"/>
                    </a:lnTo>
                    <a:lnTo>
                      <a:pt x="114" y="228"/>
                    </a:lnTo>
                    <a:lnTo>
                      <a:pt x="102" y="234"/>
                    </a:lnTo>
                    <a:lnTo>
                      <a:pt x="102" y="270"/>
                    </a:lnTo>
                    <a:lnTo>
                      <a:pt x="54" y="282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61" name="Freeform 388"/>
              <p:cNvSpPr>
                <a:spLocks noChangeAspect="1"/>
              </p:cNvSpPr>
              <p:nvPr/>
            </p:nvSpPr>
            <p:spPr bwMode="auto">
              <a:xfrm>
                <a:off x="1263" y="2562"/>
                <a:ext cx="648" cy="570"/>
              </a:xfrm>
              <a:custGeom>
                <a:avLst/>
                <a:gdLst>
                  <a:gd name="T0" fmla="*/ 6 w 648"/>
                  <a:gd name="T1" fmla="*/ 324 h 570"/>
                  <a:gd name="T2" fmla="*/ 6 w 648"/>
                  <a:gd name="T3" fmla="*/ 330 h 570"/>
                  <a:gd name="T4" fmla="*/ 42 w 648"/>
                  <a:gd name="T5" fmla="*/ 360 h 570"/>
                  <a:gd name="T6" fmla="*/ 30 w 648"/>
                  <a:gd name="T7" fmla="*/ 396 h 570"/>
                  <a:gd name="T8" fmla="*/ 72 w 648"/>
                  <a:gd name="T9" fmla="*/ 366 h 570"/>
                  <a:gd name="T10" fmla="*/ 48 w 648"/>
                  <a:gd name="T11" fmla="*/ 444 h 570"/>
                  <a:gd name="T12" fmla="*/ 102 w 648"/>
                  <a:gd name="T13" fmla="*/ 462 h 570"/>
                  <a:gd name="T14" fmla="*/ 120 w 648"/>
                  <a:gd name="T15" fmla="*/ 456 h 570"/>
                  <a:gd name="T16" fmla="*/ 114 w 648"/>
                  <a:gd name="T17" fmla="*/ 504 h 570"/>
                  <a:gd name="T18" fmla="*/ 66 w 648"/>
                  <a:gd name="T19" fmla="*/ 546 h 570"/>
                  <a:gd name="T20" fmla="*/ 0 w 648"/>
                  <a:gd name="T21" fmla="*/ 570 h 570"/>
                  <a:gd name="T22" fmla="*/ 78 w 648"/>
                  <a:gd name="T23" fmla="*/ 546 h 570"/>
                  <a:gd name="T24" fmla="*/ 96 w 648"/>
                  <a:gd name="T25" fmla="*/ 546 h 570"/>
                  <a:gd name="T26" fmla="*/ 114 w 648"/>
                  <a:gd name="T27" fmla="*/ 534 h 570"/>
                  <a:gd name="T28" fmla="*/ 204 w 648"/>
                  <a:gd name="T29" fmla="*/ 456 h 570"/>
                  <a:gd name="T30" fmla="*/ 252 w 648"/>
                  <a:gd name="T31" fmla="*/ 372 h 570"/>
                  <a:gd name="T32" fmla="*/ 252 w 648"/>
                  <a:gd name="T33" fmla="*/ 372 h 570"/>
                  <a:gd name="T34" fmla="*/ 264 w 648"/>
                  <a:gd name="T35" fmla="*/ 378 h 570"/>
                  <a:gd name="T36" fmla="*/ 240 w 648"/>
                  <a:gd name="T37" fmla="*/ 390 h 570"/>
                  <a:gd name="T38" fmla="*/ 246 w 648"/>
                  <a:gd name="T39" fmla="*/ 426 h 570"/>
                  <a:gd name="T40" fmla="*/ 258 w 648"/>
                  <a:gd name="T41" fmla="*/ 438 h 570"/>
                  <a:gd name="T42" fmla="*/ 288 w 648"/>
                  <a:gd name="T43" fmla="*/ 420 h 570"/>
                  <a:gd name="T44" fmla="*/ 300 w 648"/>
                  <a:gd name="T45" fmla="*/ 384 h 570"/>
                  <a:gd name="T46" fmla="*/ 318 w 648"/>
                  <a:gd name="T47" fmla="*/ 390 h 570"/>
                  <a:gd name="T48" fmla="*/ 426 w 648"/>
                  <a:gd name="T49" fmla="*/ 414 h 570"/>
                  <a:gd name="T50" fmla="*/ 450 w 648"/>
                  <a:gd name="T51" fmla="*/ 408 h 570"/>
                  <a:gd name="T52" fmla="*/ 462 w 648"/>
                  <a:gd name="T53" fmla="*/ 432 h 570"/>
                  <a:gd name="T54" fmla="*/ 468 w 648"/>
                  <a:gd name="T55" fmla="*/ 438 h 570"/>
                  <a:gd name="T56" fmla="*/ 510 w 648"/>
                  <a:gd name="T57" fmla="*/ 450 h 570"/>
                  <a:gd name="T58" fmla="*/ 528 w 648"/>
                  <a:gd name="T59" fmla="*/ 450 h 570"/>
                  <a:gd name="T60" fmla="*/ 534 w 648"/>
                  <a:gd name="T61" fmla="*/ 444 h 570"/>
                  <a:gd name="T62" fmla="*/ 606 w 648"/>
                  <a:gd name="T63" fmla="*/ 504 h 570"/>
                  <a:gd name="T64" fmla="*/ 618 w 648"/>
                  <a:gd name="T65" fmla="*/ 510 h 570"/>
                  <a:gd name="T66" fmla="*/ 648 w 648"/>
                  <a:gd name="T67" fmla="*/ 540 h 570"/>
                  <a:gd name="T68" fmla="*/ 600 w 648"/>
                  <a:gd name="T69" fmla="*/ 498 h 570"/>
                  <a:gd name="T70" fmla="*/ 480 w 648"/>
                  <a:gd name="T71" fmla="*/ 438 h 570"/>
                  <a:gd name="T72" fmla="*/ 456 w 648"/>
                  <a:gd name="T73" fmla="*/ 414 h 570"/>
                  <a:gd name="T74" fmla="*/ 414 w 648"/>
                  <a:gd name="T75" fmla="*/ 396 h 570"/>
                  <a:gd name="T76" fmla="*/ 252 w 648"/>
                  <a:gd name="T77" fmla="*/ 36 h 570"/>
                  <a:gd name="T78" fmla="*/ 210 w 648"/>
                  <a:gd name="T79" fmla="*/ 24 h 570"/>
                  <a:gd name="T80" fmla="*/ 60 w 648"/>
                  <a:gd name="T81" fmla="*/ 84 h 570"/>
                  <a:gd name="T82" fmla="*/ 114 w 648"/>
                  <a:gd name="T83" fmla="*/ 144 h 570"/>
                  <a:gd name="T84" fmla="*/ 108 w 648"/>
                  <a:gd name="T85" fmla="*/ 156 h 570"/>
                  <a:gd name="T86" fmla="*/ 102 w 648"/>
                  <a:gd name="T87" fmla="*/ 180 h 570"/>
                  <a:gd name="T88" fmla="*/ 84 w 648"/>
                  <a:gd name="T89" fmla="*/ 156 h 570"/>
                  <a:gd name="T90" fmla="*/ 18 w 648"/>
                  <a:gd name="T91" fmla="*/ 168 h 570"/>
                  <a:gd name="T92" fmla="*/ 30 w 648"/>
                  <a:gd name="T93" fmla="*/ 192 h 570"/>
                  <a:gd name="T94" fmla="*/ 78 w 648"/>
                  <a:gd name="T95" fmla="*/ 228 h 570"/>
                  <a:gd name="T96" fmla="*/ 114 w 648"/>
                  <a:gd name="T97" fmla="*/ 228 h 570"/>
                  <a:gd name="T98" fmla="*/ 102 w 648"/>
                  <a:gd name="T99" fmla="*/ 270 h 570"/>
                  <a:gd name="T100" fmla="*/ 54 w 648"/>
                  <a:gd name="T101" fmla="*/ 288 h 57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48"/>
                  <a:gd name="T154" fmla="*/ 0 h 570"/>
                  <a:gd name="T155" fmla="*/ 648 w 648"/>
                  <a:gd name="T156" fmla="*/ 570 h 57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48" h="570">
                    <a:moveTo>
                      <a:pt x="54" y="282"/>
                    </a:moveTo>
                    <a:lnTo>
                      <a:pt x="6" y="324"/>
                    </a:lnTo>
                    <a:lnTo>
                      <a:pt x="24" y="324"/>
                    </a:lnTo>
                    <a:lnTo>
                      <a:pt x="6" y="330"/>
                    </a:lnTo>
                    <a:lnTo>
                      <a:pt x="18" y="348"/>
                    </a:lnTo>
                    <a:lnTo>
                      <a:pt x="42" y="360"/>
                    </a:lnTo>
                    <a:lnTo>
                      <a:pt x="24" y="372"/>
                    </a:lnTo>
                    <a:lnTo>
                      <a:pt x="30" y="396"/>
                    </a:lnTo>
                    <a:lnTo>
                      <a:pt x="42" y="402"/>
                    </a:lnTo>
                    <a:lnTo>
                      <a:pt x="72" y="366"/>
                    </a:lnTo>
                    <a:lnTo>
                      <a:pt x="60" y="426"/>
                    </a:lnTo>
                    <a:lnTo>
                      <a:pt x="48" y="444"/>
                    </a:lnTo>
                    <a:lnTo>
                      <a:pt x="84" y="426"/>
                    </a:lnTo>
                    <a:lnTo>
                      <a:pt x="102" y="462"/>
                    </a:lnTo>
                    <a:lnTo>
                      <a:pt x="114" y="438"/>
                    </a:lnTo>
                    <a:lnTo>
                      <a:pt x="120" y="456"/>
                    </a:lnTo>
                    <a:lnTo>
                      <a:pt x="144" y="444"/>
                    </a:lnTo>
                    <a:lnTo>
                      <a:pt x="114" y="504"/>
                    </a:lnTo>
                    <a:lnTo>
                      <a:pt x="72" y="528"/>
                    </a:lnTo>
                    <a:lnTo>
                      <a:pt x="66" y="546"/>
                    </a:lnTo>
                    <a:lnTo>
                      <a:pt x="36" y="540"/>
                    </a:lnTo>
                    <a:lnTo>
                      <a:pt x="0" y="570"/>
                    </a:lnTo>
                    <a:lnTo>
                      <a:pt x="42" y="552"/>
                    </a:lnTo>
                    <a:lnTo>
                      <a:pt x="78" y="546"/>
                    </a:lnTo>
                    <a:lnTo>
                      <a:pt x="72" y="558"/>
                    </a:lnTo>
                    <a:lnTo>
                      <a:pt x="96" y="546"/>
                    </a:lnTo>
                    <a:lnTo>
                      <a:pt x="90" y="528"/>
                    </a:lnTo>
                    <a:lnTo>
                      <a:pt x="114" y="534"/>
                    </a:lnTo>
                    <a:lnTo>
                      <a:pt x="186" y="480"/>
                    </a:lnTo>
                    <a:lnTo>
                      <a:pt x="204" y="456"/>
                    </a:lnTo>
                    <a:lnTo>
                      <a:pt x="192" y="438"/>
                    </a:lnTo>
                    <a:lnTo>
                      <a:pt x="252" y="372"/>
                    </a:lnTo>
                    <a:lnTo>
                      <a:pt x="258" y="336"/>
                    </a:lnTo>
                    <a:lnTo>
                      <a:pt x="252" y="372"/>
                    </a:lnTo>
                    <a:lnTo>
                      <a:pt x="276" y="360"/>
                    </a:lnTo>
                    <a:lnTo>
                      <a:pt x="264" y="378"/>
                    </a:lnTo>
                    <a:lnTo>
                      <a:pt x="282" y="384"/>
                    </a:lnTo>
                    <a:lnTo>
                      <a:pt x="240" y="390"/>
                    </a:lnTo>
                    <a:lnTo>
                      <a:pt x="234" y="426"/>
                    </a:lnTo>
                    <a:lnTo>
                      <a:pt x="246" y="426"/>
                    </a:lnTo>
                    <a:lnTo>
                      <a:pt x="234" y="444"/>
                    </a:lnTo>
                    <a:lnTo>
                      <a:pt x="258" y="438"/>
                    </a:lnTo>
                    <a:lnTo>
                      <a:pt x="270" y="414"/>
                    </a:lnTo>
                    <a:lnTo>
                      <a:pt x="288" y="420"/>
                    </a:lnTo>
                    <a:lnTo>
                      <a:pt x="300" y="372"/>
                    </a:lnTo>
                    <a:lnTo>
                      <a:pt x="300" y="384"/>
                    </a:lnTo>
                    <a:lnTo>
                      <a:pt x="324" y="378"/>
                    </a:lnTo>
                    <a:lnTo>
                      <a:pt x="318" y="390"/>
                    </a:lnTo>
                    <a:lnTo>
                      <a:pt x="366" y="414"/>
                    </a:lnTo>
                    <a:lnTo>
                      <a:pt x="426" y="414"/>
                    </a:lnTo>
                    <a:lnTo>
                      <a:pt x="438" y="402"/>
                    </a:lnTo>
                    <a:lnTo>
                      <a:pt x="450" y="408"/>
                    </a:lnTo>
                    <a:lnTo>
                      <a:pt x="438" y="426"/>
                    </a:lnTo>
                    <a:lnTo>
                      <a:pt x="462" y="432"/>
                    </a:lnTo>
                    <a:lnTo>
                      <a:pt x="468" y="414"/>
                    </a:lnTo>
                    <a:lnTo>
                      <a:pt x="468" y="438"/>
                    </a:lnTo>
                    <a:lnTo>
                      <a:pt x="498" y="456"/>
                    </a:lnTo>
                    <a:lnTo>
                      <a:pt x="510" y="450"/>
                    </a:lnTo>
                    <a:lnTo>
                      <a:pt x="492" y="432"/>
                    </a:lnTo>
                    <a:lnTo>
                      <a:pt x="528" y="450"/>
                    </a:lnTo>
                    <a:lnTo>
                      <a:pt x="510" y="414"/>
                    </a:lnTo>
                    <a:lnTo>
                      <a:pt x="534" y="444"/>
                    </a:lnTo>
                    <a:lnTo>
                      <a:pt x="564" y="480"/>
                    </a:lnTo>
                    <a:lnTo>
                      <a:pt x="606" y="504"/>
                    </a:lnTo>
                    <a:lnTo>
                      <a:pt x="606" y="534"/>
                    </a:lnTo>
                    <a:lnTo>
                      <a:pt x="618" y="510"/>
                    </a:lnTo>
                    <a:lnTo>
                      <a:pt x="636" y="552"/>
                    </a:lnTo>
                    <a:lnTo>
                      <a:pt x="648" y="540"/>
                    </a:lnTo>
                    <a:lnTo>
                      <a:pt x="642" y="510"/>
                    </a:lnTo>
                    <a:lnTo>
                      <a:pt x="600" y="498"/>
                    </a:lnTo>
                    <a:lnTo>
                      <a:pt x="510" y="402"/>
                    </a:lnTo>
                    <a:lnTo>
                      <a:pt x="480" y="438"/>
                    </a:lnTo>
                    <a:lnTo>
                      <a:pt x="474" y="408"/>
                    </a:lnTo>
                    <a:lnTo>
                      <a:pt x="456" y="414"/>
                    </a:lnTo>
                    <a:lnTo>
                      <a:pt x="444" y="390"/>
                    </a:lnTo>
                    <a:lnTo>
                      <a:pt x="414" y="396"/>
                    </a:lnTo>
                    <a:lnTo>
                      <a:pt x="378" y="60"/>
                    </a:lnTo>
                    <a:lnTo>
                      <a:pt x="252" y="36"/>
                    </a:lnTo>
                    <a:lnTo>
                      <a:pt x="216" y="12"/>
                    </a:lnTo>
                    <a:lnTo>
                      <a:pt x="210" y="24"/>
                    </a:lnTo>
                    <a:lnTo>
                      <a:pt x="198" y="0"/>
                    </a:lnTo>
                    <a:lnTo>
                      <a:pt x="60" y="84"/>
                    </a:lnTo>
                    <a:lnTo>
                      <a:pt x="90" y="138"/>
                    </a:lnTo>
                    <a:lnTo>
                      <a:pt x="114" y="144"/>
                    </a:lnTo>
                    <a:lnTo>
                      <a:pt x="138" y="168"/>
                    </a:lnTo>
                    <a:lnTo>
                      <a:pt x="108" y="156"/>
                    </a:lnTo>
                    <a:lnTo>
                      <a:pt x="120" y="174"/>
                    </a:lnTo>
                    <a:lnTo>
                      <a:pt x="102" y="180"/>
                    </a:lnTo>
                    <a:lnTo>
                      <a:pt x="78" y="174"/>
                    </a:lnTo>
                    <a:lnTo>
                      <a:pt x="84" y="156"/>
                    </a:lnTo>
                    <a:lnTo>
                      <a:pt x="72" y="150"/>
                    </a:lnTo>
                    <a:lnTo>
                      <a:pt x="18" y="168"/>
                    </a:lnTo>
                    <a:lnTo>
                      <a:pt x="42" y="192"/>
                    </a:lnTo>
                    <a:lnTo>
                      <a:pt x="30" y="192"/>
                    </a:lnTo>
                    <a:lnTo>
                      <a:pt x="36" y="216"/>
                    </a:lnTo>
                    <a:lnTo>
                      <a:pt x="78" y="228"/>
                    </a:lnTo>
                    <a:lnTo>
                      <a:pt x="78" y="240"/>
                    </a:lnTo>
                    <a:lnTo>
                      <a:pt x="114" y="228"/>
                    </a:lnTo>
                    <a:lnTo>
                      <a:pt x="102" y="234"/>
                    </a:lnTo>
                    <a:lnTo>
                      <a:pt x="102" y="270"/>
                    </a:lnTo>
                    <a:lnTo>
                      <a:pt x="54" y="282"/>
                    </a:lnTo>
                    <a:lnTo>
                      <a:pt x="54" y="28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62" name="Freeform 389"/>
              <p:cNvSpPr>
                <a:spLocks noChangeAspect="1"/>
              </p:cNvSpPr>
              <p:nvPr/>
            </p:nvSpPr>
            <p:spPr bwMode="auto">
              <a:xfrm>
                <a:off x="1689" y="2160"/>
                <a:ext cx="420" cy="492"/>
              </a:xfrm>
              <a:custGeom>
                <a:avLst/>
                <a:gdLst>
                  <a:gd name="T0" fmla="*/ 360 w 420"/>
                  <a:gd name="T1" fmla="*/ 492 h 492"/>
                  <a:gd name="T2" fmla="*/ 222 w 420"/>
                  <a:gd name="T3" fmla="*/ 468 h 492"/>
                  <a:gd name="T4" fmla="*/ 0 w 420"/>
                  <a:gd name="T5" fmla="*/ 336 h 492"/>
                  <a:gd name="T6" fmla="*/ 6 w 420"/>
                  <a:gd name="T7" fmla="*/ 318 h 492"/>
                  <a:gd name="T8" fmla="*/ 12 w 420"/>
                  <a:gd name="T9" fmla="*/ 318 h 492"/>
                  <a:gd name="T10" fmla="*/ 24 w 420"/>
                  <a:gd name="T11" fmla="*/ 312 h 492"/>
                  <a:gd name="T12" fmla="*/ 18 w 420"/>
                  <a:gd name="T13" fmla="*/ 276 h 492"/>
                  <a:gd name="T14" fmla="*/ 36 w 420"/>
                  <a:gd name="T15" fmla="*/ 252 h 492"/>
                  <a:gd name="T16" fmla="*/ 36 w 420"/>
                  <a:gd name="T17" fmla="*/ 234 h 492"/>
                  <a:gd name="T18" fmla="*/ 72 w 420"/>
                  <a:gd name="T19" fmla="*/ 210 h 492"/>
                  <a:gd name="T20" fmla="*/ 48 w 420"/>
                  <a:gd name="T21" fmla="*/ 144 h 492"/>
                  <a:gd name="T22" fmla="*/ 48 w 420"/>
                  <a:gd name="T23" fmla="*/ 138 h 492"/>
                  <a:gd name="T24" fmla="*/ 60 w 420"/>
                  <a:gd name="T25" fmla="*/ 66 h 492"/>
                  <a:gd name="T26" fmla="*/ 72 w 420"/>
                  <a:gd name="T27" fmla="*/ 60 h 492"/>
                  <a:gd name="T28" fmla="*/ 96 w 420"/>
                  <a:gd name="T29" fmla="*/ 72 h 492"/>
                  <a:gd name="T30" fmla="*/ 114 w 420"/>
                  <a:gd name="T31" fmla="*/ 0 h 492"/>
                  <a:gd name="T32" fmla="*/ 420 w 420"/>
                  <a:gd name="T33" fmla="*/ 54 h 492"/>
                  <a:gd name="T34" fmla="*/ 372 w 420"/>
                  <a:gd name="T35" fmla="*/ 408 h 492"/>
                  <a:gd name="T36" fmla="*/ 360 w 420"/>
                  <a:gd name="T37" fmla="*/ 492 h 49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20"/>
                  <a:gd name="T58" fmla="*/ 0 h 492"/>
                  <a:gd name="T59" fmla="*/ 420 w 420"/>
                  <a:gd name="T60" fmla="*/ 492 h 49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20" h="492">
                    <a:moveTo>
                      <a:pt x="360" y="492"/>
                    </a:moveTo>
                    <a:lnTo>
                      <a:pt x="222" y="468"/>
                    </a:lnTo>
                    <a:lnTo>
                      <a:pt x="0" y="336"/>
                    </a:lnTo>
                    <a:lnTo>
                      <a:pt x="6" y="318"/>
                    </a:lnTo>
                    <a:lnTo>
                      <a:pt x="12" y="318"/>
                    </a:lnTo>
                    <a:lnTo>
                      <a:pt x="24" y="312"/>
                    </a:lnTo>
                    <a:lnTo>
                      <a:pt x="18" y="276"/>
                    </a:lnTo>
                    <a:lnTo>
                      <a:pt x="36" y="252"/>
                    </a:lnTo>
                    <a:lnTo>
                      <a:pt x="36" y="234"/>
                    </a:lnTo>
                    <a:lnTo>
                      <a:pt x="72" y="210"/>
                    </a:lnTo>
                    <a:lnTo>
                      <a:pt x="48" y="144"/>
                    </a:lnTo>
                    <a:lnTo>
                      <a:pt x="48" y="138"/>
                    </a:lnTo>
                    <a:lnTo>
                      <a:pt x="60" y="66"/>
                    </a:lnTo>
                    <a:lnTo>
                      <a:pt x="72" y="60"/>
                    </a:lnTo>
                    <a:lnTo>
                      <a:pt x="96" y="72"/>
                    </a:lnTo>
                    <a:lnTo>
                      <a:pt x="114" y="0"/>
                    </a:lnTo>
                    <a:lnTo>
                      <a:pt x="420" y="54"/>
                    </a:lnTo>
                    <a:lnTo>
                      <a:pt x="372" y="408"/>
                    </a:lnTo>
                    <a:lnTo>
                      <a:pt x="360" y="49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63" name="Freeform 390"/>
              <p:cNvSpPr>
                <a:spLocks noChangeAspect="1"/>
              </p:cNvSpPr>
              <p:nvPr/>
            </p:nvSpPr>
            <p:spPr bwMode="auto">
              <a:xfrm>
                <a:off x="1689" y="2160"/>
                <a:ext cx="420" cy="498"/>
              </a:xfrm>
              <a:custGeom>
                <a:avLst/>
                <a:gdLst>
                  <a:gd name="T0" fmla="*/ 360 w 420"/>
                  <a:gd name="T1" fmla="*/ 492 h 498"/>
                  <a:gd name="T2" fmla="*/ 222 w 420"/>
                  <a:gd name="T3" fmla="*/ 468 h 498"/>
                  <a:gd name="T4" fmla="*/ 0 w 420"/>
                  <a:gd name="T5" fmla="*/ 336 h 498"/>
                  <a:gd name="T6" fmla="*/ 6 w 420"/>
                  <a:gd name="T7" fmla="*/ 318 h 498"/>
                  <a:gd name="T8" fmla="*/ 12 w 420"/>
                  <a:gd name="T9" fmla="*/ 318 h 498"/>
                  <a:gd name="T10" fmla="*/ 24 w 420"/>
                  <a:gd name="T11" fmla="*/ 312 h 498"/>
                  <a:gd name="T12" fmla="*/ 18 w 420"/>
                  <a:gd name="T13" fmla="*/ 276 h 498"/>
                  <a:gd name="T14" fmla="*/ 36 w 420"/>
                  <a:gd name="T15" fmla="*/ 252 h 498"/>
                  <a:gd name="T16" fmla="*/ 36 w 420"/>
                  <a:gd name="T17" fmla="*/ 234 h 498"/>
                  <a:gd name="T18" fmla="*/ 72 w 420"/>
                  <a:gd name="T19" fmla="*/ 210 h 498"/>
                  <a:gd name="T20" fmla="*/ 48 w 420"/>
                  <a:gd name="T21" fmla="*/ 144 h 498"/>
                  <a:gd name="T22" fmla="*/ 48 w 420"/>
                  <a:gd name="T23" fmla="*/ 138 h 498"/>
                  <a:gd name="T24" fmla="*/ 60 w 420"/>
                  <a:gd name="T25" fmla="*/ 66 h 498"/>
                  <a:gd name="T26" fmla="*/ 72 w 420"/>
                  <a:gd name="T27" fmla="*/ 60 h 498"/>
                  <a:gd name="T28" fmla="*/ 96 w 420"/>
                  <a:gd name="T29" fmla="*/ 72 h 498"/>
                  <a:gd name="T30" fmla="*/ 114 w 420"/>
                  <a:gd name="T31" fmla="*/ 0 h 498"/>
                  <a:gd name="T32" fmla="*/ 420 w 420"/>
                  <a:gd name="T33" fmla="*/ 54 h 498"/>
                  <a:gd name="T34" fmla="*/ 372 w 420"/>
                  <a:gd name="T35" fmla="*/ 408 h 498"/>
                  <a:gd name="T36" fmla="*/ 360 w 420"/>
                  <a:gd name="T37" fmla="*/ 492 h 498"/>
                  <a:gd name="T38" fmla="*/ 360 w 420"/>
                  <a:gd name="T39" fmla="*/ 498 h 49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20"/>
                  <a:gd name="T61" fmla="*/ 0 h 498"/>
                  <a:gd name="T62" fmla="*/ 420 w 420"/>
                  <a:gd name="T63" fmla="*/ 498 h 49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20" h="498">
                    <a:moveTo>
                      <a:pt x="360" y="492"/>
                    </a:moveTo>
                    <a:lnTo>
                      <a:pt x="222" y="468"/>
                    </a:lnTo>
                    <a:lnTo>
                      <a:pt x="0" y="336"/>
                    </a:lnTo>
                    <a:lnTo>
                      <a:pt x="6" y="318"/>
                    </a:lnTo>
                    <a:lnTo>
                      <a:pt x="12" y="318"/>
                    </a:lnTo>
                    <a:lnTo>
                      <a:pt x="24" y="312"/>
                    </a:lnTo>
                    <a:lnTo>
                      <a:pt x="18" y="276"/>
                    </a:lnTo>
                    <a:lnTo>
                      <a:pt x="36" y="252"/>
                    </a:lnTo>
                    <a:lnTo>
                      <a:pt x="36" y="234"/>
                    </a:lnTo>
                    <a:lnTo>
                      <a:pt x="72" y="210"/>
                    </a:lnTo>
                    <a:lnTo>
                      <a:pt x="48" y="144"/>
                    </a:lnTo>
                    <a:lnTo>
                      <a:pt x="48" y="138"/>
                    </a:lnTo>
                    <a:lnTo>
                      <a:pt x="60" y="66"/>
                    </a:lnTo>
                    <a:lnTo>
                      <a:pt x="72" y="60"/>
                    </a:lnTo>
                    <a:lnTo>
                      <a:pt x="96" y="72"/>
                    </a:lnTo>
                    <a:lnTo>
                      <a:pt x="114" y="0"/>
                    </a:lnTo>
                    <a:lnTo>
                      <a:pt x="420" y="54"/>
                    </a:lnTo>
                    <a:lnTo>
                      <a:pt x="372" y="408"/>
                    </a:lnTo>
                    <a:lnTo>
                      <a:pt x="360" y="492"/>
                    </a:lnTo>
                    <a:lnTo>
                      <a:pt x="360" y="49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64" name="Freeform 391"/>
              <p:cNvSpPr>
                <a:spLocks noChangeAspect="1"/>
              </p:cNvSpPr>
              <p:nvPr/>
            </p:nvSpPr>
            <p:spPr bwMode="auto">
              <a:xfrm>
                <a:off x="2997" y="2298"/>
                <a:ext cx="312" cy="282"/>
              </a:xfrm>
              <a:custGeom>
                <a:avLst/>
                <a:gdLst>
                  <a:gd name="T0" fmla="*/ 228 w 312"/>
                  <a:gd name="T1" fmla="*/ 276 h 282"/>
                  <a:gd name="T2" fmla="*/ 42 w 312"/>
                  <a:gd name="T3" fmla="*/ 282 h 282"/>
                  <a:gd name="T4" fmla="*/ 42 w 312"/>
                  <a:gd name="T5" fmla="*/ 240 h 282"/>
                  <a:gd name="T6" fmla="*/ 12 w 312"/>
                  <a:gd name="T7" fmla="*/ 228 h 282"/>
                  <a:gd name="T8" fmla="*/ 12 w 312"/>
                  <a:gd name="T9" fmla="*/ 96 h 282"/>
                  <a:gd name="T10" fmla="*/ 0 w 312"/>
                  <a:gd name="T11" fmla="*/ 6 h 282"/>
                  <a:gd name="T12" fmla="*/ 282 w 312"/>
                  <a:gd name="T13" fmla="*/ 0 h 282"/>
                  <a:gd name="T14" fmla="*/ 288 w 312"/>
                  <a:gd name="T15" fmla="*/ 18 h 282"/>
                  <a:gd name="T16" fmla="*/ 270 w 312"/>
                  <a:gd name="T17" fmla="*/ 36 h 282"/>
                  <a:gd name="T18" fmla="*/ 312 w 312"/>
                  <a:gd name="T19" fmla="*/ 36 h 282"/>
                  <a:gd name="T20" fmla="*/ 312 w 312"/>
                  <a:gd name="T21" fmla="*/ 42 h 282"/>
                  <a:gd name="T22" fmla="*/ 300 w 312"/>
                  <a:gd name="T23" fmla="*/ 60 h 282"/>
                  <a:gd name="T24" fmla="*/ 300 w 312"/>
                  <a:gd name="T25" fmla="*/ 72 h 282"/>
                  <a:gd name="T26" fmla="*/ 282 w 312"/>
                  <a:gd name="T27" fmla="*/ 84 h 282"/>
                  <a:gd name="T28" fmla="*/ 294 w 312"/>
                  <a:gd name="T29" fmla="*/ 102 h 282"/>
                  <a:gd name="T30" fmla="*/ 282 w 312"/>
                  <a:gd name="T31" fmla="*/ 114 h 282"/>
                  <a:gd name="T32" fmla="*/ 264 w 312"/>
                  <a:gd name="T33" fmla="*/ 138 h 282"/>
                  <a:gd name="T34" fmla="*/ 264 w 312"/>
                  <a:gd name="T35" fmla="*/ 162 h 282"/>
                  <a:gd name="T36" fmla="*/ 234 w 312"/>
                  <a:gd name="T37" fmla="*/ 198 h 282"/>
                  <a:gd name="T38" fmla="*/ 234 w 312"/>
                  <a:gd name="T39" fmla="*/ 222 h 282"/>
                  <a:gd name="T40" fmla="*/ 222 w 312"/>
                  <a:gd name="T41" fmla="*/ 222 h 282"/>
                  <a:gd name="T42" fmla="*/ 228 w 312"/>
                  <a:gd name="T43" fmla="*/ 240 h 282"/>
                  <a:gd name="T44" fmla="*/ 234 w 312"/>
                  <a:gd name="T45" fmla="*/ 240 h 282"/>
                  <a:gd name="T46" fmla="*/ 228 w 312"/>
                  <a:gd name="T47" fmla="*/ 252 h 282"/>
                  <a:gd name="T48" fmla="*/ 240 w 312"/>
                  <a:gd name="T49" fmla="*/ 258 h 282"/>
                  <a:gd name="T50" fmla="*/ 228 w 312"/>
                  <a:gd name="T51" fmla="*/ 276 h 2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12"/>
                  <a:gd name="T79" fmla="*/ 0 h 282"/>
                  <a:gd name="T80" fmla="*/ 312 w 312"/>
                  <a:gd name="T81" fmla="*/ 282 h 28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12" h="282">
                    <a:moveTo>
                      <a:pt x="228" y="276"/>
                    </a:moveTo>
                    <a:lnTo>
                      <a:pt x="42" y="282"/>
                    </a:lnTo>
                    <a:lnTo>
                      <a:pt x="42" y="240"/>
                    </a:lnTo>
                    <a:lnTo>
                      <a:pt x="12" y="228"/>
                    </a:lnTo>
                    <a:lnTo>
                      <a:pt x="12" y="96"/>
                    </a:lnTo>
                    <a:lnTo>
                      <a:pt x="0" y="6"/>
                    </a:lnTo>
                    <a:lnTo>
                      <a:pt x="282" y="0"/>
                    </a:lnTo>
                    <a:lnTo>
                      <a:pt x="288" y="18"/>
                    </a:lnTo>
                    <a:lnTo>
                      <a:pt x="270" y="36"/>
                    </a:lnTo>
                    <a:lnTo>
                      <a:pt x="312" y="36"/>
                    </a:lnTo>
                    <a:lnTo>
                      <a:pt x="312" y="42"/>
                    </a:lnTo>
                    <a:lnTo>
                      <a:pt x="300" y="60"/>
                    </a:lnTo>
                    <a:lnTo>
                      <a:pt x="300" y="72"/>
                    </a:lnTo>
                    <a:lnTo>
                      <a:pt x="282" y="84"/>
                    </a:lnTo>
                    <a:lnTo>
                      <a:pt x="294" y="102"/>
                    </a:lnTo>
                    <a:lnTo>
                      <a:pt x="282" y="114"/>
                    </a:lnTo>
                    <a:lnTo>
                      <a:pt x="264" y="138"/>
                    </a:lnTo>
                    <a:lnTo>
                      <a:pt x="264" y="162"/>
                    </a:lnTo>
                    <a:lnTo>
                      <a:pt x="234" y="198"/>
                    </a:lnTo>
                    <a:lnTo>
                      <a:pt x="234" y="222"/>
                    </a:lnTo>
                    <a:lnTo>
                      <a:pt x="222" y="222"/>
                    </a:lnTo>
                    <a:lnTo>
                      <a:pt x="228" y="240"/>
                    </a:lnTo>
                    <a:lnTo>
                      <a:pt x="234" y="240"/>
                    </a:lnTo>
                    <a:lnTo>
                      <a:pt x="228" y="252"/>
                    </a:lnTo>
                    <a:lnTo>
                      <a:pt x="240" y="258"/>
                    </a:lnTo>
                    <a:lnTo>
                      <a:pt x="228" y="27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65" name="Freeform 392"/>
              <p:cNvSpPr>
                <a:spLocks noChangeAspect="1"/>
              </p:cNvSpPr>
              <p:nvPr/>
            </p:nvSpPr>
            <p:spPr bwMode="auto">
              <a:xfrm>
                <a:off x="2997" y="2298"/>
                <a:ext cx="312" cy="282"/>
              </a:xfrm>
              <a:custGeom>
                <a:avLst/>
                <a:gdLst>
                  <a:gd name="T0" fmla="*/ 228 w 312"/>
                  <a:gd name="T1" fmla="*/ 276 h 282"/>
                  <a:gd name="T2" fmla="*/ 42 w 312"/>
                  <a:gd name="T3" fmla="*/ 282 h 282"/>
                  <a:gd name="T4" fmla="*/ 42 w 312"/>
                  <a:gd name="T5" fmla="*/ 240 h 282"/>
                  <a:gd name="T6" fmla="*/ 12 w 312"/>
                  <a:gd name="T7" fmla="*/ 228 h 282"/>
                  <a:gd name="T8" fmla="*/ 12 w 312"/>
                  <a:gd name="T9" fmla="*/ 96 h 282"/>
                  <a:gd name="T10" fmla="*/ 0 w 312"/>
                  <a:gd name="T11" fmla="*/ 6 h 282"/>
                  <a:gd name="T12" fmla="*/ 282 w 312"/>
                  <a:gd name="T13" fmla="*/ 0 h 282"/>
                  <a:gd name="T14" fmla="*/ 288 w 312"/>
                  <a:gd name="T15" fmla="*/ 18 h 282"/>
                  <a:gd name="T16" fmla="*/ 270 w 312"/>
                  <a:gd name="T17" fmla="*/ 36 h 282"/>
                  <a:gd name="T18" fmla="*/ 312 w 312"/>
                  <a:gd name="T19" fmla="*/ 36 h 282"/>
                  <a:gd name="T20" fmla="*/ 312 w 312"/>
                  <a:gd name="T21" fmla="*/ 42 h 282"/>
                  <a:gd name="T22" fmla="*/ 300 w 312"/>
                  <a:gd name="T23" fmla="*/ 60 h 282"/>
                  <a:gd name="T24" fmla="*/ 300 w 312"/>
                  <a:gd name="T25" fmla="*/ 72 h 282"/>
                  <a:gd name="T26" fmla="*/ 282 w 312"/>
                  <a:gd name="T27" fmla="*/ 84 h 282"/>
                  <a:gd name="T28" fmla="*/ 294 w 312"/>
                  <a:gd name="T29" fmla="*/ 102 h 282"/>
                  <a:gd name="T30" fmla="*/ 282 w 312"/>
                  <a:gd name="T31" fmla="*/ 114 h 282"/>
                  <a:gd name="T32" fmla="*/ 264 w 312"/>
                  <a:gd name="T33" fmla="*/ 138 h 282"/>
                  <a:gd name="T34" fmla="*/ 264 w 312"/>
                  <a:gd name="T35" fmla="*/ 162 h 282"/>
                  <a:gd name="T36" fmla="*/ 234 w 312"/>
                  <a:gd name="T37" fmla="*/ 198 h 282"/>
                  <a:gd name="T38" fmla="*/ 234 w 312"/>
                  <a:gd name="T39" fmla="*/ 222 h 282"/>
                  <a:gd name="T40" fmla="*/ 222 w 312"/>
                  <a:gd name="T41" fmla="*/ 222 h 282"/>
                  <a:gd name="T42" fmla="*/ 228 w 312"/>
                  <a:gd name="T43" fmla="*/ 240 h 282"/>
                  <a:gd name="T44" fmla="*/ 234 w 312"/>
                  <a:gd name="T45" fmla="*/ 240 h 282"/>
                  <a:gd name="T46" fmla="*/ 228 w 312"/>
                  <a:gd name="T47" fmla="*/ 252 h 282"/>
                  <a:gd name="T48" fmla="*/ 240 w 312"/>
                  <a:gd name="T49" fmla="*/ 258 h 282"/>
                  <a:gd name="T50" fmla="*/ 228 w 312"/>
                  <a:gd name="T51" fmla="*/ 276 h 282"/>
                  <a:gd name="T52" fmla="*/ 228 w 312"/>
                  <a:gd name="T53" fmla="*/ 282 h 28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12"/>
                  <a:gd name="T82" fmla="*/ 0 h 282"/>
                  <a:gd name="T83" fmla="*/ 312 w 312"/>
                  <a:gd name="T84" fmla="*/ 282 h 28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12" h="282">
                    <a:moveTo>
                      <a:pt x="228" y="276"/>
                    </a:moveTo>
                    <a:lnTo>
                      <a:pt x="42" y="282"/>
                    </a:lnTo>
                    <a:lnTo>
                      <a:pt x="42" y="240"/>
                    </a:lnTo>
                    <a:lnTo>
                      <a:pt x="12" y="228"/>
                    </a:lnTo>
                    <a:lnTo>
                      <a:pt x="12" y="96"/>
                    </a:lnTo>
                    <a:lnTo>
                      <a:pt x="0" y="6"/>
                    </a:lnTo>
                    <a:lnTo>
                      <a:pt x="282" y="0"/>
                    </a:lnTo>
                    <a:lnTo>
                      <a:pt x="288" y="18"/>
                    </a:lnTo>
                    <a:lnTo>
                      <a:pt x="270" y="36"/>
                    </a:lnTo>
                    <a:lnTo>
                      <a:pt x="312" y="36"/>
                    </a:lnTo>
                    <a:lnTo>
                      <a:pt x="312" y="42"/>
                    </a:lnTo>
                    <a:lnTo>
                      <a:pt x="300" y="60"/>
                    </a:lnTo>
                    <a:lnTo>
                      <a:pt x="300" y="72"/>
                    </a:lnTo>
                    <a:lnTo>
                      <a:pt x="282" y="84"/>
                    </a:lnTo>
                    <a:lnTo>
                      <a:pt x="294" y="102"/>
                    </a:lnTo>
                    <a:lnTo>
                      <a:pt x="282" y="114"/>
                    </a:lnTo>
                    <a:lnTo>
                      <a:pt x="264" y="138"/>
                    </a:lnTo>
                    <a:lnTo>
                      <a:pt x="264" y="162"/>
                    </a:lnTo>
                    <a:lnTo>
                      <a:pt x="234" y="198"/>
                    </a:lnTo>
                    <a:lnTo>
                      <a:pt x="234" y="222"/>
                    </a:lnTo>
                    <a:lnTo>
                      <a:pt x="222" y="222"/>
                    </a:lnTo>
                    <a:lnTo>
                      <a:pt x="228" y="240"/>
                    </a:lnTo>
                    <a:lnTo>
                      <a:pt x="234" y="240"/>
                    </a:lnTo>
                    <a:lnTo>
                      <a:pt x="228" y="252"/>
                    </a:lnTo>
                    <a:lnTo>
                      <a:pt x="240" y="258"/>
                    </a:lnTo>
                    <a:lnTo>
                      <a:pt x="228" y="276"/>
                    </a:lnTo>
                    <a:lnTo>
                      <a:pt x="228" y="28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66" name="Freeform 393"/>
              <p:cNvSpPr>
                <a:spLocks noChangeAspect="1"/>
              </p:cNvSpPr>
              <p:nvPr/>
            </p:nvSpPr>
            <p:spPr bwMode="auto">
              <a:xfrm>
                <a:off x="1263" y="1638"/>
                <a:ext cx="498" cy="840"/>
              </a:xfrm>
              <a:custGeom>
                <a:avLst/>
                <a:gdLst>
                  <a:gd name="T0" fmla="*/ 432 w 498"/>
                  <a:gd name="T1" fmla="*/ 840 h 840"/>
                  <a:gd name="T2" fmla="*/ 276 w 498"/>
                  <a:gd name="T3" fmla="*/ 822 h 840"/>
                  <a:gd name="T4" fmla="*/ 270 w 498"/>
                  <a:gd name="T5" fmla="*/ 762 h 840"/>
                  <a:gd name="T6" fmla="*/ 240 w 498"/>
                  <a:gd name="T7" fmla="*/ 714 h 840"/>
                  <a:gd name="T8" fmla="*/ 222 w 498"/>
                  <a:gd name="T9" fmla="*/ 708 h 840"/>
                  <a:gd name="T10" fmla="*/ 222 w 498"/>
                  <a:gd name="T11" fmla="*/ 690 h 840"/>
                  <a:gd name="T12" fmla="*/ 180 w 498"/>
                  <a:gd name="T13" fmla="*/ 672 h 840"/>
                  <a:gd name="T14" fmla="*/ 162 w 498"/>
                  <a:gd name="T15" fmla="*/ 642 h 840"/>
                  <a:gd name="T16" fmla="*/ 108 w 498"/>
                  <a:gd name="T17" fmla="*/ 630 h 840"/>
                  <a:gd name="T18" fmla="*/ 96 w 498"/>
                  <a:gd name="T19" fmla="*/ 618 h 840"/>
                  <a:gd name="T20" fmla="*/ 108 w 498"/>
                  <a:gd name="T21" fmla="*/ 570 h 840"/>
                  <a:gd name="T22" fmla="*/ 96 w 498"/>
                  <a:gd name="T23" fmla="*/ 564 h 840"/>
                  <a:gd name="T24" fmla="*/ 102 w 498"/>
                  <a:gd name="T25" fmla="*/ 546 h 840"/>
                  <a:gd name="T26" fmla="*/ 54 w 498"/>
                  <a:gd name="T27" fmla="*/ 462 h 840"/>
                  <a:gd name="T28" fmla="*/ 60 w 498"/>
                  <a:gd name="T29" fmla="*/ 444 h 840"/>
                  <a:gd name="T30" fmla="*/ 72 w 498"/>
                  <a:gd name="T31" fmla="*/ 420 h 840"/>
                  <a:gd name="T32" fmla="*/ 48 w 498"/>
                  <a:gd name="T33" fmla="*/ 384 h 840"/>
                  <a:gd name="T34" fmla="*/ 48 w 498"/>
                  <a:gd name="T35" fmla="*/ 342 h 840"/>
                  <a:gd name="T36" fmla="*/ 78 w 498"/>
                  <a:gd name="T37" fmla="*/ 372 h 840"/>
                  <a:gd name="T38" fmla="*/ 60 w 498"/>
                  <a:gd name="T39" fmla="*/ 330 h 840"/>
                  <a:gd name="T40" fmla="*/ 78 w 498"/>
                  <a:gd name="T41" fmla="*/ 330 h 840"/>
                  <a:gd name="T42" fmla="*/ 60 w 498"/>
                  <a:gd name="T43" fmla="*/ 312 h 840"/>
                  <a:gd name="T44" fmla="*/ 54 w 498"/>
                  <a:gd name="T45" fmla="*/ 342 h 840"/>
                  <a:gd name="T46" fmla="*/ 36 w 498"/>
                  <a:gd name="T47" fmla="*/ 312 h 840"/>
                  <a:gd name="T48" fmla="*/ 30 w 498"/>
                  <a:gd name="T49" fmla="*/ 318 h 840"/>
                  <a:gd name="T50" fmla="*/ 36 w 498"/>
                  <a:gd name="T51" fmla="*/ 300 h 840"/>
                  <a:gd name="T52" fmla="*/ 6 w 498"/>
                  <a:gd name="T53" fmla="*/ 234 h 840"/>
                  <a:gd name="T54" fmla="*/ 18 w 498"/>
                  <a:gd name="T55" fmla="*/ 168 h 840"/>
                  <a:gd name="T56" fmla="*/ 0 w 498"/>
                  <a:gd name="T57" fmla="*/ 108 h 840"/>
                  <a:gd name="T58" fmla="*/ 30 w 498"/>
                  <a:gd name="T59" fmla="*/ 72 h 840"/>
                  <a:gd name="T60" fmla="*/ 48 w 498"/>
                  <a:gd name="T61" fmla="*/ 0 h 840"/>
                  <a:gd name="T62" fmla="*/ 282 w 498"/>
                  <a:gd name="T63" fmla="*/ 60 h 840"/>
                  <a:gd name="T64" fmla="*/ 222 w 498"/>
                  <a:gd name="T65" fmla="*/ 294 h 840"/>
                  <a:gd name="T66" fmla="*/ 474 w 498"/>
                  <a:gd name="T67" fmla="*/ 666 h 840"/>
                  <a:gd name="T68" fmla="*/ 498 w 498"/>
                  <a:gd name="T69" fmla="*/ 732 h 840"/>
                  <a:gd name="T70" fmla="*/ 462 w 498"/>
                  <a:gd name="T71" fmla="*/ 756 h 840"/>
                  <a:gd name="T72" fmla="*/ 462 w 498"/>
                  <a:gd name="T73" fmla="*/ 774 h 840"/>
                  <a:gd name="T74" fmla="*/ 444 w 498"/>
                  <a:gd name="T75" fmla="*/ 798 h 840"/>
                  <a:gd name="T76" fmla="*/ 450 w 498"/>
                  <a:gd name="T77" fmla="*/ 834 h 840"/>
                  <a:gd name="T78" fmla="*/ 438 w 498"/>
                  <a:gd name="T79" fmla="*/ 840 h 840"/>
                  <a:gd name="T80" fmla="*/ 432 w 498"/>
                  <a:gd name="T81" fmla="*/ 840 h 84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98"/>
                  <a:gd name="T124" fmla="*/ 0 h 840"/>
                  <a:gd name="T125" fmla="*/ 498 w 498"/>
                  <a:gd name="T126" fmla="*/ 840 h 84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98" h="840">
                    <a:moveTo>
                      <a:pt x="432" y="840"/>
                    </a:moveTo>
                    <a:lnTo>
                      <a:pt x="276" y="822"/>
                    </a:lnTo>
                    <a:lnTo>
                      <a:pt x="270" y="762"/>
                    </a:lnTo>
                    <a:lnTo>
                      <a:pt x="240" y="714"/>
                    </a:lnTo>
                    <a:lnTo>
                      <a:pt x="222" y="708"/>
                    </a:lnTo>
                    <a:lnTo>
                      <a:pt x="222" y="690"/>
                    </a:lnTo>
                    <a:lnTo>
                      <a:pt x="180" y="672"/>
                    </a:lnTo>
                    <a:lnTo>
                      <a:pt x="162" y="642"/>
                    </a:lnTo>
                    <a:lnTo>
                      <a:pt x="108" y="630"/>
                    </a:lnTo>
                    <a:lnTo>
                      <a:pt x="96" y="618"/>
                    </a:lnTo>
                    <a:lnTo>
                      <a:pt x="108" y="570"/>
                    </a:lnTo>
                    <a:lnTo>
                      <a:pt x="96" y="564"/>
                    </a:lnTo>
                    <a:lnTo>
                      <a:pt x="102" y="546"/>
                    </a:lnTo>
                    <a:lnTo>
                      <a:pt x="54" y="462"/>
                    </a:lnTo>
                    <a:lnTo>
                      <a:pt x="60" y="444"/>
                    </a:lnTo>
                    <a:lnTo>
                      <a:pt x="72" y="420"/>
                    </a:lnTo>
                    <a:lnTo>
                      <a:pt x="48" y="384"/>
                    </a:lnTo>
                    <a:lnTo>
                      <a:pt x="48" y="342"/>
                    </a:lnTo>
                    <a:lnTo>
                      <a:pt x="78" y="372"/>
                    </a:lnTo>
                    <a:lnTo>
                      <a:pt x="60" y="330"/>
                    </a:lnTo>
                    <a:lnTo>
                      <a:pt x="78" y="330"/>
                    </a:lnTo>
                    <a:lnTo>
                      <a:pt x="60" y="312"/>
                    </a:lnTo>
                    <a:lnTo>
                      <a:pt x="54" y="342"/>
                    </a:lnTo>
                    <a:lnTo>
                      <a:pt x="36" y="312"/>
                    </a:lnTo>
                    <a:lnTo>
                      <a:pt x="30" y="318"/>
                    </a:lnTo>
                    <a:lnTo>
                      <a:pt x="36" y="300"/>
                    </a:lnTo>
                    <a:lnTo>
                      <a:pt x="6" y="234"/>
                    </a:lnTo>
                    <a:lnTo>
                      <a:pt x="18" y="168"/>
                    </a:lnTo>
                    <a:lnTo>
                      <a:pt x="0" y="108"/>
                    </a:lnTo>
                    <a:lnTo>
                      <a:pt x="30" y="72"/>
                    </a:lnTo>
                    <a:lnTo>
                      <a:pt x="48" y="0"/>
                    </a:lnTo>
                    <a:lnTo>
                      <a:pt x="282" y="60"/>
                    </a:lnTo>
                    <a:lnTo>
                      <a:pt x="222" y="294"/>
                    </a:lnTo>
                    <a:lnTo>
                      <a:pt x="474" y="666"/>
                    </a:lnTo>
                    <a:lnTo>
                      <a:pt x="498" y="732"/>
                    </a:lnTo>
                    <a:lnTo>
                      <a:pt x="462" y="756"/>
                    </a:lnTo>
                    <a:lnTo>
                      <a:pt x="462" y="774"/>
                    </a:lnTo>
                    <a:lnTo>
                      <a:pt x="444" y="798"/>
                    </a:lnTo>
                    <a:lnTo>
                      <a:pt x="450" y="834"/>
                    </a:lnTo>
                    <a:lnTo>
                      <a:pt x="438" y="840"/>
                    </a:lnTo>
                    <a:lnTo>
                      <a:pt x="432" y="84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67" name="Freeform 394"/>
              <p:cNvSpPr>
                <a:spLocks noChangeAspect="1"/>
              </p:cNvSpPr>
              <p:nvPr/>
            </p:nvSpPr>
            <p:spPr bwMode="auto">
              <a:xfrm>
                <a:off x="1263" y="1638"/>
                <a:ext cx="498" cy="846"/>
              </a:xfrm>
              <a:custGeom>
                <a:avLst/>
                <a:gdLst>
                  <a:gd name="T0" fmla="*/ 432 w 498"/>
                  <a:gd name="T1" fmla="*/ 840 h 846"/>
                  <a:gd name="T2" fmla="*/ 276 w 498"/>
                  <a:gd name="T3" fmla="*/ 822 h 846"/>
                  <a:gd name="T4" fmla="*/ 270 w 498"/>
                  <a:gd name="T5" fmla="*/ 762 h 846"/>
                  <a:gd name="T6" fmla="*/ 240 w 498"/>
                  <a:gd name="T7" fmla="*/ 714 h 846"/>
                  <a:gd name="T8" fmla="*/ 222 w 498"/>
                  <a:gd name="T9" fmla="*/ 708 h 846"/>
                  <a:gd name="T10" fmla="*/ 222 w 498"/>
                  <a:gd name="T11" fmla="*/ 690 h 846"/>
                  <a:gd name="T12" fmla="*/ 180 w 498"/>
                  <a:gd name="T13" fmla="*/ 672 h 846"/>
                  <a:gd name="T14" fmla="*/ 162 w 498"/>
                  <a:gd name="T15" fmla="*/ 642 h 846"/>
                  <a:gd name="T16" fmla="*/ 108 w 498"/>
                  <a:gd name="T17" fmla="*/ 630 h 846"/>
                  <a:gd name="T18" fmla="*/ 96 w 498"/>
                  <a:gd name="T19" fmla="*/ 618 h 846"/>
                  <a:gd name="T20" fmla="*/ 108 w 498"/>
                  <a:gd name="T21" fmla="*/ 570 h 846"/>
                  <a:gd name="T22" fmla="*/ 96 w 498"/>
                  <a:gd name="T23" fmla="*/ 564 h 846"/>
                  <a:gd name="T24" fmla="*/ 102 w 498"/>
                  <a:gd name="T25" fmla="*/ 546 h 846"/>
                  <a:gd name="T26" fmla="*/ 54 w 498"/>
                  <a:gd name="T27" fmla="*/ 462 h 846"/>
                  <a:gd name="T28" fmla="*/ 60 w 498"/>
                  <a:gd name="T29" fmla="*/ 444 h 846"/>
                  <a:gd name="T30" fmla="*/ 72 w 498"/>
                  <a:gd name="T31" fmla="*/ 420 h 846"/>
                  <a:gd name="T32" fmla="*/ 48 w 498"/>
                  <a:gd name="T33" fmla="*/ 384 h 846"/>
                  <a:gd name="T34" fmla="*/ 48 w 498"/>
                  <a:gd name="T35" fmla="*/ 342 h 846"/>
                  <a:gd name="T36" fmla="*/ 78 w 498"/>
                  <a:gd name="T37" fmla="*/ 372 h 846"/>
                  <a:gd name="T38" fmla="*/ 60 w 498"/>
                  <a:gd name="T39" fmla="*/ 330 h 846"/>
                  <a:gd name="T40" fmla="*/ 78 w 498"/>
                  <a:gd name="T41" fmla="*/ 330 h 846"/>
                  <a:gd name="T42" fmla="*/ 60 w 498"/>
                  <a:gd name="T43" fmla="*/ 312 h 846"/>
                  <a:gd name="T44" fmla="*/ 54 w 498"/>
                  <a:gd name="T45" fmla="*/ 342 h 846"/>
                  <a:gd name="T46" fmla="*/ 36 w 498"/>
                  <a:gd name="T47" fmla="*/ 312 h 846"/>
                  <a:gd name="T48" fmla="*/ 30 w 498"/>
                  <a:gd name="T49" fmla="*/ 318 h 846"/>
                  <a:gd name="T50" fmla="*/ 36 w 498"/>
                  <a:gd name="T51" fmla="*/ 300 h 846"/>
                  <a:gd name="T52" fmla="*/ 6 w 498"/>
                  <a:gd name="T53" fmla="*/ 234 h 846"/>
                  <a:gd name="T54" fmla="*/ 18 w 498"/>
                  <a:gd name="T55" fmla="*/ 168 h 846"/>
                  <a:gd name="T56" fmla="*/ 0 w 498"/>
                  <a:gd name="T57" fmla="*/ 108 h 846"/>
                  <a:gd name="T58" fmla="*/ 30 w 498"/>
                  <a:gd name="T59" fmla="*/ 72 h 846"/>
                  <a:gd name="T60" fmla="*/ 48 w 498"/>
                  <a:gd name="T61" fmla="*/ 0 h 846"/>
                  <a:gd name="T62" fmla="*/ 282 w 498"/>
                  <a:gd name="T63" fmla="*/ 60 h 846"/>
                  <a:gd name="T64" fmla="*/ 222 w 498"/>
                  <a:gd name="T65" fmla="*/ 294 h 846"/>
                  <a:gd name="T66" fmla="*/ 474 w 498"/>
                  <a:gd name="T67" fmla="*/ 666 h 846"/>
                  <a:gd name="T68" fmla="*/ 498 w 498"/>
                  <a:gd name="T69" fmla="*/ 732 h 846"/>
                  <a:gd name="T70" fmla="*/ 462 w 498"/>
                  <a:gd name="T71" fmla="*/ 756 h 846"/>
                  <a:gd name="T72" fmla="*/ 462 w 498"/>
                  <a:gd name="T73" fmla="*/ 774 h 846"/>
                  <a:gd name="T74" fmla="*/ 444 w 498"/>
                  <a:gd name="T75" fmla="*/ 798 h 846"/>
                  <a:gd name="T76" fmla="*/ 450 w 498"/>
                  <a:gd name="T77" fmla="*/ 834 h 846"/>
                  <a:gd name="T78" fmla="*/ 438 w 498"/>
                  <a:gd name="T79" fmla="*/ 840 h 846"/>
                  <a:gd name="T80" fmla="*/ 432 w 498"/>
                  <a:gd name="T81" fmla="*/ 840 h 846"/>
                  <a:gd name="T82" fmla="*/ 432 w 498"/>
                  <a:gd name="T83" fmla="*/ 846 h 84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498"/>
                  <a:gd name="T127" fmla="*/ 0 h 846"/>
                  <a:gd name="T128" fmla="*/ 498 w 498"/>
                  <a:gd name="T129" fmla="*/ 846 h 84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498" h="846">
                    <a:moveTo>
                      <a:pt x="432" y="840"/>
                    </a:moveTo>
                    <a:lnTo>
                      <a:pt x="276" y="822"/>
                    </a:lnTo>
                    <a:lnTo>
                      <a:pt x="270" y="762"/>
                    </a:lnTo>
                    <a:lnTo>
                      <a:pt x="240" y="714"/>
                    </a:lnTo>
                    <a:lnTo>
                      <a:pt x="222" y="708"/>
                    </a:lnTo>
                    <a:lnTo>
                      <a:pt x="222" y="690"/>
                    </a:lnTo>
                    <a:lnTo>
                      <a:pt x="180" y="672"/>
                    </a:lnTo>
                    <a:lnTo>
                      <a:pt x="162" y="642"/>
                    </a:lnTo>
                    <a:lnTo>
                      <a:pt x="108" y="630"/>
                    </a:lnTo>
                    <a:lnTo>
                      <a:pt x="96" y="618"/>
                    </a:lnTo>
                    <a:lnTo>
                      <a:pt x="108" y="570"/>
                    </a:lnTo>
                    <a:lnTo>
                      <a:pt x="96" y="564"/>
                    </a:lnTo>
                    <a:lnTo>
                      <a:pt x="102" y="546"/>
                    </a:lnTo>
                    <a:lnTo>
                      <a:pt x="54" y="462"/>
                    </a:lnTo>
                    <a:lnTo>
                      <a:pt x="60" y="444"/>
                    </a:lnTo>
                    <a:lnTo>
                      <a:pt x="72" y="420"/>
                    </a:lnTo>
                    <a:lnTo>
                      <a:pt x="48" y="384"/>
                    </a:lnTo>
                    <a:lnTo>
                      <a:pt x="48" y="342"/>
                    </a:lnTo>
                    <a:lnTo>
                      <a:pt x="78" y="372"/>
                    </a:lnTo>
                    <a:lnTo>
                      <a:pt x="60" y="330"/>
                    </a:lnTo>
                    <a:lnTo>
                      <a:pt x="78" y="330"/>
                    </a:lnTo>
                    <a:lnTo>
                      <a:pt x="60" y="312"/>
                    </a:lnTo>
                    <a:lnTo>
                      <a:pt x="54" y="342"/>
                    </a:lnTo>
                    <a:lnTo>
                      <a:pt x="36" y="312"/>
                    </a:lnTo>
                    <a:lnTo>
                      <a:pt x="30" y="318"/>
                    </a:lnTo>
                    <a:lnTo>
                      <a:pt x="36" y="300"/>
                    </a:lnTo>
                    <a:lnTo>
                      <a:pt x="6" y="234"/>
                    </a:lnTo>
                    <a:lnTo>
                      <a:pt x="18" y="168"/>
                    </a:lnTo>
                    <a:lnTo>
                      <a:pt x="0" y="108"/>
                    </a:lnTo>
                    <a:lnTo>
                      <a:pt x="30" y="72"/>
                    </a:lnTo>
                    <a:lnTo>
                      <a:pt x="48" y="0"/>
                    </a:lnTo>
                    <a:lnTo>
                      <a:pt x="282" y="60"/>
                    </a:lnTo>
                    <a:lnTo>
                      <a:pt x="222" y="294"/>
                    </a:lnTo>
                    <a:lnTo>
                      <a:pt x="474" y="666"/>
                    </a:lnTo>
                    <a:lnTo>
                      <a:pt x="498" y="732"/>
                    </a:lnTo>
                    <a:lnTo>
                      <a:pt x="462" y="756"/>
                    </a:lnTo>
                    <a:lnTo>
                      <a:pt x="462" y="774"/>
                    </a:lnTo>
                    <a:lnTo>
                      <a:pt x="444" y="798"/>
                    </a:lnTo>
                    <a:lnTo>
                      <a:pt x="450" y="834"/>
                    </a:lnTo>
                    <a:lnTo>
                      <a:pt x="438" y="840"/>
                    </a:lnTo>
                    <a:lnTo>
                      <a:pt x="432" y="840"/>
                    </a:lnTo>
                    <a:lnTo>
                      <a:pt x="432" y="84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68" name="Freeform 395"/>
              <p:cNvSpPr>
                <a:spLocks noChangeAspect="1"/>
              </p:cNvSpPr>
              <p:nvPr/>
            </p:nvSpPr>
            <p:spPr bwMode="auto">
              <a:xfrm>
                <a:off x="2109" y="1902"/>
                <a:ext cx="450" cy="354"/>
              </a:xfrm>
              <a:custGeom>
                <a:avLst/>
                <a:gdLst>
                  <a:gd name="T0" fmla="*/ 444 w 450"/>
                  <a:gd name="T1" fmla="*/ 120 h 354"/>
                  <a:gd name="T2" fmla="*/ 432 w 450"/>
                  <a:gd name="T3" fmla="*/ 354 h 354"/>
                  <a:gd name="T4" fmla="*/ 372 w 450"/>
                  <a:gd name="T5" fmla="*/ 348 h 354"/>
                  <a:gd name="T6" fmla="*/ 0 w 450"/>
                  <a:gd name="T7" fmla="*/ 312 h 354"/>
                  <a:gd name="T8" fmla="*/ 6 w 450"/>
                  <a:gd name="T9" fmla="*/ 264 h 354"/>
                  <a:gd name="T10" fmla="*/ 42 w 450"/>
                  <a:gd name="T11" fmla="*/ 0 h 354"/>
                  <a:gd name="T12" fmla="*/ 336 w 450"/>
                  <a:gd name="T13" fmla="*/ 30 h 354"/>
                  <a:gd name="T14" fmla="*/ 450 w 450"/>
                  <a:gd name="T15" fmla="*/ 42 h 354"/>
                  <a:gd name="T16" fmla="*/ 444 w 450"/>
                  <a:gd name="T17" fmla="*/ 90 h 354"/>
                  <a:gd name="T18" fmla="*/ 444 w 450"/>
                  <a:gd name="T19" fmla="*/ 120 h 3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50"/>
                  <a:gd name="T31" fmla="*/ 0 h 354"/>
                  <a:gd name="T32" fmla="*/ 450 w 450"/>
                  <a:gd name="T33" fmla="*/ 354 h 35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50" h="354">
                    <a:moveTo>
                      <a:pt x="444" y="120"/>
                    </a:moveTo>
                    <a:lnTo>
                      <a:pt x="432" y="354"/>
                    </a:lnTo>
                    <a:lnTo>
                      <a:pt x="372" y="348"/>
                    </a:lnTo>
                    <a:lnTo>
                      <a:pt x="0" y="312"/>
                    </a:lnTo>
                    <a:lnTo>
                      <a:pt x="6" y="264"/>
                    </a:lnTo>
                    <a:lnTo>
                      <a:pt x="42" y="0"/>
                    </a:lnTo>
                    <a:lnTo>
                      <a:pt x="336" y="30"/>
                    </a:lnTo>
                    <a:lnTo>
                      <a:pt x="450" y="42"/>
                    </a:lnTo>
                    <a:lnTo>
                      <a:pt x="444" y="90"/>
                    </a:lnTo>
                    <a:lnTo>
                      <a:pt x="444" y="12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69" name="Freeform 396"/>
              <p:cNvSpPr>
                <a:spLocks noChangeAspect="1"/>
              </p:cNvSpPr>
              <p:nvPr/>
            </p:nvSpPr>
            <p:spPr bwMode="auto">
              <a:xfrm>
                <a:off x="2109" y="1902"/>
                <a:ext cx="450" cy="354"/>
              </a:xfrm>
              <a:custGeom>
                <a:avLst/>
                <a:gdLst>
                  <a:gd name="T0" fmla="*/ 444 w 450"/>
                  <a:gd name="T1" fmla="*/ 120 h 354"/>
                  <a:gd name="T2" fmla="*/ 432 w 450"/>
                  <a:gd name="T3" fmla="*/ 354 h 354"/>
                  <a:gd name="T4" fmla="*/ 372 w 450"/>
                  <a:gd name="T5" fmla="*/ 348 h 354"/>
                  <a:gd name="T6" fmla="*/ 0 w 450"/>
                  <a:gd name="T7" fmla="*/ 312 h 354"/>
                  <a:gd name="T8" fmla="*/ 6 w 450"/>
                  <a:gd name="T9" fmla="*/ 264 h 354"/>
                  <a:gd name="T10" fmla="*/ 42 w 450"/>
                  <a:gd name="T11" fmla="*/ 0 h 354"/>
                  <a:gd name="T12" fmla="*/ 336 w 450"/>
                  <a:gd name="T13" fmla="*/ 30 h 354"/>
                  <a:gd name="T14" fmla="*/ 450 w 450"/>
                  <a:gd name="T15" fmla="*/ 42 h 354"/>
                  <a:gd name="T16" fmla="*/ 444 w 450"/>
                  <a:gd name="T17" fmla="*/ 90 h 354"/>
                  <a:gd name="T18" fmla="*/ 444 w 450"/>
                  <a:gd name="T19" fmla="*/ 120 h 354"/>
                  <a:gd name="T20" fmla="*/ 444 w 450"/>
                  <a:gd name="T21" fmla="*/ 126 h 35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50"/>
                  <a:gd name="T34" fmla="*/ 0 h 354"/>
                  <a:gd name="T35" fmla="*/ 450 w 450"/>
                  <a:gd name="T36" fmla="*/ 354 h 35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50" h="354">
                    <a:moveTo>
                      <a:pt x="444" y="120"/>
                    </a:moveTo>
                    <a:lnTo>
                      <a:pt x="432" y="354"/>
                    </a:lnTo>
                    <a:lnTo>
                      <a:pt x="372" y="348"/>
                    </a:lnTo>
                    <a:lnTo>
                      <a:pt x="0" y="312"/>
                    </a:lnTo>
                    <a:lnTo>
                      <a:pt x="6" y="264"/>
                    </a:lnTo>
                    <a:lnTo>
                      <a:pt x="42" y="0"/>
                    </a:lnTo>
                    <a:lnTo>
                      <a:pt x="336" y="30"/>
                    </a:lnTo>
                    <a:lnTo>
                      <a:pt x="450" y="42"/>
                    </a:lnTo>
                    <a:lnTo>
                      <a:pt x="444" y="90"/>
                    </a:lnTo>
                    <a:lnTo>
                      <a:pt x="444" y="120"/>
                    </a:lnTo>
                    <a:lnTo>
                      <a:pt x="444" y="12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70" name="Freeform 397"/>
              <p:cNvSpPr>
                <a:spLocks noChangeAspect="1"/>
              </p:cNvSpPr>
              <p:nvPr/>
            </p:nvSpPr>
            <p:spPr bwMode="auto">
              <a:xfrm>
                <a:off x="4203" y="1698"/>
                <a:ext cx="102" cy="108"/>
              </a:xfrm>
              <a:custGeom>
                <a:avLst/>
                <a:gdLst>
                  <a:gd name="T0" fmla="*/ 96 w 102"/>
                  <a:gd name="T1" fmla="*/ 6 h 108"/>
                  <a:gd name="T2" fmla="*/ 102 w 102"/>
                  <a:gd name="T3" fmla="*/ 54 h 108"/>
                  <a:gd name="T4" fmla="*/ 42 w 102"/>
                  <a:gd name="T5" fmla="*/ 72 h 108"/>
                  <a:gd name="T6" fmla="*/ 6 w 102"/>
                  <a:gd name="T7" fmla="*/ 108 h 108"/>
                  <a:gd name="T8" fmla="*/ 12 w 102"/>
                  <a:gd name="T9" fmla="*/ 90 h 108"/>
                  <a:gd name="T10" fmla="*/ 0 w 102"/>
                  <a:gd name="T11" fmla="*/ 24 h 108"/>
                  <a:gd name="T12" fmla="*/ 90 w 102"/>
                  <a:gd name="T13" fmla="*/ 0 h 108"/>
                  <a:gd name="T14" fmla="*/ 96 w 102"/>
                  <a:gd name="T15" fmla="*/ 6 h 1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2"/>
                  <a:gd name="T25" fmla="*/ 0 h 108"/>
                  <a:gd name="T26" fmla="*/ 102 w 102"/>
                  <a:gd name="T27" fmla="*/ 108 h 1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2" h="108">
                    <a:moveTo>
                      <a:pt x="96" y="6"/>
                    </a:moveTo>
                    <a:lnTo>
                      <a:pt x="102" y="54"/>
                    </a:lnTo>
                    <a:lnTo>
                      <a:pt x="42" y="72"/>
                    </a:lnTo>
                    <a:lnTo>
                      <a:pt x="6" y="108"/>
                    </a:lnTo>
                    <a:lnTo>
                      <a:pt x="12" y="90"/>
                    </a:lnTo>
                    <a:lnTo>
                      <a:pt x="0" y="24"/>
                    </a:lnTo>
                    <a:lnTo>
                      <a:pt x="90" y="0"/>
                    </a:lnTo>
                    <a:lnTo>
                      <a:pt x="96" y="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71" name="Freeform 398"/>
              <p:cNvSpPr>
                <a:spLocks noChangeAspect="1"/>
              </p:cNvSpPr>
              <p:nvPr/>
            </p:nvSpPr>
            <p:spPr bwMode="auto">
              <a:xfrm>
                <a:off x="4203" y="1698"/>
                <a:ext cx="102" cy="108"/>
              </a:xfrm>
              <a:custGeom>
                <a:avLst/>
                <a:gdLst>
                  <a:gd name="T0" fmla="*/ 96 w 102"/>
                  <a:gd name="T1" fmla="*/ 6 h 108"/>
                  <a:gd name="T2" fmla="*/ 102 w 102"/>
                  <a:gd name="T3" fmla="*/ 54 h 108"/>
                  <a:gd name="T4" fmla="*/ 42 w 102"/>
                  <a:gd name="T5" fmla="*/ 72 h 108"/>
                  <a:gd name="T6" fmla="*/ 6 w 102"/>
                  <a:gd name="T7" fmla="*/ 108 h 108"/>
                  <a:gd name="T8" fmla="*/ 12 w 102"/>
                  <a:gd name="T9" fmla="*/ 90 h 108"/>
                  <a:gd name="T10" fmla="*/ 0 w 102"/>
                  <a:gd name="T11" fmla="*/ 24 h 108"/>
                  <a:gd name="T12" fmla="*/ 90 w 102"/>
                  <a:gd name="T13" fmla="*/ 0 h 108"/>
                  <a:gd name="T14" fmla="*/ 96 w 102"/>
                  <a:gd name="T15" fmla="*/ 6 h 108"/>
                  <a:gd name="T16" fmla="*/ 96 w 102"/>
                  <a:gd name="T17" fmla="*/ 12 h 10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2"/>
                  <a:gd name="T28" fmla="*/ 0 h 108"/>
                  <a:gd name="T29" fmla="*/ 102 w 102"/>
                  <a:gd name="T30" fmla="*/ 108 h 10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2" h="108">
                    <a:moveTo>
                      <a:pt x="96" y="6"/>
                    </a:moveTo>
                    <a:lnTo>
                      <a:pt x="102" y="54"/>
                    </a:lnTo>
                    <a:lnTo>
                      <a:pt x="42" y="72"/>
                    </a:lnTo>
                    <a:lnTo>
                      <a:pt x="6" y="108"/>
                    </a:lnTo>
                    <a:lnTo>
                      <a:pt x="12" y="90"/>
                    </a:lnTo>
                    <a:lnTo>
                      <a:pt x="0" y="24"/>
                    </a:lnTo>
                    <a:lnTo>
                      <a:pt x="90" y="0"/>
                    </a:lnTo>
                    <a:lnTo>
                      <a:pt x="96" y="6"/>
                    </a:lnTo>
                    <a:lnTo>
                      <a:pt x="96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72" name="Freeform 399"/>
              <p:cNvSpPr>
                <a:spLocks noChangeAspect="1"/>
              </p:cNvSpPr>
              <p:nvPr/>
            </p:nvSpPr>
            <p:spPr bwMode="auto">
              <a:xfrm>
                <a:off x="4107" y="1920"/>
                <a:ext cx="66" cy="108"/>
              </a:xfrm>
              <a:custGeom>
                <a:avLst/>
                <a:gdLst>
                  <a:gd name="T0" fmla="*/ 24 w 66"/>
                  <a:gd name="T1" fmla="*/ 0 h 108"/>
                  <a:gd name="T2" fmla="*/ 18 w 66"/>
                  <a:gd name="T3" fmla="*/ 12 h 108"/>
                  <a:gd name="T4" fmla="*/ 18 w 66"/>
                  <a:gd name="T5" fmla="*/ 30 h 108"/>
                  <a:gd name="T6" fmla="*/ 48 w 66"/>
                  <a:gd name="T7" fmla="*/ 66 h 108"/>
                  <a:gd name="T8" fmla="*/ 60 w 66"/>
                  <a:gd name="T9" fmla="*/ 72 h 108"/>
                  <a:gd name="T10" fmla="*/ 54 w 66"/>
                  <a:gd name="T11" fmla="*/ 90 h 108"/>
                  <a:gd name="T12" fmla="*/ 66 w 66"/>
                  <a:gd name="T13" fmla="*/ 96 h 108"/>
                  <a:gd name="T14" fmla="*/ 30 w 66"/>
                  <a:gd name="T15" fmla="*/ 108 h 108"/>
                  <a:gd name="T16" fmla="*/ 0 w 66"/>
                  <a:gd name="T17" fmla="*/ 12 h 108"/>
                  <a:gd name="T18" fmla="*/ 24 w 66"/>
                  <a:gd name="T19" fmla="*/ 0 h 10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6"/>
                  <a:gd name="T31" fmla="*/ 0 h 108"/>
                  <a:gd name="T32" fmla="*/ 66 w 66"/>
                  <a:gd name="T33" fmla="*/ 108 h 10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6" h="108">
                    <a:moveTo>
                      <a:pt x="24" y="0"/>
                    </a:moveTo>
                    <a:lnTo>
                      <a:pt x="18" y="12"/>
                    </a:lnTo>
                    <a:lnTo>
                      <a:pt x="18" y="30"/>
                    </a:lnTo>
                    <a:lnTo>
                      <a:pt x="48" y="66"/>
                    </a:lnTo>
                    <a:lnTo>
                      <a:pt x="60" y="72"/>
                    </a:lnTo>
                    <a:lnTo>
                      <a:pt x="54" y="90"/>
                    </a:lnTo>
                    <a:lnTo>
                      <a:pt x="66" y="96"/>
                    </a:lnTo>
                    <a:lnTo>
                      <a:pt x="30" y="108"/>
                    </a:lnTo>
                    <a:lnTo>
                      <a:pt x="0" y="1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73" name="Freeform 400"/>
              <p:cNvSpPr>
                <a:spLocks noChangeAspect="1"/>
              </p:cNvSpPr>
              <p:nvPr/>
            </p:nvSpPr>
            <p:spPr bwMode="auto">
              <a:xfrm>
                <a:off x="4107" y="1920"/>
                <a:ext cx="66" cy="108"/>
              </a:xfrm>
              <a:custGeom>
                <a:avLst/>
                <a:gdLst>
                  <a:gd name="T0" fmla="*/ 24 w 66"/>
                  <a:gd name="T1" fmla="*/ 0 h 108"/>
                  <a:gd name="T2" fmla="*/ 18 w 66"/>
                  <a:gd name="T3" fmla="*/ 12 h 108"/>
                  <a:gd name="T4" fmla="*/ 18 w 66"/>
                  <a:gd name="T5" fmla="*/ 30 h 108"/>
                  <a:gd name="T6" fmla="*/ 48 w 66"/>
                  <a:gd name="T7" fmla="*/ 66 h 108"/>
                  <a:gd name="T8" fmla="*/ 60 w 66"/>
                  <a:gd name="T9" fmla="*/ 72 h 108"/>
                  <a:gd name="T10" fmla="*/ 54 w 66"/>
                  <a:gd name="T11" fmla="*/ 90 h 108"/>
                  <a:gd name="T12" fmla="*/ 66 w 66"/>
                  <a:gd name="T13" fmla="*/ 96 h 108"/>
                  <a:gd name="T14" fmla="*/ 30 w 66"/>
                  <a:gd name="T15" fmla="*/ 108 h 108"/>
                  <a:gd name="T16" fmla="*/ 0 w 66"/>
                  <a:gd name="T17" fmla="*/ 12 h 108"/>
                  <a:gd name="T18" fmla="*/ 24 w 66"/>
                  <a:gd name="T19" fmla="*/ 0 h 108"/>
                  <a:gd name="T20" fmla="*/ 24 w 66"/>
                  <a:gd name="T21" fmla="*/ 6 h 10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6"/>
                  <a:gd name="T34" fmla="*/ 0 h 108"/>
                  <a:gd name="T35" fmla="*/ 66 w 66"/>
                  <a:gd name="T36" fmla="*/ 108 h 10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6" h="108">
                    <a:moveTo>
                      <a:pt x="24" y="0"/>
                    </a:moveTo>
                    <a:lnTo>
                      <a:pt x="18" y="12"/>
                    </a:lnTo>
                    <a:lnTo>
                      <a:pt x="18" y="30"/>
                    </a:lnTo>
                    <a:lnTo>
                      <a:pt x="48" y="66"/>
                    </a:lnTo>
                    <a:lnTo>
                      <a:pt x="60" y="72"/>
                    </a:lnTo>
                    <a:lnTo>
                      <a:pt x="54" y="90"/>
                    </a:lnTo>
                    <a:lnTo>
                      <a:pt x="66" y="96"/>
                    </a:lnTo>
                    <a:lnTo>
                      <a:pt x="30" y="108"/>
                    </a:lnTo>
                    <a:lnTo>
                      <a:pt x="0" y="12"/>
                    </a:lnTo>
                    <a:lnTo>
                      <a:pt x="24" y="0"/>
                    </a:lnTo>
                    <a:lnTo>
                      <a:pt x="24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74" name="Freeform 401"/>
              <p:cNvSpPr>
                <a:spLocks noChangeAspect="1"/>
              </p:cNvSpPr>
              <p:nvPr/>
            </p:nvSpPr>
            <p:spPr bwMode="auto">
              <a:xfrm>
                <a:off x="4041" y="2004"/>
                <a:ext cx="12" cy="12"/>
              </a:xfrm>
              <a:custGeom>
                <a:avLst/>
                <a:gdLst>
                  <a:gd name="T0" fmla="*/ 12 w 12"/>
                  <a:gd name="T1" fmla="*/ 12 h 12"/>
                  <a:gd name="T2" fmla="*/ 0 w 12"/>
                  <a:gd name="T3" fmla="*/ 0 h 12"/>
                  <a:gd name="T4" fmla="*/ 12 w 12"/>
                  <a:gd name="T5" fmla="*/ 6 h 12"/>
                  <a:gd name="T6" fmla="*/ 12 w 12"/>
                  <a:gd name="T7" fmla="*/ 12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12" y="12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12" y="12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75" name="Freeform 402"/>
              <p:cNvSpPr>
                <a:spLocks noChangeAspect="1"/>
              </p:cNvSpPr>
              <p:nvPr/>
            </p:nvSpPr>
            <p:spPr bwMode="auto">
              <a:xfrm>
                <a:off x="4041" y="2004"/>
                <a:ext cx="12" cy="18"/>
              </a:xfrm>
              <a:custGeom>
                <a:avLst/>
                <a:gdLst>
                  <a:gd name="T0" fmla="*/ 12 w 12"/>
                  <a:gd name="T1" fmla="*/ 12 h 18"/>
                  <a:gd name="T2" fmla="*/ 0 w 12"/>
                  <a:gd name="T3" fmla="*/ 0 h 18"/>
                  <a:gd name="T4" fmla="*/ 12 w 12"/>
                  <a:gd name="T5" fmla="*/ 6 h 18"/>
                  <a:gd name="T6" fmla="*/ 12 w 12"/>
                  <a:gd name="T7" fmla="*/ 12 h 18"/>
                  <a:gd name="T8" fmla="*/ 12 w 12"/>
                  <a:gd name="T9" fmla="*/ 1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8"/>
                  <a:gd name="T17" fmla="*/ 12 w 12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8">
                    <a:moveTo>
                      <a:pt x="12" y="12"/>
                    </a:moveTo>
                    <a:lnTo>
                      <a:pt x="0" y="0"/>
                    </a:lnTo>
                    <a:lnTo>
                      <a:pt x="12" y="6"/>
                    </a:lnTo>
                    <a:lnTo>
                      <a:pt x="12" y="12"/>
                    </a:lnTo>
                    <a:lnTo>
                      <a:pt x="12" y="1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76" name="Freeform 403"/>
              <p:cNvSpPr>
                <a:spLocks noChangeAspect="1"/>
              </p:cNvSpPr>
              <p:nvPr/>
            </p:nvSpPr>
            <p:spPr bwMode="auto">
              <a:xfrm>
                <a:off x="3471" y="2688"/>
                <a:ext cx="564" cy="420"/>
              </a:xfrm>
              <a:custGeom>
                <a:avLst/>
                <a:gdLst>
                  <a:gd name="T0" fmla="*/ 408 w 564"/>
                  <a:gd name="T1" fmla="*/ 0 h 420"/>
                  <a:gd name="T2" fmla="*/ 558 w 564"/>
                  <a:gd name="T3" fmla="*/ 288 h 420"/>
                  <a:gd name="T4" fmla="*/ 564 w 564"/>
                  <a:gd name="T5" fmla="*/ 360 h 420"/>
                  <a:gd name="T6" fmla="*/ 552 w 564"/>
                  <a:gd name="T7" fmla="*/ 378 h 420"/>
                  <a:gd name="T8" fmla="*/ 552 w 564"/>
                  <a:gd name="T9" fmla="*/ 396 h 420"/>
                  <a:gd name="T10" fmla="*/ 546 w 564"/>
                  <a:gd name="T11" fmla="*/ 408 h 420"/>
                  <a:gd name="T12" fmla="*/ 504 w 564"/>
                  <a:gd name="T13" fmla="*/ 420 h 420"/>
                  <a:gd name="T14" fmla="*/ 498 w 564"/>
                  <a:gd name="T15" fmla="*/ 408 h 420"/>
                  <a:gd name="T16" fmla="*/ 510 w 564"/>
                  <a:gd name="T17" fmla="*/ 414 h 420"/>
                  <a:gd name="T18" fmla="*/ 516 w 564"/>
                  <a:gd name="T19" fmla="*/ 402 h 420"/>
                  <a:gd name="T20" fmla="*/ 498 w 564"/>
                  <a:gd name="T21" fmla="*/ 402 h 420"/>
                  <a:gd name="T22" fmla="*/ 474 w 564"/>
                  <a:gd name="T23" fmla="*/ 372 h 420"/>
                  <a:gd name="T24" fmla="*/ 450 w 564"/>
                  <a:gd name="T25" fmla="*/ 366 h 420"/>
                  <a:gd name="T26" fmla="*/ 432 w 564"/>
                  <a:gd name="T27" fmla="*/ 330 h 420"/>
                  <a:gd name="T28" fmla="*/ 414 w 564"/>
                  <a:gd name="T29" fmla="*/ 318 h 420"/>
                  <a:gd name="T30" fmla="*/ 414 w 564"/>
                  <a:gd name="T31" fmla="*/ 294 h 420"/>
                  <a:gd name="T32" fmla="*/ 402 w 564"/>
                  <a:gd name="T33" fmla="*/ 294 h 420"/>
                  <a:gd name="T34" fmla="*/ 408 w 564"/>
                  <a:gd name="T35" fmla="*/ 306 h 420"/>
                  <a:gd name="T36" fmla="*/ 402 w 564"/>
                  <a:gd name="T37" fmla="*/ 306 h 420"/>
                  <a:gd name="T38" fmla="*/ 366 w 564"/>
                  <a:gd name="T39" fmla="*/ 258 h 420"/>
                  <a:gd name="T40" fmla="*/ 384 w 564"/>
                  <a:gd name="T41" fmla="*/ 228 h 420"/>
                  <a:gd name="T42" fmla="*/ 360 w 564"/>
                  <a:gd name="T43" fmla="*/ 216 h 420"/>
                  <a:gd name="T44" fmla="*/ 366 w 564"/>
                  <a:gd name="T45" fmla="*/ 240 h 420"/>
                  <a:gd name="T46" fmla="*/ 348 w 564"/>
                  <a:gd name="T47" fmla="*/ 228 h 420"/>
                  <a:gd name="T48" fmla="*/ 354 w 564"/>
                  <a:gd name="T49" fmla="*/ 150 h 420"/>
                  <a:gd name="T50" fmla="*/ 270 w 564"/>
                  <a:gd name="T51" fmla="*/ 78 h 420"/>
                  <a:gd name="T52" fmla="*/ 234 w 564"/>
                  <a:gd name="T53" fmla="*/ 72 h 420"/>
                  <a:gd name="T54" fmla="*/ 228 w 564"/>
                  <a:gd name="T55" fmla="*/ 90 h 420"/>
                  <a:gd name="T56" fmla="*/ 162 w 564"/>
                  <a:gd name="T57" fmla="*/ 114 h 420"/>
                  <a:gd name="T58" fmla="*/ 156 w 564"/>
                  <a:gd name="T59" fmla="*/ 102 h 420"/>
                  <a:gd name="T60" fmla="*/ 162 w 564"/>
                  <a:gd name="T61" fmla="*/ 108 h 420"/>
                  <a:gd name="T62" fmla="*/ 162 w 564"/>
                  <a:gd name="T63" fmla="*/ 102 h 420"/>
                  <a:gd name="T64" fmla="*/ 132 w 564"/>
                  <a:gd name="T65" fmla="*/ 66 h 420"/>
                  <a:gd name="T66" fmla="*/ 120 w 564"/>
                  <a:gd name="T67" fmla="*/ 72 h 420"/>
                  <a:gd name="T68" fmla="*/ 132 w 564"/>
                  <a:gd name="T69" fmla="*/ 78 h 420"/>
                  <a:gd name="T70" fmla="*/ 78 w 564"/>
                  <a:gd name="T71" fmla="*/ 66 h 420"/>
                  <a:gd name="T72" fmla="*/ 102 w 564"/>
                  <a:gd name="T73" fmla="*/ 60 h 420"/>
                  <a:gd name="T74" fmla="*/ 96 w 564"/>
                  <a:gd name="T75" fmla="*/ 54 h 420"/>
                  <a:gd name="T76" fmla="*/ 36 w 564"/>
                  <a:gd name="T77" fmla="*/ 72 h 420"/>
                  <a:gd name="T78" fmla="*/ 48 w 564"/>
                  <a:gd name="T79" fmla="*/ 60 h 420"/>
                  <a:gd name="T80" fmla="*/ 30 w 564"/>
                  <a:gd name="T81" fmla="*/ 54 h 420"/>
                  <a:gd name="T82" fmla="*/ 30 w 564"/>
                  <a:gd name="T83" fmla="*/ 66 h 420"/>
                  <a:gd name="T84" fmla="*/ 18 w 564"/>
                  <a:gd name="T85" fmla="*/ 72 h 420"/>
                  <a:gd name="T86" fmla="*/ 18 w 564"/>
                  <a:gd name="T87" fmla="*/ 54 h 420"/>
                  <a:gd name="T88" fmla="*/ 0 w 564"/>
                  <a:gd name="T89" fmla="*/ 36 h 420"/>
                  <a:gd name="T90" fmla="*/ 0 w 564"/>
                  <a:gd name="T91" fmla="*/ 24 h 420"/>
                  <a:gd name="T92" fmla="*/ 174 w 564"/>
                  <a:gd name="T93" fmla="*/ 6 h 420"/>
                  <a:gd name="T94" fmla="*/ 186 w 564"/>
                  <a:gd name="T95" fmla="*/ 30 h 420"/>
                  <a:gd name="T96" fmla="*/ 366 w 564"/>
                  <a:gd name="T97" fmla="*/ 18 h 420"/>
                  <a:gd name="T98" fmla="*/ 372 w 564"/>
                  <a:gd name="T99" fmla="*/ 36 h 420"/>
                  <a:gd name="T100" fmla="*/ 378 w 564"/>
                  <a:gd name="T101" fmla="*/ 30 h 420"/>
                  <a:gd name="T102" fmla="*/ 372 w 564"/>
                  <a:gd name="T103" fmla="*/ 0 h 420"/>
                  <a:gd name="T104" fmla="*/ 402 w 564"/>
                  <a:gd name="T105" fmla="*/ 0 h 420"/>
                  <a:gd name="T106" fmla="*/ 408 w 564"/>
                  <a:gd name="T107" fmla="*/ 0 h 42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564"/>
                  <a:gd name="T163" fmla="*/ 0 h 420"/>
                  <a:gd name="T164" fmla="*/ 564 w 564"/>
                  <a:gd name="T165" fmla="*/ 420 h 42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564" h="420">
                    <a:moveTo>
                      <a:pt x="408" y="0"/>
                    </a:moveTo>
                    <a:lnTo>
                      <a:pt x="558" y="288"/>
                    </a:lnTo>
                    <a:lnTo>
                      <a:pt x="564" y="360"/>
                    </a:lnTo>
                    <a:lnTo>
                      <a:pt x="552" y="378"/>
                    </a:lnTo>
                    <a:lnTo>
                      <a:pt x="552" y="396"/>
                    </a:lnTo>
                    <a:lnTo>
                      <a:pt x="546" y="408"/>
                    </a:lnTo>
                    <a:lnTo>
                      <a:pt x="504" y="420"/>
                    </a:lnTo>
                    <a:lnTo>
                      <a:pt x="498" y="408"/>
                    </a:lnTo>
                    <a:lnTo>
                      <a:pt x="510" y="414"/>
                    </a:lnTo>
                    <a:lnTo>
                      <a:pt x="516" y="402"/>
                    </a:lnTo>
                    <a:lnTo>
                      <a:pt x="498" y="402"/>
                    </a:lnTo>
                    <a:lnTo>
                      <a:pt x="474" y="372"/>
                    </a:lnTo>
                    <a:lnTo>
                      <a:pt x="450" y="366"/>
                    </a:lnTo>
                    <a:lnTo>
                      <a:pt x="432" y="330"/>
                    </a:lnTo>
                    <a:lnTo>
                      <a:pt x="414" y="318"/>
                    </a:lnTo>
                    <a:lnTo>
                      <a:pt x="414" y="294"/>
                    </a:lnTo>
                    <a:lnTo>
                      <a:pt x="402" y="294"/>
                    </a:lnTo>
                    <a:lnTo>
                      <a:pt x="408" y="306"/>
                    </a:lnTo>
                    <a:lnTo>
                      <a:pt x="402" y="306"/>
                    </a:lnTo>
                    <a:lnTo>
                      <a:pt x="366" y="258"/>
                    </a:lnTo>
                    <a:lnTo>
                      <a:pt x="384" y="228"/>
                    </a:lnTo>
                    <a:lnTo>
                      <a:pt x="360" y="216"/>
                    </a:lnTo>
                    <a:lnTo>
                      <a:pt x="366" y="240"/>
                    </a:lnTo>
                    <a:lnTo>
                      <a:pt x="348" y="228"/>
                    </a:lnTo>
                    <a:lnTo>
                      <a:pt x="354" y="150"/>
                    </a:lnTo>
                    <a:lnTo>
                      <a:pt x="270" y="78"/>
                    </a:lnTo>
                    <a:lnTo>
                      <a:pt x="234" y="72"/>
                    </a:lnTo>
                    <a:lnTo>
                      <a:pt x="228" y="90"/>
                    </a:lnTo>
                    <a:lnTo>
                      <a:pt x="162" y="114"/>
                    </a:lnTo>
                    <a:lnTo>
                      <a:pt x="156" y="102"/>
                    </a:lnTo>
                    <a:lnTo>
                      <a:pt x="162" y="108"/>
                    </a:lnTo>
                    <a:lnTo>
                      <a:pt x="162" y="102"/>
                    </a:lnTo>
                    <a:lnTo>
                      <a:pt x="132" y="66"/>
                    </a:lnTo>
                    <a:lnTo>
                      <a:pt x="120" y="72"/>
                    </a:lnTo>
                    <a:lnTo>
                      <a:pt x="132" y="78"/>
                    </a:lnTo>
                    <a:lnTo>
                      <a:pt x="78" y="66"/>
                    </a:lnTo>
                    <a:lnTo>
                      <a:pt x="102" y="60"/>
                    </a:lnTo>
                    <a:lnTo>
                      <a:pt x="96" y="54"/>
                    </a:lnTo>
                    <a:lnTo>
                      <a:pt x="36" y="72"/>
                    </a:lnTo>
                    <a:lnTo>
                      <a:pt x="48" y="60"/>
                    </a:lnTo>
                    <a:lnTo>
                      <a:pt x="30" y="54"/>
                    </a:lnTo>
                    <a:lnTo>
                      <a:pt x="30" y="66"/>
                    </a:lnTo>
                    <a:lnTo>
                      <a:pt x="18" y="72"/>
                    </a:lnTo>
                    <a:lnTo>
                      <a:pt x="18" y="54"/>
                    </a:lnTo>
                    <a:lnTo>
                      <a:pt x="0" y="36"/>
                    </a:lnTo>
                    <a:lnTo>
                      <a:pt x="0" y="24"/>
                    </a:lnTo>
                    <a:lnTo>
                      <a:pt x="174" y="6"/>
                    </a:lnTo>
                    <a:lnTo>
                      <a:pt x="186" y="30"/>
                    </a:lnTo>
                    <a:lnTo>
                      <a:pt x="366" y="18"/>
                    </a:lnTo>
                    <a:lnTo>
                      <a:pt x="372" y="36"/>
                    </a:lnTo>
                    <a:lnTo>
                      <a:pt x="378" y="30"/>
                    </a:lnTo>
                    <a:lnTo>
                      <a:pt x="372" y="0"/>
                    </a:lnTo>
                    <a:lnTo>
                      <a:pt x="402" y="0"/>
                    </a:lnTo>
                    <a:lnTo>
                      <a:pt x="408" y="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77" name="Freeform 404"/>
              <p:cNvSpPr>
                <a:spLocks noChangeAspect="1"/>
              </p:cNvSpPr>
              <p:nvPr/>
            </p:nvSpPr>
            <p:spPr bwMode="auto">
              <a:xfrm>
                <a:off x="3471" y="2688"/>
                <a:ext cx="564" cy="420"/>
              </a:xfrm>
              <a:custGeom>
                <a:avLst/>
                <a:gdLst>
                  <a:gd name="T0" fmla="*/ 408 w 564"/>
                  <a:gd name="T1" fmla="*/ 0 h 420"/>
                  <a:gd name="T2" fmla="*/ 558 w 564"/>
                  <a:gd name="T3" fmla="*/ 288 h 420"/>
                  <a:gd name="T4" fmla="*/ 564 w 564"/>
                  <a:gd name="T5" fmla="*/ 360 h 420"/>
                  <a:gd name="T6" fmla="*/ 552 w 564"/>
                  <a:gd name="T7" fmla="*/ 378 h 420"/>
                  <a:gd name="T8" fmla="*/ 552 w 564"/>
                  <a:gd name="T9" fmla="*/ 396 h 420"/>
                  <a:gd name="T10" fmla="*/ 546 w 564"/>
                  <a:gd name="T11" fmla="*/ 408 h 420"/>
                  <a:gd name="T12" fmla="*/ 504 w 564"/>
                  <a:gd name="T13" fmla="*/ 420 h 420"/>
                  <a:gd name="T14" fmla="*/ 498 w 564"/>
                  <a:gd name="T15" fmla="*/ 408 h 420"/>
                  <a:gd name="T16" fmla="*/ 510 w 564"/>
                  <a:gd name="T17" fmla="*/ 414 h 420"/>
                  <a:gd name="T18" fmla="*/ 516 w 564"/>
                  <a:gd name="T19" fmla="*/ 402 h 420"/>
                  <a:gd name="T20" fmla="*/ 498 w 564"/>
                  <a:gd name="T21" fmla="*/ 402 h 420"/>
                  <a:gd name="T22" fmla="*/ 474 w 564"/>
                  <a:gd name="T23" fmla="*/ 372 h 420"/>
                  <a:gd name="T24" fmla="*/ 450 w 564"/>
                  <a:gd name="T25" fmla="*/ 366 h 420"/>
                  <a:gd name="T26" fmla="*/ 432 w 564"/>
                  <a:gd name="T27" fmla="*/ 330 h 420"/>
                  <a:gd name="T28" fmla="*/ 414 w 564"/>
                  <a:gd name="T29" fmla="*/ 318 h 420"/>
                  <a:gd name="T30" fmla="*/ 414 w 564"/>
                  <a:gd name="T31" fmla="*/ 294 h 420"/>
                  <a:gd name="T32" fmla="*/ 402 w 564"/>
                  <a:gd name="T33" fmla="*/ 294 h 420"/>
                  <a:gd name="T34" fmla="*/ 408 w 564"/>
                  <a:gd name="T35" fmla="*/ 306 h 420"/>
                  <a:gd name="T36" fmla="*/ 402 w 564"/>
                  <a:gd name="T37" fmla="*/ 306 h 420"/>
                  <a:gd name="T38" fmla="*/ 366 w 564"/>
                  <a:gd name="T39" fmla="*/ 258 h 420"/>
                  <a:gd name="T40" fmla="*/ 384 w 564"/>
                  <a:gd name="T41" fmla="*/ 228 h 420"/>
                  <a:gd name="T42" fmla="*/ 360 w 564"/>
                  <a:gd name="T43" fmla="*/ 216 h 420"/>
                  <a:gd name="T44" fmla="*/ 366 w 564"/>
                  <a:gd name="T45" fmla="*/ 240 h 420"/>
                  <a:gd name="T46" fmla="*/ 348 w 564"/>
                  <a:gd name="T47" fmla="*/ 228 h 420"/>
                  <a:gd name="T48" fmla="*/ 354 w 564"/>
                  <a:gd name="T49" fmla="*/ 150 h 420"/>
                  <a:gd name="T50" fmla="*/ 270 w 564"/>
                  <a:gd name="T51" fmla="*/ 78 h 420"/>
                  <a:gd name="T52" fmla="*/ 234 w 564"/>
                  <a:gd name="T53" fmla="*/ 72 h 420"/>
                  <a:gd name="T54" fmla="*/ 228 w 564"/>
                  <a:gd name="T55" fmla="*/ 90 h 420"/>
                  <a:gd name="T56" fmla="*/ 162 w 564"/>
                  <a:gd name="T57" fmla="*/ 114 h 420"/>
                  <a:gd name="T58" fmla="*/ 156 w 564"/>
                  <a:gd name="T59" fmla="*/ 102 h 420"/>
                  <a:gd name="T60" fmla="*/ 162 w 564"/>
                  <a:gd name="T61" fmla="*/ 108 h 420"/>
                  <a:gd name="T62" fmla="*/ 162 w 564"/>
                  <a:gd name="T63" fmla="*/ 102 h 420"/>
                  <a:gd name="T64" fmla="*/ 132 w 564"/>
                  <a:gd name="T65" fmla="*/ 66 h 420"/>
                  <a:gd name="T66" fmla="*/ 120 w 564"/>
                  <a:gd name="T67" fmla="*/ 72 h 420"/>
                  <a:gd name="T68" fmla="*/ 132 w 564"/>
                  <a:gd name="T69" fmla="*/ 78 h 420"/>
                  <a:gd name="T70" fmla="*/ 78 w 564"/>
                  <a:gd name="T71" fmla="*/ 66 h 420"/>
                  <a:gd name="T72" fmla="*/ 102 w 564"/>
                  <a:gd name="T73" fmla="*/ 60 h 420"/>
                  <a:gd name="T74" fmla="*/ 96 w 564"/>
                  <a:gd name="T75" fmla="*/ 54 h 420"/>
                  <a:gd name="T76" fmla="*/ 36 w 564"/>
                  <a:gd name="T77" fmla="*/ 72 h 420"/>
                  <a:gd name="T78" fmla="*/ 48 w 564"/>
                  <a:gd name="T79" fmla="*/ 60 h 420"/>
                  <a:gd name="T80" fmla="*/ 30 w 564"/>
                  <a:gd name="T81" fmla="*/ 54 h 420"/>
                  <a:gd name="T82" fmla="*/ 30 w 564"/>
                  <a:gd name="T83" fmla="*/ 66 h 420"/>
                  <a:gd name="T84" fmla="*/ 18 w 564"/>
                  <a:gd name="T85" fmla="*/ 72 h 420"/>
                  <a:gd name="T86" fmla="*/ 18 w 564"/>
                  <a:gd name="T87" fmla="*/ 54 h 420"/>
                  <a:gd name="T88" fmla="*/ 0 w 564"/>
                  <a:gd name="T89" fmla="*/ 36 h 420"/>
                  <a:gd name="T90" fmla="*/ 0 w 564"/>
                  <a:gd name="T91" fmla="*/ 24 h 420"/>
                  <a:gd name="T92" fmla="*/ 174 w 564"/>
                  <a:gd name="T93" fmla="*/ 6 h 420"/>
                  <a:gd name="T94" fmla="*/ 186 w 564"/>
                  <a:gd name="T95" fmla="*/ 30 h 420"/>
                  <a:gd name="T96" fmla="*/ 366 w 564"/>
                  <a:gd name="T97" fmla="*/ 18 h 420"/>
                  <a:gd name="T98" fmla="*/ 372 w 564"/>
                  <a:gd name="T99" fmla="*/ 36 h 420"/>
                  <a:gd name="T100" fmla="*/ 378 w 564"/>
                  <a:gd name="T101" fmla="*/ 30 h 420"/>
                  <a:gd name="T102" fmla="*/ 372 w 564"/>
                  <a:gd name="T103" fmla="*/ 0 h 420"/>
                  <a:gd name="T104" fmla="*/ 402 w 564"/>
                  <a:gd name="T105" fmla="*/ 0 h 420"/>
                  <a:gd name="T106" fmla="*/ 408 w 564"/>
                  <a:gd name="T107" fmla="*/ 0 h 420"/>
                  <a:gd name="T108" fmla="*/ 408 w 564"/>
                  <a:gd name="T109" fmla="*/ 6 h 42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64"/>
                  <a:gd name="T166" fmla="*/ 0 h 420"/>
                  <a:gd name="T167" fmla="*/ 564 w 564"/>
                  <a:gd name="T168" fmla="*/ 420 h 42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64" h="420">
                    <a:moveTo>
                      <a:pt x="408" y="0"/>
                    </a:moveTo>
                    <a:lnTo>
                      <a:pt x="558" y="288"/>
                    </a:lnTo>
                    <a:lnTo>
                      <a:pt x="564" y="360"/>
                    </a:lnTo>
                    <a:lnTo>
                      <a:pt x="552" y="378"/>
                    </a:lnTo>
                    <a:lnTo>
                      <a:pt x="552" y="396"/>
                    </a:lnTo>
                    <a:lnTo>
                      <a:pt x="546" y="408"/>
                    </a:lnTo>
                    <a:lnTo>
                      <a:pt x="504" y="420"/>
                    </a:lnTo>
                    <a:lnTo>
                      <a:pt x="498" y="408"/>
                    </a:lnTo>
                    <a:lnTo>
                      <a:pt x="510" y="414"/>
                    </a:lnTo>
                    <a:lnTo>
                      <a:pt x="516" y="402"/>
                    </a:lnTo>
                    <a:lnTo>
                      <a:pt x="498" y="402"/>
                    </a:lnTo>
                    <a:lnTo>
                      <a:pt x="474" y="372"/>
                    </a:lnTo>
                    <a:lnTo>
                      <a:pt x="450" y="366"/>
                    </a:lnTo>
                    <a:lnTo>
                      <a:pt x="432" y="330"/>
                    </a:lnTo>
                    <a:lnTo>
                      <a:pt x="414" y="318"/>
                    </a:lnTo>
                    <a:lnTo>
                      <a:pt x="414" y="294"/>
                    </a:lnTo>
                    <a:lnTo>
                      <a:pt x="402" y="294"/>
                    </a:lnTo>
                    <a:lnTo>
                      <a:pt x="408" y="306"/>
                    </a:lnTo>
                    <a:lnTo>
                      <a:pt x="402" y="306"/>
                    </a:lnTo>
                    <a:lnTo>
                      <a:pt x="366" y="258"/>
                    </a:lnTo>
                    <a:lnTo>
                      <a:pt x="384" y="228"/>
                    </a:lnTo>
                    <a:lnTo>
                      <a:pt x="360" y="216"/>
                    </a:lnTo>
                    <a:lnTo>
                      <a:pt x="366" y="240"/>
                    </a:lnTo>
                    <a:lnTo>
                      <a:pt x="348" y="228"/>
                    </a:lnTo>
                    <a:lnTo>
                      <a:pt x="354" y="150"/>
                    </a:lnTo>
                    <a:lnTo>
                      <a:pt x="270" y="78"/>
                    </a:lnTo>
                    <a:lnTo>
                      <a:pt x="234" y="72"/>
                    </a:lnTo>
                    <a:lnTo>
                      <a:pt x="228" y="90"/>
                    </a:lnTo>
                    <a:lnTo>
                      <a:pt x="162" y="114"/>
                    </a:lnTo>
                    <a:lnTo>
                      <a:pt x="156" y="102"/>
                    </a:lnTo>
                    <a:lnTo>
                      <a:pt x="162" y="108"/>
                    </a:lnTo>
                    <a:lnTo>
                      <a:pt x="162" y="102"/>
                    </a:lnTo>
                    <a:lnTo>
                      <a:pt x="132" y="66"/>
                    </a:lnTo>
                    <a:lnTo>
                      <a:pt x="120" y="72"/>
                    </a:lnTo>
                    <a:lnTo>
                      <a:pt x="132" y="78"/>
                    </a:lnTo>
                    <a:lnTo>
                      <a:pt x="78" y="66"/>
                    </a:lnTo>
                    <a:lnTo>
                      <a:pt x="102" y="60"/>
                    </a:lnTo>
                    <a:lnTo>
                      <a:pt x="96" y="54"/>
                    </a:lnTo>
                    <a:lnTo>
                      <a:pt x="36" y="72"/>
                    </a:lnTo>
                    <a:lnTo>
                      <a:pt x="48" y="60"/>
                    </a:lnTo>
                    <a:lnTo>
                      <a:pt x="30" y="54"/>
                    </a:lnTo>
                    <a:lnTo>
                      <a:pt x="30" y="66"/>
                    </a:lnTo>
                    <a:lnTo>
                      <a:pt x="18" y="72"/>
                    </a:lnTo>
                    <a:lnTo>
                      <a:pt x="18" y="54"/>
                    </a:lnTo>
                    <a:lnTo>
                      <a:pt x="0" y="36"/>
                    </a:lnTo>
                    <a:lnTo>
                      <a:pt x="0" y="24"/>
                    </a:lnTo>
                    <a:lnTo>
                      <a:pt x="174" y="6"/>
                    </a:lnTo>
                    <a:lnTo>
                      <a:pt x="186" y="30"/>
                    </a:lnTo>
                    <a:lnTo>
                      <a:pt x="366" y="18"/>
                    </a:lnTo>
                    <a:lnTo>
                      <a:pt x="372" y="36"/>
                    </a:lnTo>
                    <a:lnTo>
                      <a:pt x="378" y="30"/>
                    </a:lnTo>
                    <a:lnTo>
                      <a:pt x="372" y="0"/>
                    </a:lnTo>
                    <a:lnTo>
                      <a:pt x="402" y="0"/>
                    </a:lnTo>
                    <a:lnTo>
                      <a:pt x="408" y="0"/>
                    </a:lnTo>
                    <a:lnTo>
                      <a:pt x="408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78" name="Freeform 405"/>
              <p:cNvSpPr>
                <a:spLocks noChangeAspect="1"/>
              </p:cNvSpPr>
              <p:nvPr/>
            </p:nvSpPr>
            <p:spPr bwMode="auto">
              <a:xfrm>
                <a:off x="3573" y="2370"/>
                <a:ext cx="330" cy="354"/>
              </a:xfrm>
              <a:custGeom>
                <a:avLst/>
                <a:gdLst>
                  <a:gd name="T0" fmla="*/ 78 w 330"/>
                  <a:gd name="T1" fmla="*/ 12 h 354"/>
                  <a:gd name="T2" fmla="*/ 156 w 330"/>
                  <a:gd name="T3" fmla="*/ 0 h 354"/>
                  <a:gd name="T4" fmla="*/ 144 w 330"/>
                  <a:gd name="T5" fmla="*/ 24 h 354"/>
                  <a:gd name="T6" fmla="*/ 174 w 330"/>
                  <a:gd name="T7" fmla="*/ 42 h 354"/>
                  <a:gd name="T8" fmla="*/ 204 w 330"/>
                  <a:gd name="T9" fmla="*/ 78 h 354"/>
                  <a:gd name="T10" fmla="*/ 282 w 330"/>
                  <a:gd name="T11" fmla="*/ 138 h 354"/>
                  <a:gd name="T12" fmla="*/ 312 w 330"/>
                  <a:gd name="T13" fmla="*/ 204 h 354"/>
                  <a:gd name="T14" fmla="*/ 330 w 330"/>
                  <a:gd name="T15" fmla="*/ 210 h 354"/>
                  <a:gd name="T16" fmla="*/ 318 w 330"/>
                  <a:gd name="T17" fmla="*/ 234 h 354"/>
                  <a:gd name="T18" fmla="*/ 318 w 330"/>
                  <a:gd name="T19" fmla="*/ 246 h 354"/>
                  <a:gd name="T20" fmla="*/ 306 w 330"/>
                  <a:gd name="T21" fmla="*/ 270 h 354"/>
                  <a:gd name="T22" fmla="*/ 306 w 330"/>
                  <a:gd name="T23" fmla="*/ 282 h 354"/>
                  <a:gd name="T24" fmla="*/ 300 w 330"/>
                  <a:gd name="T25" fmla="*/ 282 h 354"/>
                  <a:gd name="T26" fmla="*/ 312 w 330"/>
                  <a:gd name="T27" fmla="*/ 288 h 354"/>
                  <a:gd name="T28" fmla="*/ 306 w 330"/>
                  <a:gd name="T29" fmla="*/ 318 h 354"/>
                  <a:gd name="T30" fmla="*/ 270 w 330"/>
                  <a:gd name="T31" fmla="*/ 318 h 354"/>
                  <a:gd name="T32" fmla="*/ 276 w 330"/>
                  <a:gd name="T33" fmla="*/ 348 h 354"/>
                  <a:gd name="T34" fmla="*/ 270 w 330"/>
                  <a:gd name="T35" fmla="*/ 354 h 354"/>
                  <a:gd name="T36" fmla="*/ 264 w 330"/>
                  <a:gd name="T37" fmla="*/ 336 h 354"/>
                  <a:gd name="T38" fmla="*/ 84 w 330"/>
                  <a:gd name="T39" fmla="*/ 348 h 354"/>
                  <a:gd name="T40" fmla="*/ 72 w 330"/>
                  <a:gd name="T41" fmla="*/ 324 h 354"/>
                  <a:gd name="T42" fmla="*/ 54 w 330"/>
                  <a:gd name="T43" fmla="*/ 258 h 354"/>
                  <a:gd name="T44" fmla="*/ 66 w 330"/>
                  <a:gd name="T45" fmla="*/ 228 h 354"/>
                  <a:gd name="T46" fmla="*/ 42 w 330"/>
                  <a:gd name="T47" fmla="*/ 186 h 354"/>
                  <a:gd name="T48" fmla="*/ 0 w 330"/>
                  <a:gd name="T49" fmla="*/ 24 h 354"/>
                  <a:gd name="T50" fmla="*/ 78 w 330"/>
                  <a:gd name="T51" fmla="*/ 12 h 35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30"/>
                  <a:gd name="T79" fmla="*/ 0 h 354"/>
                  <a:gd name="T80" fmla="*/ 330 w 330"/>
                  <a:gd name="T81" fmla="*/ 354 h 35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30" h="354">
                    <a:moveTo>
                      <a:pt x="78" y="12"/>
                    </a:moveTo>
                    <a:lnTo>
                      <a:pt x="156" y="0"/>
                    </a:lnTo>
                    <a:lnTo>
                      <a:pt x="144" y="24"/>
                    </a:lnTo>
                    <a:lnTo>
                      <a:pt x="174" y="42"/>
                    </a:lnTo>
                    <a:lnTo>
                      <a:pt x="204" y="78"/>
                    </a:lnTo>
                    <a:lnTo>
                      <a:pt x="282" y="138"/>
                    </a:lnTo>
                    <a:lnTo>
                      <a:pt x="312" y="204"/>
                    </a:lnTo>
                    <a:lnTo>
                      <a:pt x="330" y="210"/>
                    </a:lnTo>
                    <a:lnTo>
                      <a:pt x="318" y="234"/>
                    </a:lnTo>
                    <a:lnTo>
                      <a:pt x="318" y="246"/>
                    </a:lnTo>
                    <a:lnTo>
                      <a:pt x="306" y="270"/>
                    </a:lnTo>
                    <a:lnTo>
                      <a:pt x="306" y="282"/>
                    </a:lnTo>
                    <a:lnTo>
                      <a:pt x="300" y="282"/>
                    </a:lnTo>
                    <a:lnTo>
                      <a:pt x="312" y="288"/>
                    </a:lnTo>
                    <a:lnTo>
                      <a:pt x="306" y="318"/>
                    </a:lnTo>
                    <a:lnTo>
                      <a:pt x="270" y="318"/>
                    </a:lnTo>
                    <a:lnTo>
                      <a:pt x="276" y="348"/>
                    </a:lnTo>
                    <a:lnTo>
                      <a:pt x="270" y="354"/>
                    </a:lnTo>
                    <a:lnTo>
                      <a:pt x="264" y="336"/>
                    </a:lnTo>
                    <a:lnTo>
                      <a:pt x="84" y="348"/>
                    </a:lnTo>
                    <a:lnTo>
                      <a:pt x="72" y="324"/>
                    </a:lnTo>
                    <a:lnTo>
                      <a:pt x="54" y="258"/>
                    </a:lnTo>
                    <a:lnTo>
                      <a:pt x="66" y="228"/>
                    </a:lnTo>
                    <a:lnTo>
                      <a:pt x="42" y="186"/>
                    </a:lnTo>
                    <a:lnTo>
                      <a:pt x="0" y="24"/>
                    </a:lnTo>
                    <a:lnTo>
                      <a:pt x="78" y="12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79" name="Freeform 406"/>
              <p:cNvSpPr>
                <a:spLocks noChangeAspect="1"/>
              </p:cNvSpPr>
              <p:nvPr/>
            </p:nvSpPr>
            <p:spPr bwMode="auto">
              <a:xfrm>
                <a:off x="3573" y="2370"/>
                <a:ext cx="330" cy="354"/>
              </a:xfrm>
              <a:custGeom>
                <a:avLst/>
                <a:gdLst>
                  <a:gd name="T0" fmla="*/ 78 w 330"/>
                  <a:gd name="T1" fmla="*/ 12 h 354"/>
                  <a:gd name="T2" fmla="*/ 156 w 330"/>
                  <a:gd name="T3" fmla="*/ 0 h 354"/>
                  <a:gd name="T4" fmla="*/ 144 w 330"/>
                  <a:gd name="T5" fmla="*/ 24 h 354"/>
                  <a:gd name="T6" fmla="*/ 174 w 330"/>
                  <a:gd name="T7" fmla="*/ 42 h 354"/>
                  <a:gd name="T8" fmla="*/ 204 w 330"/>
                  <a:gd name="T9" fmla="*/ 78 h 354"/>
                  <a:gd name="T10" fmla="*/ 282 w 330"/>
                  <a:gd name="T11" fmla="*/ 138 h 354"/>
                  <a:gd name="T12" fmla="*/ 312 w 330"/>
                  <a:gd name="T13" fmla="*/ 204 h 354"/>
                  <a:gd name="T14" fmla="*/ 330 w 330"/>
                  <a:gd name="T15" fmla="*/ 210 h 354"/>
                  <a:gd name="T16" fmla="*/ 318 w 330"/>
                  <a:gd name="T17" fmla="*/ 234 h 354"/>
                  <a:gd name="T18" fmla="*/ 318 w 330"/>
                  <a:gd name="T19" fmla="*/ 246 h 354"/>
                  <a:gd name="T20" fmla="*/ 306 w 330"/>
                  <a:gd name="T21" fmla="*/ 270 h 354"/>
                  <a:gd name="T22" fmla="*/ 306 w 330"/>
                  <a:gd name="T23" fmla="*/ 282 h 354"/>
                  <a:gd name="T24" fmla="*/ 300 w 330"/>
                  <a:gd name="T25" fmla="*/ 282 h 354"/>
                  <a:gd name="T26" fmla="*/ 312 w 330"/>
                  <a:gd name="T27" fmla="*/ 288 h 354"/>
                  <a:gd name="T28" fmla="*/ 306 w 330"/>
                  <a:gd name="T29" fmla="*/ 318 h 354"/>
                  <a:gd name="T30" fmla="*/ 270 w 330"/>
                  <a:gd name="T31" fmla="*/ 318 h 354"/>
                  <a:gd name="T32" fmla="*/ 276 w 330"/>
                  <a:gd name="T33" fmla="*/ 348 h 354"/>
                  <a:gd name="T34" fmla="*/ 270 w 330"/>
                  <a:gd name="T35" fmla="*/ 354 h 354"/>
                  <a:gd name="T36" fmla="*/ 264 w 330"/>
                  <a:gd name="T37" fmla="*/ 336 h 354"/>
                  <a:gd name="T38" fmla="*/ 84 w 330"/>
                  <a:gd name="T39" fmla="*/ 348 h 354"/>
                  <a:gd name="T40" fmla="*/ 72 w 330"/>
                  <a:gd name="T41" fmla="*/ 324 h 354"/>
                  <a:gd name="T42" fmla="*/ 54 w 330"/>
                  <a:gd name="T43" fmla="*/ 258 h 354"/>
                  <a:gd name="T44" fmla="*/ 66 w 330"/>
                  <a:gd name="T45" fmla="*/ 228 h 354"/>
                  <a:gd name="T46" fmla="*/ 42 w 330"/>
                  <a:gd name="T47" fmla="*/ 186 h 354"/>
                  <a:gd name="T48" fmla="*/ 0 w 330"/>
                  <a:gd name="T49" fmla="*/ 24 h 354"/>
                  <a:gd name="T50" fmla="*/ 78 w 330"/>
                  <a:gd name="T51" fmla="*/ 12 h 354"/>
                  <a:gd name="T52" fmla="*/ 78 w 330"/>
                  <a:gd name="T53" fmla="*/ 18 h 3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30"/>
                  <a:gd name="T82" fmla="*/ 0 h 354"/>
                  <a:gd name="T83" fmla="*/ 330 w 330"/>
                  <a:gd name="T84" fmla="*/ 354 h 35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30" h="354">
                    <a:moveTo>
                      <a:pt x="78" y="12"/>
                    </a:moveTo>
                    <a:lnTo>
                      <a:pt x="156" y="0"/>
                    </a:lnTo>
                    <a:lnTo>
                      <a:pt x="144" y="24"/>
                    </a:lnTo>
                    <a:lnTo>
                      <a:pt x="174" y="42"/>
                    </a:lnTo>
                    <a:lnTo>
                      <a:pt x="204" y="78"/>
                    </a:lnTo>
                    <a:lnTo>
                      <a:pt x="282" y="138"/>
                    </a:lnTo>
                    <a:lnTo>
                      <a:pt x="312" y="204"/>
                    </a:lnTo>
                    <a:lnTo>
                      <a:pt x="330" y="210"/>
                    </a:lnTo>
                    <a:lnTo>
                      <a:pt x="318" y="234"/>
                    </a:lnTo>
                    <a:lnTo>
                      <a:pt x="318" y="246"/>
                    </a:lnTo>
                    <a:lnTo>
                      <a:pt x="306" y="270"/>
                    </a:lnTo>
                    <a:lnTo>
                      <a:pt x="306" y="282"/>
                    </a:lnTo>
                    <a:lnTo>
                      <a:pt x="300" y="282"/>
                    </a:lnTo>
                    <a:lnTo>
                      <a:pt x="312" y="288"/>
                    </a:lnTo>
                    <a:lnTo>
                      <a:pt x="306" y="318"/>
                    </a:lnTo>
                    <a:lnTo>
                      <a:pt x="270" y="318"/>
                    </a:lnTo>
                    <a:lnTo>
                      <a:pt x="276" y="348"/>
                    </a:lnTo>
                    <a:lnTo>
                      <a:pt x="270" y="354"/>
                    </a:lnTo>
                    <a:lnTo>
                      <a:pt x="264" y="336"/>
                    </a:lnTo>
                    <a:lnTo>
                      <a:pt x="84" y="348"/>
                    </a:lnTo>
                    <a:lnTo>
                      <a:pt x="72" y="324"/>
                    </a:lnTo>
                    <a:lnTo>
                      <a:pt x="54" y="258"/>
                    </a:lnTo>
                    <a:lnTo>
                      <a:pt x="66" y="228"/>
                    </a:lnTo>
                    <a:lnTo>
                      <a:pt x="42" y="186"/>
                    </a:lnTo>
                    <a:lnTo>
                      <a:pt x="0" y="24"/>
                    </a:lnTo>
                    <a:lnTo>
                      <a:pt x="78" y="12"/>
                    </a:lnTo>
                    <a:lnTo>
                      <a:pt x="78" y="1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80" name="Freeform 407"/>
              <p:cNvSpPr>
                <a:spLocks noChangeAspect="1"/>
              </p:cNvSpPr>
              <p:nvPr/>
            </p:nvSpPr>
            <p:spPr bwMode="auto">
              <a:xfrm>
                <a:off x="1911" y="2844"/>
                <a:ext cx="30" cy="36"/>
              </a:xfrm>
              <a:custGeom>
                <a:avLst/>
                <a:gdLst>
                  <a:gd name="T0" fmla="*/ 6 w 30"/>
                  <a:gd name="T1" fmla="*/ 0 h 36"/>
                  <a:gd name="T2" fmla="*/ 6 w 30"/>
                  <a:gd name="T3" fmla="*/ 6 h 36"/>
                  <a:gd name="T4" fmla="*/ 18 w 30"/>
                  <a:gd name="T5" fmla="*/ 6 h 36"/>
                  <a:gd name="T6" fmla="*/ 18 w 30"/>
                  <a:gd name="T7" fmla="*/ 0 h 36"/>
                  <a:gd name="T8" fmla="*/ 24 w 30"/>
                  <a:gd name="T9" fmla="*/ 0 h 36"/>
                  <a:gd name="T10" fmla="*/ 30 w 30"/>
                  <a:gd name="T11" fmla="*/ 12 h 36"/>
                  <a:gd name="T12" fmla="*/ 30 w 30"/>
                  <a:gd name="T13" fmla="*/ 18 h 36"/>
                  <a:gd name="T14" fmla="*/ 24 w 30"/>
                  <a:gd name="T15" fmla="*/ 30 h 36"/>
                  <a:gd name="T16" fmla="*/ 12 w 30"/>
                  <a:gd name="T17" fmla="*/ 36 h 36"/>
                  <a:gd name="T18" fmla="*/ 6 w 30"/>
                  <a:gd name="T19" fmla="*/ 30 h 36"/>
                  <a:gd name="T20" fmla="*/ 0 w 30"/>
                  <a:gd name="T21" fmla="*/ 24 h 36"/>
                  <a:gd name="T22" fmla="*/ 0 w 30"/>
                  <a:gd name="T23" fmla="*/ 12 h 36"/>
                  <a:gd name="T24" fmla="*/ 6 w 30"/>
                  <a:gd name="T25" fmla="*/ 0 h 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0"/>
                  <a:gd name="T40" fmla="*/ 0 h 36"/>
                  <a:gd name="T41" fmla="*/ 30 w 30"/>
                  <a:gd name="T42" fmla="*/ 36 h 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0" h="36">
                    <a:moveTo>
                      <a:pt x="6" y="0"/>
                    </a:moveTo>
                    <a:lnTo>
                      <a:pt x="6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12"/>
                    </a:lnTo>
                    <a:lnTo>
                      <a:pt x="30" y="18"/>
                    </a:lnTo>
                    <a:lnTo>
                      <a:pt x="24" y="30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0" y="24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81" name="Freeform 408"/>
              <p:cNvSpPr>
                <a:spLocks noChangeAspect="1"/>
              </p:cNvSpPr>
              <p:nvPr/>
            </p:nvSpPr>
            <p:spPr bwMode="auto">
              <a:xfrm>
                <a:off x="1911" y="2844"/>
                <a:ext cx="30" cy="36"/>
              </a:xfrm>
              <a:custGeom>
                <a:avLst/>
                <a:gdLst>
                  <a:gd name="T0" fmla="*/ 6 w 30"/>
                  <a:gd name="T1" fmla="*/ 0 h 36"/>
                  <a:gd name="T2" fmla="*/ 6 w 30"/>
                  <a:gd name="T3" fmla="*/ 6 h 36"/>
                  <a:gd name="T4" fmla="*/ 18 w 30"/>
                  <a:gd name="T5" fmla="*/ 6 h 36"/>
                  <a:gd name="T6" fmla="*/ 18 w 30"/>
                  <a:gd name="T7" fmla="*/ 0 h 36"/>
                  <a:gd name="T8" fmla="*/ 24 w 30"/>
                  <a:gd name="T9" fmla="*/ 0 h 36"/>
                  <a:gd name="T10" fmla="*/ 30 w 30"/>
                  <a:gd name="T11" fmla="*/ 12 h 36"/>
                  <a:gd name="T12" fmla="*/ 30 w 30"/>
                  <a:gd name="T13" fmla="*/ 18 h 36"/>
                  <a:gd name="T14" fmla="*/ 24 w 30"/>
                  <a:gd name="T15" fmla="*/ 30 h 36"/>
                  <a:gd name="T16" fmla="*/ 12 w 30"/>
                  <a:gd name="T17" fmla="*/ 36 h 36"/>
                  <a:gd name="T18" fmla="*/ 6 w 30"/>
                  <a:gd name="T19" fmla="*/ 30 h 36"/>
                  <a:gd name="T20" fmla="*/ 0 w 30"/>
                  <a:gd name="T21" fmla="*/ 24 h 36"/>
                  <a:gd name="T22" fmla="*/ 0 w 30"/>
                  <a:gd name="T23" fmla="*/ 12 h 36"/>
                  <a:gd name="T24" fmla="*/ 6 w 30"/>
                  <a:gd name="T25" fmla="*/ 0 h 36"/>
                  <a:gd name="T26" fmla="*/ 6 w 30"/>
                  <a:gd name="T27" fmla="*/ 6 h 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0"/>
                  <a:gd name="T43" fmla="*/ 0 h 36"/>
                  <a:gd name="T44" fmla="*/ 30 w 30"/>
                  <a:gd name="T45" fmla="*/ 36 h 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0" h="36">
                    <a:moveTo>
                      <a:pt x="6" y="0"/>
                    </a:moveTo>
                    <a:lnTo>
                      <a:pt x="6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12"/>
                    </a:lnTo>
                    <a:lnTo>
                      <a:pt x="30" y="18"/>
                    </a:lnTo>
                    <a:lnTo>
                      <a:pt x="24" y="30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0" y="24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82" name="Freeform 409"/>
              <p:cNvSpPr>
                <a:spLocks noChangeAspect="1"/>
              </p:cNvSpPr>
              <p:nvPr/>
            </p:nvSpPr>
            <p:spPr bwMode="auto">
              <a:xfrm>
                <a:off x="2013" y="2898"/>
                <a:ext cx="30" cy="30"/>
              </a:xfrm>
              <a:custGeom>
                <a:avLst/>
                <a:gdLst>
                  <a:gd name="T0" fmla="*/ 0 w 30"/>
                  <a:gd name="T1" fmla="*/ 12 h 30"/>
                  <a:gd name="T2" fmla="*/ 0 w 30"/>
                  <a:gd name="T3" fmla="*/ 6 h 30"/>
                  <a:gd name="T4" fmla="*/ 6 w 30"/>
                  <a:gd name="T5" fmla="*/ 0 h 30"/>
                  <a:gd name="T6" fmla="*/ 12 w 30"/>
                  <a:gd name="T7" fmla="*/ 6 h 30"/>
                  <a:gd name="T8" fmla="*/ 24 w 30"/>
                  <a:gd name="T9" fmla="*/ 18 h 30"/>
                  <a:gd name="T10" fmla="*/ 30 w 30"/>
                  <a:gd name="T11" fmla="*/ 24 h 30"/>
                  <a:gd name="T12" fmla="*/ 18 w 30"/>
                  <a:gd name="T13" fmla="*/ 24 h 30"/>
                  <a:gd name="T14" fmla="*/ 12 w 30"/>
                  <a:gd name="T15" fmla="*/ 30 h 30"/>
                  <a:gd name="T16" fmla="*/ 6 w 30"/>
                  <a:gd name="T17" fmla="*/ 24 h 30"/>
                  <a:gd name="T18" fmla="*/ 0 w 30"/>
                  <a:gd name="T19" fmla="*/ 12 h 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"/>
                  <a:gd name="T31" fmla="*/ 0 h 30"/>
                  <a:gd name="T32" fmla="*/ 30 w 30"/>
                  <a:gd name="T33" fmla="*/ 30 h 3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" h="30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18"/>
                    </a:lnTo>
                    <a:lnTo>
                      <a:pt x="30" y="24"/>
                    </a:lnTo>
                    <a:lnTo>
                      <a:pt x="18" y="24"/>
                    </a:lnTo>
                    <a:lnTo>
                      <a:pt x="12" y="30"/>
                    </a:lnTo>
                    <a:lnTo>
                      <a:pt x="6" y="24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83" name="Freeform 410"/>
              <p:cNvSpPr>
                <a:spLocks noChangeAspect="1"/>
              </p:cNvSpPr>
              <p:nvPr/>
            </p:nvSpPr>
            <p:spPr bwMode="auto">
              <a:xfrm>
                <a:off x="2013" y="2898"/>
                <a:ext cx="30" cy="30"/>
              </a:xfrm>
              <a:custGeom>
                <a:avLst/>
                <a:gdLst>
                  <a:gd name="T0" fmla="*/ 0 w 30"/>
                  <a:gd name="T1" fmla="*/ 12 h 30"/>
                  <a:gd name="T2" fmla="*/ 0 w 30"/>
                  <a:gd name="T3" fmla="*/ 6 h 30"/>
                  <a:gd name="T4" fmla="*/ 6 w 30"/>
                  <a:gd name="T5" fmla="*/ 0 h 30"/>
                  <a:gd name="T6" fmla="*/ 12 w 30"/>
                  <a:gd name="T7" fmla="*/ 6 h 30"/>
                  <a:gd name="T8" fmla="*/ 24 w 30"/>
                  <a:gd name="T9" fmla="*/ 18 h 30"/>
                  <a:gd name="T10" fmla="*/ 30 w 30"/>
                  <a:gd name="T11" fmla="*/ 24 h 30"/>
                  <a:gd name="T12" fmla="*/ 18 w 30"/>
                  <a:gd name="T13" fmla="*/ 24 h 30"/>
                  <a:gd name="T14" fmla="*/ 12 w 30"/>
                  <a:gd name="T15" fmla="*/ 30 h 30"/>
                  <a:gd name="T16" fmla="*/ 6 w 30"/>
                  <a:gd name="T17" fmla="*/ 24 h 30"/>
                  <a:gd name="T18" fmla="*/ 0 w 30"/>
                  <a:gd name="T19" fmla="*/ 12 h 30"/>
                  <a:gd name="T20" fmla="*/ 0 w 30"/>
                  <a:gd name="T21" fmla="*/ 18 h 3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0"/>
                  <a:gd name="T34" fmla="*/ 0 h 30"/>
                  <a:gd name="T35" fmla="*/ 30 w 30"/>
                  <a:gd name="T36" fmla="*/ 30 h 3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0" h="30">
                    <a:moveTo>
                      <a:pt x="0" y="12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24" y="18"/>
                    </a:lnTo>
                    <a:lnTo>
                      <a:pt x="30" y="24"/>
                    </a:lnTo>
                    <a:lnTo>
                      <a:pt x="18" y="24"/>
                    </a:lnTo>
                    <a:lnTo>
                      <a:pt x="12" y="30"/>
                    </a:lnTo>
                    <a:lnTo>
                      <a:pt x="6" y="24"/>
                    </a:lnTo>
                    <a:lnTo>
                      <a:pt x="0" y="12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84" name="Freeform 411"/>
              <p:cNvSpPr>
                <a:spLocks noChangeAspect="1"/>
              </p:cNvSpPr>
              <p:nvPr/>
            </p:nvSpPr>
            <p:spPr bwMode="auto">
              <a:xfrm>
                <a:off x="2067" y="2934"/>
                <a:ext cx="36" cy="12"/>
              </a:xfrm>
              <a:custGeom>
                <a:avLst/>
                <a:gdLst>
                  <a:gd name="T0" fmla="*/ 0 w 36"/>
                  <a:gd name="T1" fmla="*/ 6 h 12"/>
                  <a:gd name="T2" fmla="*/ 24 w 36"/>
                  <a:gd name="T3" fmla="*/ 6 h 12"/>
                  <a:gd name="T4" fmla="*/ 30 w 36"/>
                  <a:gd name="T5" fmla="*/ 0 h 12"/>
                  <a:gd name="T6" fmla="*/ 36 w 36"/>
                  <a:gd name="T7" fmla="*/ 0 h 12"/>
                  <a:gd name="T8" fmla="*/ 36 w 36"/>
                  <a:gd name="T9" fmla="*/ 12 h 12"/>
                  <a:gd name="T10" fmla="*/ 6 w 36"/>
                  <a:gd name="T11" fmla="*/ 12 h 12"/>
                  <a:gd name="T12" fmla="*/ 0 w 36"/>
                  <a:gd name="T13" fmla="*/ 6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"/>
                  <a:gd name="T22" fmla="*/ 0 h 12"/>
                  <a:gd name="T23" fmla="*/ 36 w 36"/>
                  <a:gd name="T24" fmla="*/ 12 h 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" h="12">
                    <a:moveTo>
                      <a:pt x="0" y="6"/>
                    </a:moveTo>
                    <a:lnTo>
                      <a:pt x="24" y="6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6" y="12"/>
                    </a:lnTo>
                    <a:lnTo>
                      <a:pt x="6" y="1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85" name="Freeform 412"/>
              <p:cNvSpPr>
                <a:spLocks noChangeAspect="1"/>
              </p:cNvSpPr>
              <p:nvPr/>
            </p:nvSpPr>
            <p:spPr bwMode="auto">
              <a:xfrm>
                <a:off x="2067" y="2934"/>
                <a:ext cx="36" cy="12"/>
              </a:xfrm>
              <a:custGeom>
                <a:avLst/>
                <a:gdLst>
                  <a:gd name="T0" fmla="*/ 0 w 36"/>
                  <a:gd name="T1" fmla="*/ 6 h 12"/>
                  <a:gd name="T2" fmla="*/ 24 w 36"/>
                  <a:gd name="T3" fmla="*/ 6 h 12"/>
                  <a:gd name="T4" fmla="*/ 30 w 36"/>
                  <a:gd name="T5" fmla="*/ 0 h 12"/>
                  <a:gd name="T6" fmla="*/ 36 w 36"/>
                  <a:gd name="T7" fmla="*/ 0 h 12"/>
                  <a:gd name="T8" fmla="*/ 36 w 36"/>
                  <a:gd name="T9" fmla="*/ 12 h 12"/>
                  <a:gd name="T10" fmla="*/ 6 w 36"/>
                  <a:gd name="T11" fmla="*/ 12 h 12"/>
                  <a:gd name="T12" fmla="*/ 0 w 36"/>
                  <a:gd name="T13" fmla="*/ 6 h 12"/>
                  <a:gd name="T14" fmla="*/ 0 w 36"/>
                  <a:gd name="T15" fmla="*/ 12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6"/>
                  <a:gd name="T25" fmla="*/ 0 h 12"/>
                  <a:gd name="T26" fmla="*/ 36 w 36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6" h="12">
                    <a:moveTo>
                      <a:pt x="0" y="6"/>
                    </a:moveTo>
                    <a:lnTo>
                      <a:pt x="24" y="6"/>
                    </a:lnTo>
                    <a:lnTo>
                      <a:pt x="30" y="0"/>
                    </a:lnTo>
                    <a:lnTo>
                      <a:pt x="36" y="0"/>
                    </a:lnTo>
                    <a:lnTo>
                      <a:pt x="36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86" name="Freeform 413"/>
              <p:cNvSpPr>
                <a:spLocks noChangeAspect="1"/>
              </p:cNvSpPr>
              <p:nvPr/>
            </p:nvSpPr>
            <p:spPr bwMode="auto">
              <a:xfrm>
                <a:off x="2109" y="2952"/>
                <a:ext cx="42" cy="36"/>
              </a:xfrm>
              <a:custGeom>
                <a:avLst/>
                <a:gdLst>
                  <a:gd name="T0" fmla="*/ 18 w 42"/>
                  <a:gd name="T1" fmla="*/ 6 h 36"/>
                  <a:gd name="T2" fmla="*/ 24 w 42"/>
                  <a:gd name="T3" fmla="*/ 6 h 36"/>
                  <a:gd name="T4" fmla="*/ 30 w 42"/>
                  <a:gd name="T5" fmla="*/ 12 h 36"/>
                  <a:gd name="T6" fmla="*/ 42 w 42"/>
                  <a:gd name="T7" fmla="*/ 18 h 36"/>
                  <a:gd name="T8" fmla="*/ 42 w 42"/>
                  <a:gd name="T9" fmla="*/ 30 h 36"/>
                  <a:gd name="T10" fmla="*/ 30 w 42"/>
                  <a:gd name="T11" fmla="*/ 36 h 36"/>
                  <a:gd name="T12" fmla="*/ 18 w 42"/>
                  <a:gd name="T13" fmla="*/ 36 h 36"/>
                  <a:gd name="T14" fmla="*/ 18 w 42"/>
                  <a:gd name="T15" fmla="*/ 24 h 36"/>
                  <a:gd name="T16" fmla="*/ 12 w 42"/>
                  <a:gd name="T17" fmla="*/ 18 h 36"/>
                  <a:gd name="T18" fmla="*/ 6 w 42"/>
                  <a:gd name="T19" fmla="*/ 12 h 36"/>
                  <a:gd name="T20" fmla="*/ 0 w 42"/>
                  <a:gd name="T21" fmla="*/ 6 h 36"/>
                  <a:gd name="T22" fmla="*/ 0 w 42"/>
                  <a:gd name="T23" fmla="*/ 0 h 36"/>
                  <a:gd name="T24" fmla="*/ 6 w 42"/>
                  <a:gd name="T25" fmla="*/ 0 h 36"/>
                  <a:gd name="T26" fmla="*/ 18 w 42"/>
                  <a:gd name="T27" fmla="*/ 6 h 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2"/>
                  <a:gd name="T43" fmla="*/ 0 h 36"/>
                  <a:gd name="T44" fmla="*/ 42 w 42"/>
                  <a:gd name="T45" fmla="*/ 36 h 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2" h="36">
                    <a:moveTo>
                      <a:pt x="18" y="6"/>
                    </a:moveTo>
                    <a:lnTo>
                      <a:pt x="24" y="6"/>
                    </a:lnTo>
                    <a:lnTo>
                      <a:pt x="30" y="12"/>
                    </a:lnTo>
                    <a:lnTo>
                      <a:pt x="42" y="18"/>
                    </a:lnTo>
                    <a:lnTo>
                      <a:pt x="42" y="30"/>
                    </a:lnTo>
                    <a:lnTo>
                      <a:pt x="30" y="36"/>
                    </a:lnTo>
                    <a:lnTo>
                      <a:pt x="18" y="36"/>
                    </a:lnTo>
                    <a:lnTo>
                      <a:pt x="18" y="24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8" y="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87" name="Freeform 414"/>
              <p:cNvSpPr>
                <a:spLocks noChangeAspect="1"/>
              </p:cNvSpPr>
              <p:nvPr/>
            </p:nvSpPr>
            <p:spPr bwMode="auto">
              <a:xfrm>
                <a:off x="2109" y="2952"/>
                <a:ext cx="42" cy="36"/>
              </a:xfrm>
              <a:custGeom>
                <a:avLst/>
                <a:gdLst>
                  <a:gd name="T0" fmla="*/ 18 w 42"/>
                  <a:gd name="T1" fmla="*/ 6 h 36"/>
                  <a:gd name="T2" fmla="*/ 24 w 42"/>
                  <a:gd name="T3" fmla="*/ 6 h 36"/>
                  <a:gd name="T4" fmla="*/ 30 w 42"/>
                  <a:gd name="T5" fmla="*/ 12 h 36"/>
                  <a:gd name="T6" fmla="*/ 42 w 42"/>
                  <a:gd name="T7" fmla="*/ 18 h 36"/>
                  <a:gd name="T8" fmla="*/ 42 w 42"/>
                  <a:gd name="T9" fmla="*/ 30 h 36"/>
                  <a:gd name="T10" fmla="*/ 30 w 42"/>
                  <a:gd name="T11" fmla="*/ 36 h 36"/>
                  <a:gd name="T12" fmla="*/ 18 w 42"/>
                  <a:gd name="T13" fmla="*/ 36 h 36"/>
                  <a:gd name="T14" fmla="*/ 18 w 42"/>
                  <a:gd name="T15" fmla="*/ 24 h 36"/>
                  <a:gd name="T16" fmla="*/ 12 w 42"/>
                  <a:gd name="T17" fmla="*/ 18 h 36"/>
                  <a:gd name="T18" fmla="*/ 6 w 42"/>
                  <a:gd name="T19" fmla="*/ 12 h 36"/>
                  <a:gd name="T20" fmla="*/ 0 w 42"/>
                  <a:gd name="T21" fmla="*/ 6 h 36"/>
                  <a:gd name="T22" fmla="*/ 0 w 42"/>
                  <a:gd name="T23" fmla="*/ 0 h 36"/>
                  <a:gd name="T24" fmla="*/ 6 w 42"/>
                  <a:gd name="T25" fmla="*/ 0 h 36"/>
                  <a:gd name="T26" fmla="*/ 18 w 42"/>
                  <a:gd name="T27" fmla="*/ 6 h 36"/>
                  <a:gd name="T28" fmla="*/ 18 w 42"/>
                  <a:gd name="T29" fmla="*/ 12 h 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2"/>
                  <a:gd name="T46" fmla="*/ 0 h 36"/>
                  <a:gd name="T47" fmla="*/ 42 w 42"/>
                  <a:gd name="T48" fmla="*/ 36 h 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2" h="36">
                    <a:moveTo>
                      <a:pt x="18" y="6"/>
                    </a:moveTo>
                    <a:lnTo>
                      <a:pt x="24" y="6"/>
                    </a:lnTo>
                    <a:lnTo>
                      <a:pt x="30" y="12"/>
                    </a:lnTo>
                    <a:lnTo>
                      <a:pt x="42" y="18"/>
                    </a:lnTo>
                    <a:lnTo>
                      <a:pt x="42" y="30"/>
                    </a:lnTo>
                    <a:lnTo>
                      <a:pt x="30" y="36"/>
                    </a:lnTo>
                    <a:lnTo>
                      <a:pt x="18" y="36"/>
                    </a:lnTo>
                    <a:lnTo>
                      <a:pt x="18" y="24"/>
                    </a:lnTo>
                    <a:lnTo>
                      <a:pt x="12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8" y="6"/>
                    </a:lnTo>
                    <a:lnTo>
                      <a:pt x="18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88" name="Freeform 415"/>
              <p:cNvSpPr>
                <a:spLocks noChangeAspect="1"/>
              </p:cNvSpPr>
              <p:nvPr/>
            </p:nvSpPr>
            <p:spPr bwMode="auto">
              <a:xfrm>
                <a:off x="2157" y="3024"/>
                <a:ext cx="78" cy="108"/>
              </a:xfrm>
              <a:custGeom>
                <a:avLst/>
                <a:gdLst>
                  <a:gd name="T0" fmla="*/ 6 w 78"/>
                  <a:gd name="T1" fmla="*/ 0 h 108"/>
                  <a:gd name="T2" fmla="*/ 12 w 78"/>
                  <a:gd name="T3" fmla="*/ 0 h 108"/>
                  <a:gd name="T4" fmla="*/ 18 w 78"/>
                  <a:gd name="T5" fmla="*/ 6 h 108"/>
                  <a:gd name="T6" fmla="*/ 30 w 78"/>
                  <a:gd name="T7" fmla="*/ 6 h 108"/>
                  <a:gd name="T8" fmla="*/ 36 w 78"/>
                  <a:gd name="T9" fmla="*/ 12 h 108"/>
                  <a:gd name="T10" fmla="*/ 48 w 78"/>
                  <a:gd name="T11" fmla="*/ 12 h 108"/>
                  <a:gd name="T12" fmla="*/ 48 w 78"/>
                  <a:gd name="T13" fmla="*/ 18 h 108"/>
                  <a:gd name="T14" fmla="*/ 54 w 78"/>
                  <a:gd name="T15" fmla="*/ 24 h 108"/>
                  <a:gd name="T16" fmla="*/ 54 w 78"/>
                  <a:gd name="T17" fmla="*/ 30 h 108"/>
                  <a:gd name="T18" fmla="*/ 60 w 78"/>
                  <a:gd name="T19" fmla="*/ 36 h 108"/>
                  <a:gd name="T20" fmla="*/ 66 w 78"/>
                  <a:gd name="T21" fmla="*/ 42 h 108"/>
                  <a:gd name="T22" fmla="*/ 72 w 78"/>
                  <a:gd name="T23" fmla="*/ 48 h 108"/>
                  <a:gd name="T24" fmla="*/ 78 w 78"/>
                  <a:gd name="T25" fmla="*/ 60 h 108"/>
                  <a:gd name="T26" fmla="*/ 72 w 78"/>
                  <a:gd name="T27" fmla="*/ 72 h 108"/>
                  <a:gd name="T28" fmla="*/ 54 w 78"/>
                  <a:gd name="T29" fmla="*/ 72 h 108"/>
                  <a:gd name="T30" fmla="*/ 42 w 78"/>
                  <a:gd name="T31" fmla="*/ 78 h 108"/>
                  <a:gd name="T32" fmla="*/ 36 w 78"/>
                  <a:gd name="T33" fmla="*/ 84 h 108"/>
                  <a:gd name="T34" fmla="*/ 30 w 78"/>
                  <a:gd name="T35" fmla="*/ 96 h 108"/>
                  <a:gd name="T36" fmla="*/ 30 w 78"/>
                  <a:gd name="T37" fmla="*/ 102 h 108"/>
                  <a:gd name="T38" fmla="*/ 24 w 78"/>
                  <a:gd name="T39" fmla="*/ 108 h 108"/>
                  <a:gd name="T40" fmla="*/ 12 w 78"/>
                  <a:gd name="T41" fmla="*/ 102 h 108"/>
                  <a:gd name="T42" fmla="*/ 6 w 78"/>
                  <a:gd name="T43" fmla="*/ 90 h 108"/>
                  <a:gd name="T44" fmla="*/ 6 w 78"/>
                  <a:gd name="T45" fmla="*/ 60 h 108"/>
                  <a:gd name="T46" fmla="*/ 0 w 78"/>
                  <a:gd name="T47" fmla="*/ 48 h 108"/>
                  <a:gd name="T48" fmla="*/ 0 w 78"/>
                  <a:gd name="T49" fmla="*/ 36 h 108"/>
                  <a:gd name="T50" fmla="*/ 6 w 78"/>
                  <a:gd name="T51" fmla="*/ 18 h 108"/>
                  <a:gd name="T52" fmla="*/ 6 w 78"/>
                  <a:gd name="T53" fmla="*/ 0 h 10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8"/>
                  <a:gd name="T82" fmla="*/ 0 h 108"/>
                  <a:gd name="T83" fmla="*/ 78 w 78"/>
                  <a:gd name="T84" fmla="*/ 108 h 10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8" h="108">
                    <a:moveTo>
                      <a:pt x="6" y="0"/>
                    </a:moveTo>
                    <a:lnTo>
                      <a:pt x="12" y="0"/>
                    </a:lnTo>
                    <a:lnTo>
                      <a:pt x="18" y="6"/>
                    </a:lnTo>
                    <a:lnTo>
                      <a:pt x="30" y="6"/>
                    </a:lnTo>
                    <a:lnTo>
                      <a:pt x="36" y="12"/>
                    </a:lnTo>
                    <a:lnTo>
                      <a:pt x="48" y="12"/>
                    </a:lnTo>
                    <a:lnTo>
                      <a:pt x="48" y="18"/>
                    </a:lnTo>
                    <a:lnTo>
                      <a:pt x="54" y="24"/>
                    </a:lnTo>
                    <a:lnTo>
                      <a:pt x="54" y="30"/>
                    </a:lnTo>
                    <a:lnTo>
                      <a:pt x="60" y="36"/>
                    </a:lnTo>
                    <a:lnTo>
                      <a:pt x="66" y="42"/>
                    </a:lnTo>
                    <a:lnTo>
                      <a:pt x="72" y="48"/>
                    </a:lnTo>
                    <a:lnTo>
                      <a:pt x="78" y="60"/>
                    </a:lnTo>
                    <a:lnTo>
                      <a:pt x="72" y="72"/>
                    </a:lnTo>
                    <a:lnTo>
                      <a:pt x="54" y="72"/>
                    </a:lnTo>
                    <a:lnTo>
                      <a:pt x="42" y="78"/>
                    </a:lnTo>
                    <a:lnTo>
                      <a:pt x="36" y="84"/>
                    </a:lnTo>
                    <a:lnTo>
                      <a:pt x="30" y="96"/>
                    </a:lnTo>
                    <a:lnTo>
                      <a:pt x="30" y="102"/>
                    </a:lnTo>
                    <a:lnTo>
                      <a:pt x="24" y="108"/>
                    </a:lnTo>
                    <a:lnTo>
                      <a:pt x="12" y="102"/>
                    </a:lnTo>
                    <a:lnTo>
                      <a:pt x="6" y="90"/>
                    </a:lnTo>
                    <a:lnTo>
                      <a:pt x="6" y="60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6" y="18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89" name="Freeform 416"/>
              <p:cNvSpPr>
                <a:spLocks noChangeAspect="1"/>
              </p:cNvSpPr>
              <p:nvPr/>
            </p:nvSpPr>
            <p:spPr bwMode="auto">
              <a:xfrm>
                <a:off x="2157" y="3024"/>
                <a:ext cx="78" cy="108"/>
              </a:xfrm>
              <a:custGeom>
                <a:avLst/>
                <a:gdLst>
                  <a:gd name="T0" fmla="*/ 6 w 78"/>
                  <a:gd name="T1" fmla="*/ 0 h 108"/>
                  <a:gd name="T2" fmla="*/ 12 w 78"/>
                  <a:gd name="T3" fmla="*/ 0 h 108"/>
                  <a:gd name="T4" fmla="*/ 18 w 78"/>
                  <a:gd name="T5" fmla="*/ 6 h 108"/>
                  <a:gd name="T6" fmla="*/ 30 w 78"/>
                  <a:gd name="T7" fmla="*/ 6 h 108"/>
                  <a:gd name="T8" fmla="*/ 36 w 78"/>
                  <a:gd name="T9" fmla="*/ 12 h 108"/>
                  <a:gd name="T10" fmla="*/ 48 w 78"/>
                  <a:gd name="T11" fmla="*/ 12 h 108"/>
                  <a:gd name="T12" fmla="*/ 48 w 78"/>
                  <a:gd name="T13" fmla="*/ 18 h 108"/>
                  <a:gd name="T14" fmla="*/ 54 w 78"/>
                  <a:gd name="T15" fmla="*/ 24 h 108"/>
                  <a:gd name="T16" fmla="*/ 54 w 78"/>
                  <a:gd name="T17" fmla="*/ 30 h 108"/>
                  <a:gd name="T18" fmla="*/ 60 w 78"/>
                  <a:gd name="T19" fmla="*/ 36 h 108"/>
                  <a:gd name="T20" fmla="*/ 66 w 78"/>
                  <a:gd name="T21" fmla="*/ 42 h 108"/>
                  <a:gd name="T22" fmla="*/ 72 w 78"/>
                  <a:gd name="T23" fmla="*/ 48 h 108"/>
                  <a:gd name="T24" fmla="*/ 78 w 78"/>
                  <a:gd name="T25" fmla="*/ 60 h 108"/>
                  <a:gd name="T26" fmla="*/ 72 w 78"/>
                  <a:gd name="T27" fmla="*/ 72 h 108"/>
                  <a:gd name="T28" fmla="*/ 54 w 78"/>
                  <a:gd name="T29" fmla="*/ 72 h 108"/>
                  <a:gd name="T30" fmla="*/ 42 w 78"/>
                  <a:gd name="T31" fmla="*/ 78 h 108"/>
                  <a:gd name="T32" fmla="*/ 36 w 78"/>
                  <a:gd name="T33" fmla="*/ 84 h 108"/>
                  <a:gd name="T34" fmla="*/ 30 w 78"/>
                  <a:gd name="T35" fmla="*/ 96 h 108"/>
                  <a:gd name="T36" fmla="*/ 30 w 78"/>
                  <a:gd name="T37" fmla="*/ 102 h 108"/>
                  <a:gd name="T38" fmla="*/ 24 w 78"/>
                  <a:gd name="T39" fmla="*/ 108 h 108"/>
                  <a:gd name="T40" fmla="*/ 12 w 78"/>
                  <a:gd name="T41" fmla="*/ 102 h 108"/>
                  <a:gd name="T42" fmla="*/ 6 w 78"/>
                  <a:gd name="T43" fmla="*/ 90 h 108"/>
                  <a:gd name="T44" fmla="*/ 6 w 78"/>
                  <a:gd name="T45" fmla="*/ 60 h 108"/>
                  <a:gd name="T46" fmla="*/ 0 w 78"/>
                  <a:gd name="T47" fmla="*/ 48 h 108"/>
                  <a:gd name="T48" fmla="*/ 0 w 78"/>
                  <a:gd name="T49" fmla="*/ 36 h 108"/>
                  <a:gd name="T50" fmla="*/ 6 w 78"/>
                  <a:gd name="T51" fmla="*/ 18 h 108"/>
                  <a:gd name="T52" fmla="*/ 6 w 78"/>
                  <a:gd name="T53" fmla="*/ 0 h 108"/>
                  <a:gd name="T54" fmla="*/ 6 w 78"/>
                  <a:gd name="T55" fmla="*/ 6 h 10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78"/>
                  <a:gd name="T85" fmla="*/ 0 h 108"/>
                  <a:gd name="T86" fmla="*/ 78 w 78"/>
                  <a:gd name="T87" fmla="*/ 108 h 10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78" h="108">
                    <a:moveTo>
                      <a:pt x="6" y="0"/>
                    </a:moveTo>
                    <a:lnTo>
                      <a:pt x="12" y="0"/>
                    </a:lnTo>
                    <a:lnTo>
                      <a:pt x="18" y="6"/>
                    </a:lnTo>
                    <a:lnTo>
                      <a:pt x="30" y="6"/>
                    </a:lnTo>
                    <a:lnTo>
                      <a:pt x="36" y="12"/>
                    </a:lnTo>
                    <a:lnTo>
                      <a:pt x="48" y="12"/>
                    </a:lnTo>
                    <a:lnTo>
                      <a:pt x="48" y="18"/>
                    </a:lnTo>
                    <a:lnTo>
                      <a:pt x="54" y="24"/>
                    </a:lnTo>
                    <a:lnTo>
                      <a:pt x="54" y="30"/>
                    </a:lnTo>
                    <a:lnTo>
                      <a:pt x="60" y="36"/>
                    </a:lnTo>
                    <a:lnTo>
                      <a:pt x="66" y="42"/>
                    </a:lnTo>
                    <a:lnTo>
                      <a:pt x="72" y="48"/>
                    </a:lnTo>
                    <a:lnTo>
                      <a:pt x="78" y="60"/>
                    </a:lnTo>
                    <a:lnTo>
                      <a:pt x="72" y="72"/>
                    </a:lnTo>
                    <a:lnTo>
                      <a:pt x="54" y="72"/>
                    </a:lnTo>
                    <a:lnTo>
                      <a:pt x="42" y="78"/>
                    </a:lnTo>
                    <a:lnTo>
                      <a:pt x="36" y="84"/>
                    </a:lnTo>
                    <a:lnTo>
                      <a:pt x="30" y="96"/>
                    </a:lnTo>
                    <a:lnTo>
                      <a:pt x="30" y="102"/>
                    </a:lnTo>
                    <a:lnTo>
                      <a:pt x="24" y="108"/>
                    </a:lnTo>
                    <a:lnTo>
                      <a:pt x="12" y="102"/>
                    </a:lnTo>
                    <a:lnTo>
                      <a:pt x="6" y="90"/>
                    </a:lnTo>
                    <a:lnTo>
                      <a:pt x="6" y="60"/>
                    </a:lnTo>
                    <a:lnTo>
                      <a:pt x="0" y="48"/>
                    </a:lnTo>
                    <a:lnTo>
                      <a:pt x="0" y="36"/>
                    </a:lnTo>
                    <a:lnTo>
                      <a:pt x="6" y="18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90" name="Freeform 417"/>
              <p:cNvSpPr>
                <a:spLocks noChangeAspect="1"/>
              </p:cNvSpPr>
              <p:nvPr/>
            </p:nvSpPr>
            <p:spPr bwMode="auto">
              <a:xfrm>
                <a:off x="2085" y="2958"/>
                <a:ext cx="12" cy="18"/>
              </a:xfrm>
              <a:custGeom>
                <a:avLst/>
                <a:gdLst>
                  <a:gd name="T0" fmla="*/ 0 w 12"/>
                  <a:gd name="T1" fmla="*/ 6 h 18"/>
                  <a:gd name="T2" fmla="*/ 0 w 12"/>
                  <a:gd name="T3" fmla="*/ 0 h 18"/>
                  <a:gd name="T4" fmla="*/ 6 w 12"/>
                  <a:gd name="T5" fmla="*/ 0 h 18"/>
                  <a:gd name="T6" fmla="*/ 12 w 12"/>
                  <a:gd name="T7" fmla="*/ 6 h 18"/>
                  <a:gd name="T8" fmla="*/ 12 w 12"/>
                  <a:gd name="T9" fmla="*/ 18 h 18"/>
                  <a:gd name="T10" fmla="*/ 6 w 12"/>
                  <a:gd name="T11" fmla="*/ 18 h 18"/>
                  <a:gd name="T12" fmla="*/ 6 w 12"/>
                  <a:gd name="T13" fmla="*/ 12 h 18"/>
                  <a:gd name="T14" fmla="*/ 0 w 12"/>
                  <a:gd name="T15" fmla="*/ 6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"/>
                  <a:gd name="T25" fmla="*/ 0 h 18"/>
                  <a:gd name="T26" fmla="*/ 12 w 12"/>
                  <a:gd name="T27" fmla="*/ 18 h 1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" h="18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91" name="Freeform 418"/>
              <p:cNvSpPr>
                <a:spLocks noChangeAspect="1"/>
              </p:cNvSpPr>
              <p:nvPr/>
            </p:nvSpPr>
            <p:spPr bwMode="auto">
              <a:xfrm>
                <a:off x="2085" y="2958"/>
                <a:ext cx="12" cy="18"/>
              </a:xfrm>
              <a:custGeom>
                <a:avLst/>
                <a:gdLst>
                  <a:gd name="T0" fmla="*/ 0 w 12"/>
                  <a:gd name="T1" fmla="*/ 6 h 18"/>
                  <a:gd name="T2" fmla="*/ 0 w 12"/>
                  <a:gd name="T3" fmla="*/ 0 h 18"/>
                  <a:gd name="T4" fmla="*/ 6 w 12"/>
                  <a:gd name="T5" fmla="*/ 0 h 18"/>
                  <a:gd name="T6" fmla="*/ 12 w 12"/>
                  <a:gd name="T7" fmla="*/ 6 h 18"/>
                  <a:gd name="T8" fmla="*/ 12 w 12"/>
                  <a:gd name="T9" fmla="*/ 18 h 18"/>
                  <a:gd name="T10" fmla="*/ 6 w 12"/>
                  <a:gd name="T11" fmla="*/ 18 h 18"/>
                  <a:gd name="T12" fmla="*/ 6 w 12"/>
                  <a:gd name="T13" fmla="*/ 12 h 18"/>
                  <a:gd name="T14" fmla="*/ 0 w 12"/>
                  <a:gd name="T15" fmla="*/ 6 h 18"/>
                  <a:gd name="T16" fmla="*/ 0 w 12"/>
                  <a:gd name="T17" fmla="*/ 12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18"/>
                  <a:gd name="T29" fmla="*/ 12 w 12"/>
                  <a:gd name="T30" fmla="*/ 18 h 1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18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6"/>
                    </a:lnTo>
                    <a:lnTo>
                      <a:pt x="12" y="18"/>
                    </a:lnTo>
                    <a:lnTo>
                      <a:pt x="6" y="18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92" name="Freeform 419"/>
              <p:cNvSpPr>
                <a:spLocks noChangeAspect="1"/>
              </p:cNvSpPr>
              <p:nvPr/>
            </p:nvSpPr>
            <p:spPr bwMode="auto">
              <a:xfrm>
                <a:off x="1713" y="1212"/>
                <a:ext cx="366" cy="594"/>
              </a:xfrm>
              <a:custGeom>
                <a:avLst/>
                <a:gdLst>
                  <a:gd name="T0" fmla="*/ 168 w 366"/>
                  <a:gd name="T1" fmla="*/ 564 h 594"/>
                  <a:gd name="T2" fmla="*/ 0 w 366"/>
                  <a:gd name="T3" fmla="*/ 528 h 594"/>
                  <a:gd name="T4" fmla="*/ 42 w 366"/>
                  <a:gd name="T5" fmla="*/ 366 h 594"/>
                  <a:gd name="T6" fmla="*/ 30 w 366"/>
                  <a:gd name="T7" fmla="*/ 348 h 594"/>
                  <a:gd name="T8" fmla="*/ 90 w 366"/>
                  <a:gd name="T9" fmla="*/ 264 h 594"/>
                  <a:gd name="T10" fmla="*/ 72 w 366"/>
                  <a:gd name="T11" fmla="*/ 228 h 594"/>
                  <a:gd name="T12" fmla="*/ 114 w 366"/>
                  <a:gd name="T13" fmla="*/ 0 h 594"/>
                  <a:gd name="T14" fmla="*/ 168 w 366"/>
                  <a:gd name="T15" fmla="*/ 12 h 594"/>
                  <a:gd name="T16" fmla="*/ 150 w 366"/>
                  <a:gd name="T17" fmla="*/ 90 h 594"/>
                  <a:gd name="T18" fmla="*/ 162 w 366"/>
                  <a:gd name="T19" fmla="*/ 120 h 594"/>
                  <a:gd name="T20" fmla="*/ 156 w 366"/>
                  <a:gd name="T21" fmla="*/ 132 h 594"/>
                  <a:gd name="T22" fmla="*/ 174 w 366"/>
                  <a:gd name="T23" fmla="*/ 150 h 594"/>
                  <a:gd name="T24" fmla="*/ 198 w 366"/>
                  <a:gd name="T25" fmla="*/ 198 h 594"/>
                  <a:gd name="T26" fmla="*/ 222 w 366"/>
                  <a:gd name="T27" fmla="*/ 210 h 594"/>
                  <a:gd name="T28" fmla="*/ 192 w 366"/>
                  <a:gd name="T29" fmla="*/ 288 h 594"/>
                  <a:gd name="T30" fmla="*/ 204 w 366"/>
                  <a:gd name="T31" fmla="*/ 300 h 594"/>
                  <a:gd name="T32" fmla="*/ 222 w 366"/>
                  <a:gd name="T33" fmla="*/ 282 h 594"/>
                  <a:gd name="T34" fmla="*/ 234 w 366"/>
                  <a:gd name="T35" fmla="*/ 294 h 594"/>
                  <a:gd name="T36" fmla="*/ 240 w 366"/>
                  <a:gd name="T37" fmla="*/ 354 h 594"/>
                  <a:gd name="T38" fmla="*/ 258 w 366"/>
                  <a:gd name="T39" fmla="*/ 366 h 594"/>
                  <a:gd name="T40" fmla="*/ 264 w 366"/>
                  <a:gd name="T41" fmla="*/ 396 h 594"/>
                  <a:gd name="T42" fmla="*/ 276 w 366"/>
                  <a:gd name="T43" fmla="*/ 390 h 594"/>
                  <a:gd name="T44" fmla="*/ 294 w 366"/>
                  <a:gd name="T45" fmla="*/ 396 h 594"/>
                  <a:gd name="T46" fmla="*/ 300 w 366"/>
                  <a:gd name="T47" fmla="*/ 384 h 594"/>
                  <a:gd name="T48" fmla="*/ 342 w 366"/>
                  <a:gd name="T49" fmla="*/ 396 h 594"/>
                  <a:gd name="T50" fmla="*/ 354 w 366"/>
                  <a:gd name="T51" fmla="*/ 378 h 594"/>
                  <a:gd name="T52" fmla="*/ 366 w 366"/>
                  <a:gd name="T53" fmla="*/ 402 h 594"/>
                  <a:gd name="T54" fmla="*/ 336 w 366"/>
                  <a:gd name="T55" fmla="*/ 594 h 594"/>
                  <a:gd name="T56" fmla="*/ 222 w 366"/>
                  <a:gd name="T57" fmla="*/ 576 h 594"/>
                  <a:gd name="T58" fmla="*/ 168 w 366"/>
                  <a:gd name="T59" fmla="*/ 564 h 59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366"/>
                  <a:gd name="T91" fmla="*/ 0 h 594"/>
                  <a:gd name="T92" fmla="*/ 366 w 366"/>
                  <a:gd name="T93" fmla="*/ 594 h 59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366" h="594">
                    <a:moveTo>
                      <a:pt x="168" y="564"/>
                    </a:moveTo>
                    <a:lnTo>
                      <a:pt x="0" y="528"/>
                    </a:lnTo>
                    <a:lnTo>
                      <a:pt x="42" y="366"/>
                    </a:lnTo>
                    <a:lnTo>
                      <a:pt x="30" y="348"/>
                    </a:lnTo>
                    <a:lnTo>
                      <a:pt x="90" y="264"/>
                    </a:lnTo>
                    <a:lnTo>
                      <a:pt x="72" y="228"/>
                    </a:lnTo>
                    <a:lnTo>
                      <a:pt x="114" y="0"/>
                    </a:lnTo>
                    <a:lnTo>
                      <a:pt x="168" y="12"/>
                    </a:lnTo>
                    <a:lnTo>
                      <a:pt x="150" y="90"/>
                    </a:lnTo>
                    <a:lnTo>
                      <a:pt x="162" y="120"/>
                    </a:lnTo>
                    <a:lnTo>
                      <a:pt x="156" y="132"/>
                    </a:lnTo>
                    <a:lnTo>
                      <a:pt x="174" y="150"/>
                    </a:lnTo>
                    <a:lnTo>
                      <a:pt x="198" y="198"/>
                    </a:lnTo>
                    <a:lnTo>
                      <a:pt x="222" y="210"/>
                    </a:lnTo>
                    <a:lnTo>
                      <a:pt x="192" y="288"/>
                    </a:lnTo>
                    <a:lnTo>
                      <a:pt x="204" y="300"/>
                    </a:lnTo>
                    <a:lnTo>
                      <a:pt x="222" y="282"/>
                    </a:lnTo>
                    <a:lnTo>
                      <a:pt x="234" y="294"/>
                    </a:lnTo>
                    <a:lnTo>
                      <a:pt x="240" y="354"/>
                    </a:lnTo>
                    <a:lnTo>
                      <a:pt x="258" y="366"/>
                    </a:lnTo>
                    <a:lnTo>
                      <a:pt x="264" y="396"/>
                    </a:lnTo>
                    <a:lnTo>
                      <a:pt x="276" y="390"/>
                    </a:lnTo>
                    <a:lnTo>
                      <a:pt x="294" y="396"/>
                    </a:lnTo>
                    <a:lnTo>
                      <a:pt x="300" y="384"/>
                    </a:lnTo>
                    <a:lnTo>
                      <a:pt x="342" y="396"/>
                    </a:lnTo>
                    <a:lnTo>
                      <a:pt x="354" y="378"/>
                    </a:lnTo>
                    <a:lnTo>
                      <a:pt x="366" y="402"/>
                    </a:lnTo>
                    <a:lnTo>
                      <a:pt x="336" y="594"/>
                    </a:lnTo>
                    <a:lnTo>
                      <a:pt x="222" y="576"/>
                    </a:lnTo>
                    <a:lnTo>
                      <a:pt x="168" y="56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93" name="Freeform 420"/>
              <p:cNvSpPr>
                <a:spLocks noChangeAspect="1"/>
              </p:cNvSpPr>
              <p:nvPr/>
            </p:nvSpPr>
            <p:spPr bwMode="auto">
              <a:xfrm>
                <a:off x="1713" y="1212"/>
                <a:ext cx="366" cy="594"/>
              </a:xfrm>
              <a:custGeom>
                <a:avLst/>
                <a:gdLst>
                  <a:gd name="T0" fmla="*/ 168 w 366"/>
                  <a:gd name="T1" fmla="*/ 564 h 594"/>
                  <a:gd name="T2" fmla="*/ 0 w 366"/>
                  <a:gd name="T3" fmla="*/ 528 h 594"/>
                  <a:gd name="T4" fmla="*/ 42 w 366"/>
                  <a:gd name="T5" fmla="*/ 366 h 594"/>
                  <a:gd name="T6" fmla="*/ 30 w 366"/>
                  <a:gd name="T7" fmla="*/ 348 h 594"/>
                  <a:gd name="T8" fmla="*/ 90 w 366"/>
                  <a:gd name="T9" fmla="*/ 264 h 594"/>
                  <a:gd name="T10" fmla="*/ 72 w 366"/>
                  <a:gd name="T11" fmla="*/ 228 h 594"/>
                  <a:gd name="T12" fmla="*/ 114 w 366"/>
                  <a:gd name="T13" fmla="*/ 0 h 594"/>
                  <a:gd name="T14" fmla="*/ 168 w 366"/>
                  <a:gd name="T15" fmla="*/ 12 h 594"/>
                  <a:gd name="T16" fmla="*/ 150 w 366"/>
                  <a:gd name="T17" fmla="*/ 90 h 594"/>
                  <a:gd name="T18" fmla="*/ 162 w 366"/>
                  <a:gd name="T19" fmla="*/ 120 h 594"/>
                  <a:gd name="T20" fmla="*/ 156 w 366"/>
                  <a:gd name="T21" fmla="*/ 132 h 594"/>
                  <a:gd name="T22" fmla="*/ 174 w 366"/>
                  <a:gd name="T23" fmla="*/ 150 h 594"/>
                  <a:gd name="T24" fmla="*/ 198 w 366"/>
                  <a:gd name="T25" fmla="*/ 198 h 594"/>
                  <a:gd name="T26" fmla="*/ 222 w 366"/>
                  <a:gd name="T27" fmla="*/ 210 h 594"/>
                  <a:gd name="T28" fmla="*/ 192 w 366"/>
                  <a:gd name="T29" fmla="*/ 288 h 594"/>
                  <a:gd name="T30" fmla="*/ 204 w 366"/>
                  <a:gd name="T31" fmla="*/ 300 h 594"/>
                  <a:gd name="T32" fmla="*/ 222 w 366"/>
                  <a:gd name="T33" fmla="*/ 282 h 594"/>
                  <a:gd name="T34" fmla="*/ 234 w 366"/>
                  <a:gd name="T35" fmla="*/ 294 h 594"/>
                  <a:gd name="T36" fmla="*/ 240 w 366"/>
                  <a:gd name="T37" fmla="*/ 354 h 594"/>
                  <a:gd name="T38" fmla="*/ 258 w 366"/>
                  <a:gd name="T39" fmla="*/ 366 h 594"/>
                  <a:gd name="T40" fmla="*/ 264 w 366"/>
                  <a:gd name="T41" fmla="*/ 396 h 594"/>
                  <a:gd name="T42" fmla="*/ 276 w 366"/>
                  <a:gd name="T43" fmla="*/ 390 h 594"/>
                  <a:gd name="T44" fmla="*/ 294 w 366"/>
                  <a:gd name="T45" fmla="*/ 396 h 594"/>
                  <a:gd name="T46" fmla="*/ 300 w 366"/>
                  <a:gd name="T47" fmla="*/ 384 h 594"/>
                  <a:gd name="T48" fmla="*/ 342 w 366"/>
                  <a:gd name="T49" fmla="*/ 396 h 594"/>
                  <a:gd name="T50" fmla="*/ 354 w 366"/>
                  <a:gd name="T51" fmla="*/ 378 h 594"/>
                  <a:gd name="T52" fmla="*/ 366 w 366"/>
                  <a:gd name="T53" fmla="*/ 402 h 594"/>
                  <a:gd name="T54" fmla="*/ 336 w 366"/>
                  <a:gd name="T55" fmla="*/ 594 h 594"/>
                  <a:gd name="T56" fmla="*/ 222 w 366"/>
                  <a:gd name="T57" fmla="*/ 576 h 594"/>
                  <a:gd name="T58" fmla="*/ 168 w 366"/>
                  <a:gd name="T59" fmla="*/ 564 h 594"/>
                  <a:gd name="T60" fmla="*/ 168 w 366"/>
                  <a:gd name="T61" fmla="*/ 570 h 59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66"/>
                  <a:gd name="T94" fmla="*/ 0 h 594"/>
                  <a:gd name="T95" fmla="*/ 366 w 366"/>
                  <a:gd name="T96" fmla="*/ 594 h 59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66" h="594">
                    <a:moveTo>
                      <a:pt x="168" y="564"/>
                    </a:moveTo>
                    <a:lnTo>
                      <a:pt x="0" y="528"/>
                    </a:lnTo>
                    <a:lnTo>
                      <a:pt x="42" y="366"/>
                    </a:lnTo>
                    <a:lnTo>
                      <a:pt x="30" y="348"/>
                    </a:lnTo>
                    <a:lnTo>
                      <a:pt x="90" y="264"/>
                    </a:lnTo>
                    <a:lnTo>
                      <a:pt x="72" y="228"/>
                    </a:lnTo>
                    <a:lnTo>
                      <a:pt x="114" y="0"/>
                    </a:lnTo>
                    <a:lnTo>
                      <a:pt x="168" y="12"/>
                    </a:lnTo>
                    <a:lnTo>
                      <a:pt x="150" y="90"/>
                    </a:lnTo>
                    <a:lnTo>
                      <a:pt x="162" y="120"/>
                    </a:lnTo>
                    <a:lnTo>
                      <a:pt x="156" y="132"/>
                    </a:lnTo>
                    <a:lnTo>
                      <a:pt x="174" y="150"/>
                    </a:lnTo>
                    <a:lnTo>
                      <a:pt x="198" y="198"/>
                    </a:lnTo>
                    <a:lnTo>
                      <a:pt x="222" y="210"/>
                    </a:lnTo>
                    <a:lnTo>
                      <a:pt x="192" y="288"/>
                    </a:lnTo>
                    <a:lnTo>
                      <a:pt x="204" y="300"/>
                    </a:lnTo>
                    <a:lnTo>
                      <a:pt x="222" y="282"/>
                    </a:lnTo>
                    <a:lnTo>
                      <a:pt x="234" y="294"/>
                    </a:lnTo>
                    <a:lnTo>
                      <a:pt x="240" y="354"/>
                    </a:lnTo>
                    <a:lnTo>
                      <a:pt x="258" y="366"/>
                    </a:lnTo>
                    <a:lnTo>
                      <a:pt x="264" y="396"/>
                    </a:lnTo>
                    <a:lnTo>
                      <a:pt x="276" y="390"/>
                    </a:lnTo>
                    <a:lnTo>
                      <a:pt x="294" y="396"/>
                    </a:lnTo>
                    <a:lnTo>
                      <a:pt x="300" y="384"/>
                    </a:lnTo>
                    <a:lnTo>
                      <a:pt x="342" y="396"/>
                    </a:lnTo>
                    <a:lnTo>
                      <a:pt x="354" y="378"/>
                    </a:lnTo>
                    <a:lnTo>
                      <a:pt x="366" y="402"/>
                    </a:lnTo>
                    <a:lnTo>
                      <a:pt x="336" y="594"/>
                    </a:lnTo>
                    <a:lnTo>
                      <a:pt x="222" y="576"/>
                    </a:lnTo>
                    <a:lnTo>
                      <a:pt x="168" y="564"/>
                    </a:lnTo>
                    <a:lnTo>
                      <a:pt x="168" y="57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94" name="Freeform 421"/>
              <p:cNvSpPr>
                <a:spLocks noChangeAspect="1"/>
              </p:cNvSpPr>
              <p:nvPr/>
            </p:nvSpPr>
            <p:spPr bwMode="auto">
              <a:xfrm>
                <a:off x="3183" y="1818"/>
                <a:ext cx="246" cy="438"/>
              </a:xfrm>
              <a:custGeom>
                <a:avLst/>
                <a:gdLst>
                  <a:gd name="T0" fmla="*/ 150 w 246"/>
                  <a:gd name="T1" fmla="*/ 438 h 438"/>
                  <a:gd name="T2" fmla="*/ 132 w 246"/>
                  <a:gd name="T3" fmla="*/ 414 h 438"/>
                  <a:gd name="T4" fmla="*/ 126 w 246"/>
                  <a:gd name="T5" fmla="*/ 384 h 438"/>
                  <a:gd name="T6" fmla="*/ 72 w 246"/>
                  <a:gd name="T7" fmla="*/ 348 h 438"/>
                  <a:gd name="T8" fmla="*/ 84 w 246"/>
                  <a:gd name="T9" fmla="*/ 294 h 438"/>
                  <a:gd name="T10" fmla="*/ 66 w 246"/>
                  <a:gd name="T11" fmla="*/ 288 h 438"/>
                  <a:gd name="T12" fmla="*/ 54 w 246"/>
                  <a:gd name="T13" fmla="*/ 294 h 438"/>
                  <a:gd name="T14" fmla="*/ 42 w 246"/>
                  <a:gd name="T15" fmla="*/ 264 h 438"/>
                  <a:gd name="T16" fmla="*/ 18 w 246"/>
                  <a:gd name="T17" fmla="*/ 240 h 438"/>
                  <a:gd name="T18" fmla="*/ 0 w 246"/>
                  <a:gd name="T19" fmla="*/ 222 h 438"/>
                  <a:gd name="T20" fmla="*/ 0 w 246"/>
                  <a:gd name="T21" fmla="*/ 168 h 438"/>
                  <a:gd name="T22" fmla="*/ 18 w 246"/>
                  <a:gd name="T23" fmla="*/ 156 h 438"/>
                  <a:gd name="T24" fmla="*/ 24 w 246"/>
                  <a:gd name="T25" fmla="*/ 132 h 438"/>
                  <a:gd name="T26" fmla="*/ 18 w 246"/>
                  <a:gd name="T27" fmla="*/ 96 h 438"/>
                  <a:gd name="T28" fmla="*/ 54 w 246"/>
                  <a:gd name="T29" fmla="*/ 84 h 438"/>
                  <a:gd name="T30" fmla="*/ 66 w 246"/>
                  <a:gd name="T31" fmla="*/ 60 h 438"/>
                  <a:gd name="T32" fmla="*/ 66 w 246"/>
                  <a:gd name="T33" fmla="*/ 42 h 438"/>
                  <a:gd name="T34" fmla="*/ 36 w 246"/>
                  <a:gd name="T35" fmla="*/ 12 h 438"/>
                  <a:gd name="T36" fmla="*/ 48 w 246"/>
                  <a:gd name="T37" fmla="*/ 12 h 438"/>
                  <a:gd name="T38" fmla="*/ 198 w 246"/>
                  <a:gd name="T39" fmla="*/ 0 h 438"/>
                  <a:gd name="T40" fmla="*/ 222 w 246"/>
                  <a:gd name="T41" fmla="*/ 60 h 438"/>
                  <a:gd name="T42" fmla="*/ 240 w 246"/>
                  <a:gd name="T43" fmla="*/ 246 h 438"/>
                  <a:gd name="T44" fmla="*/ 228 w 246"/>
                  <a:gd name="T45" fmla="*/ 264 h 438"/>
                  <a:gd name="T46" fmla="*/ 246 w 246"/>
                  <a:gd name="T47" fmla="*/ 294 h 438"/>
                  <a:gd name="T48" fmla="*/ 216 w 246"/>
                  <a:gd name="T49" fmla="*/ 336 h 438"/>
                  <a:gd name="T50" fmla="*/ 216 w 246"/>
                  <a:gd name="T51" fmla="*/ 366 h 438"/>
                  <a:gd name="T52" fmla="*/ 210 w 246"/>
                  <a:gd name="T53" fmla="*/ 378 h 438"/>
                  <a:gd name="T54" fmla="*/ 216 w 246"/>
                  <a:gd name="T55" fmla="*/ 390 h 438"/>
                  <a:gd name="T56" fmla="*/ 192 w 246"/>
                  <a:gd name="T57" fmla="*/ 402 h 438"/>
                  <a:gd name="T58" fmla="*/ 198 w 246"/>
                  <a:gd name="T59" fmla="*/ 426 h 438"/>
                  <a:gd name="T60" fmla="*/ 162 w 246"/>
                  <a:gd name="T61" fmla="*/ 414 h 438"/>
                  <a:gd name="T62" fmla="*/ 150 w 246"/>
                  <a:gd name="T63" fmla="*/ 432 h 438"/>
                  <a:gd name="T64" fmla="*/ 150 w 246"/>
                  <a:gd name="T65" fmla="*/ 438 h 4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46"/>
                  <a:gd name="T100" fmla="*/ 0 h 438"/>
                  <a:gd name="T101" fmla="*/ 246 w 246"/>
                  <a:gd name="T102" fmla="*/ 438 h 4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46" h="438">
                    <a:moveTo>
                      <a:pt x="150" y="438"/>
                    </a:moveTo>
                    <a:lnTo>
                      <a:pt x="132" y="414"/>
                    </a:lnTo>
                    <a:lnTo>
                      <a:pt x="126" y="384"/>
                    </a:lnTo>
                    <a:lnTo>
                      <a:pt x="72" y="348"/>
                    </a:lnTo>
                    <a:lnTo>
                      <a:pt x="84" y="294"/>
                    </a:lnTo>
                    <a:lnTo>
                      <a:pt x="66" y="288"/>
                    </a:lnTo>
                    <a:lnTo>
                      <a:pt x="54" y="294"/>
                    </a:lnTo>
                    <a:lnTo>
                      <a:pt x="42" y="264"/>
                    </a:lnTo>
                    <a:lnTo>
                      <a:pt x="18" y="240"/>
                    </a:lnTo>
                    <a:lnTo>
                      <a:pt x="0" y="222"/>
                    </a:lnTo>
                    <a:lnTo>
                      <a:pt x="0" y="168"/>
                    </a:lnTo>
                    <a:lnTo>
                      <a:pt x="18" y="156"/>
                    </a:lnTo>
                    <a:lnTo>
                      <a:pt x="24" y="132"/>
                    </a:lnTo>
                    <a:lnTo>
                      <a:pt x="18" y="96"/>
                    </a:lnTo>
                    <a:lnTo>
                      <a:pt x="54" y="84"/>
                    </a:lnTo>
                    <a:lnTo>
                      <a:pt x="66" y="60"/>
                    </a:lnTo>
                    <a:lnTo>
                      <a:pt x="66" y="42"/>
                    </a:lnTo>
                    <a:lnTo>
                      <a:pt x="36" y="12"/>
                    </a:lnTo>
                    <a:lnTo>
                      <a:pt x="48" y="12"/>
                    </a:lnTo>
                    <a:lnTo>
                      <a:pt x="198" y="0"/>
                    </a:lnTo>
                    <a:lnTo>
                      <a:pt x="222" y="60"/>
                    </a:lnTo>
                    <a:lnTo>
                      <a:pt x="240" y="246"/>
                    </a:lnTo>
                    <a:lnTo>
                      <a:pt x="228" y="264"/>
                    </a:lnTo>
                    <a:lnTo>
                      <a:pt x="246" y="294"/>
                    </a:lnTo>
                    <a:lnTo>
                      <a:pt x="216" y="336"/>
                    </a:lnTo>
                    <a:lnTo>
                      <a:pt x="216" y="366"/>
                    </a:lnTo>
                    <a:lnTo>
                      <a:pt x="210" y="378"/>
                    </a:lnTo>
                    <a:lnTo>
                      <a:pt x="216" y="390"/>
                    </a:lnTo>
                    <a:lnTo>
                      <a:pt x="192" y="402"/>
                    </a:lnTo>
                    <a:lnTo>
                      <a:pt x="198" y="426"/>
                    </a:lnTo>
                    <a:lnTo>
                      <a:pt x="162" y="414"/>
                    </a:lnTo>
                    <a:lnTo>
                      <a:pt x="150" y="432"/>
                    </a:lnTo>
                    <a:lnTo>
                      <a:pt x="150" y="438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95" name="Freeform 422"/>
              <p:cNvSpPr>
                <a:spLocks noChangeAspect="1"/>
              </p:cNvSpPr>
              <p:nvPr/>
            </p:nvSpPr>
            <p:spPr bwMode="auto">
              <a:xfrm>
                <a:off x="3183" y="1818"/>
                <a:ext cx="246" cy="444"/>
              </a:xfrm>
              <a:custGeom>
                <a:avLst/>
                <a:gdLst>
                  <a:gd name="T0" fmla="*/ 150 w 246"/>
                  <a:gd name="T1" fmla="*/ 438 h 444"/>
                  <a:gd name="T2" fmla="*/ 132 w 246"/>
                  <a:gd name="T3" fmla="*/ 414 h 444"/>
                  <a:gd name="T4" fmla="*/ 126 w 246"/>
                  <a:gd name="T5" fmla="*/ 384 h 444"/>
                  <a:gd name="T6" fmla="*/ 72 w 246"/>
                  <a:gd name="T7" fmla="*/ 348 h 444"/>
                  <a:gd name="T8" fmla="*/ 84 w 246"/>
                  <a:gd name="T9" fmla="*/ 294 h 444"/>
                  <a:gd name="T10" fmla="*/ 66 w 246"/>
                  <a:gd name="T11" fmla="*/ 288 h 444"/>
                  <a:gd name="T12" fmla="*/ 54 w 246"/>
                  <a:gd name="T13" fmla="*/ 294 h 444"/>
                  <a:gd name="T14" fmla="*/ 42 w 246"/>
                  <a:gd name="T15" fmla="*/ 264 h 444"/>
                  <a:gd name="T16" fmla="*/ 18 w 246"/>
                  <a:gd name="T17" fmla="*/ 240 h 444"/>
                  <a:gd name="T18" fmla="*/ 0 w 246"/>
                  <a:gd name="T19" fmla="*/ 222 h 444"/>
                  <a:gd name="T20" fmla="*/ 0 w 246"/>
                  <a:gd name="T21" fmla="*/ 168 h 444"/>
                  <a:gd name="T22" fmla="*/ 18 w 246"/>
                  <a:gd name="T23" fmla="*/ 156 h 444"/>
                  <a:gd name="T24" fmla="*/ 24 w 246"/>
                  <a:gd name="T25" fmla="*/ 132 h 444"/>
                  <a:gd name="T26" fmla="*/ 18 w 246"/>
                  <a:gd name="T27" fmla="*/ 96 h 444"/>
                  <a:gd name="T28" fmla="*/ 54 w 246"/>
                  <a:gd name="T29" fmla="*/ 84 h 444"/>
                  <a:gd name="T30" fmla="*/ 66 w 246"/>
                  <a:gd name="T31" fmla="*/ 60 h 444"/>
                  <a:gd name="T32" fmla="*/ 66 w 246"/>
                  <a:gd name="T33" fmla="*/ 42 h 444"/>
                  <a:gd name="T34" fmla="*/ 36 w 246"/>
                  <a:gd name="T35" fmla="*/ 12 h 444"/>
                  <a:gd name="T36" fmla="*/ 48 w 246"/>
                  <a:gd name="T37" fmla="*/ 12 h 444"/>
                  <a:gd name="T38" fmla="*/ 198 w 246"/>
                  <a:gd name="T39" fmla="*/ 0 h 444"/>
                  <a:gd name="T40" fmla="*/ 222 w 246"/>
                  <a:gd name="T41" fmla="*/ 60 h 444"/>
                  <a:gd name="T42" fmla="*/ 240 w 246"/>
                  <a:gd name="T43" fmla="*/ 246 h 444"/>
                  <a:gd name="T44" fmla="*/ 228 w 246"/>
                  <a:gd name="T45" fmla="*/ 264 h 444"/>
                  <a:gd name="T46" fmla="*/ 246 w 246"/>
                  <a:gd name="T47" fmla="*/ 294 h 444"/>
                  <a:gd name="T48" fmla="*/ 216 w 246"/>
                  <a:gd name="T49" fmla="*/ 336 h 444"/>
                  <a:gd name="T50" fmla="*/ 216 w 246"/>
                  <a:gd name="T51" fmla="*/ 366 h 444"/>
                  <a:gd name="T52" fmla="*/ 210 w 246"/>
                  <a:gd name="T53" fmla="*/ 378 h 444"/>
                  <a:gd name="T54" fmla="*/ 216 w 246"/>
                  <a:gd name="T55" fmla="*/ 390 h 444"/>
                  <a:gd name="T56" fmla="*/ 192 w 246"/>
                  <a:gd name="T57" fmla="*/ 402 h 444"/>
                  <a:gd name="T58" fmla="*/ 198 w 246"/>
                  <a:gd name="T59" fmla="*/ 426 h 444"/>
                  <a:gd name="T60" fmla="*/ 162 w 246"/>
                  <a:gd name="T61" fmla="*/ 414 h 444"/>
                  <a:gd name="T62" fmla="*/ 150 w 246"/>
                  <a:gd name="T63" fmla="*/ 432 h 444"/>
                  <a:gd name="T64" fmla="*/ 150 w 246"/>
                  <a:gd name="T65" fmla="*/ 438 h 444"/>
                  <a:gd name="T66" fmla="*/ 150 w 246"/>
                  <a:gd name="T67" fmla="*/ 444 h 44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46"/>
                  <a:gd name="T103" fmla="*/ 0 h 444"/>
                  <a:gd name="T104" fmla="*/ 246 w 246"/>
                  <a:gd name="T105" fmla="*/ 444 h 44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46" h="444">
                    <a:moveTo>
                      <a:pt x="150" y="438"/>
                    </a:moveTo>
                    <a:lnTo>
                      <a:pt x="132" y="414"/>
                    </a:lnTo>
                    <a:lnTo>
                      <a:pt x="126" y="384"/>
                    </a:lnTo>
                    <a:lnTo>
                      <a:pt x="72" y="348"/>
                    </a:lnTo>
                    <a:lnTo>
                      <a:pt x="84" y="294"/>
                    </a:lnTo>
                    <a:lnTo>
                      <a:pt x="66" y="288"/>
                    </a:lnTo>
                    <a:lnTo>
                      <a:pt x="54" y="294"/>
                    </a:lnTo>
                    <a:lnTo>
                      <a:pt x="42" y="264"/>
                    </a:lnTo>
                    <a:lnTo>
                      <a:pt x="18" y="240"/>
                    </a:lnTo>
                    <a:lnTo>
                      <a:pt x="0" y="222"/>
                    </a:lnTo>
                    <a:lnTo>
                      <a:pt x="0" y="168"/>
                    </a:lnTo>
                    <a:lnTo>
                      <a:pt x="18" y="156"/>
                    </a:lnTo>
                    <a:lnTo>
                      <a:pt x="24" y="132"/>
                    </a:lnTo>
                    <a:lnTo>
                      <a:pt x="18" y="96"/>
                    </a:lnTo>
                    <a:lnTo>
                      <a:pt x="54" y="84"/>
                    </a:lnTo>
                    <a:lnTo>
                      <a:pt x="66" y="60"/>
                    </a:lnTo>
                    <a:lnTo>
                      <a:pt x="66" y="42"/>
                    </a:lnTo>
                    <a:lnTo>
                      <a:pt x="36" y="12"/>
                    </a:lnTo>
                    <a:lnTo>
                      <a:pt x="48" y="12"/>
                    </a:lnTo>
                    <a:lnTo>
                      <a:pt x="198" y="0"/>
                    </a:lnTo>
                    <a:lnTo>
                      <a:pt x="222" y="60"/>
                    </a:lnTo>
                    <a:lnTo>
                      <a:pt x="240" y="246"/>
                    </a:lnTo>
                    <a:lnTo>
                      <a:pt x="228" y="264"/>
                    </a:lnTo>
                    <a:lnTo>
                      <a:pt x="246" y="294"/>
                    </a:lnTo>
                    <a:lnTo>
                      <a:pt x="216" y="336"/>
                    </a:lnTo>
                    <a:lnTo>
                      <a:pt x="216" y="366"/>
                    </a:lnTo>
                    <a:lnTo>
                      <a:pt x="210" y="378"/>
                    </a:lnTo>
                    <a:lnTo>
                      <a:pt x="216" y="390"/>
                    </a:lnTo>
                    <a:lnTo>
                      <a:pt x="192" y="402"/>
                    </a:lnTo>
                    <a:lnTo>
                      <a:pt x="198" y="426"/>
                    </a:lnTo>
                    <a:lnTo>
                      <a:pt x="162" y="414"/>
                    </a:lnTo>
                    <a:lnTo>
                      <a:pt x="150" y="432"/>
                    </a:lnTo>
                    <a:lnTo>
                      <a:pt x="150" y="438"/>
                    </a:lnTo>
                    <a:lnTo>
                      <a:pt x="150" y="44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96" name="Freeform 423"/>
              <p:cNvSpPr>
                <a:spLocks noChangeAspect="1"/>
              </p:cNvSpPr>
              <p:nvPr/>
            </p:nvSpPr>
            <p:spPr bwMode="auto">
              <a:xfrm>
                <a:off x="3399" y="1860"/>
                <a:ext cx="186" cy="324"/>
              </a:xfrm>
              <a:custGeom>
                <a:avLst/>
                <a:gdLst>
                  <a:gd name="T0" fmla="*/ 0 w 186"/>
                  <a:gd name="T1" fmla="*/ 324 h 324"/>
                  <a:gd name="T2" fmla="*/ 0 w 186"/>
                  <a:gd name="T3" fmla="*/ 294 h 324"/>
                  <a:gd name="T4" fmla="*/ 30 w 186"/>
                  <a:gd name="T5" fmla="*/ 252 h 324"/>
                  <a:gd name="T6" fmla="*/ 12 w 186"/>
                  <a:gd name="T7" fmla="*/ 222 h 324"/>
                  <a:gd name="T8" fmla="*/ 24 w 186"/>
                  <a:gd name="T9" fmla="*/ 204 h 324"/>
                  <a:gd name="T10" fmla="*/ 6 w 186"/>
                  <a:gd name="T11" fmla="*/ 18 h 324"/>
                  <a:gd name="T12" fmla="*/ 24 w 186"/>
                  <a:gd name="T13" fmla="*/ 24 h 324"/>
                  <a:gd name="T14" fmla="*/ 48 w 186"/>
                  <a:gd name="T15" fmla="*/ 12 h 324"/>
                  <a:gd name="T16" fmla="*/ 162 w 186"/>
                  <a:gd name="T17" fmla="*/ 0 h 324"/>
                  <a:gd name="T18" fmla="*/ 186 w 186"/>
                  <a:gd name="T19" fmla="*/ 204 h 324"/>
                  <a:gd name="T20" fmla="*/ 186 w 186"/>
                  <a:gd name="T21" fmla="*/ 228 h 324"/>
                  <a:gd name="T22" fmla="*/ 150 w 186"/>
                  <a:gd name="T23" fmla="*/ 240 h 324"/>
                  <a:gd name="T24" fmla="*/ 156 w 186"/>
                  <a:gd name="T25" fmla="*/ 252 h 324"/>
                  <a:gd name="T26" fmla="*/ 126 w 186"/>
                  <a:gd name="T27" fmla="*/ 300 h 324"/>
                  <a:gd name="T28" fmla="*/ 108 w 186"/>
                  <a:gd name="T29" fmla="*/ 300 h 324"/>
                  <a:gd name="T30" fmla="*/ 102 w 186"/>
                  <a:gd name="T31" fmla="*/ 288 h 324"/>
                  <a:gd name="T32" fmla="*/ 84 w 186"/>
                  <a:gd name="T33" fmla="*/ 312 h 324"/>
                  <a:gd name="T34" fmla="*/ 72 w 186"/>
                  <a:gd name="T35" fmla="*/ 306 h 324"/>
                  <a:gd name="T36" fmla="*/ 60 w 186"/>
                  <a:gd name="T37" fmla="*/ 324 h 324"/>
                  <a:gd name="T38" fmla="*/ 24 w 186"/>
                  <a:gd name="T39" fmla="*/ 312 h 324"/>
                  <a:gd name="T40" fmla="*/ 24 w 186"/>
                  <a:gd name="T41" fmla="*/ 324 h 324"/>
                  <a:gd name="T42" fmla="*/ 12 w 186"/>
                  <a:gd name="T43" fmla="*/ 318 h 324"/>
                  <a:gd name="T44" fmla="*/ 6 w 186"/>
                  <a:gd name="T45" fmla="*/ 324 h 324"/>
                  <a:gd name="T46" fmla="*/ 0 w 186"/>
                  <a:gd name="T47" fmla="*/ 324 h 32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86"/>
                  <a:gd name="T73" fmla="*/ 0 h 324"/>
                  <a:gd name="T74" fmla="*/ 186 w 186"/>
                  <a:gd name="T75" fmla="*/ 324 h 32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86" h="324">
                    <a:moveTo>
                      <a:pt x="0" y="324"/>
                    </a:moveTo>
                    <a:lnTo>
                      <a:pt x="0" y="294"/>
                    </a:lnTo>
                    <a:lnTo>
                      <a:pt x="30" y="252"/>
                    </a:lnTo>
                    <a:lnTo>
                      <a:pt x="12" y="222"/>
                    </a:lnTo>
                    <a:lnTo>
                      <a:pt x="24" y="204"/>
                    </a:lnTo>
                    <a:lnTo>
                      <a:pt x="6" y="18"/>
                    </a:lnTo>
                    <a:lnTo>
                      <a:pt x="24" y="24"/>
                    </a:lnTo>
                    <a:lnTo>
                      <a:pt x="48" y="12"/>
                    </a:lnTo>
                    <a:lnTo>
                      <a:pt x="162" y="0"/>
                    </a:lnTo>
                    <a:lnTo>
                      <a:pt x="186" y="204"/>
                    </a:lnTo>
                    <a:lnTo>
                      <a:pt x="186" y="228"/>
                    </a:lnTo>
                    <a:lnTo>
                      <a:pt x="150" y="240"/>
                    </a:lnTo>
                    <a:lnTo>
                      <a:pt x="156" y="252"/>
                    </a:lnTo>
                    <a:lnTo>
                      <a:pt x="126" y="300"/>
                    </a:lnTo>
                    <a:lnTo>
                      <a:pt x="108" y="300"/>
                    </a:lnTo>
                    <a:lnTo>
                      <a:pt x="102" y="288"/>
                    </a:lnTo>
                    <a:lnTo>
                      <a:pt x="84" y="312"/>
                    </a:lnTo>
                    <a:lnTo>
                      <a:pt x="72" y="306"/>
                    </a:lnTo>
                    <a:lnTo>
                      <a:pt x="60" y="324"/>
                    </a:lnTo>
                    <a:lnTo>
                      <a:pt x="24" y="312"/>
                    </a:lnTo>
                    <a:lnTo>
                      <a:pt x="24" y="324"/>
                    </a:lnTo>
                    <a:lnTo>
                      <a:pt x="12" y="318"/>
                    </a:lnTo>
                    <a:lnTo>
                      <a:pt x="6" y="324"/>
                    </a:lnTo>
                    <a:lnTo>
                      <a:pt x="0" y="324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97" name="Freeform 424"/>
              <p:cNvSpPr>
                <a:spLocks noChangeAspect="1"/>
              </p:cNvSpPr>
              <p:nvPr/>
            </p:nvSpPr>
            <p:spPr bwMode="auto">
              <a:xfrm>
                <a:off x="3399" y="1860"/>
                <a:ext cx="186" cy="330"/>
              </a:xfrm>
              <a:custGeom>
                <a:avLst/>
                <a:gdLst>
                  <a:gd name="T0" fmla="*/ 0 w 186"/>
                  <a:gd name="T1" fmla="*/ 324 h 330"/>
                  <a:gd name="T2" fmla="*/ 0 w 186"/>
                  <a:gd name="T3" fmla="*/ 294 h 330"/>
                  <a:gd name="T4" fmla="*/ 30 w 186"/>
                  <a:gd name="T5" fmla="*/ 252 h 330"/>
                  <a:gd name="T6" fmla="*/ 12 w 186"/>
                  <a:gd name="T7" fmla="*/ 222 h 330"/>
                  <a:gd name="T8" fmla="*/ 24 w 186"/>
                  <a:gd name="T9" fmla="*/ 204 h 330"/>
                  <a:gd name="T10" fmla="*/ 6 w 186"/>
                  <a:gd name="T11" fmla="*/ 18 h 330"/>
                  <a:gd name="T12" fmla="*/ 24 w 186"/>
                  <a:gd name="T13" fmla="*/ 24 h 330"/>
                  <a:gd name="T14" fmla="*/ 48 w 186"/>
                  <a:gd name="T15" fmla="*/ 12 h 330"/>
                  <a:gd name="T16" fmla="*/ 162 w 186"/>
                  <a:gd name="T17" fmla="*/ 0 h 330"/>
                  <a:gd name="T18" fmla="*/ 186 w 186"/>
                  <a:gd name="T19" fmla="*/ 204 h 330"/>
                  <a:gd name="T20" fmla="*/ 186 w 186"/>
                  <a:gd name="T21" fmla="*/ 228 h 330"/>
                  <a:gd name="T22" fmla="*/ 150 w 186"/>
                  <a:gd name="T23" fmla="*/ 240 h 330"/>
                  <a:gd name="T24" fmla="*/ 156 w 186"/>
                  <a:gd name="T25" fmla="*/ 252 h 330"/>
                  <a:gd name="T26" fmla="*/ 126 w 186"/>
                  <a:gd name="T27" fmla="*/ 300 h 330"/>
                  <a:gd name="T28" fmla="*/ 108 w 186"/>
                  <a:gd name="T29" fmla="*/ 300 h 330"/>
                  <a:gd name="T30" fmla="*/ 102 w 186"/>
                  <a:gd name="T31" fmla="*/ 288 h 330"/>
                  <a:gd name="T32" fmla="*/ 84 w 186"/>
                  <a:gd name="T33" fmla="*/ 312 h 330"/>
                  <a:gd name="T34" fmla="*/ 72 w 186"/>
                  <a:gd name="T35" fmla="*/ 306 h 330"/>
                  <a:gd name="T36" fmla="*/ 60 w 186"/>
                  <a:gd name="T37" fmla="*/ 324 h 330"/>
                  <a:gd name="T38" fmla="*/ 24 w 186"/>
                  <a:gd name="T39" fmla="*/ 312 h 330"/>
                  <a:gd name="T40" fmla="*/ 24 w 186"/>
                  <a:gd name="T41" fmla="*/ 324 h 330"/>
                  <a:gd name="T42" fmla="*/ 12 w 186"/>
                  <a:gd name="T43" fmla="*/ 318 h 330"/>
                  <a:gd name="T44" fmla="*/ 6 w 186"/>
                  <a:gd name="T45" fmla="*/ 324 h 330"/>
                  <a:gd name="T46" fmla="*/ 0 w 186"/>
                  <a:gd name="T47" fmla="*/ 324 h 330"/>
                  <a:gd name="T48" fmla="*/ 0 w 186"/>
                  <a:gd name="T49" fmla="*/ 330 h 33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86"/>
                  <a:gd name="T76" fmla="*/ 0 h 330"/>
                  <a:gd name="T77" fmla="*/ 186 w 186"/>
                  <a:gd name="T78" fmla="*/ 330 h 33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86" h="330">
                    <a:moveTo>
                      <a:pt x="0" y="324"/>
                    </a:moveTo>
                    <a:lnTo>
                      <a:pt x="0" y="294"/>
                    </a:lnTo>
                    <a:lnTo>
                      <a:pt x="30" y="252"/>
                    </a:lnTo>
                    <a:lnTo>
                      <a:pt x="12" y="222"/>
                    </a:lnTo>
                    <a:lnTo>
                      <a:pt x="24" y="204"/>
                    </a:lnTo>
                    <a:lnTo>
                      <a:pt x="6" y="18"/>
                    </a:lnTo>
                    <a:lnTo>
                      <a:pt x="24" y="24"/>
                    </a:lnTo>
                    <a:lnTo>
                      <a:pt x="48" y="12"/>
                    </a:lnTo>
                    <a:lnTo>
                      <a:pt x="162" y="0"/>
                    </a:lnTo>
                    <a:lnTo>
                      <a:pt x="186" y="204"/>
                    </a:lnTo>
                    <a:lnTo>
                      <a:pt x="186" y="228"/>
                    </a:lnTo>
                    <a:lnTo>
                      <a:pt x="150" y="240"/>
                    </a:lnTo>
                    <a:lnTo>
                      <a:pt x="156" y="252"/>
                    </a:lnTo>
                    <a:lnTo>
                      <a:pt x="126" y="300"/>
                    </a:lnTo>
                    <a:lnTo>
                      <a:pt x="108" y="300"/>
                    </a:lnTo>
                    <a:lnTo>
                      <a:pt x="102" y="288"/>
                    </a:lnTo>
                    <a:lnTo>
                      <a:pt x="84" y="312"/>
                    </a:lnTo>
                    <a:lnTo>
                      <a:pt x="72" y="306"/>
                    </a:lnTo>
                    <a:lnTo>
                      <a:pt x="60" y="324"/>
                    </a:lnTo>
                    <a:lnTo>
                      <a:pt x="24" y="312"/>
                    </a:lnTo>
                    <a:lnTo>
                      <a:pt x="24" y="324"/>
                    </a:lnTo>
                    <a:lnTo>
                      <a:pt x="12" y="318"/>
                    </a:lnTo>
                    <a:lnTo>
                      <a:pt x="6" y="324"/>
                    </a:lnTo>
                    <a:lnTo>
                      <a:pt x="0" y="324"/>
                    </a:lnTo>
                    <a:lnTo>
                      <a:pt x="0" y="33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98" name="Freeform 425"/>
              <p:cNvSpPr>
                <a:spLocks noChangeAspect="1"/>
              </p:cNvSpPr>
              <p:nvPr/>
            </p:nvSpPr>
            <p:spPr bwMode="auto">
              <a:xfrm>
                <a:off x="2877" y="1752"/>
                <a:ext cx="372" cy="246"/>
              </a:xfrm>
              <a:custGeom>
                <a:avLst/>
                <a:gdLst>
                  <a:gd name="T0" fmla="*/ 306 w 372"/>
                  <a:gd name="T1" fmla="*/ 246 h 246"/>
                  <a:gd name="T2" fmla="*/ 288 w 372"/>
                  <a:gd name="T3" fmla="*/ 228 h 246"/>
                  <a:gd name="T4" fmla="*/ 54 w 372"/>
                  <a:gd name="T5" fmla="*/ 234 h 246"/>
                  <a:gd name="T6" fmla="*/ 42 w 372"/>
                  <a:gd name="T7" fmla="*/ 180 h 246"/>
                  <a:gd name="T8" fmla="*/ 12 w 372"/>
                  <a:gd name="T9" fmla="*/ 90 h 246"/>
                  <a:gd name="T10" fmla="*/ 0 w 372"/>
                  <a:gd name="T11" fmla="*/ 66 h 246"/>
                  <a:gd name="T12" fmla="*/ 12 w 372"/>
                  <a:gd name="T13" fmla="*/ 36 h 246"/>
                  <a:gd name="T14" fmla="*/ 6 w 372"/>
                  <a:gd name="T15" fmla="*/ 12 h 246"/>
                  <a:gd name="T16" fmla="*/ 12 w 372"/>
                  <a:gd name="T17" fmla="*/ 6 h 246"/>
                  <a:gd name="T18" fmla="*/ 306 w 372"/>
                  <a:gd name="T19" fmla="*/ 0 h 246"/>
                  <a:gd name="T20" fmla="*/ 318 w 372"/>
                  <a:gd name="T21" fmla="*/ 18 h 246"/>
                  <a:gd name="T22" fmla="*/ 312 w 372"/>
                  <a:gd name="T23" fmla="*/ 36 h 246"/>
                  <a:gd name="T24" fmla="*/ 318 w 372"/>
                  <a:gd name="T25" fmla="*/ 60 h 246"/>
                  <a:gd name="T26" fmla="*/ 342 w 372"/>
                  <a:gd name="T27" fmla="*/ 78 h 246"/>
                  <a:gd name="T28" fmla="*/ 372 w 372"/>
                  <a:gd name="T29" fmla="*/ 108 h 246"/>
                  <a:gd name="T30" fmla="*/ 372 w 372"/>
                  <a:gd name="T31" fmla="*/ 126 h 246"/>
                  <a:gd name="T32" fmla="*/ 360 w 372"/>
                  <a:gd name="T33" fmla="*/ 150 h 246"/>
                  <a:gd name="T34" fmla="*/ 324 w 372"/>
                  <a:gd name="T35" fmla="*/ 162 h 246"/>
                  <a:gd name="T36" fmla="*/ 330 w 372"/>
                  <a:gd name="T37" fmla="*/ 198 h 246"/>
                  <a:gd name="T38" fmla="*/ 324 w 372"/>
                  <a:gd name="T39" fmla="*/ 222 h 246"/>
                  <a:gd name="T40" fmla="*/ 306 w 372"/>
                  <a:gd name="T41" fmla="*/ 234 h 246"/>
                  <a:gd name="T42" fmla="*/ 306 w 372"/>
                  <a:gd name="T43" fmla="*/ 246 h 24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72"/>
                  <a:gd name="T67" fmla="*/ 0 h 246"/>
                  <a:gd name="T68" fmla="*/ 372 w 372"/>
                  <a:gd name="T69" fmla="*/ 246 h 24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72" h="246">
                    <a:moveTo>
                      <a:pt x="306" y="246"/>
                    </a:moveTo>
                    <a:lnTo>
                      <a:pt x="288" y="228"/>
                    </a:lnTo>
                    <a:lnTo>
                      <a:pt x="54" y="234"/>
                    </a:lnTo>
                    <a:lnTo>
                      <a:pt x="42" y="180"/>
                    </a:lnTo>
                    <a:lnTo>
                      <a:pt x="12" y="90"/>
                    </a:lnTo>
                    <a:lnTo>
                      <a:pt x="0" y="66"/>
                    </a:lnTo>
                    <a:lnTo>
                      <a:pt x="12" y="36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306" y="0"/>
                    </a:lnTo>
                    <a:lnTo>
                      <a:pt x="318" y="18"/>
                    </a:lnTo>
                    <a:lnTo>
                      <a:pt x="312" y="36"/>
                    </a:lnTo>
                    <a:lnTo>
                      <a:pt x="318" y="60"/>
                    </a:lnTo>
                    <a:lnTo>
                      <a:pt x="342" y="78"/>
                    </a:lnTo>
                    <a:lnTo>
                      <a:pt x="372" y="108"/>
                    </a:lnTo>
                    <a:lnTo>
                      <a:pt x="372" y="126"/>
                    </a:lnTo>
                    <a:lnTo>
                      <a:pt x="360" y="150"/>
                    </a:lnTo>
                    <a:lnTo>
                      <a:pt x="324" y="162"/>
                    </a:lnTo>
                    <a:lnTo>
                      <a:pt x="330" y="198"/>
                    </a:lnTo>
                    <a:lnTo>
                      <a:pt x="324" y="222"/>
                    </a:lnTo>
                    <a:lnTo>
                      <a:pt x="306" y="234"/>
                    </a:lnTo>
                    <a:lnTo>
                      <a:pt x="306" y="246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799" name="Freeform 426"/>
              <p:cNvSpPr>
                <a:spLocks noChangeAspect="1"/>
              </p:cNvSpPr>
              <p:nvPr/>
            </p:nvSpPr>
            <p:spPr bwMode="auto">
              <a:xfrm>
                <a:off x="2877" y="1752"/>
                <a:ext cx="372" cy="252"/>
              </a:xfrm>
              <a:custGeom>
                <a:avLst/>
                <a:gdLst>
                  <a:gd name="T0" fmla="*/ 306 w 372"/>
                  <a:gd name="T1" fmla="*/ 246 h 252"/>
                  <a:gd name="T2" fmla="*/ 288 w 372"/>
                  <a:gd name="T3" fmla="*/ 228 h 252"/>
                  <a:gd name="T4" fmla="*/ 54 w 372"/>
                  <a:gd name="T5" fmla="*/ 234 h 252"/>
                  <a:gd name="T6" fmla="*/ 42 w 372"/>
                  <a:gd name="T7" fmla="*/ 180 h 252"/>
                  <a:gd name="T8" fmla="*/ 12 w 372"/>
                  <a:gd name="T9" fmla="*/ 90 h 252"/>
                  <a:gd name="T10" fmla="*/ 0 w 372"/>
                  <a:gd name="T11" fmla="*/ 66 h 252"/>
                  <a:gd name="T12" fmla="*/ 12 w 372"/>
                  <a:gd name="T13" fmla="*/ 36 h 252"/>
                  <a:gd name="T14" fmla="*/ 6 w 372"/>
                  <a:gd name="T15" fmla="*/ 12 h 252"/>
                  <a:gd name="T16" fmla="*/ 12 w 372"/>
                  <a:gd name="T17" fmla="*/ 6 h 252"/>
                  <a:gd name="T18" fmla="*/ 306 w 372"/>
                  <a:gd name="T19" fmla="*/ 0 h 252"/>
                  <a:gd name="T20" fmla="*/ 318 w 372"/>
                  <a:gd name="T21" fmla="*/ 18 h 252"/>
                  <a:gd name="T22" fmla="*/ 312 w 372"/>
                  <a:gd name="T23" fmla="*/ 36 h 252"/>
                  <a:gd name="T24" fmla="*/ 318 w 372"/>
                  <a:gd name="T25" fmla="*/ 60 h 252"/>
                  <a:gd name="T26" fmla="*/ 342 w 372"/>
                  <a:gd name="T27" fmla="*/ 78 h 252"/>
                  <a:gd name="T28" fmla="*/ 372 w 372"/>
                  <a:gd name="T29" fmla="*/ 108 h 252"/>
                  <a:gd name="T30" fmla="*/ 372 w 372"/>
                  <a:gd name="T31" fmla="*/ 126 h 252"/>
                  <a:gd name="T32" fmla="*/ 360 w 372"/>
                  <a:gd name="T33" fmla="*/ 150 h 252"/>
                  <a:gd name="T34" fmla="*/ 324 w 372"/>
                  <a:gd name="T35" fmla="*/ 162 h 252"/>
                  <a:gd name="T36" fmla="*/ 330 w 372"/>
                  <a:gd name="T37" fmla="*/ 198 h 252"/>
                  <a:gd name="T38" fmla="*/ 324 w 372"/>
                  <a:gd name="T39" fmla="*/ 222 h 252"/>
                  <a:gd name="T40" fmla="*/ 306 w 372"/>
                  <a:gd name="T41" fmla="*/ 234 h 252"/>
                  <a:gd name="T42" fmla="*/ 306 w 372"/>
                  <a:gd name="T43" fmla="*/ 246 h 252"/>
                  <a:gd name="T44" fmla="*/ 306 w 372"/>
                  <a:gd name="T45" fmla="*/ 252 h 25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2"/>
                  <a:gd name="T70" fmla="*/ 0 h 252"/>
                  <a:gd name="T71" fmla="*/ 372 w 372"/>
                  <a:gd name="T72" fmla="*/ 252 h 25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2" h="252">
                    <a:moveTo>
                      <a:pt x="306" y="246"/>
                    </a:moveTo>
                    <a:lnTo>
                      <a:pt x="288" y="228"/>
                    </a:lnTo>
                    <a:lnTo>
                      <a:pt x="54" y="234"/>
                    </a:lnTo>
                    <a:lnTo>
                      <a:pt x="42" y="180"/>
                    </a:lnTo>
                    <a:lnTo>
                      <a:pt x="12" y="90"/>
                    </a:lnTo>
                    <a:lnTo>
                      <a:pt x="0" y="66"/>
                    </a:lnTo>
                    <a:lnTo>
                      <a:pt x="12" y="36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306" y="0"/>
                    </a:lnTo>
                    <a:lnTo>
                      <a:pt x="318" y="18"/>
                    </a:lnTo>
                    <a:lnTo>
                      <a:pt x="312" y="36"/>
                    </a:lnTo>
                    <a:lnTo>
                      <a:pt x="318" y="60"/>
                    </a:lnTo>
                    <a:lnTo>
                      <a:pt x="342" y="78"/>
                    </a:lnTo>
                    <a:lnTo>
                      <a:pt x="372" y="108"/>
                    </a:lnTo>
                    <a:lnTo>
                      <a:pt x="372" y="126"/>
                    </a:lnTo>
                    <a:lnTo>
                      <a:pt x="360" y="150"/>
                    </a:lnTo>
                    <a:lnTo>
                      <a:pt x="324" y="162"/>
                    </a:lnTo>
                    <a:lnTo>
                      <a:pt x="330" y="198"/>
                    </a:lnTo>
                    <a:lnTo>
                      <a:pt x="324" y="222"/>
                    </a:lnTo>
                    <a:lnTo>
                      <a:pt x="306" y="234"/>
                    </a:lnTo>
                    <a:lnTo>
                      <a:pt x="306" y="246"/>
                    </a:lnTo>
                    <a:lnTo>
                      <a:pt x="306" y="25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00" name="Freeform 427"/>
              <p:cNvSpPr>
                <a:spLocks noChangeAspect="1"/>
              </p:cNvSpPr>
              <p:nvPr/>
            </p:nvSpPr>
            <p:spPr bwMode="auto">
              <a:xfrm>
                <a:off x="2541" y="2022"/>
                <a:ext cx="456" cy="246"/>
              </a:xfrm>
              <a:custGeom>
                <a:avLst/>
                <a:gdLst>
                  <a:gd name="T0" fmla="*/ 414 w 456"/>
                  <a:gd name="T1" fmla="*/ 12 h 246"/>
                  <a:gd name="T2" fmla="*/ 438 w 456"/>
                  <a:gd name="T3" fmla="*/ 24 h 246"/>
                  <a:gd name="T4" fmla="*/ 426 w 456"/>
                  <a:gd name="T5" fmla="*/ 48 h 246"/>
                  <a:gd name="T6" fmla="*/ 456 w 456"/>
                  <a:gd name="T7" fmla="*/ 78 h 246"/>
                  <a:gd name="T8" fmla="*/ 456 w 456"/>
                  <a:gd name="T9" fmla="*/ 246 h 246"/>
                  <a:gd name="T10" fmla="*/ 0 w 456"/>
                  <a:gd name="T11" fmla="*/ 234 h 246"/>
                  <a:gd name="T12" fmla="*/ 12 w 456"/>
                  <a:gd name="T13" fmla="*/ 0 h 246"/>
                  <a:gd name="T14" fmla="*/ 414 w 456"/>
                  <a:gd name="T15" fmla="*/ 12 h 24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56"/>
                  <a:gd name="T25" fmla="*/ 0 h 246"/>
                  <a:gd name="T26" fmla="*/ 456 w 456"/>
                  <a:gd name="T27" fmla="*/ 246 h 24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56" h="246">
                    <a:moveTo>
                      <a:pt x="414" y="12"/>
                    </a:moveTo>
                    <a:lnTo>
                      <a:pt x="438" y="24"/>
                    </a:lnTo>
                    <a:lnTo>
                      <a:pt x="426" y="48"/>
                    </a:lnTo>
                    <a:lnTo>
                      <a:pt x="456" y="78"/>
                    </a:lnTo>
                    <a:lnTo>
                      <a:pt x="456" y="246"/>
                    </a:lnTo>
                    <a:lnTo>
                      <a:pt x="0" y="234"/>
                    </a:lnTo>
                    <a:lnTo>
                      <a:pt x="12" y="0"/>
                    </a:lnTo>
                    <a:lnTo>
                      <a:pt x="414" y="1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01" name="Freeform 428"/>
              <p:cNvSpPr>
                <a:spLocks noChangeAspect="1"/>
              </p:cNvSpPr>
              <p:nvPr/>
            </p:nvSpPr>
            <p:spPr bwMode="auto">
              <a:xfrm>
                <a:off x="2541" y="2022"/>
                <a:ext cx="456" cy="246"/>
              </a:xfrm>
              <a:custGeom>
                <a:avLst/>
                <a:gdLst>
                  <a:gd name="T0" fmla="*/ 414 w 456"/>
                  <a:gd name="T1" fmla="*/ 12 h 246"/>
                  <a:gd name="T2" fmla="*/ 438 w 456"/>
                  <a:gd name="T3" fmla="*/ 24 h 246"/>
                  <a:gd name="T4" fmla="*/ 426 w 456"/>
                  <a:gd name="T5" fmla="*/ 48 h 246"/>
                  <a:gd name="T6" fmla="*/ 456 w 456"/>
                  <a:gd name="T7" fmla="*/ 78 h 246"/>
                  <a:gd name="T8" fmla="*/ 456 w 456"/>
                  <a:gd name="T9" fmla="*/ 246 h 246"/>
                  <a:gd name="T10" fmla="*/ 0 w 456"/>
                  <a:gd name="T11" fmla="*/ 234 h 246"/>
                  <a:gd name="T12" fmla="*/ 12 w 456"/>
                  <a:gd name="T13" fmla="*/ 0 h 246"/>
                  <a:gd name="T14" fmla="*/ 414 w 456"/>
                  <a:gd name="T15" fmla="*/ 12 h 246"/>
                  <a:gd name="T16" fmla="*/ 414 w 456"/>
                  <a:gd name="T17" fmla="*/ 18 h 2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56"/>
                  <a:gd name="T28" fmla="*/ 0 h 246"/>
                  <a:gd name="T29" fmla="*/ 456 w 456"/>
                  <a:gd name="T30" fmla="*/ 246 h 2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56" h="246">
                    <a:moveTo>
                      <a:pt x="414" y="12"/>
                    </a:moveTo>
                    <a:lnTo>
                      <a:pt x="438" y="24"/>
                    </a:lnTo>
                    <a:lnTo>
                      <a:pt x="426" y="48"/>
                    </a:lnTo>
                    <a:lnTo>
                      <a:pt x="456" y="78"/>
                    </a:lnTo>
                    <a:lnTo>
                      <a:pt x="456" y="246"/>
                    </a:lnTo>
                    <a:lnTo>
                      <a:pt x="0" y="234"/>
                    </a:lnTo>
                    <a:lnTo>
                      <a:pt x="12" y="0"/>
                    </a:lnTo>
                    <a:lnTo>
                      <a:pt x="414" y="12"/>
                    </a:lnTo>
                    <a:lnTo>
                      <a:pt x="414" y="1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02" name="Freeform 429"/>
              <p:cNvSpPr>
                <a:spLocks noChangeAspect="1"/>
              </p:cNvSpPr>
              <p:nvPr/>
            </p:nvSpPr>
            <p:spPr bwMode="auto">
              <a:xfrm>
                <a:off x="3321" y="2064"/>
                <a:ext cx="450" cy="228"/>
              </a:xfrm>
              <a:custGeom>
                <a:avLst/>
                <a:gdLst>
                  <a:gd name="T0" fmla="*/ 360 w 450"/>
                  <a:gd name="T1" fmla="*/ 186 h 228"/>
                  <a:gd name="T2" fmla="*/ 84 w 450"/>
                  <a:gd name="T3" fmla="*/ 210 h 228"/>
                  <a:gd name="T4" fmla="*/ 84 w 450"/>
                  <a:gd name="T5" fmla="*/ 222 h 228"/>
                  <a:gd name="T6" fmla="*/ 0 w 450"/>
                  <a:gd name="T7" fmla="*/ 228 h 228"/>
                  <a:gd name="T8" fmla="*/ 6 w 450"/>
                  <a:gd name="T9" fmla="*/ 222 h 228"/>
                  <a:gd name="T10" fmla="*/ 18 w 450"/>
                  <a:gd name="T11" fmla="*/ 222 h 228"/>
                  <a:gd name="T12" fmla="*/ 12 w 450"/>
                  <a:gd name="T13" fmla="*/ 192 h 228"/>
                  <a:gd name="T14" fmla="*/ 12 w 450"/>
                  <a:gd name="T15" fmla="*/ 186 h 228"/>
                  <a:gd name="T16" fmla="*/ 24 w 450"/>
                  <a:gd name="T17" fmla="*/ 168 h 228"/>
                  <a:gd name="T18" fmla="*/ 60 w 450"/>
                  <a:gd name="T19" fmla="*/ 180 h 228"/>
                  <a:gd name="T20" fmla="*/ 54 w 450"/>
                  <a:gd name="T21" fmla="*/ 156 h 228"/>
                  <a:gd name="T22" fmla="*/ 78 w 450"/>
                  <a:gd name="T23" fmla="*/ 144 h 228"/>
                  <a:gd name="T24" fmla="*/ 72 w 450"/>
                  <a:gd name="T25" fmla="*/ 132 h 228"/>
                  <a:gd name="T26" fmla="*/ 78 w 450"/>
                  <a:gd name="T27" fmla="*/ 120 h 228"/>
                  <a:gd name="T28" fmla="*/ 84 w 450"/>
                  <a:gd name="T29" fmla="*/ 120 h 228"/>
                  <a:gd name="T30" fmla="*/ 90 w 450"/>
                  <a:gd name="T31" fmla="*/ 114 h 228"/>
                  <a:gd name="T32" fmla="*/ 102 w 450"/>
                  <a:gd name="T33" fmla="*/ 120 h 228"/>
                  <a:gd name="T34" fmla="*/ 102 w 450"/>
                  <a:gd name="T35" fmla="*/ 108 h 228"/>
                  <a:gd name="T36" fmla="*/ 138 w 450"/>
                  <a:gd name="T37" fmla="*/ 120 h 228"/>
                  <a:gd name="T38" fmla="*/ 150 w 450"/>
                  <a:gd name="T39" fmla="*/ 102 h 228"/>
                  <a:gd name="T40" fmla="*/ 162 w 450"/>
                  <a:gd name="T41" fmla="*/ 108 h 228"/>
                  <a:gd name="T42" fmla="*/ 180 w 450"/>
                  <a:gd name="T43" fmla="*/ 84 h 228"/>
                  <a:gd name="T44" fmla="*/ 186 w 450"/>
                  <a:gd name="T45" fmla="*/ 96 h 228"/>
                  <a:gd name="T46" fmla="*/ 204 w 450"/>
                  <a:gd name="T47" fmla="*/ 96 h 228"/>
                  <a:gd name="T48" fmla="*/ 234 w 450"/>
                  <a:gd name="T49" fmla="*/ 48 h 228"/>
                  <a:gd name="T50" fmla="*/ 228 w 450"/>
                  <a:gd name="T51" fmla="*/ 36 h 228"/>
                  <a:gd name="T52" fmla="*/ 264 w 450"/>
                  <a:gd name="T53" fmla="*/ 24 h 228"/>
                  <a:gd name="T54" fmla="*/ 264 w 450"/>
                  <a:gd name="T55" fmla="*/ 0 h 228"/>
                  <a:gd name="T56" fmla="*/ 288 w 450"/>
                  <a:gd name="T57" fmla="*/ 0 h 228"/>
                  <a:gd name="T58" fmla="*/ 300 w 450"/>
                  <a:gd name="T59" fmla="*/ 18 h 228"/>
                  <a:gd name="T60" fmla="*/ 336 w 450"/>
                  <a:gd name="T61" fmla="*/ 30 h 228"/>
                  <a:gd name="T62" fmla="*/ 384 w 450"/>
                  <a:gd name="T63" fmla="*/ 12 h 228"/>
                  <a:gd name="T64" fmla="*/ 402 w 450"/>
                  <a:gd name="T65" fmla="*/ 36 h 228"/>
                  <a:gd name="T66" fmla="*/ 402 w 450"/>
                  <a:gd name="T67" fmla="*/ 36 h 228"/>
                  <a:gd name="T68" fmla="*/ 414 w 450"/>
                  <a:gd name="T69" fmla="*/ 72 h 228"/>
                  <a:gd name="T70" fmla="*/ 450 w 450"/>
                  <a:gd name="T71" fmla="*/ 102 h 228"/>
                  <a:gd name="T72" fmla="*/ 390 w 450"/>
                  <a:gd name="T73" fmla="*/ 174 h 228"/>
                  <a:gd name="T74" fmla="*/ 360 w 450"/>
                  <a:gd name="T75" fmla="*/ 186 h 22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50"/>
                  <a:gd name="T115" fmla="*/ 0 h 228"/>
                  <a:gd name="T116" fmla="*/ 450 w 450"/>
                  <a:gd name="T117" fmla="*/ 228 h 22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50" h="228">
                    <a:moveTo>
                      <a:pt x="360" y="186"/>
                    </a:moveTo>
                    <a:lnTo>
                      <a:pt x="84" y="210"/>
                    </a:lnTo>
                    <a:lnTo>
                      <a:pt x="84" y="222"/>
                    </a:lnTo>
                    <a:lnTo>
                      <a:pt x="0" y="228"/>
                    </a:lnTo>
                    <a:lnTo>
                      <a:pt x="6" y="222"/>
                    </a:lnTo>
                    <a:lnTo>
                      <a:pt x="18" y="222"/>
                    </a:lnTo>
                    <a:lnTo>
                      <a:pt x="12" y="192"/>
                    </a:lnTo>
                    <a:lnTo>
                      <a:pt x="12" y="186"/>
                    </a:lnTo>
                    <a:lnTo>
                      <a:pt x="24" y="168"/>
                    </a:lnTo>
                    <a:lnTo>
                      <a:pt x="60" y="180"/>
                    </a:lnTo>
                    <a:lnTo>
                      <a:pt x="54" y="156"/>
                    </a:lnTo>
                    <a:lnTo>
                      <a:pt x="78" y="144"/>
                    </a:lnTo>
                    <a:lnTo>
                      <a:pt x="72" y="132"/>
                    </a:lnTo>
                    <a:lnTo>
                      <a:pt x="78" y="120"/>
                    </a:lnTo>
                    <a:lnTo>
                      <a:pt x="84" y="120"/>
                    </a:lnTo>
                    <a:lnTo>
                      <a:pt x="90" y="114"/>
                    </a:lnTo>
                    <a:lnTo>
                      <a:pt x="102" y="120"/>
                    </a:lnTo>
                    <a:lnTo>
                      <a:pt x="102" y="108"/>
                    </a:lnTo>
                    <a:lnTo>
                      <a:pt x="138" y="120"/>
                    </a:lnTo>
                    <a:lnTo>
                      <a:pt x="150" y="102"/>
                    </a:lnTo>
                    <a:lnTo>
                      <a:pt x="162" y="108"/>
                    </a:lnTo>
                    <a:lnTo>
                      <a:pt x="180" y="84"/>
                    </a:lnTo>
                    <a:lnTo>
                      <a:pt x="186" y="96"/>
                    </a:lnTo>
                    <a:lnTo>
                      <a:pt x="204" y="96"/>
                    </a:lnTo>
                    <a:lnTo>
                      <a:pt x="234" y="48"/>
                    </a:lnTo>
                    <a:lnTo>
                      <a:pt x="228" y="36"/>
                    </a:lnTo>
                    <a:lnTo>
                      <a:pt x="264" y="24"/>
                    </a:lnTo>
                    <a:lnTo>
                      <a:pt x="264" y="0"/>
                    </a:lnTo>
                    <a:lnTo>
                      <a:pt x="288" y="0"/>
                    </a:lnTo>
                    <a:lnTo>
                      <a:pt x="300" y="18"/>
                    </a:lnTo>
                    <a:lnTo>
                      <a:pt x="336" y="30"/>
                    </a:lnTo>
                    <a:lnTo>
                      <a:pt x="384" y="12"/>
                    </a:lnTo>
                    <a:lnTo>
                      <a:pt x="402" y="36"/>
                    </a:lnTo>
                    <a:lnTo>
                      <a:pt x="414" y="72"/>
                    </a:lnTo>
                    <a:lnTo>
                      <a:pt x="450" y="102"/>
                    </a:lnTo>
                    <a:lnTo>
                      <a:pt x="390" y="174"/>
                    </a:lnTo>
                    <a:lnTo>
                      <a:pt x="360" y="186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03" name="Freeform 430"/>
              <p:cNvSpPr>
                <a:spLocks noChangeAspect="1"/>
              </p:cNvSpPr>
              <p:nvPr/>
            </p:nvSpPr>
            <p:spPr bwMode="auto">
              <a:xfrm>
                <a:off x="3321" y="2064"/>
                <a:ext cx="450" cy="228"/>
              </a:xfrm>
              <a:custGeom>
                <a:avLst/>
                <a:gdLst>
                  <a:gd name="T0" fmla="*/ 360 w 450"/>
                  <a:gd name="T1" fmla="*/ 186 h 228"/>
                  <a:gd name="T2" fmla="*/ 84 w 450"/>
                  <a:gd name="T3" fmla="*/ 210 h 228"/>
                  <a:gd name="T4" fmla="*/ 84 w 450"/>
                  <a:gd name="T5" fmla="*/ 222 h 228"/>
                  <a:gd name="T6" fmla="*/ 0 w 450"/>
                  <a:gd name="T7" fmla="*/ 228 h 228"/>
                  <a:gd name="T8" fmla="*/ 6 w 450"/>
                  <a:gd name="T9" fmla="*/ 222 h 228"/>
                  <a:gd name="T10" fmla="*/ 18 w 450"/>
                  <a:gd name="T11" fmla="*/ 222 h 228"/>
                  <a:gd name="T12" fmla="*/ 12 w 450"/>
                  <a:gd name="T13" fmla="*/ 192 h 228"/>
                  <a:gd name="T14" fmla="*/ 12 w 450"/>
                  <a:gd name="T15" fmla="*/ 186 h 228"/>
                  <a:gd name="T16" fmla="*/ 24 w 450"/>
                  <a:gd name="T17" fmla="*/ 168 h 228"/>
                  <a:gd name="T18" fmla="*/ 60 w 450"/>
                  <a:gd name="T19" fmla="*/ 180 h 228"/>
                  <a:gd name="T20" fmla="*/ 54 w 450"/>
                  <a:gd name="T21" fmla="*/ 156 h 228"/>
                  <a:gd name="T22" fmla="*/ 78 w 450"/>
                  <a:gd name="T23" fmla="*/ 144 h 228"/>
                  <a:gd name="T24" fmla="*/ 72 w 450"/>
                  <a:gd name="T25" fmla="*/ 132 h 228"/>
                  <a:gd name="T26" fmla="*/ 78 w 450"/>
                  <a:gd name="T27" fmla="*/ 120 h 228"/>
                  <a:gd name="T28" fmla="*/ 84 w 450"/>
                  <a:gd name="T29" fmla="*/ 120 h 228"/>
                  <a:gd name="T30" fmla="*/ 90 w 450"/>
                  <a:gd name="T31" fmla="*/ 114 h 228"/>
                  <a:gd name="T32" fmla="*/ 102 w 450"/>
                  <a:gd name="T33" fmla="*/ 120 h 228"/>
                  <a:gd name="T34" fmla="*/ 102 w 450"/>
                  <a:gd name="T35" fmla="*/ 108 h 228"/>
                  <a:gd name="T36" fmla="*/ 138 w 450"/>
                  <a:gd name="T37" fmla="*/ 120 h 228"/>
                  <a:gd name="T38" fmla="*/ 150 w 450"/>
                  <a:gd name="T39" fmla="*/ 102 h 228"/>
                  <a:gd name="T40" fmla="*/ 162 w 450"/>
                  <a:gd name="T41" fmla="*/ 108 h 228"/>
                  <a:gd name="T42" fmla="*/ 180 w 450"/>
                  <a:gd name="T43" fmla="*/ 84 h 228"/>
                  <a:gd name="T44" fmla="*/ 186 w 450"/>
                  <a:gd name="T45" fmla="*/ 96 h 228"/>
                  <a:gd name="T46" fmla="*/ 204 w 450"/>
                  <a:gd name="T47" fmla="*/ 96 h 228"/>
                  <a:gd name="T48" fmla="*/ 234 w 450"/>
                  <a:gd name="T49" fmla="*/ 48 h 228"/>
                  <a:gd name="T50" fmla="*/ 228 w 450"/>
                  <a:gd name="T51" fmla="*/ 36 h 228"/>
                  <a:gd name="T52" fmla="*/ 264 w 450"/>
                  <a:gd name="T53" fmla="*/ 24 h 228"/>
                  <a:gd name="T54" fmla="*/ 264 w 450"/>
                  <a:gd name="T55" fmla="*/ 0 h 228"/>
                  <a:gd name="T56" fmla="*/ 288 w 450"/>
                  <a:gd name="T57" fmla="*/ 0 h 228"/>
                  <a:gd name="T58" fmla="*/ 300 w 450"/>
                  <a:gd name="T59" fmla="*/ 18 h 228"/>
                  <a:gd name="T60" fmla="*/ 336 w 450"/>
                  <a:gd name="T61" fmla="*/ 30 h 228"/>
                  <a:gd name="T62" fmla="*/ 384 w 450"/>
                  <a:gd name="T63" fmla="*/ 12 h 228"/>
                  <a:gd name="T64" fmla="*/ 402 w 450"/>
                  <a:gd name="T65" fmla="*/ 36 h 228"/>
                  <a:gd name="T66" fmla="*/ 408 w 450"/>
                  <a:gd name="T67" fmla="*/ 36 h 228"/>
                  <a:gd name="T68" fmla="*/ 402 w 450"/>
                  <a:gd name="T69" fmla="*/ 36 h 228"/>
                  <a:gd name="T70" fmla="*/ 414 w 450"/>
                  <a:gd name="T71" fmla="*/ 72 h 228"/>
                  <a:gd name="T72" fmla="*/ 450 w 450"/>
                  <a:gd name="T73" fmla="*/ 102 h 228"/>
                  <a:gd name="T74" fmla="*/ 390 w 450"/>
                  <a:gd name="T75" fmla="*/ 174 h 228"/>
                  <a:gd name="T76" fmla="*/ 360 w 450"/>
                  <a:gd name="T77" fmla="*/ 186 h 228"/>
                  <a:gd name="T78" fmla="*/ 360 w 450"/>
                  <a:gd name="T79" fmla="*/ 192 h 22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50"/>
                  <a:gd name="T121" fmla="*/ 0 h 228"/>
                  <a:gd name="T122" fmla="*/ 450 w 450"/>
                  <a:gd name="T123" fmla="*/ 228 h 22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50" h="228">
                    <a:moveTo>
                      <a:pt x="360" y="186"/>
                    </a:moveTo>
                    <a:lnTo>
                      <a:pt x="84" y="210"/>
                    </a:lnTo>
                    <a:lnTo>
                      <a:pt x="84" y="222"/>
                    </a:lnTo>
                    <a:lnTo>
                      <a:pt x="0" y="228"/>
                    </a:lnTo>
                    <a:lnTo>
                      <a:pt x="6" y="222"/>
                    </a:lnTo>
                    <a:lnTo>
                      <a:pt x="18" y="222"/>
                    </a:lnTo>
                    <a:lnTo>
                      <a:pt x="12" y="192"/>
                    </a:lnTo>
                    <a:lnTo>
                      <a:pt x="12" y="186"/>
                    </a:lnTo>
                    <a:lnTo>
                      <a:pt x="24" y="168"/>
                    </a:lnTo>
                    <a:lnTo>
                      <a:pt x="60" y="180"/>
                    </a:lnTo>
                    <a:lnTo>
                      <a:pt x="54" y="156"/>
                    </a:lnTo>
                    <a:lnTo>
                      <a:pt x="78" y="144"/>
                    </a:lnTo>
                    <a:lnTo>
                      <a:pt x="72" y="132"/>
                    </a:lnTo>
                    <a:lnTo>
                      <a:pt x="78" y="120"/>
                    </a:lnTo>
                    <a:lnTo>
                      <a:pt x="84" y="120"/>
                    </a:lnTo>
                    <a:lnTo>
                      <a:pt x="90" y="114"/>
                    </a:lnTo>
                    <a:lnTo>
                      <a:pt x="102" y="120"/>
                    </a:lnTo>
                    <a:lnTo>
                      <a:pt x="102" y="108"/>
                    </a:lnTo>
                    <a:lnTo>
                      <a:pt x="138" y="120"/>
                    </a:lnTo>
                    <a:lnTo>
                      <a:pt x="150" y="102"/>
                    </a:lnTo>
                    <a:lnTo>
                      <a:pt x="162" y="108"/>
                    </a:lnTo>
                    <a:lnTo>
                      <a:pt x="180" y="84"/>
                    </a:lnTo>
                    <a:lnTo>
                      <a:pt x="186" y="96"/>
                    </a:lnTo>
                    <a:lnTo>
                      <a:pt x="204" y="96"/>
                    </a:lnTo>
                    <a:lnTo>
                      <a:pt x="234" y="48"/>
                    </a:lnTo>
                    <a:lnTo>
                      <a:pt x="228" y="36"/>
                    </a:lnTo>
                    <a:lnTo>
                      <a:pt x="264" y="24"/>
                    </a:lnTo>
                    <a:lnTo>
                      <a:pt x="264" y="0"/>
                    </a:lnTo>
                    <a:lnTo>
                      <a:pt x="288" y="0"/>
                    </a:lnTo>
                    <a:lnTo>
                      <a:pt x="300" y="18"/>
                    </a:lnTo>
                    <a:lnTo>
                      <a:pt x="336" y="30"/>
                    </a:lnTo>
                    <a:lnTo>
                      <a:pt x="384" y="12"/>
                    </a:lnTo>
                    <a:lnTo>
                      <a:pt x="402" y="36"/>
                    </a:lnTo>
                    <a:lnTo>
                      <a:pt x="408" y="36"/>
                    </a:lnTo>
                    <a:lnTo>
                      <a:pt x="402" y="36"/>
                    </a:lnTo>
                    <a:lnTo>
                      <a:pt x="414" y="72"/>
                    </a:lnTo>
                    <a:lnTo>
                      <a:pt x="450" y="102"/>
                    </a:lnTo>
                    <a:lnTo>
                      <a:pt x="390" y="174"/>
                    </a:lnTo>
                    <a:lnTo>
                      <a:pt x="360" y="186"/>
                    </a:lnTo>
                    <a:lnTo>
                      <a:pt x="360" y="19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04" name="Freeform 431"/>
              <p:cNvSpPr>
                <a:spLocks noChangeAspect="1"/>
              </p:cNvSpPr>
              <p:nvPr/>
            </p:nvSpPr>
            <p:spPr bwMode="auto">
              <a:xfrm>
                <a:off x="3039" y="2574"/>
                <a:ext cx="348" cy="306"/>
              </a:xfrm>
              <a:custGeom>
                <a:avLst/>
                <a:gdLst>
                  <a:gd name="T0" fmla="*/ 306 w 348"/>
                  <a:gd name="T1" fmla="*/ 210 h 306"/>
                  <a:gd name="T2" fmla="*/ 264 w 348"/>
                  <a:gd name="T3" fmla="*/ 198 h 306"/>
                  <a:gd name="T4" fmla="*/ 246 w 348"/>
                  <a:gd name="T5" fmla="*/ 216 h 306"/>
                  <a:gd name="T6" fmla="*/ 270 w 348"/>
                  <a:gd name="T7" fmla="*/ 228 h 306"/>
                  <a:gd name="T8" fmla="*/ 300 w 348"/>
                  <a:gd name="T9" fmla="*/ 216 h 306"/>
                  <a:gd name="T10" fmla="*/ 288 w 348"/>
                  <a:gd name="T11" fmla="*/ 228 h 306"/>
                  <a:gd name="T12" fmla="*/ 306 w 348"/>
                  <a:gd name="T13" fmla="*/ 234 h 306"/>
                  <a:gd name="T14" fmla="*/ 312 w 348"/>
                  <a:gd name="T15" fmla="*/ 222 h 306"/>
                  <a:gd name="T16" fmla="*/ 330 w 348"/>
                  <a:gd name="T17" fmla="*/ 210 h 306"/>
                  <a:gd name="T18" fmla="*/ 336 w 348"/>
                  <a:gd name="T19" fmla="*/ 234 h 306"/>
                  <a:gd name="T20" fmla="*/ 306 w 348"/>
                  <a:gd name="T21" fmla="*/ 258 h 306"/>
                  <a:gd name="T22" fmla="*/ 312 w 348"/>
                  <a:gd name="T23" fmla="*/ 270 h 306"/>
                  <a:gd name="T24" fmla="*/ 348 w 348"/>
                  <a:gd name="T25" fmla="*/ 288 h 306"/>
                  <a:gd name="T26" fmla="*/ 342 w 348"/>
                  <a:gd name="T27" fmla="*/ 300 h 306"/>
                  <a:gd name="T28" fmla="*/ 336 w 348"/>
                  <a:gd name="T29" fmla="*/ 294 h 306"/>
                  <a:gd name="T30" fmla="*/ 324 w 348"/>
                  <a:gd name="T31" fmla="*/ 306 h 306"/>
                  <a:gd name="T32" fmla="*/ 318 w 348"/>
                  <a:gd name="T33" fmla="*/ 282 h 306"/>
                  <a:gd name="T34" fmla="*/ 276 w 348"/>
                  <a:gd name="T35" fmla="*/ 270 h 306"/>
                  <a:gd name="T36" fmla="*/ 282 w 348"/>
                  <a:gd name="T37" fmla="*/ 288 h 306"/>
                  <a:gd name="T38" fmla="*/ 270 w 348"/>
                  <a:gd name="T39" fmla="*/ 300 h 306"/>
                  <a:gd name="T40" fmla="*/ 258 w 348"/>
                  <a:gd name="T41" fmla="*/ 282 h 306"/>
                  <a:gd name="T42" fmla="*/ 252 w 348"/>
                  <a:gd name="T43" fmla="*/ 294 h 306"/>
                  <a:gd name="T44" fmla="*/ 240 w 348"/>
                  <a:gd name="T45" fmla="*/ 282 h 306"/>
                  <a:gd name="T46" fmla="*/ 234 w 348"/>
                  <a:gd name="T47" fmla="*/ 300 h 306"/>
                  <a:gd name="T48" fmla="*/ 222 w 348"/>
                  <a:gd name="T49" fmla="*/ 300 h 306"/>
                  <a:gd name="T50" fmla="*/ 204 w 348"/>
                  <a:gd name="T51" fmla="*/ 294 h 306"/>
                  <a:gd name="T52" fmla="*/ 192 w 348"/>
                  <a:gd name="T53" fmla="*/ 270 h 306"/>
                  <a:gd name="T54" fmla="*/ 174 w 348"/>
                  <a:gd name="T55" fmla="*/ 270 h 306"/>
                  <a:gd name="T56" fmla="*/ 174 w 348"/>
                  <a:gd name="T57" fmla="*/ 252 h 306"/>
                  <a:gd name="T58" fmla="*/ 156 w 348"/>
                  <a:gd name="T59" fmla="*/ 258 h 306"/>
                  <a:gd name="T60" fmla="*/ 156 w 348"/>
                  <a:gd name="T61" fmla="*/ 246 h 306"/>
                  <a:gd name="T62" fmla="*/ 132 w 348"/>
                  <a:gd name="T63" fmla="*/ 252 h 306"/>
                  <a:gd name="T64" fmla="*/ 144 w 348"/>
                  <a:gd name="T65" fmla="*/ 264 h 306"/>
                  <a:gd name="T66" fmla="*/ 126 w 348"/>
                  <a:gd name="T67" fmla="*/ 270 h 306"/>
                  <a:gd name="T68" fmla="*/ 66 w 348"/>
                  <a:gd name="T69" fmla="*/ 252 h 306"/>
                  <a:gd name="T70" fmla="*/ 18 w 348"/>
                  <a:gd name="T71" fmla="*/ 258 h 306"/>
                  <a:gd name="T72" fmla="*/ 12 w 348"/>
                  <a:gd name="T73" fmla="*/ 252 h 306"/>
                  <a:gd name="T74" fmla="*/ 30 w 348"/>
                  <a:gd name="T75" fmla="*/ 234 h 306"/>
                  <a:gd name="T76" fmla="*/ 24 w 348"/>
                  <a:gd name="T77" fmla="*/ 192 h 306"/>
                  <a:gd name="T78" fmla="*/ 36 w 348"/>
                  <a:gd name="T79" fmla="*/ 156 h 306"/>
                  <a:gd name="T80" fmla="*/ 0 w 348"/>
                  <a:gd name="T81" fmla="*/ 84 h 306"/>
                  <a:gd name="T82" fmla="*/ 0 w 348"/>
                  <a:gd name="T83" fmla="*/ 6 h 306"/>
                  <a:gd name="T84" fmla="*/ 186 w 348"/>
                  <a:gd name="T85" fmla="*/ 0 h 306"/>
                  <a:gd name="T86" fmla="*/ 192 w 348"/>
                  <a:gd name="T87" fmla="*/ 6 h 306"/>
                  <a:gd name="T88" fmla="*/ 192 w 348"/>
                  <a:gd name="T89" fmla="*/ 30 h 306"/>
                  <a:gd name="T90" fmla="*/ 198 w 348"/>
                  <a:gd name="T91" fmla="*/ 30 h 306"/>
                  <a:gd name="T92" fmla="*/ 192 w 348"/>
                  <a:gd name="T93" fmla="*/ 36 h 306"/>
                  <a:gd name="T94" fmla="*/ 210 w 348"/>
                  <a:gd name="T95" fmla="*/ 54 h 306"/>
                  <a:gd name="T96" fmla="*/ 192 w 348"/>
                  <a:gd name="T97" fmla="*/ 60 h 306"/>
                  <a:gd name="T98" fmla="*/ 204 w 348"/>
                  <a:gd name="T99" fmla="*/ 66 h 306"/>
                  <a:gd name="T100" fmla="*/ 174 w 348"/>
                  <a:gd name="T101" fmla="*/ 108 h 306"/>
                  <a:gd name="T102" fmla="*/ 168 w 348"/>
                  <a:gd name="T103" fmla="*/ 156 h 306"/>
                  <a:gd name="T104" fmla="*/ 288 w 348"/>
                  <a:gd name="T105" fmla="*/ 150 h 306"/>
                  <a:gd name="T106" fmla="*/ 288 w 348"/>
                  <a:gd name="T107" fmla="*/ 174 h 306"/>
                  <a:gd name="T108" fmla="*/ 306 w 348"/>
                  <a:gd name="T109" fmla="*/ 210 h 30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48"/>
                  <a:gd name="T166" fmla="*/ 0 h 306"/>
                  <a:gd name="T167" fmla="*/ 348 w 348"/>
                  <a:gd name="T168" fmla="*/ 306 h 30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48" h="306">
                    <a:moveTo>
                      <a:pt x="306" y="210"/>
                    </a:moveTo>
                    <a:lnTo>
                      <a:pt x="264" y="198"/>
                    </a:lnTo>
                    <a:lnTo>
                      <a:pt x="246" y="216"/>
                    </a:lnTo>
                    <a:lnTo>
                      <a:pt x="270" y="228"/>
                    </a:lnTo>
                    <a:lnTo>
                      <a:pt x="300" y="216"/>
                    </a:lnTo>
                    <a:lnTo>
                      <a:pt x="288" y="228"/>
                    </a:lnTo>
                    <a:lnTo>
                      <a:pt x="306" y="234"/>
                    </a:lnTo>
                    <a:lnTo>
                      <a:pt x="312" y="222"/>
                    </a:lnTo>
                    <a:lnTo>
                      <a:pt x="330" y="210"/>
                    </a:lnTo>
                    <a:lnTo>
                      <a:pt x="336" y="234"/>
                    </a:lnTo>
                    <a:lnTo>
                      <a:pt x="306" y="258"/>
                    </a:lnTo>
                    <a:lnTo>
                      <a:pt x="312" y="270"/>
                    </a:lnTo>
                    <a:lnTo>
                      <a:pt x="348" y="288"/>
                    </a:lnTo>
                    <a:lnTo>
                      <a:pt x="342" y="300"/>
                    </a:lnTo>
                    <a:lnTo>
                      <a:pt x="336" y="294"/>
                    </a:lnTo>
                    <a:lnTo>
                      <a:pt x="324" y="306"/>
                    </a:lnTo>
                    <a:lnTo>
                      <a:pt x="318" y="282"/>
                    </a:lnTo>
                    <a:lnTo>
                      <a:pt x="276" y="270"/>
                    </a:lnTo>
                    <a:lnTo>
                      <a:pt x="282" y="288"/>
                    </a:lnTo>
                    <a:lnTo>
                      <a:pt x="270" y="300"/>
                    </a:lnTo>
                    <a:lnTo>
                      <a:pt x="258" y="282"/>
                    </a:lnTo>
                    <a:lnTo>
                      <a:pt x="252" y="294"/>
                    </a:lnTo>
                    <a:lnTo>
                      <a:pt x="240" y="282"/>
                    </a:lnTo>
                    <a:lnTo>
                      <a:pt x="234" y="300"/>
                    </a:lnTo>
                    <a:lnTo>
                      <a:pt x="222" y="300"/>
                    </a:lnTo>
                    <a:lnTo>
                      <a:pt x="204" y="294"/>
                    </a:lnTo>
                    <a:lnTo>
                      <a:pt x="192" y="270"/>
                    </a:lnTo>
                    <a:lnTo>
                      <a:pt x="174" y="270"/>
                    </a:lnTo>
                    <a:lnTo>
                      <a:pt x="174" y="252"/>
                    </a:lnTo>
                    <a:lnTo>
                      <a:pt x="156" y="258"/>
                    </a:lnTo>
                    <a:lnTo>
                      <a:pt x="156" y="246"/>
                    </a:lnTo>
                    <a:lnTo>
                      <a:pt x="132" y="252"/>
                    </a:lnTo>
                    <a:lnTo>
                      <a:pt x="144" y="264"/>
                    </a:lnTo>
                    <a:lnTo>
                      <a:pt x="126" y="270"/>
                    </a:lnTo>
                    <a:lnTo>
                      <a:pt x="66" y="252"/>
                    </a:lnTo>
                    <a:lnTo>
                      <a:pt x="18" y="258"/>
                    </a:lnTo>
                    <a:lnTo>
                      <a:pt x="12" y="252"/>
                    </a:lnTo>
                    <a:lnTo>
                      <a:pt x="30" y="234"/>
                    </a:lnTo>
                    <a:lnTo>
                      <a:pt x="24" y="192"/>
                    </a:lnTo>
                    <a:lnTo>
                      <a:pt x="36" y="156"/>
                    </a:lnTo>
                    <a:lnTo>
                      <a:pt x="0" y="84"/>
                    </a:lnTo>
                    <a:lnTo>
                      <a:pt x="0" y="6"/>
                    </a:lnTo>
                    <a:lnTo>
                      <a:pt x="186" y="0"/>
                    </a:lnTo>
                    <a:lnTo>
                      <a:pt x="192" y="6"/>
                    </a:lnTo>
                    <a:lnTo>
                      <a:pt x="192" y="30"/>
                    </a:lnTo>
                    <a:lnTo>
                      <a:pt x="198" y="30"/>
                    </a:lnTo>
                    <a:lnTo>
                      <a:pt x="192" y="36"/>
                    </a:lnTo>
                    <a:lnTo>
                      <a:pt x="210" y="54"/>
                    </a:lnTo>
                    <a:lnTo>
                      <a:pt x="192" y="60"/>
                    </a:lnTo>
                    <a:lnTo>
                      <a:pt x="204" y="66"/>
                    </a:lnTo>
                    <a:lnTo>
                      <a:pt x="174" y="108"/>
                    </a:lnTo>
                    <a:lnTo>
                      <a:pt x="168" y="156"/>
                    </a:lnTo>
                    <a:lnTo>
                      <a:pt x="288" y="150"/>
                    </a:lnTo>
                    <a:lnTo>
                      <a:pt x="288" y="174"/>
                    </a:lnTo>
                    <a:lnTo>
                      <a:pt x="306" y="21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05" name="Freeform 432"/>
              <p:cNvSpPr>
                <a:spLocks noChangeAspect="1"/>
              </p:cNvSpPr>
              <p:nvPr/>
            </p:nvSpPr>
            <p:spPr bwMode="auto">
              <a:xfrm>
                <a:off x="3039" y="2574"/>
                <a:ext cx="348" cy="306"/>
              </a:xfrm>
              <a:custGeom>
                <a:avLst/>
                <a:gdLst>
                  <a:gd name="T0" fmla="*/ 306 w 348"/>
                  <a:gd name="T1" fmla="*/ 210 h 306"/>
                  <a:gd name="T2" fmla="*/ 264 w 348"/>
                  <a:gd name="T3" fmla="*/ 198 h 306"/>
                  <a:gd name="T4" fmla="*/ 246 w 348"/>
                  <a:gd name="T5" fmla="*/ 216 h 306"/>
                  <a:gd name="T6" fmla="*/ 270 w 348"/>
                  <a:gd name="T7" fmla="*/ 228 h 306"/>
                  <a:gd name="T8" fmla="*/ 300 w 348"/>
                  <a:gd name="T9" fmla="*/ 216 h 306"/>
                  <a:gd name="T10" fmla="*/ 288 w 348"/>
                  <a:gd name="T11" fmla="*/ 228 h 306"/>
                  <a:gd name="T12" fmla="*/ 306 w 348"/>
                  <a:gd name="T13" fmla="*/ 234 h 306"/>
                  <a:gd name="T14" fmla="*/ 312 w 348"/>
                  <a:gd name="T15" fmla="*/ 222 h 306"/>
                  <a:gd name="T16" fmla="*/ 330 w 348"/>
                  <a:gd name="T17" fmla="*/ 210 h 306"/>
                  <a:gd name="T18" fmla="*/ 336 w 348"/>
                  <a:gd name="T19" fmla="*/ 234 h 306"/>
                  <a:gd name="T20" fmla="*/ 306 w 348"/>
                  <a:gd name="T21" fmla="*/ 258 h 306"/>
                  <a:gd name="T22" fmla="*/ 312 w 348"/>
                  <a:gd name="T23" fmla="*/ 270 h 306"/>
                  <a:gd name="T24" fmla="*/ 348 w 348"/>
                  <a:gd name="T25" fmla="*/ 288 h 306"/>
                  <a:gd name="T26" fmla="*/ 342 w 348"/>
                  <a:gd name="T27" fmla="*/ 300 h 306"/>
                  <a:gd name="T28" fmla="*/ 336 w 348"/>
                  <a:gd name="T29" fmla="*/ 294 h 306"/>
                  <a:gd name="T30" fmla="*/ 324 w 348"/>
                  <a:gd name="T31" fmla="*/ 306 h 306"/>
                  <a:gd name="T32" fmla="*/ 318 w 348"/>
                  <a:gd name="T33" fmla="*/ 282 h 306"/>
                  <a:gd name="T34" fmla="*/ 276 w 348"/>
                  <a:gd name="T35" fmla="*/ 270 h 306"/>
                  <a:gd name="T36" fmla="*/ 282 w 348"/>
                  <a:gd name="T37" fmla="*/ 288 h 306"/>
                  <a:gd name="T38" fmla="*/ 270 w 348"/>
                  <a:gd name="T39" fmla="*/ 300 h 306"/>
                  <a:gd name="T40" fmla="*/ 258 w 348"/>
                  <a:gd name="T41" fmla="*/ 282 h 306"/>
                  <a:gd name="T42" fmla="*/ 252 w 348"/>
                  <a:gd name="T43" fmla="*/ 294 h 306"/>
                  <a:gd name="T44" fmla="*/ 240 w 348"/>
                  <a:gd name="T45" fmla="*/ 282 h 306"/>
                  <a:gd name="T46" fmla="*/ 234 w 348"/>
                  <a:gd name="T47" fmla="*/ 300 h 306"/>
                  <a:gd name="T48" fmla="*/ 222 w 348"/>
                  <a:gd name="T49" fmla="*/ 300 h 306"/>
                  <a:gd name="T50" fmla="*/ 204 w 348"/>
                  <a:gd name="T51" fmla="*/ 294 h 306"/>
                  <a:gd name="T52" fmla="*/ 192 w 348"/>
                  <a:gd name="T53" fmla="*/ 270 h 306"/>
                  <a:gd name="T54" fmla="*/ 174 w 348"/>
                  <a:gd name="T55" fmla="*/ 270 h 306"/>
                  <a:gd name="T56" fmla="*/ 174 w 348"/>
                  <a:gd name="T57" fmla="*/ 252 h 306"/>
                  <a:gd name="T58" fmla="*/ 156 w 348"/>
                  <a:gd name="T59" fmla="*/ 258 h 306"/>
                  <a:gd name="T60" fmla="*/ 156 w 348"/>
                  <a:gd name="T61" fmla="*/ 246 h 306"/>
                  <a:gd name="T62" fmla="*/ 132 w 348"/>
                  <a:gd name="T63" fmla="*/ 252 h 306"/>
                  <a:gd name="T64" fmla="*/ 144 w 348"/>
                  <a:gd name="T65" fmla="*/ 264 h 306"/>
                  <a:gd name="T66" fmla="*/ 126 w 348"/>
                  <a:gd name="T67" fmla="*/ 270 h 306"/>
                  <a:gd name="T68" fmla="*/ 66 w 348"/>
                  <a:gd name="T69" fmla="*/ 252 h 306"/>
                  <a:gd name="T70" fmla="*/ 18 w 348"/>
                  <a:gd name="T71" fmla="*/ 258 h 306"/>
                  <a:gd name="T72" fmla="*/ 12 w 348"/>
                  <a:gd name="T73" fmla="*/ 252 h 306"/>
                  <a:gd name="T74" fmla="*/ 30 w 348"/>
                  <a:gd name="T75" fmla="*/ 234 h 306"/>
                  <a:gd name="T76" fmla="*/ 24 w 348"/>
                  <a:gd name="T77" fmla="*/ 192 h 306"/>
                  <a:gd name="T78" fmla="*/ 36 w 348"/>
                  <a:gd name="T79" fmla="*/ 156 h 306"/>
                  <a:gd name="T80" fmla="*/ 0 w 348"/>
                  <a:gd name="T81" fmla="*/ 84 h 306"/>
                  <a:gd name="T82" fmla="*/ 0 w 348"/>
                  <a:gd name="T83" fmla="*/ 6 h 306"/>
                  <a:gd name="T84" fmla="*/ 186 w 348"/>
                  <a:gd name="T85" fmla="*/ 0 h 306"/>
                  <a:gd name="T86" fmla="*/ 192 w 348"/>
                  <a:gd name="T87" fmla="*/ 6 h 306"/>
                  <a:gd name="T88" fmla="*/ 192 w 348"/>
                  <a:gd name="T89" fmla="*/ 30 h 306"/>
                  <a:gd name="T90" fmla="*/ 198 w 348"/>
                  <a:gd name="T91" fmla="*/ 30 h 306"/>
                  <a:gd name="T92" fmla="*/ 192 w 348"/>
                  <a:gd name="T93" fmla="*/ 36 h 306"/>
                  <a:gd name="T94" fmla="*/ 210 w 348"/>
                  <a:gd name="T95" fmla="*/ 54 h 306"/>
                  <a:gd name="T96" fmla="*/ 192 w 348"/>
                  <a:gd name="T97" fmla="*/ 60 h 306"/>
                  <a:gd name="T98" fmla="*/ 204 w 348"/>
                  <a:gd name="T99" fmla="*/ 66 h 306"/>
                  <a:gd name="T100" fmla="*/ 174 w 348"/>
                  <a:gd name="T101" fmla="*/ 108 h 306"/>
                  <a:gd name="T102" fmla="*/ 168 w 348"/>
                  <a:gd name="T103" fmla="*/ 156 h 306"/>
                  <a:gd name="T104" fmla="*/ 288 w 348"/>
                  <a:gd name="T105" fmla="*/ 150 h 306"/>
                  <a:gd name="T106" fmla="*/ 288 w 348"/>
                  <a:gd name="T107" fmla="*/ 174 h 306"/>
                  <a:gd name="T108" fmla="*/ 306 w 348"/>
                  <a:gd name="T109" fmla="*/ 210 h 306"/>
                  <a:gd name="T110" fmla="*/ 306 w 348"/>
                  <a:gd name="T111" fmla="*/ 216 h 30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48"/>
                  <a:gd name="T169" fmla="*/ 0 h 306"/>
                  <a:gd name="T170" fmla="*/ 348 w 348"/>
                  <a:gd name="T171" fmla="*/ 306 h 30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48" h="306">
                    <a:moveTo>
                      <a:pt x="306" y="210"/>
                    </a:moveTo>
                    <a:lnTo>
                      <a:pt x="264" y="198"/>
                    </a:lnTo>
                    <a:lnTo>
                      <a:pt x="246" y="216"/>
                    </a:lnTo>
                    <a:lnTo>
                      <a:pt x="270" y="228"/>
                    </a:lnTo>
                    <a:lnTo>
                      <a:pt x="300" y="216"/>
                    </a:lnTo>
                    <a:lnTo>
                      <a:pt x="288" y="228"/>
                    </a:lnTo>
                    <a:lnTo>
                      <a:pt x="306" y="234"/>
                    </a:lnTo>
                    <a:lnTo>
                      <a:pt x="312" y="222"/>
                    </a:lnTo>
                    <a:lnTo>
                      <a:pt x="330" y="210"/>
                    </a:lnTo>
                    <a:lnTo>
                      <a:pt x="336" y="234"/>
                    </a:lnTo>
                    <a:lnTo>
                      <a:pt x="306" y="258"/>
                    </a:lnTo>
                    <a:lnTo>
                      <a:pt x="312" y="270"/>
                    </a:lnTo>
                    <a:lnTo>
                      <a:pt x="348" y="288"/>
                    </a:lnTo>
                    <a:lnTo>
                      <a:pt x="342" y="300"/>
                    </a:lnTo>
                    <a:lnTo>
                      <a:pt x="336" y="294"/>
                    </a:lnTo>
                    <a:lnTo>
                      <a:pt x="324" y="306"/>
                    </a:lnTo>
                    <a:lnTo>
                      <a:pt x="318" y="282"/>
                    </a:lnTo>
                    <a:lnTo>
                      <a:pt x="276" y="270"/>
                    </a:lnTo>
                    <a:lnTo>
                      <a:pt x="282" y="288"/>
                    </a:lnTo>
                    <a:lnTo>
                      <a:pt x="270" y="300"/>
                    </a:lnTo>
                    <a:lnTo>
                      <a:pt x="258" y="282"/>
                    </a:lnTo>
                    <a:lnTo>
                      <a:pt x="252" y="294"/>
                    </a:lnTo>
                    <a:lnTo>
                      <a:pt x="240" y="282"/>
                    </a:lnTo>
                    <a:lnTo>
                      <a:pt x="234" y="300"/>
                    </a:lnTo>
                    <a:lnTo>
                      <a:pt x="222" y="300"/>
                    </a:lnTo>
                    <a:lnTo>
                      <a:pt x="204" y="294"/>
                    </a:lnTo>
                    <a:lnTo>
                      <a:pt x="192" y="270"/>
                    </a:lnTo>
                    <a:lnTo>
                      <a:pt x="174" y="270"/>
                    </a:lnTo>
                    <a:lnTo>
                      <a:pt x="174" y="252"/>
                    </a:lnTo>
                    <a:lnTo>
                      <a:pt x="156" y="258"/>
                    </a:lnTo>
                    <a:lnTo>
                      <a:pt x="156" y="246"/>
                    </a:lnTo>
                    <a:lnTo>
                      <a:pt x="132" y="252"/>
                    </a:lnTo>
                    <a:lnTo>
                      <a:pt x="144" y="264"/>
                    </a:lnTo>
                    <a:lnTo>
                      <a:pt x="126" y="270"/>
                    </a:lnTo>
                    <a:lnTo>
                      <a:pt x="66" y="252"/>
                    </a:lnTo>
                    <a:lnTo>
                      <a:pt x="18" y="258"/>
                    </a:lnTo>
                    <a:lnTo>
                      <a:pt x="12" y="252"/>
                    </a:lnTo>
                    <a:lnTo>
                      <a:pt x="30" y="234"/>
                    </a:lnTo>
                    <a:lnTo>
                      <a:pt x="24" y="192"/>
                    </a:lnTo>
                    <a:lnTo>
                      <a:pt x="36" y="156"/>
                    </a:lnTo>
                    <a:lnTo>
                      <a:pt x="0" y="84"/>
                    </a:lnTo>
                    <a:lnTo>
                      <a:pt x="0" y="6"/>
                    </a:lnTo>
                    <a:lnTo>
                      <a:pt x="186" y="0"/>
                    </a:lnTo>
                    <a:lnTo>
                      <a:pt x="192" y="6"/>
                    </a:lnTo>
                    <a:lnTo>
                      <a:pt x="192" y="30"/>
                    </a:lnTo>
                    <a:lnTo>
                      <a:pt x="198" y="30"/>
                    </a:lnTo>
                    <a:lnTo>
                      <a:pt x="192" y="36"/>
                    </a:lnTo>
                    <a:lnTo>
                      <a:pt x="210" y="54"/>
                    </a:lnTo>
                    <a:lnTo>
                      <a:pt x="192" y="60"/>
                    </a:lnTo>
                    <a:lnTo>
                      <a:pt x="204" y="66"/>
                    </a:lnTo>
                    <a:lnTo>
                      <a:pt x="174" y="108"/>
                    </a:lnTo>
                    <a:lnTo>
                      <a:pt x="168" y="156"/>
                    </a:lnTo>
                    <a:lnTo>
                      <a:pt x="288" y="150"/>
                    </a:lnTo>
                    <a:lnTo>
                      <a:pt x="288" y="174"/>
                    </a:lnTo>
                    <a:lnTo>
                      <a:pt x="306" y="210"/>
                    </a:lnTo>
                    <a:lnTo>
                      <a:pt x="306" y="21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06" name="Freeform 433"/>
              <p:cNvSpPr>
                <a:spLocks noChangeAspect="1"/>
              </p:cNvSpPr>
              <p:nvPr/>
            </p:nvSpPr>
            <p:spPr bwMode="auto">
              <a:xfrm>
                <a:off x="4269" y="1248"/>
                <a:ext cx="228" cy="360"/>
              </a:xfrm>
              <a:custGeom>
                <a:avLst/>
                <a:gdLst>
                  <a:gd name="T0" fmla="*/ 66 w 228"/>
                  <a:gd name="T1" fmla="*/ 360 h 360"/>
                  <a:gd name="T2" fmla="*/ 60 w 228"/>
                  <a:gd name="T3" fmla="*/ 360 h 360"/>
                  <a:gd name="T4" fmla="*/ 42 w 228"/>
                  <a:gd name="T5" fmla="*/ 336 h 360"/>
                  <a:gd name="T6" fmla="*/ 0 w 228"/>
                  <a:gd name="T7" fmla="*/ 198 h 360"/>
                  <a:gd name="T8" fmla="*/ 18 w 228"/>
                  <a:gd name="T9" fmla="*/ 198 h 360"/>
                  <a:gd name="T10" fmla="*/ 12 w 228"/>
                  <a:gd name="T11" fmla="*/ 180 h 360"/>
                  <a:gd name="T12" fmla="*/ 24 w 228"/>
                  <a:gd name="T13" fmla="*/ 180 h 360"/>
                  <a:gd name="T14" fmla="*/ 18 w 228"/>
                  <a:gd name="T15" fmla="*/ 174 h 360"/>
                  <a:gd name="T16" fmla="*/ 30 w 228"/>
                  <a:gd name="T17" fmla="*/ 138 h 360"/>
                  <a:gd name="T18" fmla="*/ 30 w 228"/>
                  <a:gd name="T19" fmla="*/ 78 h 360"/>
                  <a:gd name="T20" fmla="*/ 54 w 228"/>
                  <a:gd name="T21" fmla="*/ 12 h 360"/>
                  <a:gd name="T22" fmla="*/ 66 w 228"/>
                  <a:gd name="T23" fmla="*/ 6 h 360"/>
                  <a:gd name="T24" fmla="*/ 78 w 228"/>
                  <a:gd name="T25" fmla="*/ 24 h 360"/>
                  <a:gd name="T26" fmla="*/ 108 w 228"/>
                  <a:gd name="T27" fmla="*/ 0 h 360"/>
                  <a:gd name="T28" fmla="*/ 138 w 228"/>
                  <a:gd name="T29" fmla="*/ 18 h 360"/>
                  <a:gd name="T30" fmla="*/ 168 w 228"/>
                  <a:gd name="T31" fmla="*/ 120 h 360"/>
                  <a:gd name="T32" fmla="*/ 186 w 228"/>
                  <a:gd name="T33" fmla="*/ 120 h 360"/>
                  <a:gd name="T34" fmla="*/ 192 w 228"/>
                  <a:gd name="T35" fmla="*/ 144 h 360"/>
                  <a:gd name="T36" fmla="*/ 216 w 228"/>
                  <a:gd name="T37" fmla="*/ 150 h 360"/>
                  <a:gd name="T38" fmla="*/ 216 w 228"/>
                  <a:gd name="T39" fmla="*/ 168 h 360"/>
                  <a:gd name="T40" fmla="*/ 228 w 228"/>
                  <a:gd name="T41" fmla="*/ 168 h 360"/>
                  <a:gd name="T42" fmla="*/ 222 w 228"/>
                  <a:gd name="T43" fmla="*/ 186 h 360"/>
                  <a:gd name="T44" fmla="*/ 192 w 228"/>
                  <a:gd name="T45" fmla="*/ 204 h 360"/>
                  <a:gd name="T46" fmla="*/ 180 w 228"/>
                  <a:gd name="T47" fmla="*/ 222 h 360"/>
                  <a:gd name="T48" fmla="*/ 174 w 228"/>
                  <a:gd name="T49" fmla="*/ 210 h 360"/>
                  <a:gd name="T50" fmla="*/ 162 w 228"/>
                  <a:gd name="T51" fmla="*/ 222 h 360"/>
                  <a:gd name="T52" fmla="*/ 156 w 228"/>
                  <a:gd name="T53" fmla="*/ 216 h 360"/>
                  <a:gd name="T54" fmla="*/ 156 w 228"/>
                  <a:gd name="T55" fmla="*/ 234 h 360"/>
                  <a:gd name="T56" fmla="*/ 144 w 228"/>
                  <a:gd name="T57" fmla="*/ 234 h 360"/>
                  <a:gd name="T58" fmla="*/ 150 w 228"/>
                  <a:gd name="T59" fmla="*/ 228 h 360"/>
                  <a:gd name="T60" fmla="*/ 138 w 228"/>
                  <a:gd name="T61" fmla="*/ 216 h 360"/>
                  <a:gd name="T62" fmla="*/ 126 w 228"/>
                  <a:gd name="T63" fmla="*/ 270 h 360"/>
                  <a:gd name="T64" fmla="*/ 120 w 228"/>
                  <a:gd name="T65" fmla="*/ 264 h 360"/>
                  <a:gd name="T66" fmla="*/ 114 w 228"/>
                  <a:gd name="T67" fmla="*/ 282 h 360"/>
                  <a:gd name="T68" fmla="*/ 102 w 228"/>
                  <a:gd name="T69" fmla="*/ 282 h 360"/>
                  <a:gd name="T70" fmla="*/ 102 w 228"/>
                  <a:gd name="T71" fmla="*/ 300 h 360"/>
                  <a:gd name="T72" fmla="*/ 96 w 228"/>
                  <a:gd name="T73" fmla="*/ 288 h 360"/>
                  <a:gd name="T74" fmla="*/ 84 w 228"/>
                  <a:gd name="T75" fmla="*/ 294 h 360"/>
                  <a:gd name="T76" fmla="*/ 66 w 228"/>
                  <a:gd name="T77" fmla="*/ 360 h 36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28"/>
                  <a:gd name="T118" fmla="*/ 0 h 360"/>
                  <a:gd name="T119" fmla="*/ 228 w 228"/>
                  <a:gd name="T120" fmla="*/ 360 h 36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28" h="360">
                    <a:moveTo>
                      <a:pt x="66" y="360"/>
                    </a:moveTo>
                    <a:lnTo>
                      <a:pt x="60" y="360"/>
                    </a:lnTo>
                    <a:lnTo>
                      <a:pt x="42" y="336"/>
                    </a:lnTo>
                    <a:lnTo>
                      <a:pt x="0" y="198"/>
                    </a:lnTo>
                    <a:lnTo>
                      <a:pt x="18" y="198"/>
                    </a:lnTo>
                    <a:lnTo>
                      <a:pt x="12" y="180"/>
                    </a:lnTo>
                    <a:lnTo>
                      <a:pt x="24" y="180"/>
                    </a:lnTo>
                    <a:lnTo>
                      <a:pt x="18" y="174"/>
                    </a:lnTo>
                    <a:lnTo>
                      <a:pt x="30" y="138"/>
                    </a:lnTo>
                    <a:lnTo>
                      <a:pt x="30" y="78"/>
                    </a:lnTo>
                    <a:lnTo>
                      <a:pt x="54" y="12"/>
                    </a:lnTo>
                    <a:lnTo>
                      <a:pt x="66" y="6"/>
                    </a:lnTo>
                    <a:lnTo>
                      <a:pt x="78" y="24"/>
                    </a:lnTo>
                    <a:lnTo>
                      <a:pt x="108" y="0"/>
                    </a:lnTo>
                    <a:lnTo>
                      <a:pt x="138" y="18"/>
                    </a:lnTo>
                    <a:lnTo>
                      <a:pt x="168" y="120"/>
                    </a:lnTo>
                    <a:lnTo>
                      <a:pt x="186" y="120"/>
                    </a:lnTo>
                    <a:lnTo>
                      <a:pt x="192" y="144"/>
                    </a:lnTo>
                    <a:lnTo>
                      <a:pt x="216" y="150"/>
                    </a:lnTo>
                    <a:lnTo>
                      <a:pt x="216" y="168"/>
                    </a:lnTo>
                    <a:lnTo>
                      <a:pt x="228" y="168"/>
                    </a:lnTo>
                    <a:lnTo>
                      <a:pt x="222" y="186"/>
                    </a:lnTo>
                    <a:lnTo>
                      <a:pt x="192" y="204"/>
                    </a:lnTo>
                    <a:lnTo>
                      <a:pt x="180" y="222"/>
                    </a:lnTo>
                    <a:lnTo>
                      <a:pt x="174" y="210"/>
                    </a:lnTo>
                    <a:lnTo>
                      <a:pt x="162" y="222"/>
                    </a:lnTo>
                    <a:lnTo>
                      <a:pt x="156" y="216"/>
                    </a:lnTo>
                    <a:lnTo>
                      <a:pt x="156" y="234"/>
                    </a:lnTo>
                    <a:lnTo>
                      <a:pt x="144" y="234"/>
                    </a:lnTo>
                    <a:lnTo>
                      <a:pt x="150" y="228"/>
                    </a:lnTo>
                    <a:lnTo>
                      <a:pt x="138" y="216"/>
                    </a:lnTo>
                    <a:lnTo>
                      <a:pt x="126" y="270"/>
                    </a:lnTo>
                    <a:lnTo>
                      <a:pt x="120" y="264"/>
                    </a:lnTo>
                    <a:lnTo>
                      <a:pt x="114" y="282"/>
                    </a:lnTo>
                    <a:lnTo>
                      <a:pt x="102" y="282"/>
                    </a:lnTo>
                    <a:lnTo>
                      <a:pt x="102" y="300"/>
                    </a:lnTo>
                    <a:lnTo>
                      <a:pt x="96" y="288"/>
                    </a:lnTo>
                    <a:lnTo>
                      <a:pt x="84" y="294"/>
                    </a:lnTo>
                    <a:lnTo>
                      <a:pt x="66" y="36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07" name="Freeform 434"/>
              <p:cNvSpPr>
                <a:spLocks noChangeAspect="1"/>
              </p:cNvSpPr>
              <p:nvPr/>
            </p:nvSpPr>
            <p:spPr bwMode="auto">
              <a:xfrm>
                <a:off x="4269" y="1248"/>
                <a:ext cx="228" cy="366"/>
              </a:xfrm>
              <a:custGeom>
                <a:avLst/>
                <a:gdLst>
                  <a:gd name="T0" fmla="*/ 66 w 228"/>
                  <a:gd name="T1" fmla="*/ 360 h 366"/>
                  <a:gd name="T2" fmla="*/ 60 w 228"/>
                  <a:gd name="T3" fmla="*/ 360 h 366"/>
                  <a:gd name="T4" fmla="*/ 42 w 228"/>
                  <a:gd name="T5" fmla="*/ 336 h 366"/>
                  <a:gd name="T6" fmla="*/ 0 w 228"/>
                  <a:gd name="T7" fmla="*/ 198 h 366"/>
                  <a:gd name="T8" fmla="*/ 18 w 228"/>
                  <a:gd name="T9" fmla="*/ 198 h 366"/>
                  <a:gd name="T10" fmla="*/ 12 w 228"/>
                  <a:gd name="T11" fmla="*/ 180 h 366"/>
                  <a:gd name="T12" fmla="*/ 24 w 228"/>
                  <a:gd name="T13" fmla="*/ 180 h 366"/>
                  <a:gd name="T14" fmla="*/ 18 w 228"/>
                  <a:gd name="T15" fmla="*/ 174 h 366"/>
                  <a:gd name="T16" fmla="*/ 30 w 228"/>
                  <a:gd name="T17" fmla="*/ 138 h 366"/>
                  <a:gd name="T18" fmla="*/ 30 w 228"/>
                  <a:gd name="T19" fmla="*/ 78 h 366"/>
                  <a:gd name="T20" fmla="*/ 54 w 228"/>
                  <a:gd name="T21" fmla="*/ 12 h 366"/>
                  <a:gd name="T22" fmla="*/ 66 w 228"/>
                  <a:gd name="T23" fmla="*/ 6 h 366"/>
                  <a:gd name="T24" fmla="*/ 78 w 228"/>
                  <a:gd name="T25" fmla="*/ 24 h 366"/>
                  <a:gd name="T26" fmla="*/ 108 w 228"/>
                  <a:gd name="T27" fmla="*/ 0 h 366"/>
                  <a:gd name="T28" fmla="*/ 138 w 228"/>
                  <a:gd name="T29" fmla="*/ 18 h 366"/>
                  <a:gd name="T30" fmla="*/ 168 w 228"/>
                  <a:gd name="T31" fmla="*/ 120 h 366"/>
                  <a:gd name="T32" fmla="*/ 186 w 228"/>
                  <a:gd name="T33" fmla="*/ 120 h 366"/>
                  <a:gd name="T34" fmla="*/ 192 w 228"/>
                  <a:gd name="T35" fmla="*/ 144 h 366"/>
                  <a:gd name="T36" fmla="*/ 216 w 228"/>
                  <a:gd name="T37" fmla="*/ 150 h 366"/>
                  <a:gd name="T38" fmla="*/ 216 w 228"/>
                  <a:gd name="T39" fmla="*/ 168 h 366"/>
                  <a:gd name="T40" fmla="*/ 228 w 228"/>
                  <a:gd name="T41" fmla="*/ 168 h 366"/>
                  <a:gd name="T42" fmla="*/ 222 w 228"/>
                  <a:gd name="T43" fmla="*/ 186 h 366"/>
                  <a:gd name="T44" fmla="*/ 192 w 228"/>
                  <a:gd name="T45" fmla="*/ 204 h 366"/>
                  <a:gd name="T46" fmla="*/ 180 w 228"/>
                  <a:gd name="T47" fmla="*/ 222 h 366"/>
                  <a:gd name="T48" fmla="*/ 174 w 228"/>
                  <a:gd name="T49" fmla="*/ 210 h 366"/>
                  <a:gd name="T50" fmla="*/ 162 w 228"/>
                  <a:gd name="T51" fmla="*/ 222 h 366"/>
                  <a:gd name="T52" fmla="*/ 156 w 228"/>
                  <a:gd name="T53" fmla="*/ 216 h 366"/>
                  <a:gd name="T54" fmla="*/ 156 w 228"/>
                  <a:gd name="T55" fmla="*/ 234 h 366"/>
                  <a:gd name="T56" fmla="*/ 144 w 228"/>
                  <a:gd name="T57" fmla="*/ 234 h 366"/>
                  <a:gd name="T58" fmla="*/ 150 w 228"/>
                  <a:gd name="T59" fmla="*/ 228 h 366"/>
                  <a:gd name="T60" fmla="*/ 138 w 228"/>
                  <a:gd name="T61" fmla="*/ 216 h 366"/>
                  <a:gd name="T62" fmla="*/ 126 w 228"/>
                  <a:gd name="T63" fmla="*/ 270 h 366"/>
                  <a:gd name="T64" fmla="*/ 120 w 228"/>
                  <a:gd name="T65" fmla="*/ 264 h 366"/>
                  <a:gd name="T66" fmla="*/ 114 w 228"/>
                  <a:gd name="T67" fmla="*/ 282 h 366"/>
                  <a:gd name="T68" fmla="*/ 102 w 228"/>
                  <a:gd name="T69" fmla="*/ 282 h 366"/>
                  <a:gd name="T70" fmla="*/ 102 w 228"/>
                  <a:gd name="T71" fmla="*/ 300 h 366"/>
                  <a:gd name="T72" fmla="*/ 96 w 228"/>
                  <a:gd name="T73" fmla="*/ 288 h 366"/>
                  <a:gd name="T74" fmla="*/ 84 w 228"/>
                  <a:gd name="T75" fmla="*/ 294 h 366"/>
                  <a:gd name="T76" fmla="*/ 66 w 228"/>
                  <a:gd name="T77" fmla="*/ 360 h 366"/>
                  <a:gd name="T78" fmla="*/ 66 w 228"/>
                  <a:gd name="T79" fmla="*/ 366 h 36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28"/>
                  <a:gd name="T121" fmla="*/ 0 h 366"/>
                  <a:gd name="T122" fmla="*/ 228 w 228"/>
                  <a:gd name="T123" fmla="*/ 366 h 36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28" h="366">
                    <a:moveTo>
                      <a:pt x="66" y="360"/>
                    </a:moveTo>
                    <a:lnTo>
                      <a:pt x="60" y="360"/>
                    </a:lnTo>
                    <a:lnTo>
                      <a:pt x="42" y="336"/>
                    </a:lnTo>
                    <a:lnTo>
                      <a:pt x="0" y="198"/>
                    </a:lnTo>
                    <a:lnTo>
                      <a:pt x="18" y="198"/>
                    </a:lnTo>
                    <a:lnTo>
                      <a:pt x="12" y="180"/>
                    </a:lnTo>
                    <a:lnTo>
                      <a:pt x="24" y="180"/>
                    </a:lnTo>
                    <a:lnTo>
                      <a:pt x="18" y="174"/>
                    </a:lnTo>
                    <a:lnTo>
                      <a:pt x="30" y="138"/>
                    </a:lnTo>
                    <a:lnTo>
                      <a:pt x="30" y="78"/>
                    </a:lnTo>
                    <a:lnTo>
                      <a:pt x="54" y="12"/>
                    </a:lnTo>
                    <a:lnTo>
                      <a:pt x="66" y="6"/>
                    </a:lnTo>
                    <a:lnTo>
                      <a:pt x="78" y="24"/>
                    </a:lnTo>
                    <a:lnTo>
                      <a:pt x="108" y="0"/>
                    </a:lnTo>
                    <a:lnTo>
                      <a:pt x="138" y="18"/>
                    </a:lnTo>
                    <a:lnTo>
                      <a:pt x="168" y="120"/>
                    </a:lnTo>
                    <a:lnTo>
                      <a:pt x="186" y="120"/>
                    </a:lnTo>
                    <a:lnTo>
                      <a:pt x="192" y="144"/>
                    </a:lnTo>
                    <a:lnTo>
                      <a:pt x="216" y="150"/>
                    </a:lnTo>
                    <a:lnTo>
                      <a:pt x="216" y="168"/>
                    </a:lnTo>
                    <a:lnTo>
                      <a:pt x="228" y="168"/>
                    </a:lnTo>
                    <a:lnTo>
                      <a:pt x="222" y="186"/>
                    </a:lnTo>
                    <a:lnTo>
                      <a:pt x="192" y="204"/>
                    </a:lnTo>
                    <a:lnTo>
                      <a:pt x="180" y="222"/>
                    </a:lnTo>
                    <a:lnTo>
                      <a:pt x="174" y="210"/>
                    </a:lnTo>
                    <a:lnTo>
                      <a:pt x="162" y="222"/>
                    </a:lnTo>
                    <a:lnTo>
                      <a:pt x="156" y="216"/>
                    </a:lnTo>
                    <a:lnTo>
                      <a:pt x="156" y="234"/>
                    </a:lnTo>
                    <a:lnTo>
                      <a:pt x="144" y="234"/>
                    </a:lnTo>
                    <a:lnTo>
                      <a:pt x="150" y="228"/>
                    </a:lnTo>
                    <a:lnTo>
                      <a:pt x="138" y="216"/>
                    </a:lnTo>
                    <a:lnTo>
                      <a:pt x="126" y="270"/>
                    </a:lnTo>
                    <a:lnTo>
                      <a:pt x="120" y="264"/>
                    </a:lnTo>
                    <a:lnTo>
                      <a:pt x="114" y="282"/>
                    </a:lnTo>
                    <a:lnTo>
                      <a:pt x="102" y="282"/>
                    </a:lnTo>
                    <a:lnTo>
                      <a:pt x="102" y="300"/>
                    </a:lnTo>
                    <a:lnTo>
                      <a:pt x="96" y="288"/>
                    </a:lnTo>
                    <a:lnTo>
                      <a:pt x="84" y="294"/>
                    </a:lnTo>
                    <a:lnTo>
                      <a:pt x="66" y="360"/>
                    </a:lnTo>
                    <a:lnTo>
                      <a:pt x="66" y="36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08" name="Freeform 435"/>
              <p:cNvSpPr>
                <a:spLocks noChangeAspect="1"/>
              </p:cNvSpPr>
              <p:nvPr/>
            </p:nvSpPr>
            <p:spPr bwMode="auto">
              <a:xfrm>
                <a:off x="3891" y="1932"/>
                <a:ext cx="282" cy="138"/>
              </a:xfrm>
              <a:custGeom>
                <a:avLst/>
                <a:gdLst>
                  <a:gd name="T0" fmla="*/ 216 w 282"/>
                  <a:gd name="T1" fmla="*/ 0 h 138"/>
                  <a:gd name="T2" fmla="*/ 246 w 282"/>
                  <a:gd name="T3" fmla="*/ 96 h 138"/>
                  <a:gd name="T4" fmla="*/ 282 w 282"/>
                  <a:gd name="T5" fmla="*/ 84 h 138"/>
                  <a:gd name="T6" fmla="*/ 282 w 282"/>
                  <a:gd name="T7" fmla="*/ 120 h 138"/>
                  <a:gd name="T8" fmla="*/ 276 w 282"/>
                  <a:gd name="T9" fmla="*/ 120 h 138"/>
                  <a:gd name="T10" fmla="*/ 276 w 282"/>
                  <a:gd name="T11" fmla="*/ 102 h 138"/>
                  <a:gd name="T12" fmla="*/ 270 w 282"/>
                  <a:gd name="T13" fmla="*/ 120 h 138"/>
                  <a:gd name="T14" fmla="*/ 258 w 282"/>
                  <a:gd name="T15" fmla="*/ 126 h 138"/>
                  <a:gd name="T16" fmla="*/ 258 w 282"/>
                  <a:gd name="T17" fmla="*/ 132 h 138"/>
                  <a:gd name="T18" fmla="*/ 246 w 282"/>
                  <a:gd name="T19" fmla="*/ 138 h 138"/>
                  <a:gd name="T20" fmla="*/ 234 w 282"/>
                  <a:gd name="T21" fmla="*/ 108 h 138"/>
                  <a:gd name="T22" fmla="*/ 228 w 282"/>
                  <a:gd name="T23" fmla="*/ 114 h 138"/>
                  <a:gd name="T24" fmla="*/ 210 w 282"/>
                  <a:gd name="T25" fmla="*/ 102 h 138"/>
                  <a:gd name="T26" fmla="*/ 216 w 282"/>
                  <a:gd name="T27" fmla="*/ 96 h 138"/>
                  <a:gd name="T28" fmla="*/ 210 w 282"/>
                  <a:gd name="T29" fmla="*/ 90 h 138"/>
                  <a:gd name="T30" fmla="*/ 222 w 282"/>
                  <a:gd name="T31" fmla="*/ 90 h 138"/>
                  <a:gd name="T32" fmla="*/ 216 w 282"/>
                  <a:gd name="T33" fmla="*/ 78 h 138"/>
                  <a:gd name="T34" fmla="*/ 204 w 282"/>
                  <a:gd name="T35" fmla="*/ 78 h 138"/>
                  <a:gd name="T36" fmla="*/ 210 w 282"/>
                  <a:gd name="T37" fmla="*/ 72 h 138"/>
                  <a:gd name="T38" fmla="*/ 210 w 282"/>
                  <a:gd name="T39" fmla="*/ 48 h 138"/>
                  <a:gd name="T40" fmla="*/ 198 w 282"/>
                  <a:gd name="T41" fmla="*/ 48 h 138"/>
                  <a:gd name="T42" fmla="*/ 216 w 282"/>
                  <a:gd name="T43" fmla="*/ 18 h 138"/>
                  <a:gd name="T44" fmla="*/ 210 w 282"/>
                  <a:gd name="T45" fmla="*/ 12 h 138"/>
                  <a:gd name="T46" fmla="*/ 186 w 282"/>
                  <a:gd name="T47" fmla="*/ 48 h 138"/>
                  <a:gd name="T48" fmla="*/ 180 w 282"/>
                  <a:gd name="T49" fmla="*/ 42 h 138"/>
                  <a:gd name="T50" fmla="*/ 192 w 282"/>
                  <a:gd name="T51" fmla="*/ 54 h 138"/>
                  <a:gd name="T52" fmla="*/ 186 w 282"/>
                  <a:gd name="T53" fmla="*/ 84 h 138"/>
                  <a:gd name="T54" fmla="*/ 204 w 282"/>
                  <a:gd name="T55" fmla="*/ 108 h 138"/>
                  <a:gd name="T56" fmla="*/ 186 w 282"/>
                  <a:gd name="T57" fmla="*/ 108 h 138"/>
                  <a:gd name="T58" fmla="*/ 204 w 282"/>
                  <a:gd name="T59" fmla="*/ 114 h 138"/>
                  <a:gd name="T60" fmla="*/ 216 w 282"/>
                  <a:gd name="T61" fmla="*/ 132 h 138"/>
                  <a:gd name="T62" fmla="*/ 162 w 282"/>
                  <a:gd name="T63" fmla="*/ 114 h 138"/>
                  <a:gd name="T64" fmla="*/ 156 w 282"/>
                  <a:gd name="T65" fmla="*/ 126 h 138"/>
                  <a:gd name="T66" fmla="*/ 150 w 282"/>
                  <a:gd name="T67" fmla="*/ 114 h 138"/>
                  <a:gd name="T68" fmla="*/ 162 w 282"/>
                  <a:gd name="T69" fmla="*/ 84 h 138"/>
                  <a:gd name="T70" fmla="*/ 162 w 282"/>
                  <a:gd name="T71" fmla="*/ 78 h 138"/>
                  <a:gd name="T72" fmla="*/ 150 w 282"/>
                  <a:gd name="T73" fmla="*/ 72 h 138"/>
                  <a:gd name="T74" fmla="*/ 114 w 282"/>
                  <a:gd name="T75" fmla="*/ 54 h 138"/>
                  <a:gd name="T76" fmla="*/ 102 w 282"/>
                  <a:gd name="T77" fmla="*/ 30 h 138"/>
                  <a:gd name="T78" fmla="*/ 78 w 282"/>
                  <a:gd name="T79" fmla="*/ 30 h 138"/>
                  <a:gd name="T80" fmla="*/ 66 w 282"/>
                  <a:gd name="T81" fmla="*/ 48 h 138"/>
                  <a:gd name="T82" fmla="*/ 48 w 282"/>
                  <a:gd name="T83" fmla="*/ 42 h 138"/>
                  <a:gd name="T84" fmla="*/ 12 w 282"/>
                  <a:gd name="T85" fmla="*/ 78 h 138"/>
                  <a:gd name="T86" fmla="*/ 0 w 282"/>
                  <a:gd name="T87" fmla="*/ 42 h 138"/>
                  <a:gd name="T88" fmla="*/ 198 w 282"/>
                  <a:gd name="T89" fmla="*/ 0 h 138"/>
                  <a:gd name="T90" fmla="*/ 216 w 282"/>
                  <a:gd name="T91" fmla="*/ 0 h 13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82"/>
                  <a:gd name="T139" fmla="*/ 0 h 138"/>
                  <a:gd name="T140" fmla="*/ 282 w 282"/>
                  <a:gd name="T141" fmla="*/ 138 h 13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82" h="138">
                    <a:moveTo>
                      <a:pt x="216" y="0"/>
                    </a:moveTo>
                    <a:lnTo>
                      <a:pt x="246" y="96"/>
                    </a:lnTo>
                    <a:lnTo>
                      <a:pt x="282" y="84"/>
                    </a:lnTo>
                    <a:lnTo>
                      <a:pt x="282" y="120"/>
                    </a:lnTo>
                    <a:lnTo>
                      <a:pt x="276" y="120"/>
                    </a:lnTo>
                    <a:lnTo>
                      <a:pt x="276" y="102"/>
                    </a:lnTo>
                    <a:lnTo>
                      <a:pt x="270" y="120"/>
                    </a:lnTo>
                    <a:lnTo>
                      <a:pt x="258" y="126"/>
                    </a:lnTo>
                    <a:lnTo>
                      <a:pt x="258" y="132"/>
                    </a:lnTo>
                    <a:lnTo>
                      <a:pt x="246" y="138"/>
                    </a:lnTo>
                    <a:lnTo>
                      <a:pt x="234" y="108"/>
                    </a:lnTo>
                    <a:lnTo>
                      <a:pt x="228" y="114"/>
                    </a:lnTo>
                    <a:lnTo>
                      <a:pt x="210" y="102"/>
                    </a:lnTo>
                    <a:lnTo>
                      <a:pt x="216" y="96"/>
                    </a:lnTo>
                    <a:lnTo>
                      <a:pt x="210" y="90"/>
                    </a:lnTo>
                    <a:lnTo>
                      <a:pt x="222" y="90"/>
                    </a:lnTo>
                    <a:lnTo>
                      <a:pt x="216" y="78"/>
                    </a:lnTo>
                    <a:lnTo>
                      <a:pt x="204" y="78"/>
                    </a:lnTo>
                    <a:lnTo>
                      <a:pt x="210" y="72"/>
                    </a:lnTo>
                    <a:lnTo>
                      <a:pt x="210" y="48"/>
                    </a:lnTo>
                    <a:lnTo>
                      <a:pt x="198" y="48"/>
                    </a:lnTo>
                    <a:lnTo>
                      <a:pt x="216" y="18"/>
                    </a:lnTo>
                    <a:lnTo>
                      <a:pt x="210" y="12"/>
                    </a:lnTo>
                    <a:lnTo>
                      <a:pt x="186" y="48"/>
                    </a:lnTo>
                    <a:lnTo>
                      <a:pt x="180" y="42"/>
                    </a:lnTo>
                    <a:lnTo>
                      <a:pt x="192" y="54"/>
                    </a:lnTo>
                    <a:lnTo>
                      <a:pt x="186" y="84"/>
                    </a:lnTo>
                    <a:lnTo>
                      <a:pt x="204" y="108"/>
                    </a:lnTo>
                    <a:lnTo>
                      <a:pt x="186" y="108"/>
                    </a:lnTo>
                    <a:lnTo>
                      <a:pt x="204" y="114"/>
                    </a:lnTo>
                    <a:lnTo>
                      <a:pt x="216" y="132"/>
                    </a:lnTo>
                    <a:lnTo>
                      <a:pt x="162" y="114"/>
                    </a:lnTo>
                    <a:lnTo>
                      <a:pt x="156" y="126"/>
                    </a:lnTo>
                    <a:lnTo>
                      <a:pt x="150" y="114"/>
                    </a:lnTo>
                    <a:lnTo>
                      <a:pt x="162" y="84"/>
                    </a:lnTo>
                    <a:lnTo>
                      <a:pt x="162" y="78"/>
                    </a:lnTo>
                    <a:lnTo>
                      <a:pt x="150" y="72"/>
                    </a:lnTo>
                    <a:lnTo>
                      <a:pt x="114" y="54"/>
                    </a:lnTo>
                    <a:lnTo>
                      <a:pt x="102" y="30"/>
                    </a:lnTo>
                    <a:lnTo>
                      <a:pt x="78" y="30"/>
                    </a:lnTo>
                    <a:lnTo>
                      <a:pt x="66" y="48"/>
                    </a:lnTo>
                    <a:lnTo>
                      <a:pt x="48" y="42"/>
                    </a:lnTo>
                    <a:lnTo>
                      <a:pt x="12" y="78"/>
                    </a:lnTo>
                    <a:lnTo>
                      <a:pt x="0" y="42"/>
                    </a:lnTo>
                    <a:lnTo>
                      <a:pt x="198" y="0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09" name="Freeform 436"/>
              <p:cNvSpPr>
                <a:spLocks noChangeAspect="1"/>
              </p:cNvSpPr>
              <p:nvPr/>
            </p:nvSpPr>
            <p:spPr bwMode="auto">
              <a:xfrm>
                <a:off x="3891" y="1932"/>
                <a:ext cx="282" cy="138"/>
              </a:xfrm>
              <a:custGeom>
                <a:avLst/>
                <a:gdLst>
                  <a:gd name="T0" fmla="*/ 216 w 282"/>
                  <a:gd name="T1" fmla="*/ 0 h 138"/>
                  <a:gd name="T2" fmla="*/ 246 w 282"/>
                  <a:gd name="T3" fmla="*/ 96 h 138"/>
                  <a:gd name="T4" fmla="*/ 282 w 282"/>
                  <a:gd name="T5" fmla="*/ 84 h 138"/>
                  <a:gd name="T6" fmla="*/ 282 w 282"/>
                  <a:gd name="T7" fmla="*/ 120 h 138"/>
                  <a:gd name="T8" fmla="*/ 276 w 282"/>
                  <a:gd name="T9" fmla="*/ 120 h 138"/>
                  <a:gd name="T10" fmla="*/ 276 w 282"/>
                  <a:gd name="T11" fmla="*/ 102 h 138"/>
                  <a:gd name="T12" fmla="*/ 270 w 282"/>
                  <a:gd name="T13" fmla="*/ 120 h 138"/>
                  <a:gd name="T14" fmla="*/ 258 w 282"/>
                  <a:gd name="T15" fmla="*/ 126 h 138"/>
                  <a:gd name="T16" fmla="*/ 258 w 282"/>
                  <a:gd name="T17" fmla="*/ 132 h 138"/>
                  <a:gd name="T18" fmla="*/ 246 w 282"/>
                  <a:gd name="T19" fmla="*/ 138 h 138"/>
                  <a:gd name="T20" fmla="*/ 234 w 282"/>
                  <a:gd name="T21" fmla="*/ 108 h 138"/>
                  <a:gd name="T22" fmla="*/ 228 w 282"/>
                  <a:gd name="T23" fmla="*/ 114 h 138"/>
                  <a:gd name="T24" fmla="*/ 210 w 282"/>
                  <a:gd name="T25" fmla="*/ 102 h 138"/>
                  <a:gd name="T26" fmla="*/ 216 w 282"/>
                  <a:gd name="T27" fmla="*/ 96 h 138"/>
                  <a:gd name="T28" fmla="*/ 210 w 282"/>
                  <a:gd name="T29" fmla="*/ 90 h 138"/>
                  <a:gd name="T30" fmla="*/ 222 w 282"/>
                  <a:gd name="T31" fmla="*/ 90 h 138"/>
                  <a:gd name="T32" fmla="*/ 216 w 282"/>
                  <a:gd name="T33" fmla="*/ 78 h 138"/>
                  <a:gd name="T34" fmla="*/ 204 w 282"/>
                  <a:gd name="T35" fmla="*/ 78 h 138"/>
                  <a:gd name="T36" fmla="*/ 210 w 282"/>
                  <a:gd name="T37" fmla="*/ 72 h 138"/>
                  <a:gd name="T38" fmla="*/ 210 w 282"/>
                  <a:gd name="T39" fmla="*/ 48 h 138"/>
                  <a:gd name="T40" fmla="*/ 198 w 282"/>
                  <a:gd name="T41" fmla="*/ 48 h 138"/>
                  <a:gd name="T42" fmla="*/ 216 w 282"/>
                  <a:gd name="T43" fmla="*/ 18 h 138"/>
                  <a:gd name="T44" fmla="*/ 210 w 282"/>
                  <a:gd name="T45" fmla="*/ 12 h 138"/>
                  <a:gd name="T46" fmla="*/ 186 w 282"/>
                  <a:gd name="T47" fmla="*/ 48 h 138"/>
                  <a:gd name="T48" fmla="*/ 180 w 282"/>
                  <a:gd name="T49" fmla="*/ 42 h 138"/>
                  <a:gd name="T50" fmla="*/ 192 w 282"/>
                  <a:gd name="T51" fmla="*/ 54 h 138"/>
                  <a:gd name="T52" fmla="*/ 186 w 282"/>
                  <a:gd name="T53" fmla="*/ 84 h 138"/>
                  <a:gd name="T54" fmla="*/ 204 w 282"/>
                  <a:gd name="T55" fmla="*/ 108 h 138"/>
                  <a:gd name="T56" fmla="*/ 186 w 282"/>
                  <a:gd name="T57" fmla="*/ 108 h 138"/>
                  <a:gd name="T58" fmla="*/ 204 w 282"/>
                  <a:gd name="T59" fmla="*/ 114 h 138"/>
                  <a:gd name="T60" fmla="*/ 216 w 282"/>
                  <a:gd name="T61" fmla="*/ 132 h 138"/>
                  <a:gd name="T62" fmla="*/ 162 w 282"/>
                  <a:gd name="T63" fmla="*/ 114 h 138"/>
                  <a:gd name="T64" fmla="*/ 156 w 282"/>
                  <a:gd name="T65" fmla="*/ 126 h 138"/>
                  <a:gd name="T66" fmla="*/ 150 w 282"/>
                  <a:gd name="T67" fmla="*/ 114 h 138"/>
                  <a:gd name="T68" fmla="*/ 162 w 282"/>
                  <a:gd name="T69" fmla="*/ 84 h 138"/>
                  <a:gd name="T70" fmla="*/ 162 w 282"/>
                  <a:gd name="T71" fmla="*/ 78 h 138"/>
                  <a:gd name="T72" fmla="*/ 150 w 282"/>
                  <a:gd name="T73" fmla="*/ 72 h 138"/>
                  <a:gd name="T74" fmla="*/ 114 w 282"/>
                  <a:gd name="T75" fmla="*/ 54 h 138"/>
                  <a:gd name="T76" fmla="*/ 102 w 282"/>
                  <a:gd name="T77" fmla="*/ 30 h 138"/>
                  <a:gd name="T78" fmla="*/ 78 w 282"/>
                  <a:gd name="T79" fmla="*/ 30 h 138"/>
                  <a:gd name="T80" fmla="*/ 66 w 282"/>
                  <a:gd name="T81" fmla="*/ 48 h 138"/>
                  <a:gd name="T82" fmla="*/ 48 w 282"/>
                  <a:gd name="T83" fmla="*/ 42 h 138"/>
                  <a:gd name="T84" fmla="*/ 12 w 282"/>
                  <a:gd name="T85" fmla="*/ 78 h 138"/>
                  <a:gd name="T86" fmla="*/ 0 w 282"/>
                  <a:gd name="T87" fmla="*/ 42 h 138"/>
                  <a:gd name="T88" fmla="*/ 198 w 282"/>
                  <a:gd name="T89" fmla="*/ 0 h 138"/>
                  <a:gd name="T90" fmla="*/ 216 w 282"/>
                  <a:gd name="T91" fmla="*/ 0 h 138"/>
                  <a:gd name="T92" fmla="*/ 216 w 282"/>
                  <a:gd name="T93" fmla="*/ 6 h 13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82"/>
                  <a:gd name="T142" fmla="*/ 0 h 138"/>
                  <a:gd name="T143" fmla="*/ 282 w 282"/>
                  <a:gd name="T144" fmla="*/ 138 h 13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82" h="138">
                    <a:moveTo>
                      <a:pt x="216" y="0"/>
                    </a:moveTo>
                    <a:lnTo>
                      <a:pt x="246" y="96"/>
                    </a:lnTo>
                    <a:lnTo>
                      <a:pt x="282" y="84"/>
                    </a:lnTo>
                    <a:lnTo>
                      <a:pt x="282" y="120"/>
                    </a:lnTo>
                    <a:lnTo>
                      <a:pt x="276" y="120"/>
                    </a:lnTo>
                    <a:lnTo>
                      <a:pt x="276" y="102"/>
                    </a:lnTo>
                    <a:lnTo>
                      <a:pt x="270" y="120"/>
                    </a:lnTo>
                    <a:lnTo>
                      <a:pt x="258" y="126"/>
                    </a:lnTo>
                    <a:lnTo>
                      <a:pt x="258" y="132"/>
                    </a:lnTo>
                    <a:lnTo>
                      <a:pt x="246" y="138"/>
                    </a:lnTo>
                    <a:lnTo>
                      <a:pt x="234" y="108"/>
                    </a:lnTo>
                    <a:lnTo>
                      <a:pt x="228" y="114"/>
                    </a:lnTo>
                    <a:lnTo>
                      <a:pt x="210" y="102"/>
                    </a:lnTo>
                    <a:lnTo>
                      <a:pt x="216" y="96"/>
                    </a:lnTo>
                    <a:lnTo>
                      <a:pt x="210" y="90"/>
                    </a:lnTo>
                    <a:lnTo>
                      <a:pt x="222" y="90"/>
                    </a:lnTo>
                    <a:lnTo>
                      <a:pt x="216" y="78"/>
                    </a:lnTo>
                    <a:lnTo>
                      <a:pt x="204" y="78"/>
                    </a:lnTo>
                    <a:lnTo>
                      <a:pt x="210" y="72"/>
                    </a:lnTo>
                    <a:lnTo>
                      <a:pt x="210" y="48"/>
                    </a:lnTo>
                    <a:lnTo>
                      <a:pt x="198" y="48"/>
                    </a:lnTo>
                    <a:lnTo>
                      <a:pt x="216" y="18"/>
                    </a:lnTo>
                    <a:lnTo>
                      <a:pt x="210" y="12"/>
                    </a:lnTo>
                    <a:lnTo>
                      <a:pt x="186" y="48"/>
                    </a:lnTo>
                    <a:lnTo>
                      <a:pt x="180" y="42"/>
                    </a:lnTo>
                    <a:lnTo>
                      <a:pt x="192" y="54"/>
                    </a:lnTo>
                    <a:lnTo>
                      <a:pt x="186" y="84"/>
                    </a:lnTo>
                    <a:lnTo>
                      <a:pt x="204" y="108"/>
                    </a:lnTo>
                    <a:lnTo>
                      <a:pt x="186" y="108"/>
                    </a:lnTo>
                    <a:lnTo>
                      <a:pt x="204" y="114"/>
                    </a:lnTo>
                    <a:lnTo>
                      <a:pt x="216" y="132"/>
                    </a:lnTo>
                    <a:lnTo>
                      <a:pt x="162" y="114"/>
                    </a:lnTo>
                    <a:lnTo>
                      <a:pt x="156" y="126"/>
                    </a:lnTo>
                    <a:lnTo>
                      <a:pt x="150" y="114"/>
                    </a:lnTo>
                    <a:lnTo>
                      <a:pt x="162" y="84"/>
                    </a:lnTo>
                    <a:lnTo>
                      <a:pt x="162" y="78"/>
                    </a:lnTo>
                    <a:lnTo>
                      <a:pt x="150" y="72"/>
                    </a:lnTo>
                    <a:lnTo>
                      <a:pt x="114" y="54"/>
                    </a:lnTo>
                    <a:lnTo>
                      <a:pt x="102" y="30"/>
                    </a:lnTo>
                    <a:lnTo>
                      <a:pt x="78" y="30"/>
                    </a:lnTo>
                    <a:lnTo>
                      <a:pt x="66" y="48"/>
                    </a:lnTo>
                    <a:lnTo>
                      <a:pt x="48" y="42"/>
                    </a:lnTo>
                    <a:lnTo>
                      <a:pt x="12" y="78"/>
                    </a:lnTo>
                    <a:lnTo>
                      <a:pt x="0" y="42"/>
                    </a:lnTo>
                    <a:lnTo>
                      <a:pt x="198" y="0"/>
                    </a:lnTo>
                    <a:lnTo>
                      <a:pt x="216" y="0"/>
                    </a:lnTo>
                    <a:lnTo>
                      <a:pt x="216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10" name="Freeform 437"/>
              <p:cNvSpPr>
                <a:spLocks noChangeAspect="1"/>
              </p:cNvSpPr>
              <p:nvPr/>
            </p:nvSpPr>
            <p:spPr bwMode="auto">
              <a:xfrm>
                <a:off x="4203" y="1626"/>
                <a:ext cx="204" cy="102"/>
              </a:xfrm>
              <a:custGeom>
                <a:avLst/>
                <a:gdLst>
                  <a:gd name="T0" fmla="*/ 42 w 204"/>
                  <a:gd name="T1" fmla="*/ 30 h 102"/>
                  <a:gd name="T2" fmla="*/ 108 w 204"/>
                  <a:gd name="T3" fmla="*/ 18 h 102"/>
                  <a:gd name="T4" fmla="*/ 132 w 204"/>
                  <a:gd name="T5" fmla="*/ 0 h 102"/>
                  <a:gd name="T6" fmla="*/ 144 w 204"/>
                  <a:gd name="T7" fmla="*/ 18 h 102"/>
                  <a:gd name="T8" fmla="*/ 132 w 204"/>
                  <a:gd name="T9" fmla="*/ 42 h 102"/>
                  <a:gd name="T10" fmla="*/ 150 w 204"/>
                  <a:gd name="T11" fmla="*/ 48 h 102"/>
                  <a:gd name="T12" fmla="*/ 174 w 204"/>
                  <a:gd name="T13" fmla="*/ 78 h 102"/>
                  <a:gd name="T14" fmla="*/ 198 w 204"/>
                  <a:gd name="T15" fmla="*/ 66 h 102"/>
                  <a:gd name="T16" fmla="*/ 180 w 204"/>
                  <a:gd name="T17" fmla="*/ 48 h 102"/>
                  <a:gd name="T18" fmla="*/ 186 w 204"/>
                  <a:gd name="T19" fmla="*/ 48 h 102"/>
                  <a:gd name="T20" fmla="*/ 204 w 204"/>
                  <a:gd name="T21" fmla="*/ 78 h 102"/>
                  <a:gd name="T22" fmla="*/ 168 w 204"/>
                  <a:gd name="T23" fmla="*/ 96 h 102"/>
                  <a:gd name="T24" fmla="*/ 162 w 204"/>
                  <a:gd name="T25" fmla="*/ 78 h 102"/>
                  <a:gd name="T26" fmla="*/ 144 w 204"/>
                  <a:gd name="T27" fmla="*/ 102 h 102"/>
                  <a:gd name="T28" fmla="*/ 138 w 204"/>
                  <a:gd name="T29" fmla="*/ 96 h 102"/>
                  <a:gd name="T30" fmla="*/ 114 w 204"/>
                  <a:gd name="T31" fmla="*/ 72 h 102"/>
                  <a:gd name="T32" fmla="*/ 96 w 204"/>
                  <a:gd name="T33" fmla="*/ 78 h 102"/>
                  <a:gd name="T34" fmla="*/ 90 w 204"/>
                  <a:gd name="T35" fmla="*/ 72 h 102"/>
                  <a:gd name="T36" fmla="*/ 0 w 204"/>
                  <a:gd name="T37" fmla="*/ 96 h 102"/>
                  <a:gd name="T38" fmla="*/ 0 w 204"/>
                  <a:gd name="T39" fmla="*/ 42 h 102"/>
                  <a:gd name="T40" fmla="*/ 18 w 204"/>
                  <a:gd name="T41" fmla="*/ 36 h 102"/>
                  <a:gd name="T42" fmla="*/ 42 w 204"/>
                  <a:gd name="T43" fmla="*/ 30 h 10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04"/>
                  <a:gd name="T67" fmla="*/ 0 h 102"/>
                  <a:gd name="T68" fmla="*/ 204 w 204"/>
                  <a:gd name="T69" fmla="*/ 102 h 10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04" h="102">
                    <a:moveTo>
                      <a:pt x="42" y="30"/>
                    </a:moveTo>
                    <a:lnTo>
                      <a:pt x="108" y="18"/>
                    </a:lnTo>
                    <a:lnTo>
                      <a:pt x="132" y="0"/>
                    </a:lnTo>
                    <a:lnTo>
                      <a:pt x="144" y="18"/>
                    </a:lnTo>
                    <a:lnTo>
                      <a:pt x="132" y="42"/>
                    </a:lnTo>
                    <a:lnTo>
                      <a:pt x="150" y="48"/>
                    </a:lnTo>
                    <a:lnTo>
                      <a:pt x="174" y="78"/>
                    </a:lnTo>
                    <a:lnTo>
                      <a:pt x="198" y="66"/>
                    </a:lnTo>
                    <a:lnTo>
                      <a:pt x="180" y="48"/>
                    </a:lnTo>
                    <a:lnTo>
                      <a:pt x="186" y="48"/>
                    </a:lnTo>
                    <a:lnTo>
                      <a:pt x="204" y="78"/>
                    </a:lnTo>
                    <a:lnTo>
                      <a:pt x="168" y="96"/>
                    </a:lnTo>
                    <a:lnTo>
                      <a:pt x="162" y="78"/>
                    </a:lnTo>
                    <a:lnTo>
                      <a:pt x="144" y="102"/>
                    </a:lnTo>
                    <a:lnTo>
                      <a:pt x="138" y="96"/>
                    </a:lnTo>
                    <a:lnTo>
                      <a:pt x="114" y="72"/>
                    </a:lnTo>
                    <a:lnTo>
                      <a:pt x="96" y="78"/>
                    </a:lnTo>
                    <a:lnTo>
                      <a:pt x="90" y="72"/>
                    </a:lnTo>
                    <a:lnTo>
                      <a:pt x="0" y="96"/>
                    </a:lnTo>
                    <a:lnTo>
                      <a:pt x="0" y="42"/>
                    </a:lnTo>
                    <a:lnTo>
                      <a:pt x="18" y="36"/>
                    </a:lnTo>
                    <a:lnTo>
                      <a:pt x="42" y="3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11" name="Freeform 438"/>
              <p:cNvSpPr>
                <a:spLocks noChangeAspect="1"/>
              </p:cNvSpPr>
              <p:nvPr/>
            </p:nvSpPr>
            <p:spPr bwMode="auto">
              <a:xfrm>
                <a:off x="4203" y="1626"/>
                <a:ext cx="204" cy="102"/>
              </a:xfrm>
              <a:custGeom>
                <a:avLst/>
                <a:gdLst>
                  <a:gd name="T0" fmla="*/ 42 w 204"/>
                  <a:gd name="T1" fmla="*/ 30 h 102"/>
                  <a:gd name="T2" fmla="*/ 108 w 204"/>
                  <a:gd name="T3" fmla="*/ 18 h 102"/>
                  <a:gd name="T4" fmla="*/ 132 w 204"/>
                  <a:gd name="T5" fmla="*/ 0 h 102"/>
                  <a:gd name="T6" fmla="*/ 144 w 204"/>
                  <a:gd name="T7" fmla="*/ 18 h 102"/>
                  <a:gd name="T8" fmla="*/ 132 w 204"/>
                  <a:gd name="T9" fmla="*/ 42 h 102"/>
                  <a:gd name="T10" fmla="*/ 150 w 204"/>
                  <a:gd name="T11" fmla="*/ 48 h 102"/>
                  <a:gd name="T12" fmla="*/ 174 w 204"/>
                  <a:gd name="T13" fmla="*/ 78 h 102"/>
                  <a:gd name="T14" fmla="*/ 198 w 204"/>
                  <a:gd name="T15" fmla="*/ 66 h 102"/>
                  <a:gd name="T16" fmla="*/ 180 w 204"/>
                  <a:gd name="T17" fmla="*/ 48 h 102"/>
                  <a:gd name="T18" fmla="*/ 186 w 204"/>
                  <a:gd name="T19" fmla="*/ 48 h 102"/>
                  <a:gd name="T20" fmla="*/ 204 w 204"/>
                  <a:gd name="T21" fmla="*/ 78 h 102"/>
                  <a:gd name="T22" fmla="*/ 168 w 204"/>
                  <a:gd name="T23" fmla="*/ 96 h 102"/>
                  <a:gd name="T24" fmla="*/ 162 w 204"/>
                  <a:gd name="T25" fmla="*/ 78 h 102"/>
                  <a:gd name="T26" fmla="*/ 144 w 204"/>
                  <a:gd name="T27" fmla="*/ 102 h 102"/>
                  <a:gd name="T28" fmla="*/ 138 w 204"/>
                  <a:gd name="T29" fmla="*/ 96 h 102"/>
                  <a:gd name="T30" fmla="*/ 114 w 204"/>
                  <a:gd name="T31" fmla="*/ 72 h 102"/>
                  <a:gd name="T32" fmla="*/ 96 w 204"/>
                  <a:gd name="T33" fmla="*/ 78 h 102"/>
                  <a:gd name="T34" fmla="*/ 90 w 204"/>
                  <a:gd name="T35" fmla="*/ 72 h 102"/>
                  <a:gd name="T36" fmla="*/ 0 w 204"/>
                  <a:gd name="T37" fmla="*/ 96 h 102"/>
                  <a:gd name="T38" fmla="*/ 0 w 204"/>
                  <a:gd name="T39" fmla="*/ 42 h 102"/>
                  <a:gd name="T40" fmla="*/ 18 w 204"/>
                  <a:gd name="T41" fmla="*/ 36 h 102"/>
                  <a:gd name="T42" fmla="*/ 42 w 204"/>
                  <a:gd name="T43" fmla="*/ 30 h 102"/>
                  <a:gd name="T44" fmla="*/ 42 w 204"/>
                  <a:gd name="T45" fmla="*/ 36 h 10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04"/>
                  <a:gd name="T70" fmla="*/ 0 h 102"/>
                  <a:gd name="T71" fmla="*/ 204 w 204"/>
                  <a:gd name="T72" fmla="*/ 102 h 10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04" h="102">
                    <a:moveTo>
                      <a:pt x="42" y="30"/>
                    </a:moveTo>
                    <a:lnTo>
                      <a:pt x="108" y="18"/>
                    </a:lnTo>
                    <a:lnTo>
                      <a:pt x="132" y="0"/>
                    </a:lnTo>
                    <a:lnTo>
                      <a:pt x="144" y="18"/>
                    </a:lnTo>
                    <a:lnTo>
                      <a:pt x="132" y="42"/>
                    </a:lnTo>
                    <a:lnTo>
                      <a:pt x="150" y="48"/>
                    </a:lnTo>
                    <a:lnTo>
                      <a:pt x="174" y="78"/>
                    </a:lnTo>
                    <a:lnTo>
                      <a:pt x="198" y="66"/>
                    </a:lnTo>
                    <a:lnTo>
                      <a:pt x="180" y="48"/>
                    </a:lnTo>
                    <a:lnTo>
                      <a:pt x="186" y="48"/>
                    </a:lnTo>
                    <a:lnTo>
                      <a:pt x="204" y="78"/>
                    </a:lnTo>
                    <a:lnTo>
                      <a:pt x="168" y="96"/>
                    </a:lnTo>
                    <a:lnTo>
                      <a:pt x="162" y="78"/>
                    </a:lnTo>
                    <a:lnTo>
                      <a:pt x="144" y="102"/>
                    </a:lnTo>
                    <a:lnTo>
                      <a:pt x="138" y="96"/>
                    </a:lnTo>
                    <a:lnTo>
                      <a:pt x="114" y="72"/>
                    </a:lnTo>
                    <a:lnTo>
                      <a:pt x="96" y="78"/>
                    </a:lnTo>
                    <a:lnTo>
                      <a:pt x="90" y="72"/>
                    </a:lnTo>
                    <a:lnTo>
                      <a:pt x="0" y="96"/>
                    </a:lnTo>
                    <a:lnTo>
                      <a:pt x="0" y="42"/>
                    </a:lnTo>
                    <a:lnTo>
                      <a:pt x="18" y="36"/>
                    </a:lnTo>
                    <a:lnTo>
                      <a:pt x="42" y="30"/>
                    </a:lnTo>
                    <a:lnTo>
                      <a:pt x="42" y="3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12" name="Freeform 439"/>
              <p:cNvSpPr>
                <a:spLocks noChangeAspect="1"/>
              </p:cNvSpPr>
              <p:nvPr/>
            </p:nvSpPr>
            <p:spPr bwMode="auto">
              <a:xfrm>
                <a:off x="3447" y="1548"/>
                <a:ext cx="234" cy="324"/>
              </a:xfrm>
              <a:custGeom>
                <a:avLst/>
                <a:gdLst>
                  <a:gd name="T0" fmla="*/ 114 w 234"/>
                  <a:gd name="T1" fmla="*/ 312 h 324"/>
                  <a:gd name="T2" fmla="*/ 0 w 234"/>
                  <a:gd name="T3" fmla="*/ 324 h 324"/>
                  <a:gd name="T4" fmla="*/ 30 w 234"/>
                  <a:gd name="T5" fmla="*/ 252 h 324"/>
                  <a:gd name="T6" fmla="*/ 0 w 234"/>
                  <a:gd name="T7" fmla="*/ 174 h 324"/>
                  <a:gd name="T8" fmla="*/ 6 w 234"/>
                  <a:gd name="T9" fmla="*/ 96 h 324"/>
                  <a:gd name="T10" fmla="*/ 42 w 234"/>
                  <a:gd name="T11" fmla="*/ 48 h 324"/>
                  <a:gd name="T12" fmla="*/ 42 w 234"/>
                  <a:gd name="T13" fmla="*/ 78 h 324"/>
                  <a:gd name="T14" fmla="*/ 48 w 234"/>
                  <a:gd name="T15" fmla="*/ 66 h 324"/>
                  <a:gd name="T16" fmla="*/ 48 w 234"/>
                  <a:gd name="T17" fmla="*/ 84 h 324"/>
                  <a:gd name="T18" fmla="*/ 54 w 234"/>
                  <a:gd name="T19" fmla="*/ 42 h 324"/>
                  <a:gd name="T20" fmla="*/ 72 w 234"/>
                  <a:gd name="T21" fmla="*/ 30 h 324"/>
                  <a:gd name="T22" fmla="*/ 66 w 234"/>
                  <a:gd name="T23" fmla="*/ 18 h 324"/>
                  <a:gd name="T24" fmla="*/ 84 w 234"/>
                  <a:gd name="T25" fmla="*/ 0 h 324"/>
                  <a:gd name="T26" fmla="*/ 156 w 234"/>
                  <a:gd name="T27" fmla="*/ 24 h 324"/>
                  <a:gd name="T28" fmla="*/ 168 w 234"/>
                  <a:gd name="T29" fmla="*/ 48 h 324"/>
                  <a:gd name="T30" fmla="*/ 156 w 234"/>
                  <a:gd name="T31" fmla="*/ 48 h 324"/>
                  <a:gd name="T32" fmla="*/ 174 w 234"/>
                  <a:gd name="T33" fmla="*/ 72 h 324"/>
                  <a:gd name="T34" fmla="*/ 174 w 234"/>
                  <a:gd name="T35" fmla="*/ 102 h 324"/>
                  <a:gd name="T36" fmla="*/ 144 w 234"/>
                  <a:gd name="T37" fmla="*/ 132 h 324"/>
                  <a:gd name="T38" fmla="*/ 144 w 234"/>
                  <a:gd name="T39" fmla="*/ 156 h 324"/>
                  <a:gd name="T40" fmla="*/ 162 w 234"/>
                  <a:gd name="T41" fmla="*/ 162 h 324"/>
                  <a:gd name="T42" fmla="*/ 192 w 234"/>
                  <a:gd name="T43" fmla="*/ 120 h 324"/>
                  <a:gd name="T44" fmla="*/ 216 w 234"/>
                  <a:gd name="T45" fmla="*/ 138 h 324"/>
                  <a:gd name="T46" fmla="*/ 234 w 234"/>
                  <a:gd name="T47" fmla="*/ 198 h 324"/>
                  <a:gd name="T48" fmla="*/ 234 w 234"/>
                  <a:gd name="T49" fmla="*/ 222 h 324"/>
                  <a:gd name="T50" fmla="*/ 228 w 234"/>
                  <a:gd name="T51" fmla="*/ 234 h 324"/>
                  <a:gd name="T52" fmla="*/ 228 w 234"/>
                  <a:gd name="T53" fmla="*/ 222 h 324"/>
                  <a:gd name="T54" fmla="*/ 222 w 234"/>
                  <a:gd name="T55" fmla="*/ 228 h 324"/>
                  <a:gd name="T56" fmla="*/ 192 w 234"/>
                  <a:gd name="T57" fmla="*/ 300 h 324"/>
                  <a:gd name="T58" fmla="*/ 138 w 234"/>
                  <a:gd name="T59" fmla="*/ 312 h 324"/>
                  <a:gd name="T60" fmla="*/ 114 w 234"/>
                  <a:gd name="T61" fmla="*/ 312 h 32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34"/>
                  <a:gd name="T94" fmla="*/ 0 h 324"/>
                  <a:gd name="T95" fmla="*/ 234 w 234"/>
                  <a:gd name="T96" fmla="*/ 324 h 32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34" h="324">
                    <a:moveTo>
                      <a:pt x="114" y="312"/>
                    </a:moveTo>
                    <a:lnTo>
                      <a:pt x="0" y="324"/>
                    </a:lnTo>
                    <a:lnTo>
                      <a:pt x="30" y="252"/>
                    </a:lnTo>
                    <a:lnTo>
                      <a:pt x="0" y="174"/>
                    </a:lnTo>
                    <a:lnTo>
                      <a:pt x="6" y="96"/>
                    </a:lnTo>
                    <a:lnTo>
                      <a:pt x="42" y="48"/>
                    </a:lnTo>
                    <a:lnTo>
                      <a:pt x="42" y="78"/>
                    </a:lnTo>
                    <a:lnTo>
                      <a:pt x="48" y="66"/>
                    </a:lnTo>
                    <a:lnTo>
                      <a:pt x="48" y="84"/>
                    </a:lnTo>
                    <a:lnTo>
                      <a:pt x="54" y="42"/>
                    </a:lnTo>
                    <a:lnTo>
                      <a:pt x="72" y="30"/>
                    </a:lnTo>
                    <a:lnTo>
                      <a:pt x="66" y="18"/>
                    </a:lnTo>
                    <a:lnTo>
                      <a:pt x="84" y="0"/>
                    </a:lnTo>
                    <a:lnTo>
                      <a:pt x="156" y="24"/>
                    </a:lnTo>
                    <a:lnTo>
                      <a:pt x="168" y="48"/>
                    </a:lnTo>
                    <a:lnTo>
                      <a:pt x="156" y="48"/>
                    </a:lnTo>
                    <a:lnTo>
                      <a:pt x="174" y="72"/>
                    </a:lnTo>
                    <a:lnTo>
                      <a:pt x="174" y="102"/>
                    </a:lnTo>
                    <a:lnTo>
                      <a:pt x="144" y="132"/>
                    </a:lnTo>
                    <a:lnTo>
                      <a:pt x="144" y="156"/>
                    </a:lnTo>
                    <a:lnTo>
                      <a:pt x="162" y="162"/>
                    </a:lnTo>
                    <a:lnTo>
                      <a:pt x="192" y="120"/>
                    </a:lnTo>
                    <a:lnTo>
                      <a:pt x="216" y="138"/>
                    </a:lnTo>
                    <a:lnTo>
                      <a:pt x="234" y="198"/>
                    </a:lnTo>
                    <a:lnTo>
                      <a:pt x="234" y="222"/>
                    </a:lnTo>
                    <a:lnTo>
                      <a:pt x="228" y="234"/>
                    </a:lnTo>
                    <a:lnTo>
                      <a:pt x="228" y="222"/>
                    </a:lnTo>
                    <a:lnTo>
                      <a:pt x="222" y="228"/>
                    </a:lnTo>
                    <a:lnTo>
                      <a:pt x="192" y="300"/>
                    </a:lnTo>
                    <a:lnTo>
                      <a:pt x="138" y="312"/>
                    </a:lnTo>
                    <a:lnTo>
                      <a:pt x="114" y="312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13" name="Freeform 440"/>
              <p:cNvSpPr>
                <a:spLocks noChangeAspect="1"/>
              </p:cNvSpPr>
              <p:nvPr/>
            </p:nvSpPr>
            <p:spPr bwMode="auto">
              <a:xfrm>
                <a:off x="3447" y="1548"/>
                <a:ext cx="234" cy="324"/>
              </a:xfrm>
              <a:custGeom>
                <a:avLst/>
                <a:gdLst>
                  <a:gd name="T0" fmla="*/ 114 w 234"/>
                  <a:gd name="T1" fmla="*/ 312 h 324"/>
                  <a:gd name="T2" fmla="*/ 0 w 234"/>
                  <a:gd name="T3" fmla="*/ 324 h 324"/>
                  <a:gd name="T4" fmla="*/ 30 w 234"/>
                  <a:gd name="T5" fmla="*/ 252 h 324"/>
                  <a:gd name="T6" fmla="*/ 0 w 234"/>
                  <a:gd name="T7" fmla="*/ 174 h 324"/>
                  <a:gd name="T8" fmla="*/ 6 w 234"/>
                  <a:gd name="T9" fmla="*/ 96 h 324"/>
                  <a:gd name="T10" fmla="*/ 42 w 234"/>
                  <a:gd name="T11" fmla="*/ 48 h 324"/>
                  <a:gd name="T12" fmla="*/ 42 w 234"/>
                  <a:gd name="T13" fmla="*/ 78 h 324"/>
                  <a:gd name="T14" fmla="*/ 48 w 234"/>
                  <a:gd name="T15" fmla="*/ 66 h 324"/>
                  <a:gd name="T16" fmla="*/ 48 w 234"/>
                  <a:gd name="T17" fmla="*/ 84 h 324"/>
                  <a:gd name="T18" fmla="*/ 54 w 234"/>
                  <a:gd name="T19" fmla="*/ 42 h 324"/>
                  <a:gd name="T20" fmla="*/ 72 w 234"/>
                  <a:gd name="T21" fmla="*/ 30 h 324"/>
                  <a:gd name="T22" fmla="*/ 66 w 234"/>
                  <a:gd name="T23" fmla="*/ 18 h 324"/>
                  <a:gd name="T24" fmla="*/ 84 w 234"/>
                  <a:gd name="T25" fmla="*/ 0 h 324"/>
                  <a:gd name="T26" fmla="*/ 156 w 234"/>
                  <a:gd name="T27" fmla="*/ 24 h 324"/>
                  <a:gd name="T28" fmla="*/ 168 w 234"/>
                  <a:gd name="T29" fmla="*/ 48 h 324"/>
                  <a:gd name="T30" fmla="*/ 156 w 234"/>
                  <a:gd name="T31" fmla="*/ 48 h 324"/>
                  <a:gd name="T32" fmla="*/ 174 w 234"/>
                  <a:gd name="T33" fmla="*/ 72 h 324"/>
                  <a:gd name="T34" fmla="*/ 174 w 234"/>
                  <a:gd name="T35" fmla="*/ 102 h 324"/>
                  <a:gd name="T36" fmla="*/ 144 w 234"/>
                  <a:gd name="T37" fmla="*/ 132 h 324"/>
                  <a:gd name="T38" fmla="*/ 144 w 234"/>
                  <a:gd name="T39" fmla="*/ 156 h 324"/>
                  <a:gd name="T40" fmla="*/ 162 w 234"/>
                  <a:gd name="T41" fmla="*/ 162 h 324"/>
                  <a:gd name="T42" fmla="*/ 192 w 234"/>
                  <a:gd name="T43" fmla="*/ 120 h 324"/>
                  <a:gd name="T44" fmla="*/ 216 w 234"/>
                  <a:gd name="T45" fmla="*/ 138 h 324"/>
                  <a:gd name="T46" fmla="*/ 234 w 234"/>
                  <a:gd name="T47" fmla="*/ 198 h 324"/>
                  <a:gd name="T48" fmla="*/ 234 w 234"/>
                  <a:gd name="T49" fmla="*/ 222 h 324"/>
                  <a:gd name="T50" fmla="*/ 228 w 234"/>
                  <a:gd name="T51" fmla="*/ 234 h 324"/>
                  <a:gd name="T52" fmla="*/ 228 w 234"/>
                  <a:gd name="T53" fmla="*/ 222 h 324"/>
                  <a:gd name="T54" fmla="*/ 222 w 234"/>
                  <a:gd name="T55" fmla="*/ 228 h 324"/>
                  <a:gd name="T56" fmla="*/ 192 w 234"/>
                  <a:gd name="T57" fmla="*/ 300 h 324"/>
                  <a:gd name="T58" fmla="*/ 138 w 234"/>
                  <a:gd name="T59" fmla="*/ 312 h 324"/>
                  <a:gd name="T60" fmla="*/ 114 w 234"/>
                  <a:gd name="T61" fmla="*/ 312 h 324"/>
                  <a:gd name="T62" fmla="*/ 114 w 234"/>
                  <a:gd name="T63" fmla="*/ 318 h 3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34"/>
                  <a:gd name="T97" fmla="*/ 0 h 324"/>
                  <a:gd name="T98" fmla="*/ 234 w 234"/>
                  <a:gd name="T99" fmla="*/ 324 h 32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34" h="324">
                    <a:moveTo>
                      <a:pt x="114" y="312"/>
                    </a:moveTo>
                    <a:lnTo>
                      <a:pt x="0" y="324"/>
                    </a:lnTo>
                    <a:lnTo>
                      <a:pt x="30" y="252"/>
                    </a:lnTo>
                    <a:lnTo>
                      <a:pt x="0" y="174"/>
                    </a:lnTo>
                    <a:lnTo>
                      <a:pt x="6" y="96"/>
                    </a:lnTo>
                    <a:lnTo>
                      <a:pt x="42" y="48"/>
                    </a:lnTo>
                    <a:lnTo>
                      <a:pt x="42" y="78"/>
                    </a:lnTo>
                    <a:lnTo>
                      <a:pt x="48" y="66"/>
                    </a:lnTo>
                    <a:lnTo>
                      <a:pt x="48" y="84"/>
                    </a:lnTo>
                    <a:lnTo>
                      <a:pt x="54" y="42"/>
                    </a:lnTo>
                    <a:lnTo>
                      <a:pt x="72" y="30"/>
                    </a:lnTo>
                    <a:lnTo>
                      <a:pt x="66" y="18"/>
                    </a:lnTo>
                    <a:lnTo>
                      <a:pt x="84" y="0"/>
                    </a:lnTo>
                    <a:lnTo>
                      <a:pt x="156" y="24"/>
                    </a:lnTo>
                    <a:lnTo>
                      <a:pt x="168" y="48"/>
                    </a:lnTo>
                    <a:lnTo>
                      <a:pt x="156" y="48"/>
                    </a:lnTo>
                    <a:lnTo>
                      <a:pt x="174" y="72"/>
                    </a:lnTo>
                    <a:lnTo>
                      <a:pt x="174" y="102"/>
                    </a:lnTo>
                    <a:lnTo>
                      <a:pt x="144" y="132"/>
                    </a:lnTo>
                    <a:lnTo>
                      <a:pt x="144" y="156"/>
                    </a:lnTo>
                    <a:lnTo>
                      <a:pt x="162" y="162"/>
                    </a:lnTo>
                    <a:lnTo>
                      <a:pt x="192" y="120"/>
                    </a:lnTo>
                    <a:lnTo>
                      <a:pt x="216" y="138"/>
                    </a:lnTo>
                    <a:lnTo>
                      <a:pt x="234" y="198"/>
                    </a:lnTo>
                    <a:lnTo>
                      <a:pt x="234" y="222"/>
                    </a:lnTo>
                    <a:lnTo>
                      <a:pt x="228" y="234"/>
                    </a:lnTo>
                    <a:lnTo>
                      <a:pt x="228" y="222"/>
                    </a:lnTo>
                    <a:lnTo>
                      <a:pt x="222" y="228"/>
                    </a:lnTo>
                    <a:lnTo>
                      <a:pt x="192" y="300"/>
                    </a:lnTo>
                    <a:lnTo>
                      <a:pt x="138" y="312"/>
                    </a:lnTo>
                    <a:lnTo>
                      <a:pt x="114" y="312"/>
                    </a:lnTo>
                    <a:lnTo>
                      <a:pt x="114" y="31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14" name="Freeform 441"/>
              <p:cNvSpPr>
                <a:spLocks noChangeAspect="1"/>
              </p:cNvSpPr>
              <p:nvPr/>
            </p:nvSpPr>
            <p:spPr bwMode="auto">
              <a:xfrm>
                <a:off x="3219" y="1434"/>
                <a:ext cx="354" cy="180"/>
              </a:xfrm>
              <a:custGeom>
                <a:avLst/>
                <a:gdLst>
                  <a:gd name="T0" fmla="*/ 354 w 354"/>
                  <a:gd name="T1" fmla="*/ 96 h 180"/>
                  <a:gd name="T2" fmla="*/ 312 w 354"/>
                  <a:gd name="T3" fmla="*/ 96 h 180"/>
                  <a:gd name="T4" fmla="*/ 306 w 354"/>
                  <a:gd name="T5" fmla="*/ 108 h 180"/>
                  <a:gd name="T6" fmla="*/ 264 w 354"/>
                  <a:gd name="T7" fmla="*/ 96 h 180"/>
                  <a:gd name="T8" fmla="*/ 228 w 354"/>
                  <a:gd name="T9" fmla="*/ 108 h 180"/>
                  <a:gd name="T10" fmla="*/ 210 w 354"/>
                  <a:gd name="T11" fmla="*/ 138 h 180"/>
                  <a:gd name="T12" fmla="*/ 210 w 354"/>
                  <a:gd name="T13" fmla="*/ 114 h 180"/>
                  <a:gd name="T14" fmla="*/ 186 w 354"/>
                  <a:gd name="T15" fmla="*/ 132 h 180"/>
                  <a:gd name="T16" fmla="*/ 186 w 354"/>
                  <a:gd name="T17" fmla="*/ 114 h 180"/>
                  <a:gd name="T18" fmla="*/ 162 w 354"/>
                  <a:gd name="T19" fmla="*/ 180 h 180"/>
                  <a:gd name="T20" fmla="*/ 150 w 354"/>
                  <a:gd name="T21" fmla="*/ 180 h 180"/>
                  <a:gd name="T22" fmla="*/ 150 w 354"/>
                  <a:gd name="T23" fmla="*/ 162 h 180"/>
                  <a:gd name="T24" fmla="*/ 138 w 354"/>
                  <a:gd name="T25" fmla="*/ 162 h 180"/>
                  <a:gd name="T26" fmla="*/ 144 w 354"/>
                  <a:gd name="T27" fmla="*/ 138 h 180"/>
                  <a:gd name="T28" fmla="*/ 126 w 354"/>
                  <a:gd name="T29" fmla="*/ 120 h 180"/>
                  <a:gd name="T30" fmla="*/ 12 w 354"/>
                  <a:gd name="T31" fmla="*/ 96 h 180"/>
                  <a:gd name="T32" fmla="*/ 0 w 354"/>
                  <a:gd name="T33" fmla="*/ 84 h 180"/>
                  <a:gd name="T34" fmla="*/ 132 w 354"/>
                  <a:gd name="T35" fmla="*/ 0 h 180"/>
                  <a:gd name="T36" fmla="*/ 138 w 354"/>
                  <a:gd name="T37" fmla="*/ 6 h 180"/>
                  <a:gd name="T38" fmla="*/ 102 w 354"/>
                  <a:gd name="T39" fmla="*/ 42 h 180"/>
                  <a:gd name="T40" fmla="*/ 102 w 354"/>
                  <a:gd name="T41" fmla="*/ 60 h 180"/>
                  <a:gd name="T42" fmla="*/ 120 w 354"/>
                  <a:gd name="T43" fmla="*/ 42 h 180"/>
                  <a:gd name="T44" fmla="*/ 114 w 354"/>
                  <a:gd name="T45" fmla="*/ 54 h 180"/>
                  <a:gd name="T46" fmla="*/ 138 w 354"/>
                  <a:gd name="T47" fmla="*/ 48 h 180"/>
                  <a:gd name="T48" fmla="*/ 162 w 354"/>
                  <a:gd name="T49" fmla="*/ 72 h 180"/>
                  <a:gd name="T50" fmla="*/ 198 w 354"/>
                  <a:gd name="T51" fmla="*/ 78 h 180"/>
                  <a:gd name="T52" fmla="*/ 228 w 354"/>
                  <a:gd name="T53" fmla="*/ 54 h 180"/>
                  <a:gd name="T54" fmla="*/ 288 w 354"/>
                  <a:gd name="T55" fmla="*/ 42 h 180"/>
                  <a:gd name="T56" fmla="*/ 288 w 354"/>
                  <a:gd name="T57" fmla="*/ 66 h 180"/>
                  <a:gd name="T58" fmla="*/ 330 w 354"/>
                  <a:gd name="T59" fmla="*/ 60 h 180"/>
                  <a:gd name="T60" fmla="*/ 330 w 354"/>
                  <a:gd name="T61" fmla="*/ 78 h 180"/>
                  <a:gd name="T62" fmla="*/ 354 w 354"/>
                  <a:gd name="T63" fmla="*/ 96 h 18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54"/>
                  <a:gd name="T97" fmla="*/ 0 h 180"/>
                  <a:gd name="T98" fmla="*/ 354 w 354"/>
                  <a:gd name="T99" fmla="*/ 180 h 18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54" h="180">
                    <a:moveTo>
                      <a:pt x="354" y="96"/>
                    </a:moveTo>
                    <a:lnTo>
                      <a:pt x="312" y="96"/>
                    </a:lnTo>
                    <a:lnTo>
                      <a:pt x="306" y="108"/>
                    </a:lnTo>
                    <a:lnTo>
                      <a:pt x="264" y="96"/>
                    </a:lnTo>
                    <a:lnTo>
                      <a:pt x="228" y="108"/>
                    </a:lnTo>
                    <a:lnTo>
                      <a:pt x="210" y="138"/>
                    </a:lnTo>
                    <a:lnTo>
                      <a:pt x="210" y="114"/>
                    </a:lnTo>
                    <a:lnTo>
                      <a:pt x="186" y="132"/>
                    </a:lnTo>
                    <a:lnTo>
                      <a:pt x="186" y="114"/>
                    </a:lnTo>
                    <a:lnTo>
                      <a:pt x="162" y="180"/>
                    </a:lnTo>
                    <a:lnTo>
                      <a:pt x="150" y="180"/>
                    </a:lnTo>
                    <a:lnTo>
                      <a:pt x="150" y="162"/>
                    </a:lnTo>
                    <a:lnTo>
                      <a:pt x="138" y="162"/>
                    </a:lnTo>
                    <a:lnTo>
                      <a:pt x="144" y="138"/>
                    </a:lnTo>
                    <a:lnTo>
                      <a:pt x="126" y="120"/>
                    </a:lnTo>
                    <a:lnTo>
                      <a:pt x="12" y="96"/>
                    </a:lnTo>
                    <a:lnTo>
                      <a:pt x="0" y="84"/>
                    </a:lnTo>
                    <a:lnTo>
                      <a:pt x="132" y="0"/>
                    </a:lnTo>
                    <a:lnTo>
                      <a:pt x="138" y="6"/>
                    </a:lnTo>
                    <a:lnTo>
                      <a:pt x="102" y="42"/>
                    </a:lnTo>
                    <a:lnTo>
                      <a:pt x="102" y="60"/>
                    </a:lnTo>
                    <a:lnTo>
                      <a:pt x="120" y="42"/>
                    </a:lnTo>
                    <a:lnTo>
                      <a:pt x="114" y="54"/>
                    </a:lnTo>
                    <a:lnTo>
                      <a:pt x="138" y="48"/>
                    </a:lnTo>
                    <a:lnTo>
                      <a:pt x="162" y="72"/>
                    </a:lnTo>
                    <a:lnTo>
                      <a:pt x="198" y="78"/>
                    </a:lnTo>
                    <a:lnTo>
                      <a:pt x="228" y="54"/>
                    </a:lnTo>
                    <a:lnTo>
                      <a:pt x="288" y="42"/>
                    </a:lnTo>
                    <a:lnTo>
                      <a:pt x="288" y="66"/>
                    </a:lnTo>
                    <a:lnTo>
                      <a:pt x="330" y="60"/>
                    </a:lnTo>
                    <a:lnTo>
                      <a:pt x="330" y="78"/>
                    </a:lnTo>
                    <a:lnTo>
                      <a:pt x="354" y="96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15" name="Freeform 442"/>
              <p:cNvSpPr>
                <a:spLocks noChangeAspect="1"/>
              </p:cNvSpPr>
              <p:nvPr/>
            </p:nvSpPr>
            <p:spPr bwMode="auto">
              <a:xfrm>
                <a:off x="3219" y="1434"/>
                <a:ext cx="354" cy="180"/>
              </a:xfrm>
              <a:custGeom>
                <a:avLst/>
                <a:gdLst>
                  <a:gd name="T0" fmla="*/ 354 w 354"/>
                  <a:gd name="T1" fmla="*/ 96 h 180"/>
                  <a:gd name="T2" fmla="*/ 312 w 354"/>
                  <a:gd name="T3" fmla="*/ 96 h 180"/>
                  <a:gd name="T4" fmla="*/ 306 w 354"/>
                  <a:gd name="T5" fmla="*/ 108 h 180"/>
                  <a:gd name="T6" fmla="*/ 264 w 354"/>
                  <a:gd name="T7" fmla="*/ 96 h 180"/>
                  <a:gd name="T8" fmla="*/ 228 w 354"/>
                  <a:gd name="T9" fmla="*/ 108 h 180"/>
                  <a:gd name="T10" fmla="*/ 210 w 354"/>
                  <a:gd name="T11" fmla="*/ 138 h 180"/>
                  <a:gd name="T12" fmla="*/ 210 w 354"/>
                  <a:gd name="T13" fmla="*/ 114 h 180"/>
                  <a:gd name="T14" fmla="*/ 186 w 354"/>
                  <a:gd name="T15" fmla="*/ 132 h 180"/>
                  <a:gd name="T16" fmla="*/ 186 w 354"/>
                  <a:gd name="T17" fmla="*/ 114 h 180"/>
                  <a:gd name="T18" fmla="*/ 162 w 354"/>
                  <a:gd name="T19" fmla="*/ 180 h 180"/>
                  <a:gd name="T20" fmla="*/ 150 w 354"/>
                  <a:gd name="T21" fmla="*/ 180 h 180"/>
                  <a:gd name="T22" fmla="*/ 150 w 354"/>
                  <a:gd name="T23" fmla="*/ 162 h 180"/>
                  <a:gd name="T24" fmla="*/ 138 w 354"/>
                  <a:gd name="T25" fmla="*/ 162 h 180"/>
                  <a:gd name="T26" fmla="*/ 144 w 354"/>
                  <a:gd name="T27" fmla="*/ 138 h 180"/>
                  <a:gd name="T28" fmla="*/ 126 w 354"/>
                  <a:gd name="T29" fmla="*/ 120 h 180"/>
                  <a:gd name="T30" fmla="*/ 12 w 354"/>
                  <a:gd name="T31" fmla="*/ 96 h 180"/>
                  <a:gd name="T32" fmla="*/ 0 w 354"/>
                  <a:gd name="T33" fmla="*/ 84 h 180"/>
                  <a:gd name="T34" fmla="*/ 132 w 354"/>
                  <a:gd name="T35" fmla="*/ 0 h 180"/>
                  <a:gd name="T36" fmla="*/ 138 w 354"/>
                  <a:gd name="T37" fmla="*/ 6 h 180"/>
                  <a:gd name="T38" fmla="*/ 102 w 354"/>
                  <a:gd name="T39" fmla="*/ 42 h 180"/>
                  <a:gd name="T40" fmla="*/ 102 w 354"/>
                  <a:gd name="T41" fmla="*/ 60 h 180"/>
                  <a:gd name="T42" fmla="*/ 120 w 354"/>
                  <a:gd name="T43" fmla="*/ 42 h 180"/>
                  <a:gd name="T44" fmla="*/ 114 w 354"/>
                  <a:gd name="T45" fmla="*/ 54 h 180"/>
                  <a:gd name="T46" fmla="*/ 138 w 354"/>
                  <a:gd name="T47" fmla="*/ 48 h 180"/>
                  <a:gd name="T48" fmla="*/ 162 w 354"/>
                  <a:gd name="T49" fmla="*/ 72 h 180"/>
                  <a:gd name="T50" fmla="*/ 198 w 354"/>
                  <a:gd name="T51" fmla="*/ 78 h 180"/>
                  <a:gd name="T52" fmla="*/ 228 w 354"/>
                  <a:gd name="T53" fmla="*/ 54 h 180"/>
                  <a:gd name="T54" fmla="*/ 288 w 354"/>
                  <a:gd name="T55" fmla="*/ 42 h 180"/>
                  <a:gd name="T56" fmla="*/ 288 w 354"/>
                  <a:gd name="T57" fmla="*/ 66 h 180"/>
                  <a:gd name="T58" fmla="*/ 330 w 354"/>
                  <a:gd name="T59" fmla="*/ 60 h 180"/>
                  <a:gd name="T60" fmla="*/ 330 w 354"/>
                  <a:gd name="T61" fmla="*/ 78 h 180"/>
                  <a:gd name="T62" fmla="*/ 354 w 354"/>
                  <a:gd name="T63" fmla="*/ 96 h 180"/>
                  <a:gd name="T64" fmla="*/ 354 w 354"/>
                  <a:gd name="T65" fmla="*/ 102 h 1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54"/>
                  <a:gd name="T100" fmla="*/ 0 h 180"/>
                  <a:gd name="T101" fmla="*/ 354 w 354"/>
                  <a:gd name="T102" fmla="*/ 180 h 18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54" h="180">
                    <a:moveTo>
                      <a:pt x="354" y="96"/>
                    </a:moveTo>
                    <a:lnTo>
                      <a:pt x="312" y="96"/>
                    </a:lnTo>
                    <a:lnTo>
                      <a:pt x="306" y="108"/>
                    </a:lnTo>
                    <a:lnTo>
                      <a:pt x="264" y="96"/>
                    </a:lnTo>
                    <a:lnTo>
                      <a:pt x="228" y="108"/>
                    </a:lnTo>
                    <a:lnTo>
                      <a:pt x="210" y="138"/>
                    </a:lnTo>
                    <a:lnTo>
                      <a:pt x="210" y="114"/>
                    </a:lnTo>
                    <a:lnTo>
                      <a:pt x="186" y="132"/>
                    </a:lnTo>
                    <a:lnTo>
                      <a:pt x="186" y="114"/>
                    </a:lnTo>
                    <a:lnTo>
                      <a:pt x="162" y="180"/>
                    </a:lnTo>
                    <a:lnTo>
                      <a:pt x="150" y="180"/>
                    </a:lnTo>
                    <a:lnTo>
                      <a:pt x="150" y="162"/>
                    </a:lnTo>
                    <a:lnTo>
                      <a:pt x="138" y="162"/>
                    </a:lnTo>
                    <a:lnTo>
                      <a:pt x="144" y="138"/>
                    </a:lnTo>
                    <a:lnTo>
                      <a:pt x="126" y="120"/>
                    </a:lnTo>
                    <a:lnTo>
                      <a:pt x="12" y="96"/>
                    </a:lnTo>
                    <a:lnTo>
                      <a:pt x="0" y="84"/>
                    </a:lnTo>
                    <a:lnTo>
                      <a:pt x="132" y="0"/>
                    </a:lnTo>
                    <a:lnTo>
                      <a:pt x="138" y="6"/>
                    </a:lnTo>
                    <a:lnTo>
                      <a:pt x="102" y="42"/>
                    </a:lnTo>
                    <a:lnTo>
                      <a:pt x="102" y="60"/>
                    </a:lnTo>
                    <a:lnTo>
                      <a:pt x="120" y="42"/>
                    </a:lnTo>
                    <a:lnTo>
                      <a:pt x="114" y="54"/>
                    </a:lnTo>
                    <a:lnTo>
                      <a:pt x="138" y="48"/>
                    </a:lnTo>
                    <a:lnTo>
                      <a:pt x="162" y="72"/>
                    </a:lnTo>
                    <a:lnTo>
                      <a:pt x="198" y="78"/>
                    </a:lnTo>
                    <a:lnTo>
                      <a:pt x="228" y="54"/>
                    </a:lnTo>
                    <a:lnTo>
                      <a:pt x="288" y="42"/>
                    </a:lnTo>
                    <a:lnTo>
                      <a:pt x="288" y="66"/>
                    </a:lnTo>
                    <a:lnTo>
                      <a:pt x="330" y="60"/>
                    </a:lnTo>
                    <a:lnTo>
                      <a:pt x="330" y="78"/>
                    </a:lnTo>
                    <a:lnTo>
                      <a:pt x="354" y="96"/>
                    </a:lnTo>
                    <a:lnTo>
                      <a:pt x="354" y="10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16" name="Freeform 443"/>
              <p:cNvSpPr>
                <a:spLocks noChangeAspect="1"/>
              </p:cNvSpPr>
              <p:nvPr/>
            </p:nvSpPr>
            <p:spPr bwMode="auto">
              <a:xfrm>
                <a:off x="2853" y="1308"/>
                <a:ext cx="408" cy="450"/>
              </a:xfrm>
              <a:custGeom>
                <a:avLst/>
                <a:gdLst>
                  <a:gd name="T0" fmla="*/ 330 w 408"/>
                  <a:gd name="T1" fmla="*/ 444 h 450"/>
                  <a:gd name="T2" fmla="*/ 36 w 408"/>
                  <a:gd name="T3" fmla="*/ 450 h 450"/>
                  <a:gd name="T4" fmla="*/ 36 w 408"/>
                  <a:gd name="T5" fmla="*/ 312 h 450"/>
                  <a:gd name="T6" fmla="*/ 18 w 408"/>
                  <a:gd name="T7" fmla="*/ 288 h 450"/>
                  <a:gd name="T8" fmla="*/ 30 w 408"/>
                  <a:gd name="T9" fmla="*/ 264 h 450"/>
                  <a:gd name="T10" fmla="*/ 30 w 408"/>
                  <a:gd name="T11" fmla="*/ 258 h 450"/>
                  <a:gd name="T12" fmla="*/ 0 w 408"/>
                  <a:gd name="T13" fmla="*/ 30 h 450"/>
                  <a:gd name="T14" fmla="*/ 108 w 408"/>
                  <a:gd name="T15" fmla="*/ 30 h 450"/>
                  <a:gd name="T16" fmla="*/ 108 w 408"/>
                  <a:gd name="T17" fmla="*/ 0 h 450"/>
                  <a:gd name="T18" fmla="*/ 120 w 408"/>
                  <a:gd name="T19" fmla="*/ 0 h 450"/>
                  <a:gd name="T20" fmla="*/ 132 w 408"/>
                  <a:gd name="T21" fmla="*/ 48 h 450"/>
                  <a:gd name="T22" fmla="*/ 174 w 408"/>
                  <a:gd name="T23" fmla="*/ 54 h 450"/>
                  <a:gd name="T24" fmla="*/ 180 w 408"/>
                  <a:gd name="T25" fmla="*/ 66 h 450"/>
                  <a:gd name="T26" fmla="*/ 222 w 408"/>
                  <a:gd name="T27" fmla="*/ 54 h 450"/>
                  <a:gd name="T28" fmla="*/ 240 w 408"/>
                  <a:gd name="T29" fmla="*/ 60 h 450"/>
                  <a:gd name="T30" fmla="*/ 234 w 408"/>
                  <a:gd name="T31" fmla="*/ 66 h 450"/>
                  <a:gd name="T32" fmla="*/ 246 w 408"/>
                  <a:gd name="T33" fmla="*/ 66 h 450"/>
                  <a:gd name="T34" fmla="*/ 252 w 408"/>
                  <a:gd name="T35" fmla="*/ 84 h 450"/>
                  <a:gd name="T36" fmla="*/ 270 w 408"/>
                  <a:gd name="T37" fmla="*/ 72 h 450"/>
                  <a:gd name="T38" fmla="*/ 294 w 408"/>
                  <a:gd name="T39" fmla="*/ 96 h 450"/>
                  <a:gd name="T40" fmla="*/ 330 w 408"/>
                  <a:gd name="T41" fmla="*/ 78 h 450"/>
                  <a:gd name="T42" fmla="*/ 342 w 408"/>
                  <a:gd name="T43" fmla="*/ 90 h 450"/>
                  <a:gd name="T44" fmla="*/ 408 w 408"/>
                  <a:gd name="T45" fmla="*/ 90 h 450"/>
                  <a:gd name="T46" fmla="*/ 342 w 408"/>
                  <a:gd name="T47" fmla="*/ 132 h 450"/>
                  <a:gd name="T48" fmla="*/ 270 w 408"/>
                  <a:gd name="T49" fmla="*/ 198 h 450"/>
                  <a:gd name="T50" fmla="*/ 264 w 408"/>
                  <a:gd name="T51" fmla="*/ 204 h 450"/>
                  <a:gd name="T52" fmla="*/ 264 w 408"/>
                  <a:gd name="T53" fmla="*/ 252 h 450"/>
                  <a:gd name="T54" fmla="*/ 240 w 408"/>
                  <a:gd name="T55" fmla="*/ 264 h 450"/>
                  <a:gd name="T56" fmla="*/ 228 w 408"/>
                  <a:gd name="T57" fmla="*/ 288 h 450"/>
                  <a:gd name="T58" fmla="*/ 246 w 408"/>
                  <a:gd name="T59" fmla="*/ 300 h 450"/>
                  <a:gd name="T60" fmla="*/ 240 w 408"/>
                  <a:gd name="T61" fmla="*/ 354 h 450"/>
                  <a:gd name="T62" fmla="*/ 318 w 408"/>
                  <a:gd name="T63" fmla="*/ 408 h 450"/>
                  <a:gd name="T64" fmla="*/ 330 w 408"/>
                  <a:gd name="T65" fmla="*/ 444 h 45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08"/>
                  <a:gd name="T100" fmla="*/ 0 h 450"/>
                  <a:gd name="T101" fmla="*/ 408 w 408"/>
                  <a:gd name="T102" fmla="*/ 450 h 45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08" h="450">
                    <a:moveTo>
                      <a:pt x="330" y="444"/>
                    </a:moveTo>
                    <a:lnTo>
                      <a:pt x="36" y="450"/>
                    </a:lnTo>
                    <a:lnTo>
                      <a:pt x="36" y="312"/>
                    </a:lnTo>
                    <a:lnTo>
                      <a:pt x="18" y="288"/>
                    </a:lnTo>
                    <a:lnTo>
                      <a:pt x="30" y="264"/>
                    </a:lnTo>
                    <a:lnTo>
                      <a:pt x="30" y="258"/>
                    </a:lnTo>
                    <a:lnTo>
                      <a:pt x="0" y="30"/>
                    </a:lnTo>
                    <a:lnTo>
                      <a:pt x="108" y="30"/>
                    </a:lnTo>
                    <a:lnTo>
                      <a:pt x="108" y="0"/>
                    </a:lnTo>
                    <a:lnTo>
                      <a:pt x="120" y="0"/>
                    </a:lnTo>
                    <a:lnTo>
                      <a:pt x="132" y="48"/>
                    </a:lnTo>
                    <a:lnTo>
                      <a:pt x="174" y="54"/>
                    </a:lnTo>
                    <a:lnTo>
                      <a:pt x="180" y="66"/>
                    </a:lnTo>
                    <a:lnTo>
                      <a:pt x="222" y="54"/>
                    </a:lnTo>
                    <a:lnTo>
                      <a:pt x="240" y="60"/>
                    </a:lnTo>
                    <a:lnTo>
                      <a:pt x="234" y="66"/>
                    </a:lnTo>
                    <a:lnTo>
                      <a:pt x="246" y="66"/>
                    </a:lnTo>
                    <a:lnTo>
                      <a:pt x="252" y="84"/>
                    </a:lnTo>
                    <a:lnTo>
                      <a:pt x="270" y="72"/>
                    </a:lnTo>
                    <a:lnTo>
                      <a:pt x="294" y="96"/>
                    </a:lnTo>
                    <a:lnTo>
                      <a:pt x="330" y="78"/>
                    </a:lnTo>
                    <a:lnTo>
                      <a:pt x="342" y="90"/>
                    </a:lnTo>
                    <a:lnTo>
                      <a:pt x="408" y="90"/>
                    </a:lnTo>
                    <a:lnTo>
                      <a:pt x="342" y="132"/>
                    </a:lnTo>
                    <a:lnTo>
                      <a:pt x="270" y="198"/>
                    </a:lnTo>
                    <a:lnTo>
                      <a:pt x="264" y="204"/>
                    </a:lnTo>
                    <a:lnTo>
                      <a:pt x="264" y="252"/>
                    </a:lnTo>
                    <a:lnTo>
                      <a:pt x="240" y="264"/>
                    </a:lnTo>
                    <a:lnTo>
                      <a:pt x="228" y="288"/>
                    </a:lnTo>
                    <a:lnTo>
                      <a:pt x="246" y="300"/>
                    </a:lnTo>
                    <a:lnTo>
                      <a:pt x="240" y="354"/>
                    </a:lnTo>
                    <a:lnTo>
                      <a:pt x="318" y="408"/>
                    </a:lnTo>
                    <a:lnTo>
                      <a:pt x="330" y="44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17" name="Freeform 444"/>
              <p:cNvSpPr>
                <a:spLocks noChangeAspect="1"/>
              </p:cNvSpPr>
              <p:nvPr/>
            </p:nvSpPr>
            <p:spPr bwMode="auto">
              <a:xfrm>
                <a:off x="2853" y="1308"/>
                <a:ext cx="408" cy="450"/>
              </a:xfrm>
              <a:custGeom>
                <a:avLst/>
                <a:gdLst>
                  <a:gd name="T0" fmla="*/ 330 w 408"/>
                  <a:gd name="T1" fmla="*/ 444 h 450"/>
                  <a:gd name="T2" fmla="*/ 36 w 408"/>
                  <a:gd name="T3" fmla="*/ 450 h 450"/>
                  <a:gd name="T4" fmla="*/ 36 w 408"/>
                  <a:gd name="T5" fmla="*/ 312 h 450"/>
                  <a:gd name="T6" fmla="*/ 18 w 408"/>
                  <a:gd name="T7" fmla="*/ 288 h 450"/>
                  <a:gd name="T8" fmla="*/ 30 w 408"/>
                  <a:gd name="T9" fmla="*/ 264 h 450"/>
                  <a:gd name="T10" fmla="*/ 30 w 408"/>
                  <a:gd name="T11" fmla="*/ 258 h 450"/>
                  <a:gd name="T12" fmla="*/ 0 w 408"/>
                  <a:gd name="T13" fmla="*/ 30 h 450"/>
                  <a:gd name="T14" fmla="*/ 108 w 408"/>
                  <a:gd name="T15" fmla="*/ 30 h 450"/>
                  <a:gd name="T16" fmla="*/ 108 w 408"/>
                  <a:gd name="T17" fmla="*/ 0 h 450"/>
                  <a:gd name="T18" fmla="*/ 120 w 408"/>
                  <a:gd name="T19" fmla="*/ 0 h 450"/>
                  <a:gd name="T20" fmla="*/ 132 w 408"/>
                  <a:gd name="T21" fmla="*/ 48 h 450"/>
                  <a:gd name="T22" fmla="*/ 174 w 408"/>
                  <a:gd name="T23" fmla="*/ 54 h 450"/>
                  <a:gd name="T24" fmla="*/ 180 w 408"/>
                  <a:gd name="T25" fmla="*/ 66 h 450"/>
                  <a:gd name="T26" fmla="*/ 222 w 408"/>
                  <a:gd name="T27" fmla="*/ 54 h 450"/>
                  <a:gd name="T28" fmla="*/ 240 w 408"/>
                  <a:gd name="T29" fmla="*/ 60 h 450"/>
                  <a:gd name="T30" fmla="*/ 234 w 408"/>
                  <a:gd name="T31" fmla="*/ 66 h 450"/>
                  <a:gd name="T32" fmla="*/ 246 w 408"/>
                  <a:gd name="T33" fmla="*/ 66 h 450"/>
                  <a:gd name="T34" fmla="*/ 252 w 408"/>
                  <a:gd name="T35" fmla="*/ 84 h 450"/>
                  <a:gd name="T36" fmla="*/ 270 w 408"/>
                  <a:gd name="T37" fmla="*/ 72 h 450"/>
                  <a:gd name="T38" fmla="*/ 294 w 408"/>
                  <a:gd name="T39" fmla="*/ 96 h 450"/>
                  <a:gd name="T40" fmla="*/ 330 w 408"/>
                  <a:gd name="T41" fmla="*/ 78 h 450"/>
                  <a:gd name="T42" fmla="*/ 342 w 408"/>
                  <a:gd name="T43" fmla="*/ 90 h 450"/>
                  <a:gd name="T44" fmla="*/ 408 w 408"/>
                  <a:gd name="T45" fmla="*/ 90 h 450"/>
                  <a:gd name="T46" fmla="*/ 342 w 408"/>
                  <a:gd name="T47" fmla="*/ 132 h 450"/>
                  <a:gd name="T48" fmla="*/ 270 w 408"/>
                  <a:gd name="T49" fmla="*/ 198 h 450"/>
                  <a:gd name="T50" fmla="*/ 264 w 408"/>
                  <a:gd name="T51" fmla="*/ 204 h 450"/>
                  <a:gd name="T52" fmla="*/ 264 w 408"/>
                  <a:gd name="T53" fmla="*/ 252 h 450"/>
                  <a:gd name="T54" fmla="*/ 240 w 408"/>
                  <a:gd name="T55" fmla="*/ 264 h 450"/>
                  <a:gd name="T56" fmla="*/ 228 w 408"/>
                  <a:gd name="T57" fmla="*/ 288 h 450"/>
                  <a:gd name="T58" fmla="*/ 246 w 408"/>
                  <a:gd name="T59" fmla="*/ 300 h 450"/>
                  <a:gd name="T60" fmla="*/ 240 w 408"/>
                  <a:gd name="T61" fmla="*/ 354 h 450"/>
                  <a:gd name="T62" fmla="*/ 318 w 408"/>
                  <a:gd name="T63" fmla="*/ 408 h 450"/>
                  <a:gd name="T64" fmla="*/ 330 w 408"/>
                  <a:gd name="T65" fmla="*/ 444 h 450"/>
                  <a:gd name="T66" fmla="*/ 330 w 408"/>
                  <a:gd name="T67" fmla="*/ 450 h 45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08"/>
                  <a:gd name="T103" fmla="*/ 0 h 450"/>
                  <a:gd name="T104" fmla="*/ 408 w 408"/>
                  <a:gd name="T105" fmla="*/ 450 h 45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08" h="450">
                    <a:moveTo>
                      <a:pt x="330" y="444"/>
                    </a:moveTo>
                    <a:lnTo>
                      <a:pt x="36" y="450"/>
                    </a:lnTo>
                    <a:lnTo>
                      <a:pt x="36" y="312"/>
                    </a:lnTo>
                    <a:lnTo>
                      <a:pt x="18" y="288"/>
                    </a:lnTo>
                    <a:lnTo>
                      <a:pt x="30" y="264"/>
                    </a:lnTo>
                    <a:lnTo>
                      <a:pt x="30" y="258"/>
                    </a:lnTo>
                    <a:lnTo>
                      <a:pt x="0" y="30"/>
                    </a:lnTo>
                    <a:lnTo>
                      <a:pt x="108" y="30"/>
                    </a:lnTo>
                    <a:lnTo>
                      <a:pt x="108" y="0"/>
                    </a:lnTo>
                    <a:lnTo>
                      <a:pt x="120" y="0"/>
                    </a:lnTo>
                    <a:lnTo>
                      <a:pt x="132" y="48"/>
                    </a:lnTo>
                    <a:lnTo>
                      <a:pt x="174" y="54"/>
                    </a:lnTo>
                    <a:lnTo>
                      <a:pt x="180" y="66"/>
                    </a:lnTo>
                    <a:lnTo>
                      <a:pt x="222" y="54"/>
                    </a:lnTo>
                    <a:lnTo>
                      <a:pt x="240" y="60"/>
                    </a:lnTo>
                    <a:lnTo>
                      <a:pt x="234" y="66"/>
                    </a:lnTo>
                    <a:lnTo>
                      <a:pt x="246" y="66"/>
                    </a:lnTo>
                    <a:lnTo>
                      <a:pt x="252" y="84"/>
                    </a:lnTo>
                    <a:lnTo>
                      <a:pt x="270" y="72"/>
                    </a:lnTo>
                    <a:lnTo>
                      <a:pt x="294" y="96"/>
                    </a:lnTo>
                    <a:lnTo>
                      <a:pt x="330" y="78"/>
                    </a:lnTo>
                    <a:lnTo>
                      <a:pt x="342" y="90"/>
                    </a:lnTo>
                    <a:lnTo>
                      <a:pt x="408" y="90"/>
                    </a:lnTo>
                    <a:lnTo>
                      <a:pt x="342" y="132"/>
                    </a:lnTo>
                    <a:lnTo>
                      <a:pt x="270" y="198"/>
                    </a:lnTo>
                    <a:lnTo>
                      <a:pt x="264" y="204"/>
                    </a:lnTo>
                    <a:lnTo>
                      <a:pt x="264" y="252"/>
                    </a:lnTo>
                    <a:lnTo>
                      <a:pt x="240" y="264"/>
                    </a:lnTo>
                    <a:lnTo>
                      <a:pt x="228" y="288"/>
                    </a:lnTo>
                    <a:lnTo>
                      <a:pt x="246" y="300"/>
                    </a:lnTo>
                    <a:lnTo>
                      <a:pt x="240" y="354"/>
                    </a:lnTo>
                    <a:lnTo>
                      <a:pt x="318" y="408"/>
                    </a:lnTo>
                    <a:lnTo>
                      <a:pt x="330" y="444"/>
                    </a:lnTo>
                    <a:lnTo>
                      <a:pt x="330" y="45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18" name="Freeform 445"/>
              <p:cNvSpPr>
                <a:spLocks noChangeAspect="1"/>
              </p:cNvSpPr>
              <p:nvPr/>
            </p:nvSpPr>
            <p:spPr bwMode="auto">
              <a:xfrm>
                <a:off x="3207" y="2406"/>
                <a:ext cx="216" cy="378"/>
              </a:xfrm>
              <a:custGeom>
                <a:avLst/>
                <a:gdLst>
                  <a:gd name="T0" fmla="*/ 216 w 216"/>
                  <a:gd name="T1" fmla="*/ 360 h 378"/>
                  <a:gd name="T2" fmla="*/ 156 w 216"/>
                  <a:gd name="T3" fmla="*/ 366 h 378"/>
                  <a:gd name="T4" fmla="*/ 138 w 216"/>
                  <a:gd name="T5" fmla="*/ 378 h 378"/>
                  <a:gd name="T6" fmla="*/ 120 w 216"/>
                  <a:gd name="T7" fmla="*/ 342 h 378"/>
                  <a:gd name="T8" fmla="*/ 120 w 216"/>
                  <a:gd name="T9" fmla="*/ 318 h 378"/>
                  <a:gd name="T10" fmla="*/ 0 w 216"/>
                  <a:gd name="T11" fmla="*/ 324 h 378"/>
                  <a:gd name="T12" fmla="*/ 6 w 216"/>
                  <a:gd name="T13" fmla="*/ 276 h 378"/>
                  <a:gd name="T14" fmla="*/ 36 w 216"/>
                  <a:gd name="T15" fmla="*/ 234 h 378"/>
                  <a:gd name="T16" fmla="*/ 24 w 216"/>
                  <a:gd name="T17" fmla="*/ 228 h 378"/>
                  <a:gd name="T18" fmla="*/ 42 w 216"/>
                  <a:gd name="T19" fmla="*/ 222 h 378"/>
                  <a:gd name="T20" fmla="*/ 24 w 216"/>
                  <a:gd name="T21" fmla="*/ 204 h 378"/>
                  <a:gd name="T22" fmla="*/ 30 w 216"/>
                  <a:gd name="T23" fmla="*/ 198 h 378"/>
                  <a:gd name="T24" fmla="*/ 24 w 216"/>
                  <a:gd name="T25" fmla="*/ 198 h 378"/>
                  <a:gd name="T26" fmla="*/ 24 w 216"/>
                  <a:gd name="T27" fmla="*/ 174 h 378"/>
                  <a:gd name="T28" fmla="*/ 18 w 216"/>
                  <a:gd name="T29" fmla="*/ 168 h 378"/>
                  <a:gd name="T30" fmla="*/ 30 w 216"/>
                  <a:gd name="T31" fmla="*/ 150 h 378"/>
                  <a:gd name="T32" fmla="*/ 18 w 216"/>
                  <a:gd name="T33" fmla="*/ 144 h 378"/>
                  <a:gd name="T34" fmla="*/ 24 w 216"/>
                  <a:gd name="T35" fmla="*/ 132 h 378"/>
                  <a:gd name="T36" fmla="*/ 18 w 216"/>
                  <a:gd name="T37" fmla="*/ 132 h 378"/>
                  <a:gd name="T38" fmla="*/ 12 w 216"/>
                  <a:gd name="T39" fmla="*/ 114 h 378"/>
                  <a:gd name="T40" fmla="*/ 24 w 216"/>
                  <a:gd name="T41" fmla="*/ 114 h 378"/>
                  <a:gd name="T42" fmla="*/ 24 w 216"/>
                  <a:gd name="T43" fmla="*/ 90 h 378"/>
                  <a:gd name="T44" fmla="*/ 54 w 216"/>
                  <a:gd name="T45" fmla="*/ 54 h 378"/>
                  <a:gd name="T46" fmla="*/ 54 w 216"/>
                  <a:gd name="T47" fmla="*/ 30 h 378"/>
                  <a:gd name="T48" fmla="*/ 72 w 216"/>
                  <a:gd name="T49" fmla="*/ 6 h 378"/>
                  <a:gd name="T50" fmla="*/ 204 w 216"/>
                  <a:gd name="T51" fmla="*/ 0 h 378"/>
                  <a:gd name="T52" fmla="*/ 204 w 216"/>
                  <a:gd name="T53" fmla="*/ 246 h 378"/>
                  <a:gd name="T54" fmla="*/ 216 w 216"/>
                  <a:gd name="T55" fmla="*/ 330 h 378"/>
                  <a:gd name="T56" fmla="*/ 216 w 216"/>
                  <a:gd name="T57" fmla="*/ 360 h 37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16"/>
                  <a:gd name="T88" fmla="*/ 0 h 378"/>
                  <a:gd name="T89" fmla="*/ 216 w 216"/>
                  <a:gd name="T90" fmla="*/ 378 h 37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16" h="378">
                    <a:moveTo>
                      <a:pt x="216" y="360"/>
                    </a:moveTo>
                    <a:lnTo>
                      <a:pt x="156" y="366"/>
                    </a:lnTo>
                    <a:lnTo>
                      <a:pt x="138" y="378"/>
                    </a:lnTo>
                    <a:lnTo>
                      <a:pt x="120" y="342"/>
                    </a:lnTo>
                    <a:lnTo>
                      <a:pt x="120" y="318"/>
                    </a:lnTo>
                    <a:lnTo>
                      <a:pt x="0" y="324"/>
                    </a:lnTo>
                    <a:lnTo>
                      <a:pt x="6" y="276"/>
                    </a:lnTo>
                    <a:lnTo>
                      <a:pt x="36" y="234"/>
                    </a:lnTo>
                    <a:lnTo>
                      <a:pt x="24" y="228"/>
                    </a:lnTo>
                    <a:lnTo>
                      <a:pt x="42" y="222"/>
                    </a:lnTo>
                    <a:lnTo>
                      <a:pt x="24" y="204"/>
                    </a:lnTo>
                    <a:lnTo>
                      <a:pt x="30" y="198"/>
                    </a:lnTo>
                    <a:lnTo>
                      <a:pt x="24" y="198"/>
                    </a:lnTo>
                    <a:lnTo>
                      <a:pt x="24" y="174"/>
                    </a:lnTo>
                    <a:lnTo>
                      <a:pt x="18" y="168"/>
                    </a:lnTo>
                    <a:lnTo>
                      <a:pt x="30" y="150"/>
                    </a:lnTo>
                    <a:lnTo>
                      <a:pt x="18" y="144"/>
                    </a:lnTo>
                    <a:lnTo>
                      <a:pt x="24" y="132"/>
                    </a:lnTo>
                    <a:lnTo>
                      <a:pt x="18" y="132"/>
                    </a:lnTo>
                    <a:lnTo>
                      <a:pt x="12" y="114"/>
                    </a:lnTo>
                    <a:lnTo>
                      <a:pt x="24" y="114"/>
                    </a:lnTo>
                    <a:lnTo>
                      <a:pt x="24" y="90"/>
                    </a:lnTo>
                    <a:lnTo>
                      <a:pt x="54" y="54"/>
                    </a:lnTo>
                    <a:lnTo>
                      <a:pt x="54" y="30"/>
                    </a:lnTo>
                    <a:lnTo>
                      <a:pt x="72" y="6"/>
                    </a:lnTo>
                    <a:lnTo>
                      <a:pt x="204" y="0"/>
                    </a:lnTo>
                    <a:lnTo>
                      <a:pt x="204" y="246"/>
                    </a:lnTo>
                    <a:lnTo>
                      <a:pt x="216" y="330"/>
                    </a:lnTo>
                    <a:lnTo>
                      <a:pt x="216" y="360"/>
                    </a:lnTo>
                    <a:close/>
                  </a:path>
                </a:pathLst>
              </a:custGeom>
              <a:solidFill>
                <a:srgbClr val="FF4500"/>
              </a:solidFill>
              <a:ln w="9525">
                <a:solidFill>
                  <a:srgbClr val="FF45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19" name="Freeform 446"/>
              <p:cNvSpPr>
                <a:spLocks noChangeAspect="1"/>
              </p:cNvSpPr>
              <p:nvPr/>
            </p:nvSpPr>
            <p:spPr bwMode="auto">
              <a:xfrm>
                <a:off x="3207" y="2406"/>
                <a:ext cx="216" cy="378"/>
              </a:xfrm>
              <a:custGeom>
                <a:avLst/>
                <a:gdLst>
                  <a:gd name="T0" fmla="*/ 216 w 216"/>
                  <a:gd name="T1" fmla="*/ 360 h 378"/>
                  <a:gd name="T2" fmla="*/ 156 w 216"/>
                  <a:gd name="T3" fmla="*/ 366 h 378"/>
                  <a:gd name="T4" fmla="*/ 138 w 216"/>
                  <a:gd name="T5" fmla="*/ 378 h 378"/>
                  <a:gd name="T6" fmla="*/ 120 w 216"/>
                  <a:gd name="T7" fmla="*/ 342 h 378"/>
                  <a:gd name="T8" fmla="*/ 120 w 216"/>
                  <a:gd name="T9" fmla="*/ 318 h 378"/>
                  <a:gd name="T10" fmla="*/ 0 w 216"/>
                  <a:gd name="T11" fmla="*/ 324 h 378"/>
                  <a:gd name="T12" fmla="*/ 6 w 216"/>
                  <a:gd name="T13" fmla="*/ 276 h 378"/>
                  <a:gd name="T14" fmla="*/ 36 w 216"/>
                  <a:gd name="T15" fmla="*/ 234 h 378"/>
                  <a:gd name="T16" fmla="*/ 24 w 216"/>
                  <a:gd name="T17" fmla="*/ 228 h 378"/>
                  <a:gd name="T18" fmla="*/ 42 w 216"/>
                  <a:gd name="T19" fmla="*/ 222 h 378"/>
                  <a:gd name="T20" fmla="*/ 24 w 216"/>
                  <a:gd name="T21" fmla="*/ 204 h 378"/>
                  <a:gd name="T22" fmla="*/ 30 w 216"/>
                  <a:gd name="T23" fmla="*/ 198 h 378"/>
                  <a:gd name="T24" fmla="*/ 24 w 216"/>
                  <a:gd name="T25" fmla="*/ 198 h 378"/>
                  <a:gd name="T26" fmla="*/ 24 w 216"/>
                  <a:gd name="T27" fmla="*/ 174 h 378"/>
                  <a:gd name="T28" fmla="*/ 18 w 216"/>
                  <a:gd name="T29" fmla="*/ 168 h 378"/>
                  <a:gd name="T30" fmla="*/ 30 w 216"/>
                  <a:gd name="T31" fmla="*/ 150 h 378"/>
                  <a:gd name="T32" fmla="*/ 18 w 216"/>
                  <a:gd name="T33" fmla="*/ 144 h 378"/>
                  <a:gd name="T34" fmla="*/ 24 w 216"/>
                  <a:gd name="T35" fmla="*/ 132 h 378"/>
                  <a:gd name="T36" fmla="*/ 18 w 216"/>
                  <a:gd name="T37" fmla="*/ 132 h 378"/>
                  <a:gd name="T38" fmla="*/ 12 w 216"/>
                  <a:gd name="T39" fmla="*/ 114 h 378"/>
                  <a:gd name="T40" fmla="*/ 24 w 216"/>
                  <a:gd name="T41" fmla="*/ 114 h 378"/>
                  <a:gd name="T42" fmla="*/ 24 w 216"/>
                  <a:gd name="T43" fmla="*/ 90 h 378"/>
                  <a:gd name="T44" fmla="*/ 54 w 216"/>
                  <a:gd name="T45" fmla="*/ 54 h 378"/>
                  <a:gd name="T46" fmla="*/ 54 w 216"/>
                  <a:gd name="T47" fmla="*/ 30 h 378"/>
                  <a:gd name="T48" fmla="*/ 72 w 216"/>
                  <a:gd name="T49" fmla="*/ 6 h 378"/>
                  <a:gd name="T50" fmla="*/ 204 w 216"/>
                  <a:gd name="T51" fmla="*/ 0 h 378"/>
                  <a:gd name="T52" fmla="*/ 204 w 216"/>
                  <a:gd name="T53" fmla="*/ 246 h 378"/>
                  <a:gd name="T54" fmla="*/ 216 w 216"/>
                  <a:gd name="T55" fmla="*/ 330 h 378"/>
                  <a:gd name="T56" fmla="*/ 216 w 216"/>
                  <a:gd name="T57" fmla="*/ 360 h 378"/>
                  <a:gd name="T58" fmla="*/ 216 w 216"/>
                  <a:gd name="T59" fmla="*/ 366 h 37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216"/>
                  <a:gd name="T91" fmla="*/ 0 h 378"/>
                  <a:gd name="T92" fmla="*/ 216 w 216"/>
                  <a:gd name="T93" fmla="*/ 378 h 378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216" h="378">
                    <a:moveTo>
                      <a:pt x="216" y="360"/>
                    </a:moveTo>
                    <a:lnTo>
                      <a:pt x="156" y="366"/>
                    </a:lnTo>
                    <a:lnTo>
                      <a:pt x="138" y="378"/>
                    </a:lnTo>
                    <a:lnTo>
                      <a:pt x="120" y="342"/>
                    </a:lnTo>
                    <a:lnTo>
                      <a:pt x="120" y="318"/>
                    </a:lnTo>
                    <a:lnTo>
                      <a:pt x="0" y="324"/>
                    </a:lnTo>
                    <a:lnTo>
                      <a:pt x="6" y="276"/>
                    </a:lnTo>
                    <a:lnTo>
                      <a:pt x="36" y="234"/>
                    </a:lnTo>
                    <a:lnTo>
                      <a:pt x="24" y="228"/>
                    </a:lnTo>
                    <a:lnTo>
                      <a:pt x="42" y="222"/>
                    </a:lnTo>
                    <a:lnTo>
                      <a:pt x="24" y="204"/>
                    </a:lnTo>
                    <a:lnTo>
                      <a:pt x="30" y="198"/>
                    </a:lnTo>
                    <a:lnTo>
                      <a:pt x="24" y="198"/>
                    </a:lnTo>
                    <a:lnTo>
                      <a:pt x="24" y="174"/>
                    </a:lnTo>
                    <a:lnTo>
                      <a:pt x="18" y="168"/>
                    </a:lnTo>
                    <a:lnTo>
                      <a:pt x="30" y="150"/>
                    </a:lnTo>
                    <a:lnTo>
                      <a:pt x="18" y="144"/>
                    </a:lnTo>
                    <a:lnTo>
                      <a:pt x="24" y="132"/>
                    </a:lnTo>
                    <a:lnTo>
                      <a:pt x="18" y="132"/>
                    </a:lnTo>
                    <a:lnTo>
                      <a:pt x="12" y="114"/>
                    </a:lnTo>
                    <a:lnTo>
                      <a:pt x="24" y="114"/>
                    </a:lnTo>
                    <a:lnTo>
                      <a:pt x="24" y="90"/>
                    </a:lnTo>
                    <a:lnTo>
                      <a:pt x="54" y="54"/>
                    </a:lnTo>
                    <a:lnTo>
                      <a:pt x="54" y="30"/>
                    </a:lnTo>
                    <a:lnTo>
                      <a:pt x="72" y="6"/>
                    </a:lnTo>
                    <a:lnTo>
                      <a:pt x="204" y="0"/>
                    </a:lnTo>
                    <a:lnTo>
                      <a:pt x="204" y="246"/>
                    </a:lnTo>
                    <a:lnTo>
                      <a:pt x="216" y="330"/>
                    </a:lnTo>
                    <a:lnTo>
                      <a:pt x="216" y="360"/>
                    </a:lnTo>
                    <a:lnTo>
                      <a:pt x="216" y="36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20" name="Freeform 447"/>
              <p:cNvSpPr>
                <a:spLocks noChangeAspect="1"/>
              </p:cNvSpPr>
              <p:nvPr/>
            </p:nvSpPr>
            <p:spPr bwMode="auto">
              <a:xfrm>
                <a:off x="2931" y="1980"/>
                <a:ext cx="408" cy="354"/>
              </a:xfrm>
              <a:custGeom>
                <a:avLst/>
                <a:gdLst>
                  <a:gd name="T0" fmla="*/ 378 w 408"/>
                  <a:gd name="T1" fmla="*/ 354 h 354"/>
                  <a:gd name="T2" fmla="*/ 336 w 408"/>
                  <a:gd name="T3" fmla="*/ 354 h 354"/>
                  <a:gd name="T4" fmla="*/ 354 w 408"/>
                  <a:gd name="T5" fmla="*/ 336 h 354"/>
                  <a:gd name="T6" fmla="*/ 348 w 408"/>
                  <a:gd name="T7" fmla="*/ 318 h 354"/>
                  <a:gd name="T8" fmla="*/ 66 w 408"/>
                  <a:gd name="T9" fmla="*/ 324 h 354"/>
                  <a:gd name="T10" fmla="*/ 66 w 408"/>
                  <a:gd name="T11" fmla="*/ 120 h 354"/>
                  <a:gd name="T12" fmla="*/ 36 w 408"/>
                  <a:gd name="T13" fmla="*/ 90 h 354"/>
                  <a:gd name="T14" fmla="*/ 48 w 408"/>
                  <a:gd name="T15" fmla="*/ 66 h 354"/>
                  <a:gd name="T16" fmla="*/ 24 w 408"/>
                  <a:gd name="T17" fmla="*/ 54 h 354"/>
                  <a:gd name="T18" fmla="*/ 0 w 408"/>
                  <a:gd name="T19" fmla="*/ 6 h 354"/>
                  <a:gd name="T20" fmla="*/ 234 w 408"/>
                  <a:gd name="T21" fmla="*/ 0 h 354"/>
                  <a:gd name="T22" fmla="*/ 252 w 408"/>
                  <a:gd name="T23" fmla="*/ 18 h 354"/>
                  <a:gd name="T24" fmla="*/ 252 w 408"/>
                  <a:gd name="T25" fmla="*/ 60 h 354"/>
                  <a:gd name="T26" fmla="*/ 270 w 408"/>
                  <a:gd name="T27" fmla="*/ 78 h 354"/>
                  <a:gd name="T28" fmla="*/ 294 w 408"/>
                  <a:gd name="T29" fmla="*/ 102 h 354"/>
                  <a:gd name="T30" fmla="*/ 306 w 408"/>
                  <a:gd name="T31" fmla="*/ 132 h 354"/>
                  <a:gd name="T32" fmla="*/ 318 w 408"/>
                  <a:gd name="T33" fmla="*/ 126 h 354"/>
                  <a:gd name="T34" fmla="*/ 336 w 408"/>
                  <a:gd name="T35" fmla="*/ 132 h 354"/>
                  <a:gd name="T36" fmla="*/ 324 w 408"/>
                  <a:gd name="T37" fmla="*/ 186 h 354"/>
                  <a:gd name="T38" fmla="*/ 378 w 408"/>
                  <a:gd name="T39" fmla="*/ 222 h 354"/>
                  <a:gd name="T40" fmla="*/ 384 w 408"/>
                  <a:gd name="T41" fmla="*/ 252 h 354"/>
                  <a:gd name="T42" fmla="*/ 402 w 408"/>
                  <a:gd name="T43" fmla="*/ 276 h 354"/>
                  <a:gd name="T44" fmla="*/ 408 w 408"/>
                  <a:gd name="T45" fmla="*/ 306 h 354"/>
                  <a:gd name="T46" fmla="*/ 396 w 408"/>
                  <a:gd name="T47" fmla="*/ 306 h 354"/>
                  <a:gd name="T48" fmla="*/ 390 w 408"/>
                  <a:gd name="T49" fmla="*/ 312 h 354"/>
                  <a:gd name="T50" fmla="*/ 384 w 408"/>
                  <a:gd name="T51" fmla="*/ 306 h 354"/>
                  <a:gd name="T52" fmla="*/ 378 w 408"/>
                  <a:gd name="T53" fmla="*/ 354 h 3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08"/>
                  <a:gd name="T82" fmla="*/ 0 h 354"/>
                  <a:gd name="T83" fmla="*/ 408 w 408"/>
                  <a:gd name="T84" fmla="*/ 354 h 35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08" h="354">
                    <a:moveTo>
                      <a:pt x="378" y="354"/>
                    </a:moveTo>
                    <a:lnTo>
                      <a:pt x="336" y="354"/>
                    </a:lnTo>
                    <a:lnTo>
                      <a:pt x="354" y="336"/>
                    </a:lnTo>
                    <a:lnTo>
                      <a:pt x="348" y="318"/>
                    </a:lnTo>
                    <a:lnTo>
                      <a:pt x="66" y="324"/>
                    </a:lnTo>
                    <a:lnTo>
                      <a:pt x="66" y="120"/>
                    </a:lnTo>
                    <a:lnTo>
                      <a:pt x="36" y="90"/>
                    </a:lnTo>
                    <a:lnTo>
                      <a:pt x="48" y="66"/>
                    </a:lnTo>
                    <a:lnTo>
                      <a:pt x="24" y="54"/>
                    </a:lnTo>
                    <a:lnTo>
                      <a:pt x="0" y="6"/>
                    </a:lnTo>
                    <a:lnTo>
                      <a:pt x="234" y="0"/>
                    </a:lnTo>
                    <a:lnTo>
                      <a:pt x="252" y="18"/>
                    </a:lnTo>
                    <a:lnTo>
                      <a:pt x="252" y="60"/>
                    </a:lnTo>
                    <a:lnTo>
                      <a:pt x="270" y="78"/>
                    </a:lnTo>
                    <a:lnTo>
                      <a:pt x="294" y="102"/>
                    </a:lnTo>
                    <a:lnTo>
                      <a:pt x="306" y="132"/>
                    </a:lnTo>
                    <a:lnTo>
                      <a:pt x="318" y="126"/>
                    </a:lnTo>
                    <a:lnTo>
                      <a:pt x="336" y="132"/>
                    </a:lnTo>
                    <a:lnTo>
                      <a:pt x="324" y="186"/>
                    </a:lnTo>
                    <a:lnTo>
                      <a:pt x="378" y="222"/>
                    </a:lnTo>
                    <a:lnTo>
                      <a:pt x="384" y="252"/>
                    </a:lnTo>
                    <a:lnTo>
                      <a:pt x="402" y="276"/>
                    </a:lnTo>
                    <a:lnTo>
                      <a:pt x="408" y="306"/>
                    </a:lnTo>
                    <a:lnTo>
                      <a:pt x="396" y="306"/>
                    </a:lnTo>
                    <a:lnTo>
                      <a:pt x="390" y="312"/>
                    </a:lnTo>
                    <a:lnTo>
                      <a:pt x="384" y="306"/>
                    </a:lnTo>
                    <a:lnTo>
                      <a:pt x="378" y="354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21" name="Freeform 448"/>
              <p:cNvSpPr>
                <a:spLocks noChangeAspect="1"/>
              </p:cNvSpPr>
              <p:nvPr/>
            </p:nvSpPr>
            <p:spPr bwMode="auto">
              <a:xfrm>
                <a:off x="2931" y="1980"/>
                <a:ext cx="408" cy="360"/>
              </a:xfrm>
              <a:custGeom>
                <a:avLst/>
                <a:gdLst>
                  <a:gd name="T0" fmla="*/ 378 w 408"/>
                  <a:gd name="T1" fmla="*/ 354 h 360"/>
                  <a:gd name="T2" fmla="*/ 336 w 408"/>
                  <a:gd name="T3" fmla="*/ 354 h 360"/>
                  <a:gd name="T4" fmla="*/ 354 w 408"/>
                  <a:gd name="T5" fmla="*/ 336 h 360"/>
                  <a:gd name="T6" fmla="*/ 348 w 408"/>
                  <a:gd name="T7" fmla="*/ 318 h 360"/>
                  <a:gd name="T8" fmla="*/ 66 w 408"/>
                  <a:gd name="T9" fmla="*/ 324 h 360"/>
                  <a:gd name="T10" fmla="*/ 66 w 408"/>
                  <a:gd name="T11" fmla="*/ 120 h 360"/>
                  <a:gd name="T12" fmla="*/ 36 w 408"/>
                  <a:gd name="T13" fmla="*/ 90 h 360"/>
                  <a:gd name="T14" fmla="*/ 48 w 408"/>
                  <a:gd name="T15" fmla="*/ 66 h 360"/>
                  <a:gd name="T16" fmla="*/ 24 w 408"/>
                  <a:gd name="T17" fmla="*/ 54 h 360"/>
                  <a:gd name="T18" fmla="*/ 0 w 408"/>
                  <a:gd name="T19" fmla="*/ 6 h 360"/>
                  <a:gd name="T20" fmla="*/ 234 w 408"/>
                  <a:gd name="T21" fmla="*/ 0 h 360"/>
                  <a:gd name="T22" fmla="*/ 252 w 408"/>
                  <a:gd name="T23" fmla="*/ 18 h 360"/>
                  <a:gd name="T24" fmla="*/ 252 w 408"/>
                  <a:gd name="T25" fmla="*/ 60 h 360"/>
                  <a:gd name="T26" fmla="*/ 270 w 408"/>
                  <a:gd name="T27" fmla="*/ 78 h 360"/>
                  <a:gd name="T28" fmla="*/ 294 w 408"/>
                  <a:gd name="T29" fmla="*/ 102 h 360"/>
                  <a:gd name="T30" fmla="*/ 306 w 408"/>
                  <a:gd name="T31" fmla="*/ 132 h 360"/>
                  <a:gd name="T32" fmla="*/ 318 w 408"/>
                  <a:gd name="T33" fmla="*/ 126 h 360"/>
                  <a:gd name="T34" fmla="*/ 336 w 408"/>
                  <a:gd name="T35" fmla="*/ 132 h 360"/>
                  <a:gd name="T36" fmla="*/ 324 w 408"/>
                  <a:gd name="T37" fmla="*/ 186 h 360"/>
                  <a:gd name="T38" fmla="*/ 378 w 408"/>
                  <a:gd name="T39" fmla="*/ 222 h 360"/>
                  <a:gd name="T40" fmla="*/ 384 w 408"/>
                  <a:gd name="T41" fmla="*/ 252 h 360"/>
                  <a:gd name="T42" fmla="*/ 402 w 408"/>
                  <a:gd name="T43" fmla="*/ 276 h 360"/>
                  <a:gd name="T44" fmla="*/ 408 w 408"/>
                  <a:gd name="T45" fmla="*/ 306 h 360"/>
                  <a:gd name="T46" fmla="*/ 396 w 408"/>
                  <a:gd name="T47" fmla="*/ 306 h 360"/>
                  <a:gd name="T48" fmla="*/ 390 w 408"/>
                  <a:gd name="T49" fmla="*/ 312 h 360"/>
                  <a:gd name="T50" fmla="*/ 384 w 408"/>
                  <a:gd name="T51" fmla="*/ 306 h 360"/>
                  <a:gd name="T52" fmla="*/ 378 w 408"/>
                  <a:gd name="T53" fmla="*/ 354 h 360"/>
                  <a:gd name="T54" fmla="*/ 378 w 408"/>
                  <a:gd name="T55" fmla="*/ 360 h 36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08"/>
                  <a:gd name="T85" fmla="*/ 0 h 360"/>
                  <a:gd name="T86" fmla="*/ 408 w 408"/>
                  <a:gd name="T87" fmla="*/ 360 h 36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08" h="360">
                    <a:moveTo>
                      <a:pt x="378" y="354"/>
                    </a:moveTo>
                    <a:lnTo>
                      <a:pt x="336" y="354"/>
                    </a:lnTo>
                    <a:lnTo>
                      <a:pt x="354" y="336"/>
                    </a:lnTo>
                    <a:lnTo>
                      <a:pt x="348" y="318"/>
                    </a:lnTo>
                    <a:lnTo>
                      <a:pt x="66" y="324"/>
                    </a:lnTo>
                    <a:lnTo>
                      <a:pt x="66" y="120"/>
                    </a:lnTo>
                    <a:lnTo>
                      <a:pt x="36" y="90"/>
                    </a:lnTo>
                    <a:lnTo>
                      <a:pt x="48" y="66"/>
                    </a:lnTo>
                    <a:lnTo>
                      <a:pt x="24" y="54"/>
                    </a:lnTo>
                    <a:lnTo>
                      <a:pt x="0" y="6"/>
                    </a:lnTo>
                    <a:lnTo>
                      <a:pt x="234" y="0"/>
                    </a:lnTo>
                    <a:lnTo>
                      <a:pt x="252" y="18"/>
                    </a:lnTo>
                    <a:lnTo>
                      <a:pt x="252" y="60"/>
                    </a:lnTo>
                    <a:lnTo>
                      <a:pt x="270" y="78"/>
                    </a:lnTo>
                    <a:lnTo>
                      <a:pt x="294" y="102"/>
                    </a:lnTo>
                    <a:lnTo>
                      <a:pt x="306" y="132"/>
                    </a:lnTo>
                    <a:lnTo>
                      <a:pt x="318" y="126"/>
                    </a:lnTo>
                    <a:lnTo>
                      <a:pt x="336" y="132"/>
                    </a:lnTo>
                    <a:lnTo>
                      <a:pt x="324" y="186"/>
                    </a:lnTo>
                    <a:lnTo>
                      <a:pt x="378" y="222"/>
                    </a:lnTo>
                    <a:lnTo>
                      <a:pt x="384" y="252"/>
                    </a:lnTo>
                    <a:lnTo>
                      <a:pt x="402" y="276"/>
                    </a:lnTo>
                    <a:lnTo>
                      <a:pt x="408" y="306"/>
                    </a:lnTo>
                    <a:lnTo>
                      <a:pt x="396" y="306"/>
                    </a:lnTo>
                    <a:lnTo>
                      <a:pt x="390" y="312"/>
                    </a:lnTo>
                    <a:lnTo>
                      <a:pt x="384" y="306"/>
                    </a:lnTo>
                    <a:lnTo>
                      <a:pt x="378" y="354"/>
                    </a:lnTo>
                    <a:lnTo>
                      <a:pt x="378" y="36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22" name="Freeform 449"/>
              <p:cNvSpPr>
                <a:spLocks noChangeAspect="1"/>
              </p:cNvSpPr>
              <p:nvPr/>
            </p:nvSpPr>
            <p:spPr bwMode="auto">
              <a:xfrm>
                <a:off x="1863" y="1224"/>
                <a:ext cx="636" cy="402"/>
              </a:xfrm>
              <a:custGeom>
                <a:avLst/>
                <a:gdLst>
                  <a:gd name="T0" fmla="*/ 612 w 636"/>
                  <a:gd name="T1" fmla="*/ 330 h 402"/>
                  <a:gd name="T2" fmla="*/ 606 w 636"/>
                  <a:gd name="T3" fmla="*/ 402 h 402"/>
                  <a:gd name="T4" fmla="*/ 222 w 636"/>
                  <a:gd name="T5" fmla="*/ 354 h 402"/>
                  <a:gd name="T6" fmla="*/ 216 w 636"/>
                  <a:gd name="T7" fmla="*/ 390 h 402"/>
                  <a:gd name="T8" fmla="*/ 204 w 636"/>
                  <a:gd name="T9" fmla="*/ 366 h 402"/>
                  <a:gd name="T10" fmla="*/ 192 w 636"/>
                  <a:gd name="T11" fmla="*/ 384 h 402"/>
                  <a:gd name="T12" fmla="*/ 150 w 636"/>
                  <a:gd name="T13" fmla="*/ 372 h 402"/>
                  <a:gd name="T14" fmla="*/ 144 w 636"/>
                  <a:gd name="T15" fmla="*/ 384 h 402"/>
                  <a:gd name="T16" fmla="*/ 126 w 636"/>
                  <a:gd name="T17" fmla="*/ 378 h 402"/>
                  <a:gd name="T18" fmla="*/ 114 w 636"/>
                  <a:gd name="T19" fmla="*/ 384 h 402"/>
                  <a:gd name="T20" fmla="*/ 108 w 636"/>
                  <a:gd name="T21" fmla="*/ 354 h 402"/>
                  <a:gd name="T22" fmla="*/ 90 w 636"/>
                  <a:gd name="T23" fmla="*/ 342 h 402"/>
                  <a:gd name="T24" fmla="*/ 84 w 636"/>
                  <a:gd name="T25" fmla="*/ 282 h 402"/>
                  <a:gd name="T26" fmla="*/ 72 w 636"/>
                  <a:gd name="T27" fmla="*/ 270 h 402"/>
                  <a:gd name="T28" fmla="*/ 54 w 636"/>
                  <a:gd name="T29" fmla="*/ 288 h 402"/>
                  <a:gd name="T30" fmla="*/ 42 w 636"/>
                  <a:gd name="T31" fmla="*/ 276 h 402"/>
                  <a:gd name="T32" fmla="*/ 72 w 636"/>
                  <a:gd name="T33" fmla="*/ 198 h 402"/>
                  <a:gd name="T34" fmla="*/ 48 w 636"/>
                  <a:gd name="T35" fmla="*/ 186 h 402"/>
                  <a:gd name="T36" fmla="*/ 24 w 636"/>
                  <a:gd name="T37" fmla="*/ 138 h 402"/>
                  <a:gd name="T38" fmla="*/ 6 w 636"/>
                  <a:gd name="T39" fmla="*/ 120 h 402"/>
                  <a:gd name="T40" fmla="*/ 12 w 636"/>
                  <a:gd name="T41" fmla="*/ 108 h 402"/>
                  <a:gd name="T42" fmla="*/ 0 w 636"/>
                  <a:gd name="T43" fmla="*/ 78 h 402"/>
                  <a:gd name="T44" fmla="*/ 18 w 636"/>
                  <a:gd name="T45" fmla="*/ 0 h 402"/>
                  <a:gd name="T46" fmla="*/ 342 w 636"/>
                  <a:gd name="T47" fmla="*/ 60 h 402"/>
                  <a:gd name="T48" fmla="*/ 636 w 636"/>
                  <a:gd name="T49" fmla="*/ 96 h 402"/>
                  <a:gd name="T50" fmla="*/ 618 w 636"/>
                  <a:gd name="T51" fmla="*/ 300 h 402"/>
                  <a:gd name="T52" fmla="*/ 612 w 636"/>
                  <a:gd name="T53" fmla="*/ 330 h 40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36"/>
                  <a:gd name="T82" fmla="*/ 0 h 402"/>
                  <a:gd name="T83" fmla="*/ 636 w 636"/>
                  <a:gd name="T84" fmla="*/ 402 h 40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36" h="402">
                    <a:moveTo>
                      <a:pt x="612" y="330"/>
                    </a:moveTo>
                    <a:lnTo>
                      <a:pt x="606" y="402"/>
                    </a:lnTo>
                    <a:lnTo>
                      <a:pt x="222" y="354"/>
                    </a:lnTo>
                    <a:lnTo>
                      <a:pt x="216" y="390"/>
                    </a:lnTo>
                    <a:lnTo>
                      <a:pt x="204" y="366"/>
                    </a:lnTo>
                    <a:lnTo>
                      <a:pt x="192" y="384"/>
                    </a:lnTo>
                    <a:lnTo>
                      <a:pt x="150" y="372"/>
                    </a:lnTo>
                    <a:lnTo>
                      <a:pt x="144" y="384"/>
                    </a:lnTo>
                    <a:lnTo>
                      <a:pt x="126" y="378"/>
                    </a:lnTo>
                    <a:lnTo>
                      <a:pt x="114" y="384"/>
                    </a:lnTo>
                    <a:lnTo>
                      <a:pt x="108" y="354"/>
                    </a:lnTo>
                    <a:lnTo>
                      <a:pt x="90" y="342"/>
                    </a:lnTo>
                    <a:lnTo>
                      <a:pt x="84" y="282"/>
                    </a:lnTo>
                    <a:lnTo>
                      <a:pt x="72" y="270"/>
                    </a:lnTo>
                    <a:lnTo>
                      <a:pt x="54" y="288"/>
                    </a:lnTo>
                    <a:lnTo>
                      <a:pt x="42" y="276"/>
                    </a:lnTo>
                    <a:lnTo>
                      <a:pt x="72" y="198"/>
                    </a:lnTo>
                    <a:lnTo>
                      <a:pt x="48" y="186"/>
                    </a:lnTo>
                    <a:lnTo>
                      <a:pt x="24" y="138"/>
                    </a:lnTo>
                    <a:lnTo>
                      <a:pt x="6" y="120"/>
                    </a:lnTo>
                    <a:lnTo>
                      <a:pt x="12" y="108"/>
                    </a:lnTo>
                    <a:lnTo>
                      <a:pt x="0" y="78"/>
                    </a:lnTo>
                    <a:lnTo>
                      <a:pt x="18" y="0"/>
                    </a:lnTo>
                    <a:lnTo>
                      <a:pt x="342" y="60"/>
                    </a:lnTo>
                    <a:lnTo>
                      <a:pt x="636" y="96"/>
                    </a:lnTo>
                    <a:lnTo>
                      <a:pt x="618" y="300"/>
                    </a:lnTo>
                    <a:lnTo>
                      <a:pt x="612" y="33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23" name="Freeform 450"/>
              <p:cNvSpPr>
                <a:spLocks noChangeAspect="1"/>
              </p:cNvSpPr>
              <p:nvPr/>
            </p:nvSpPr>
            <p:spPr bwMode="auto">
              <a:xfrm>
                <a:off x="1863" y="1224"/>
                <a:ext cx="636" cy="402"/>
              </a:xfrm>
              <a:custGeom>
                <a:avLst/>
                <a:gdLst>
                  <a:gd name="T0" fmla="*/ 612 w 636"/>
                  <a:gd name="T1" fmla="*/ 330 h 402"/>
                  <a:gd name="T2" fmla="*/ 606 w 636"/>
                  <a:gd name="T3" fmla="*/ 402 h 402"/>
                  <a:gd name="T4" fmla="*/ 222 w 636"/>
                  <a:gd name="T5" fmla="*/ 354 h 402"/>
                  <a:gd name="T6" fmla="*/ 216 w 636"/>
                  <a:gd name="T7" fmla="*/ 390 h 402"/>
                  <a:gd name="T8" fmla="*/ 204 w 636"/>
                  <a:gd name="T9" fmla="*/ 366 h 402"/>
                  <a:gd name="T10" fmla="*/ 192 w 636"/>
                  <a:gd name="T11" fmla="*/ 384 h 402"/>
                  <a:gd name="T12" fmla="*/ 150 w 636"/>
                  <a:gd name="T13" fmla="*/ 372 h 402"/>
                  <a:gd name="T14" fmla="*/ 144 w 636"/>
                  <a:gd name="T15" fmla="*/ 384 h 402"/>
                  <a:gd name="T16" fmla="*/ 126 w 636"/>
                  <a:gd name="T17" fmla="*/ 378 h 402"/>
                  <a:gd name="T18" fmla="*/ 114 w 636"/>
                  <a:gd name="T19" fmla="*/ 384 h 402"/>
                  <a:gd name="T20" fmla="*/ 108 w 636"/>
                  <a:gd name="T21" fmla="*/ 354 h 402"/>
                  <a:gd name="T22" fmla="*/ 90 w 636"/>
                  <a:gd name="T23" fmla="*/ 342 h 402"/>
                  <a:gd name="T24" fmla="*/ 84 w 636"/>
                  <a:gd name="T25" fmla="*/ 282 h 402"/>
                  <a:gd name="T26" fmla="*/ 72 w 636"/>
                  <a:gd name="T27" fmla="*/ 270 h 402"/>
                  <a:gd name="T28" fmla="*/ 54 w 636"/>
                  <a:gd name="T29" fmla="*/ 288 h 402"/>
                  <a:gd name="T30" fmla="*/ 42 w 636"/>
                  <a:gd name="T31" fmla="*/ 276 h 402"/>
                  <a:gd name="T32" fmla="*/ 72 w 636"/>
                  <a:gd name="T33" fmla="*/ 198 h 402"/>
                  <a:gd name="T34" fmla="*/ 48 w 636"/>
                  <a:gd name="T35" fmla="*/ 186 h 402"/>
                  <a:gd name="T36" fmla="*/ 24 w 636"/>
                  <a:gd name="T37" fmla="*/ 138 h 402"/>
                  <a:gd name="T38" fmla="*/ 6 w 636"/>
                  <a:gd name="T39" fmla="*/ 120 h 402"/>
                  <a:gd name="T40" fmla="*/ 12 w 636"/>
                  <a:gd name="T41" fmla="*/ 108 h 402"/>
                  <a:gd name="T42" fmla="*/ 0 w 636"/>
                  <a:gd name="T43" fmla="*/ 78 h 402"/>
                  <a:gd name="T44" fmla="*/ 18 w 636"/>
                  <a:gd name="T45" fmla="*/ 0 h 402"/>
                  <a:gd name="T46" fmla="*/ 342 w 636"/>
                  <a:gd name="T47" fmla="*/ 60 h 402"/>
                  <a:gd name="T48" fmla="*/ 636 w 636"/>
                  <a:gd name="T49" fmla="*/ 96 h 402"/>
                  <a:gd name="T50" fmla="*/ 618 w 636"/>
                  <a:gd name="T51" fmla="*/ 300 h 402"/>
                  <a:gd name="T52" fmla="*/ 612 w 636"/>
                  <a:gd name="T53" fmla="*/ 330 h 402"/>
                  <a:gd name="T54" fmla="*/ 612 w 636"/>
                  <a:gd name="T55" fmla="*/ 336 h 40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36"/>
                  <a:gd name="T85" fmla="*/ 0 h 402"/>
                  <a:gd name="T86" fmla="*/ 636 w 636"/>
                  <a:gd name="T87" fmla="*/ 402 h 40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36" h="402">
                    <a:moveTo>
                      <a:pt x="612" y="330"/>
                    </a:moveTo>
                    <a:lnTo>
                      <a:pt x="606" y="402"/>
                    </a:lnTo>
                    <a:lnTo>
                      <a:pt x="222" y="354"/>
                    </a:lnTo>
                    <a:lnTo>
                      <a:pt x="216" y="390"/>
                    </a:lnTo>
                    <a:lnTo>
                      <a:pt x="204" y="366"/>
                    </a:lnTo>
                    <a:lnTo>
                      <a:pt x="192" y="384"/>
                    </a:lnTo>
                    <a:lnTo>
                      <a:pt x="150" y="372"/>
                    </a:lnTo>
                    <a:lnTo>
                      <a:pt x="144" y="384"/>
                    </a:lnTo>
                    <a:lnTo>
                      <a:pt x="126" y="378"/>
                    </a:lnTo>
                    <a:lnTo>
                      <a:pt x="114" y="384"/>
                    </a:lnTo>
                    <a:lnTo>
                      <a:pt x="108" y="354"/>
                    </a:lnTo>
                    <a:lnTo>
                      <a:pt x="90" y="342"/>
                    </a:lnTo>
                    <a:lnTo>
                      <a:pt x="84" y="282"/>
                    </a:lnTo>
                    <a:lnTo>
                      <a:pt x="72" y="270"/>
                    </a:lnTo>
                    <a:lnTo>
                      <a:pt x="54" y="288"/>
                    </a:lnTo>
                    <a:lnTo>
                      <a:pt x="42" y="276"/>
                    </a:lnTo>
                    <a:lnTo>
                      <a:pt x="72" y="198"/>
                    </a:lnTo>
                    <a:lnTo>
                      <a:pt x="48" y="186"/>
                    </a:lnTo>
                    <a:lnTo>
                      <a:pt x="24" y="138"/>
                    </a:lnTo>
                    <a:lnTo>
                      <a:pt x="6" y="120"/>
                    </a:lnTo>
                    <a:lnTo>
                      <a:pt x="12" y="108"/>
                    </a:lnTo>
                    <a:lnTo>
                      <a:pt x="0" y="78"/>
                    </a:lnTo>
                    <a:lnTo>
                      <a:pt x="18" y="0"/>
                    </a:lnTo>
                    <a:lnTo>
                      <a:pt x="342" y="60"/>
                    </a:lnTo>
                    <a:lnTo>
                      <a:pt x="636" y="96"/>
                    </a:lnTo>
                    <a:lnTo>
                      <a:pt x="618" y="300"/>
                    </a:lnTo>
                    <a:lnTo>
                      <a:pt x="612" y="330"/>
                    </a:lnTo>
                    <a:lnTo>
                      <a:pt x="612" y="33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24" name="Freeform 451"/>
              <p:cNvSpPr>
                <a:spLocks noChangeAspect="1"/>
              </p:cNvSpPr>
              <p:nvPr/>
            </p:nvSpPr>
            <p:spPr bwMode="auto">
              <a:xfrm>
                <a:off x="2445" y="1782"/>
                <a:ext cx="510" cy="252"/>
              </a:xfrm>
              <a:custGeom>
                <a:avLst/>
                <a:gdLst>
                  <a:gd name="T0" fmla="*/ 444 w 510"/>
                  <a:gd name="T1" fmla="*/ 60 h 252"/>
                  <a:gd name="T2" fmla="*/ 474 w 510"/>
                  <a:gd name="T3" fmla="*/ 150 h 252"/>
                  <a:gd name="T4" fmla="*/ 486 w 510"/>
                  <a:gd name="T5" fmla="*/ 204 h 252"/>
                  <a:gd name="T6" fmla="*/ 510 w 510"/>
                  <a:gd name="T7" fmla="*/ 252 h 252"/>
                  <a:gd name="T8" fmla="*/ 108 w 510"/>
                  <a:gd name="T9" fmla="*/ 240 h 252"/>
                  <a:gd name="T10" fmla="*/ 108 w 510"/>
                  <a:gd name="T11" fmla="*/ 210 h 252"/>
                  <a:gd name="T12" fmla="*/ 114 w 510"/>
                  <a:gd name="T13" fmla="*/ 162 h 252"/>
                  <a:gd name="T14" fmla="*/ 0 w 510"/>
                  <a:gd name="T15" fmla="*/ 150 h 252"/>
                  <a:gd name="T16" fmla="*/ 12 w 510"/>
                  <a:gd name="T17" fmla="*/ 0 h 252"/>
                  <a:gd name="T18" fmla="*/ 324 w 510"/>
                  <a:gd name="T19" fmla="*/ 18 h 252"/>
                  <a:gd name="T20" fmla="*/ 354 w 510"/>
                  <a:gd name="T21" fmla="*/ 36 h 252"/>
                  <a:gd name="T22" fmla="*/ 396 w 510"/>
                  <a:gd name="T23" fmla="*/ 30 h 252"/>
                  <a:gd name="T24" fmla="*/ 444 w 510"/>
                  <a:gd name="T25" fmla="*/ 60 h 25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10"/>
                  <a:gd name="T40" fmla="*/ 0 h 252"/>
                  <a:gd name="T41" fmla="*/ 510 w 510"/>
                  <a:gd name="T42" fmla="*/ 252 h 25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10" h="252">
                    <a:moveTo>
                      <a:pt x="444" y="60"/>
                    </a:moveTo>
                    <a:lnTo>
                      <a:pt x="474" y="150"/>
                    </a:lnTo>
                    <a:lnTo>
                      <a:pt x="486" y="204"/>
                    </a:lnTo>
                    <a:lnTo>
                      <a:pt x="510" y="252"/>
                    </a:lnTo>
                    <a:lnTo>
                      <a:pt x="108" y="240"/>
                    </a:lnTo>
                    <a:lnTo>
                      <a:pt x="108" y="210"/>
                    </a:lnTo>
                    <a:lnTo>
                      <a:pt x="114" y="162"/>
                    </a:lnTo>
                    <a:lnTo>
                      <a:pt x="0" y="150"/>
                    </a:lnTo>
                    <a:lnTo>
                      <a:pt x="12" y="0"/>
                    </a:lnTo>
                    <a:lnTo>
                      <a:pt x="324" y="18"/>
                    </a:lnTo>
                    <a:lnTo>
                      <a:pt x="354" y="36"/>
                    </a:lnTo>
                    <a:lnTo>
                      <a:pt x="396" y="30"/>
                    </a:lnTo>
                    <a:lnTo>
                      <a:pt x="444" y="6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25" name="Freeform 452"/>
              <p:cNvSpPr>
                <a:spLocks noChangeAspect="1"/>
              </p:cNvSpPr>
              <p:nvPr/>
            </p:nvSpPr>
            <p:spPr bwMode="auto">
              <a:xfrm>
                <a:off x="2445" y="1782"/>
                <a:ext cx="510" cy="252"/>
              </a:xfrm>
              <a:custGeom>
                <a:avLst/>
                <a:gdLst>
                  <a:gd name="T0" fmla="*/ 444 w 510"/>
                  <a:gd name="T1" fmla="*/ 60 h 252"/>
                  <a:gd name="T2" fmla="*/ 474 w 510"/>
                  <a:gd name="T3" fmla="*/ 150 h 252"/>
                  <a:gd name="T4" fmla="*/ 486 w 510"/>
                  <a:gd name="T5" fmla="*/ 204 h 252"/>
                  <a:gd name="T6" fmla="*/ 510 w 510"/>
                  <a:gd name="T7" fmla="*/ 252 h 252"/>
                  <a:gd name="T8" fmla="*/ 108 w 510"/>
                  <a:gd name="T9" fmla="*/ 240 h 252"/>
                  <a:gd name="T10" fmla="*/ 108 w 510"/>
                  <a:gd name="T11" fmla="*/ 210 h 252"/>
                  <a:gd name="T12" fmla="*/ 114 w 510"/>
                  <a:gd name="T13" fmla="*/ 162 h 252"/>
                  <a:gd name="T14" fmla="*/ 0 w 510"/>
                  <a:gd name="T15" fmla="*/ 150 h 252"/>
                  <a:gd name="T16" fmla="*/ 12 w 510"/>
                  <a:gd name="T17" fmla="*/ 0 h 252"/>
                  <a:gd name="T18" fmla="*/ 324 w 510"/>
                  <a:gd name="T19" fmla="*/ 18 h 252"/>
                  <a:gd name="T20" fmla="*/ 354 w 510"/>
                  <a:gd name="T21" fmla="*/ 36 h 252"/>
                  <a:gd name="T22" fmla="*/ 396 w 510"/>
                  <a:gd name="T23" fmla="*/ 30 h 252"/>
                  <a:gd name="T24" fmla="*/ 444 w 510"/>
                  <a:gd name="T25" fmla="*/ 60 h 252"/>
                  <a:gd name="T26" fmla="*/ 444 w 510"/>
                  <a:gd name="T27" fmla="*/ 66 h 25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10"/>
                  <a:gd name="T43" fmla="*/ 0 h 252"/>
                  <a:gd name="T44" fmla="*/ 510 w 510"/>
                  <a:gd name="T45" fmla="*/ 252 h 25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10" h="252">
                    <a:moveTo>
                      <a:pt x="444" y="60"/>
                    </a:moveTo>
                    <a:lnTo>
                      <a:pt x="474" y="150"/>
                    </a:lnTo>
                    <a:lnTo>
                      <a:pt x="486" y="204"/>
                    </a:lnTo>
                    <a:lnTo>
                      <a:pt x="510" y="252"/>
                    </a:lnTo>
                    <a:lnTo>
                      <a:pt x="108" y="240"/>
                    </a:lnTo>
                    <a:lnTo>
                      <a:pt x="108" y="210"/>
                    </a:lnTo>
                    <a:lnTo>
                      <a:pt x="114" y="162"/>
                    </a:lnTo>
                    <a:lnTo>
                      <a:pt x="0" y="150"/>
                    </a:lnTo>
                    <a:lnTo>
                      <a:pt x="12" y="0"/>
                    </a:lnTo>
                    <a:lnTo>
                      <a:pt x="324" y="18"/>
                    </a:lnTo>
                    <a:lnTo>
                      <a:pt x="354" y="36"/>
                    </a:lnTo>
                    <a:lnTo>
                      <a:pt x="396" y="30"/>
                    </a:lnTo>
                    <a:lnTo>
                      <a:pt x="444" y="60"/>
                    </a:lnTo>
                    <a:lnTo>
                      <a:pt x="444" y="6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26" name="Freeform 453"/>
              <p:cNvSpPr>
                <a:spLocks noChangeAspect="1"/>
              </p:cNvSpPr>
              <p:nvPr/>
            </p:nvSpPr>
            <p:spPr bwMode="auto">
              <a:xfrm>
                <a:off x="1485" y="1698"/>
                <a:ext cx="396" cy="606"/>
              </a:xfrm>
              <a:custGeom>
                <a:avLst/>
                <a:gdLst>
                  <a:gd name="T0" fmla="*/ 252 w 396"/>
                  <a:gd name="T1" fmla="*/ 606 h 606"/>
                  <a:gd name="T2" fmla="*/ 0 w 396"/>
                  <a:gd name="T3" fmla="*/ 234 h 606"/>
                  <a:gd name="T4" fmla="*/ 60 w 396"/>
                  <a:gd name="T5" fmla="*/ 0 h 606"/>
                  <a:gd name="T6" fmla="*/ 96 w 396"/>
                  <a:gd name="T7" fmla="*/ 12 h 606"/>
                  <a:gd name="T8" fmla="*/ 228 w 396"/>
                  <a:gd name="T9" fmla="*/ 42 h 606"/>
                  <a:gd name="T10" fmla="*/ 396 w 396"/>
                  <a:gd name="T11" fmla="*/ 78 h 606"/>
                  <a:gd name="T12" fmla="*/ 318 w 396"/>
                  <a:gd name="T13" fmla="*/ 462 h 606"/>
                  <a:gd name="T14" fmla="*/ 300 w 396"/>
                  <a:gd name="T15" fmla="*/ 534 h 606"/>
                  <a:gd name="T16" fmla="*/ 276 w 396"/>
                  <a:gd name="T17" fmla="*/ 522 h 606"/>
                  <a:gd name="T18" fmla="*/ 264 w 396"/>
                  <a:gd name="T19" fmla="*/ 528 h 606"/>
                  <a:gd name="T20" fmla="*/ 252 w 396"/>
                  <a:gd name="T21" fmla="*/ 600 h 606"/>
                  <a:gd name="T22" fmla="*/ 252 w 396"/>
                  <a:gd name="T23" fmla="*/ 606 h 60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96"/>
                  <a:gd name="T37" fmla="*/ 0 h 606"/>
                  <a:gd name="T38" fmla="*/ 396 w 396"/>
                  <a:gd name="T39" fmla="*/ 606 h 60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96" h="606">
                    <a:moveTo>
                      <a:pt x="252" y="606"/>
                    </a:moveTo>
                    <a:lnTo>
                      <a:pt x="0" y="234"/>
                    </a:lnTo>
                    <a:lnTo>
                      <a:pt x="60" y="0"/>
                    </a:lnTo>
                    <a:lnTo>
                      <a:pt x="96" y="12"/>
                    </a:lnTo>
                    <a:lnTo>
                      <a:pt x="228" y="42"/>
                    </a:lnTo>
                    <a:lnTo>
                      <a:pt x="396" y="78"/>
                    </a:lnTo>
                    <a:lnTo>
                      <a:pt x="318" y="462"/>
                    </a:lnTo>
                    <a:lnTo>
                      <a:pt x="300" y="534"/>
                    </a:lnTo>
                    <a:lnTo>
                      <a:pt x="276" y="522"/>
                    </a:lnTo>
                    <a:lnTo>
                      <a:pt x="264" y="528"/>
                    </a:lnTo>
                    <a:lnTo>
                      <a:pt x="252" y="600"/>
                    </a:lnTo>
                    <a:lnTo>
                      <a:pt x="252" y="606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27" name="Freeform 454"/>
              <p:cNvSpPr>
                <a:spLocks noChangeAspect="1"/>
              </p:cNvSpPr>
              <p:nvPr/>
            </p:nvSpPr>
            <p:spPr bwMode="auto">
              <a:xfrm>
                <a:off x="1485" y="1698"/>
                <a:ext cx="396" cy="612"/>
              </a:xfrm>
              <a:custGeom>
                <a:avLst/>
                <a:gdLst>
                  <a:gd name="T0" fmla="*/ 252 w 396"/>
                  <a:gd name="T1" fmla="*/ 606 h 612"/>
                  <a:gd name="T2" fmla="*/ 0 w 396"/>
                  <a:gd name="T3" fmla="*/ 234 h 612"/>
                  <a:gd name="T4" fmla="*/ 60 w 396"/>
                  <a:gd name="T5" fmla="*/ 0 h 612"/>
                  <a:gd name="T6" fmla="*/ 96 w 396"/>
                  <a:gd name="T7" fmla="*/ 12 h 612"/>
                  <a:gd name="T8" fmla="*/ 228 w 396"/>
                  <a:gd name="T9" fmla="*/ 42 h 612"/>
                  <a:gd name="T10" fmla="*/ 396 w 396"/>
                  <a:gd name="T11" fmla="*/ 78 h 612"/>
                  <a:gd name="T12" fmla="*/ 318 w 396"/>
                  <a:gd name="T13" fmla="*/ 462 h 612"/>
                  <a:gd name="T14" fmla="*/ 300 w 396"/>
                  <a:gd name="T15" fmla="*/ 534 h 612"/>
                  <a:gd name="T16" fmla="*/ 276 w 396"/>
                  <a:gd name="T17" fmla="*/ 522 h 612"/>
                  <a:gd name="T18" fmla="*/ 264 w 396"/>
                  <a:gd name="T19" fmla="*/ 528 h 612"/>
                  <a:gd name="T20" fmla="*/ 252 w 396"/>
                  <a:gd name="T21" fmla="*/ 600 h 612"/>
                  <a:gd name="T22" fmla="*/ 252 w 396"/>
                  <a:gd name="T23" fmla="*/ 606 h 612"/>
                  <a:gd name="T24" fmla="*/ 252 w 396"/>
                  <a:gd name="T25" fmla="*/ 612 h 61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96"/>
                  <a:gd name="T40" fmla="*/ 0 h 612"/>
                  <a:gd name="T41" fmla="*/ 396 w 396"/>
                  <a:gd name="T42" fmla="*/ 612 h 61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96" h="612">
                    <a:moveTo>
                      <a:pt x="252" y="606"/>
                    </a:moveTo>
                    <a:lnTo>
                      <a:pt x="0" y="234"/>
                    </a:lnTo>
                    <a:lnTo>
                      <a:pt x="60" y="0"/>
                    </a:lnTo>
                    <a:lnTo>
                      <a:pt x="96" y="12"/>
                    </a:lnTo>
                    <a:lnTo>
                      <a:pt x="228" y="42"/>
                    </a:lnTo>
                    <a:lnTo>
                      <a:pt x="396" y="78"/>
                    </a:lnTo>
                    <a:lnTo>
                      <a:pt x="318" y="462"/>
                    </a:lnTo>
                    <a:lnTo>
                      <a:pt x="300" y="534"/>
                    </a:lnTo>
                    <a:lnTo>
                      <a:pt x="276" y="522"/>
                    </a:lnTo>
                    <a:lnTo>
                      <a:pt x="264" y="528"/>
                    </a:lnTo>
                    <a:lnTo>
                      <a:pt x="252" y="600"/>
                    </a:lnTo>
                    <a:lnTo>
                      <a:pt x="252" y="606"/>
                    </a:lnTo>
                    <a:lnTo>
                      <a:pt x="252" y="6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28" name="Freeform 455"/>
              <p:cNvSpPr>
                <a:spLocks noChangeAspect="1"/>
              </p:cNvSpPr>
              <p:nvPr/>
            </p:nvSpPr>
            <p:spPr bwMode="auto">
              <a:xfrm>
                <a:off x="4233" y="1446"/>
                <a:ext cx="102" cy="210"/>
              </a:xfrm>
              <a:custGeom>
                <a:avLst/>
                <a:gdLst>
                  <a:gd name="T0" fmla="*/ 102 w 102"/>
                  <a:gd name="T1" fmla="*/ 162 h 210"/>
                  <a:gd name="T2" fmla="*/ 102 w 102"/>
                  <a:gd name="T3" fmla="*/ 180 h 210"/>
                  <a:gd name="T4" fmla="*/ 78 w 102"/>
                  <a:gd name="T5" fmla="*/ 198 h 210"/>
                  <a:gd name="T6" fmla="*/ 12 w 102"/>
                  <a:gd name="T7" fmla="*/ 210 h 210"/>
                  <a:gd name="T8" fmla="*/ 0 w 102"/>
                  <a:gd name="T9" fmla="*/ 144 h 210"/>
                  <a:gd name="T10" fmla="*/ 6 w 102"/>
                  <a:gd name="T11" fmla="*/ 90 h 210"/>
                  <a:gd name="T12" fmla="*/ 24 w 102"/>
                  <a:gd name="T13" fmla="*/ 66 h 210"/>
                  <a:gd name="T14" fmla="*/ 18 w 102"/>
                  <a:gd name="T15" fmla="*/ 24 h 210"/>
                  <a:gd name="T16" fmla="*/ 18 w 102"/>
                  <a:gd name="T17" fmla="*/ 6 h 210"/>
                  <a:gd name="T18" fmla="*/ 36 w 102"/>
                  <a:gd name="T19" fmla="*/ 0 h 210"/>
                  <a:gd name="T20" fmla="*/ 78 w 102"/>
                  <a:gd name="T21" fmla="*/ 138 h 210"/>
                  <a:gd name="T22" fmla="*/ 96 w 102"/>
                  <a:gd name="T23" fmla="*/ 162 h 210"/>
                  <a:gd name="T24" fmla="*/ 102 w 102"/>
                  <a:gd name="T25" fmla="*/ 162 h 21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02"/>
                  <a:gd name="T40" fmla="*/ 0 h 210"/>
                  <a:gd name="T41" fmla="*/ 102 w 102"/>
                  <a:gd name="T42" fmla="*/ 210 h 21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02" h="210">
                    <a:moveTo>
                      <a:pt x="102" y="162"/>
                    </a:moveTo>
                    <a:lnTo>
                      <a:pt x="102" y="180"/>
                    </a:lnTo>
                    <a:lnTo>
                      <a:pt x="78" y="198"/>
                    </a:lnTo>
                    <a:lnTo>
                      <a:pt x="12" y="210"/>
                    </a:lnTo>
                    <a:lnTo>
                      <a:pt x="0" y="144"/>
                    </a:lnTo>
                    <a:lnTo>
                      <a:pt x="6" y="90"/>
                    </a:lnTo>
                    <a:lnTo>
                      <a:pt x="24" y="66"/>
                    </a:lnTo>
                    <a:lnTo>
                      <a:pt x="18" y="24"/>
                    </a:lnTo>
                    <a:lnTo>
                      <a:pt x="18" y="6"/>
                    </a:lnTo>
                    <a:lnTo>
                      <a:pt x="36" y="0"/>
                    </a:lnTo>
                    <a:lnTo>
                      <a:pt x="78" y="138"/>
                    </a:lnTo>
                    <a:lnTo>
                      <a:pt x="96" y="162"/>
                    </a:lnTo>
                    <a:lnTo>
                      <a:pt x="102" y="16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29" name="Freeform 456"/>
              <p:cNvSpPr>
                <a:spLocks noChangeAspect="1"/>
              </p:cNvSpPr>
              <p:nvPr/>
            </p:nvSpPr>
            <p:spPr bwMode="auto">
              <a:xfrm>
                <a:off x="4233" y="1446"/>
                <a:ext cx="102" cy="210"/>
              </a:xfrm>
              <a:custGeom>
                <a:avLst/>
                <a:gdLst>
                  <a:gd name="T0" fmla="*/ 102 w 102"/>
                  <a:gd name="T1" fmla="*/ 162 h 210"/>
                  <a:gd name="T2" fmla="*/ 102 w 102"/>
                  <a:gd name="T3" fmla="*/ 180 h 210"/>
                  <a:gd name="T4" fmla="*/ 78 w 102"/>
                  <a:gd name="T5" fmla="*/ 198 h 210"/>
                  <a:gd name="T6" fmla="*/ 12 w 102"/>
                  <a:gd name="T7" fmla="*/ 210 h 210"/>
                  <a:gd name="T8" fmla="*/ 0 w 102"/>
                  <a:gd name="T9" fmla="*/ 144 h 210"/>
                  <a:gd name="T10" fmla="*/ 6 w 102"/>
                  <a:gd name="T11" fmla="*/ 90 h 210"/>
                  <a:gd name="T12" fmla="*/ 24 w 102"/>
                  <a:gd name="T13" fmla="*/ 66 h 210"/>
                  <a:gd name="T14" fmla="*/ 18 w 102"/>
                  <a:gd name="T15" fmla="*/ 24 h 210"/>
                  <a:gd name="T16" fmla="*/ 18 w 102"/>
                  <a:gd name="T17" fmla="*/ 6 h 210"/>
                  <a:gd name="T18" fmla="*/ 36 w 102"/>
                  <a:gd name="T19" fmla="*/ 0 h 210"/>
                  <a:gd name="T20" fmla="*/ 78 w 102"/>
                  <a:gd name="T21" fmla="*/ 138 h 210"/>
                  <a:gd name="T22" fmla="*/ 96 w 102"/>
                  <a:gd name="T23" fmla="*/ 162 h 210"/>
                  <a:gd name="T24" fmla="*/ 102 w 102"/>
                  <a:gd name="T25" fmla="*/ 162 h 210"/>
                  <a:gd name="T26" fmla="*/ 102 w 102"/>
                  <a:gd name="T27" fmla="*/ 168 h 2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2"/>
                  <a:gd name="T43" fmla="*/ 0 h 210"/>
                  <a:gd name="T44" fmla="*/ 102 w 102"/>
                  <a:gd name="T45" fmla="*/ 210 h 21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2" h="210">
                    <a:moveTo>
                      <a:pt x="102" y="162"/>
                    </a:moveTo>
                    <a:lnTo>
                      <a:pt x="102" y="180"/>
                    </a:lnTo>
                    <a:lnTo>
                      <a:pt x="78" y="198"/>
                    </a:lnTo>
                    <a:lnTo>
                      <a:pt x="12" y="210"/>
                    </a:lnTo>
                    <a:lnTo>
                      <a:pt x="0" y="144"/>
                    </a:lnTo>
                    <a:lnTo>
                      <a:pt x="6" y="90"/>
                    </a:lnTo>
                    <a:lnTo>
                      <a:pt x="24" y="66"/>
                    </a:lnTo>
                    <a:lnTo>
                      <a:pt x="18" y="24"/>
                    </a:lnTo>
                    <a:lnTo>
                      <a:pt x="18" y="6"/>
                    </a:lnTo>
                    <a:lnTo>
                      <a:pt x="36" y="0"/>
                    </a:lnTo>
                    <a:lnTo>
                      <a:pt x="78" y="138"/>
                    </a:lnTo>
                    <a:lnTo>
                      <a:pt x="96" y="162"/>
                    </a:lnTo>
                    <a:lnTo>
                      <a:pt x="102" y="162"/>
                    </a:lnTo>
                    <a:lnTo>
                      <a:pt x="102" y="16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30" name="Freeform 457"/>
              <p:cNvSpPr>
                <a:spLocks noChangeAspect="1"/>
              </p:cNvSpPr>
              <p:nvPr/>
            </p:nvSpPr>
            <p:spPr bwMode="auto">
              <a:xfrm>
                <a:off x="4125" y="1794"/>
                <a:ext cx="84" cy="186"/>
              </a:xfrm>
              <a:custGeom>
                <a:avLst/>
                <a:gdLst>
                  <a:gd name="T0" fmla="*/ 72 w 84"/>
                  <a:gd name="T1" fmla="*/ 24 h 186"/>
                  <a:gd name="T2" fmla="*/ 60 w 84"/>
                  <a:gd name="T3" fmla="*/ 54 h 186"/>
                  <a:gd name="T4" fmla="*/ 78 w 84"/>
                  <a:gd name="T5" fmla="*/ 60 h 186"/>
                  <a:gd name="T6" fmla="*/ 84 w 84"/>
                  <a:gd name="T7" fmla="*/ 108 h 186"/>
                  <a:gd name="T8" fmla="*/ 78 w 84"/>
                  <a:gd name="T9" fmla="*/ 90 h 186"/>
                  <a:gd name="T10" fmla="*/ 78 w 84"/>
                  <a:gd name="T11" fmla="*/ 114 h 186"/>
                  <a:gd name="T12" fmla="*/ 54 w 84"/>
                  <a:gd name="T13" fmla="*/ 180 h 186"/>
                  <a:gd name="T14" fmla="*/ 48 w 84"/>
                  <a:gd name="T15" fmla="*/ 186 h 186"/>
                  <a:gd name="T16" fmla="*/ 48 w 84"/>
                  <a:gd name="T17" fmla="*/ 168 h 186"/>
                  <a:gd name="T18" fmla="*/ 6 w 84"/>
                  <a:gd name="T19" fmla="*/ 156 h 186"/>
                  <a:gd name="T20" fmla="*/ 0 w 84"/>
                  <a:gd name="T21" fmla="*/ 138 h 186"/>
                  <a:gd name="T22" fmla="*/ 6 w 84"/>
                  <a:gd name="T23" fmla="*/ 126 h 186"/>
                  <a:gd name="T24" fmla="*/ 36 w 84"/>
                  <a:gd name="T25" fmla="*/ 90 h 186"/>
                  <a:gd name="T26" fmla="*/ 6 w 84"/>
                  <a:gd name="T27" fmla="*/ 60 h 186"/>
                  <a:gd name="T28" fmla="*/ 0 w 84"/>
                  <a:gd name="T29" fmla="*/ 30 h 186"/>
                  <a:gd name="T30" fmla="*/ 18 w 84"/>
                  <a:gd name="T31" fmla="*/ 0 h 186"/>
                  <a:gd name="T32" fmla="*/ 72 w 84"/>
                  <a:gd name="T33" fmla="*/ 24 h 18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4"/>
                  <a:gd name="T52" fmla="*/ 0 h 186"/>
                  <a:gd name="T53" fmla="*/ 84 w 84"/>
                  <a:gd name="T54" fmla="*/ 186 h 18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4" h="186">
                    <a:moveTo>
                      <a:pt x="72" y="24"/>
                    </a:moveTo>
                    <a:lnTo>
                      <a:pt x="60" y="54"/>
                    </a:lnTo>
                    <a:lnTo>
                      <a:pt x="78" y="60"/>
                    </a:lnTo>
                    <a:lnTo>
                      <a:pt x="84" y="108"/>
                    </a:lnTo>
                    <a:lnTo>
                      <a:pt x="78" y="90"/>
                    </a:lnTo>
                    <a:lnTo>
                      <a:pt x="78" y="114"/>
                    </a:lnTo>
                    <a:lnTo>
                      <a:pt x="54" y="180"/>
                    </a:lnTo>
                    <a:lnTo>
                      <a:pt x="48" y="186"/>
                    </a:lnTo>
                    <a:lnTo>
                      <a:pt x="48" y="168"/>
                    </a:lnTo>
                    <a:lnTo>
                      <a:pt x="6" y="156"/>
                    </a:lnTo>
                    <a:lnTo>
                      <a:pt x="0" y="138"/>
                    </a:lnTo>
                    <a:lnTo>
                      <a:pt x="6" y="126"/>
                    </a:lnTo>
                    <a:lnTo>
                      <a:pt x="36" y="90"/>
                    </a:lnTo>
                    <a:lnTo>
                      <a:pt x="6" y="60"/>
                    </a:lnTo>
                    <a:lnTo>
                      <a:pt x="0" y="30"/>
                    </a:lnTo>
                    <a:lnTo>
                      <a:pt x="18" y="0"/>
                    </a:lnTo>
                    <a:lnTo>
                      <a:pt x="72" y="2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31" name="Freeform 458"/>
              <p:cNvSpPr>
                <a:spLocks noChangeAspect="1"/>
              </p:cNvSpPr>
              <p:nvPr/>
            </p:nvSpPr>
            <p:spPr bwMode="auto">
              <a:xfrm>
                <a:off x="4125" y="1794"/>
                <a:ext cx="84" cy="186"/>
              </a:xfrm>
              <a:custGeom>
                <a:avLst/>
                <a:gdLst>
                  <a:gd name="T0" fmla="*/ 72 w 84"/>
                  <a:gd name="T1" fmla="*/ 24 h 186"/>
                  <a:gd name="T2" fmla="*/ 60 w 84"/>
                  <a:gd name="T3" fmla="*/ 54 h 186"/>
                  <a:gd name="T4" fmla="*/ 78 w 84"/>
                  <a:gd name="T5" fmla="*/ 60 h 186"/>
                  <a:gd name="T6" fmla="*/ 84 w 84"/>
                  <a:gd name="T7" fmla="*/ 108 h 186"/>
                  <a:gd name="T8" fmla="*/ 78 w 84"/>
                  <a:gd name="T9" fmla="*/ 90 h 186"/>
                  <a:gd name="T10" fmla="*/ 78 w 84"/>
                  <a:gd name="T11" fmla="*/ 114 h 186"/>
                  <a:gd name="T12" fmla="*/ 54 w 84"/>
                  <a:gd name="T13" fmla="*/ 180 h 186"/>
                  <a:gd name="T14" fmla="*/ 48 w 84"/>
                  <a:gd name="T15" fmla="*/ 186 h 186"/>
                  <a:gd name="T16" fmla="*/ 48 w 84"/>
                  <a:gd name="T17" fmla="*/ 168 h 186"/>
                  <a:gd name="T18" fmla="*/ 6 w 84"/>
                  <a:gd name="T19" fmla="*/ 156 h 186"/>
                  <a:gd name="T20" fmla="*/ 0 w 84"/>
                  <a:gd name="T21" fmla="*/ 138 h 186"/>
                  <a:gd name="T22" fmla="*/ 6 w 84"/>
                  <a:gd name="T23" fmla="*/ 126 h 186"/>
                  <a:gd name="T24" fmla="*/ 36 w 84"/>
                  <a:gd name="T25" fmla="*/ 90 h 186"/>
                  <a:gd name="T26" fmla="*/ 6 w 84"/>
                  <a:gd name="T27" fmla="*/ 60 h 186"/>
                  <a:gd name="T28" fmla="*/ 0 w 84"/>
                  <a:gd name="T29" fmla="*/ 30 h 186"/>
                  <a:gd name="T30" fmla="*/ 18 w 84"/>
                  <a:gd name="T31" fmla="*/ 0 h 186"/>
                  <a:gd name="T32" fmla="*/ 72 w 84"/>
                  <a:gd name="T33" fmla="*/ 24 h 186"/>
                  <a:gd name="T34" fmla="*/ 72 w 84"/>
                  <a:gd name="T35" fmla="*/ 30 h 18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4"/>
                  <a:gd name="T55" fmla="*/ 0 h 186"/>
                  <a:gd name="T56" fmla="*/ 84 w 84"/>
                  <a:gd name="T57" fmla="*/ 186 h 18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4" h="186">
                    <a:moveTo>
                      <a:pt x="72" y="24"/>
                    </a:moveTo>
                    <a:lnTo>
                      <a:pt x="60" y="54"/>
                    </a:lnTo>
                    <a:lnTo>
                      <a:pt x="78" y="60"/>
                    </a:lnTo>
                    <a:lnTo>
                      <a:pt x="84" y="108"/>
                    </a:lnTo>
                    <a:lnTo>
                      <a:pt x="78" y="90"/>
                    </a:lnTo>
                    <a:lnTo>
                      <a:pt x="78" y="114"/>
                    </a:lnTo>
                    <a:lnTo>
                      <a:pt x="54" y="180"/>
                    </a:lnTo>
                    <a:lnTo>
                      <a:pt x="48" y="186"/>
                    </a:lnTo>
                    <a:lnTo>
                      <a:pt x="48" y="168"/>
                    </a:lnTo>
                    <a:lnTo>
                      <a:pt x="6" y="156"/>
                    </a:lnTo>
                    <a:lnTo>
                      <a:pt x="0" y="138"/>
                    </a:lnTo>
                    <a:lnTo>
                      <a:pt x="6" y="126"/>
                    </a:lnTo>
                    <a:lnTo>
                      <a:pt x="36" y="90"/>
                    </a:lnTo>
                    <a:lnTo>
                      <a:pt x="6" y="60"/>
                    </a:lnTo>
                    <a:lnTo>
                      <a:pt x="0" y="30"/>
                    </a:lnTo>
                    <a:lnTo>
                      <a:pt x="18" y="0"/>
                    </a:lnTo>
                    <a:lnTo>
                      <a:pt x="72" y="24"/>
                    </a:lnTo>
                    <a:lnTo>
                      <a:pt x="72" y="3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32" name="Freeform 459"/>
              <p:cNvSpPr>
                <a:spLocks noChangeAspect="1"/>
              </p:cNvSpPr>
              <p:nvPr/>
            </p:nvSpPr>
            <p:spPr bwMode="auto">
              <a:xfrm>
                <a:off x="2049" y="2214"/>
                <a:ext cx="432" cy="444"/>
              </a:xfrm>
              <a:custGeom>
                <a:avLst/>
                <a:gdLst>
                  <a:gd name="T0" fmla="*/ 426 w 432"/>
                  <a:gd name="T1" fmla="*/ 78 h 444"/>
                  <a:gd name="T2" fmla="*/ 396 w 432"/>
                  <a:gd name="T3" fmla="*/ 426 h 444"/>
                  <a:gd name="T4" fmla="*/ 162 w 432"/>
                  <a:gd name="T5" fmla="*/ 408 h 444"/>
                  <a:gd name="T6" fmla="*/ 168 w 432"/>
                  <a:gd name="T7" fmla="*/ 420 h 444"/>
                  <a:gd name="T8" fmla="*/ 60 w 432"/>
                  <a:gd name="T9" fmla="*/ 408 h 444"/>
                  <a:gd name="T10" fmla="*/ 54 w 432"/>
                  <a:gd name="T11" fmla="*/ 444 h 444"/>
                  <a:gd name="T12" fmla="*/ 0 w 432"/>
                  <a:gd name="T13" fmla="*/ 438 h 444"/>
                  <a:gd name="T14" fmla="*/ 12 w 432"/>
                  <a:gd name="T15" fmla="*/ 354 h 444"/>
                  <a:gd name="T16" fmla="*/ 60 w 432"/>
                  <a:gd name="T17" fmla="*/ 0 h 444"/>
                  <a:gd name="T18" fmla="*/ 432 w 432"/>
                  <a:gd name="T19" fmla="*/ 36 h 444"/>
                  <a:gd name="T20" fmla="*/ 426 w 432"/>
                  <a:gd name="T21" fmla="*/ 78 h 44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2"/>
                  <a:gd name="T34" fmla="*/ 0 h 444"/>
                  <a:gd name="T35" fmla="*/ 432 w 432"/>
                  <a:gd name="T36" fmla="*/ 444 h 44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2" h="444">
                    <a:moveTo>
                      <a:pt x="426" y="78"/>
                    </a:moveTo>
                    <a:lnTo>
                      <a:pt x="396" y="426"/>
                    </a:lnTo>
                    <a:lnTo>
                      <a:pt x="162" y="408"/>
                    </a:lnTo>
                    <a:lnTo>
                      <a:pt x="168" y="420"/>
                    </a:lnTo>
                    <a:lnTo>
                      <a:pt x="60" y="408"/>
                    </a:lnTo>
                    <a:lnTo>
                      <a:pt x="54" y="444"/>
                    </a:lnTo>
                    <a:lnTo>
                      <a:pt x="0" y="438"/>
                    </a:lnTo>
                    <a:lnTo>
                      <a:pt x="12" y="354"/>
                    </a:lnTo>
                    <a:lnTo>
                      <a:pt x="60" y="0"/>
                    </a:lnTo>
                    <a:lnTo>
                      <a:pt x="432" y="36"/>
                    </a:lnTo>
                    <a:lnTo>
                      <a:pt x="426" y="78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33" name="Freeform 460"/>
              <p:cNvSpPr>
                <a:spLocks noChangeAspect="1"/>
              </p:cNvSpPr>
              <p:nvPr/>
            </p:nvSpPr>
            <p:spPr bwMode="auto">
              <a:xfrm>
                <a:off x="2049" y="2214"/>
                <a:ext cx="432" cy="444"/>
              </a:xfrm>
              <a:custGeom>
                <a:avLst/>
                <a:gdLst>
                  <a:gd name="T0" fmla="*/ 426 w 432"/>
                  <a:gd name="T1" fmla="*/ 78 h 444"/>
                  <a:gd name="T2" fmla="*/ 396 w 432"/>
                  <a:gd name="T3" fmla="*/ 426 h 444"/>
                  <a:gd name="T4" fmla="*/ 162 w 432"/>
                  <a:gd name="T5" fmla="*/ 408 h 444"/>
                  <a:gd name="T6" fmla="*/ 168 w 432"/>
                  <a:gd name="T7" fmla="*/ 420 h 444"/>
                  <a:gd name="T8" fmla="*/ 60 w 432"/>
                  <a:gd name="T9" fmla="*/ 408 h 444"/>
                  <a:gd name="T10" fmla="*/ 54 w 432"/>
                  <a:gd name="T11" fmla="*/ 444 h 444"/>
                  <a:gd name="T12" fmla="*/ 0 w 432"/>
                  <a:gd name="T13" fmla="*/ 438 h 444"/>
                  <a:gd name="T14" fmla="*/ 12 w 432"/>
                  <a:gd name="T15" fmla="*/ 354 h 444"/>
                  <a:gd name="T16" fmla="*/ 60 w 432"/>
                  <a:gd name="T17" fmla="*/ 0 h 444"/>
                  <a:gd name="T18" fmla="*/ 432 w 432"/>
                  <a:gd name="T19" fmla="*/ 36 h 444"/>
                  <a:gd name="T20" fmla="*/ 426 w 432"/>
                  <a:gd name="T21" fmla="*/ 78 h 444"/>
                  <a:gd name="T22" fmla="*/ 426 w 432"/>
                  <a:gd name="T23" fmla="*/ 84 h 44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32"/>
                  <a:gd name="T37" fmla="*/ 0 h 444"/>
                  <a:gd name="T38" fmla="*/ 432 w 432"/>
                  <a:gd name="T39" fmla="*/ 444 h 44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32" h="444">
                    <a:moveTo>
                      <a:pt x="426" y="78"/>
                    </a:moveTo>
                    <a:lnTo>
                      <a:pt x="396" y="426"/>
                    </a:lnTo>
                    <a:lnTo>
                      <a:pt x="162" y="408"/>
                    </a:lnTo>
                    <a:lnTo>
                      <a:pt x="168" y="420"/>
                    </a:lnTo>
                    <a:lnTo>
                      <a:pt x="60" y="408"/>
                    </a:lnTo>
                    <a:lnTo>
                      <a:pt x="54" y="444"/>
                    </a:lnTo>
                    <a:lnTo>
                      <a:pt x="0" y="438"/>
                    </a:lnTo>
                    <a:lnTo>
                      <a:pt x="12" y="354"/>
                    </a:lnTo>
                    <a:lnTo>
                      <a:pt x="60" y="0"/>
                    </a:lnTo>
                    <a:lnTo>
                      <a:pt x="432" y="36"/>
                    </a:lnTo>
                    <a:lnTo>
                      <a:pt x="426" y="78"/>
                    </a:lnTo>
                    <a:lnTo>
                      <a:pt x="426" y="8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34" name="Freeform 461"/>
              <p:cNvSpPr>
                <a:spLocks noChangeAspect="1"/>
              </p:cNvSpPr>
              <p:nvPr/>
            </p:nvSpPr>
            <p:spPr bwMode="auto">
              <a:xfrm>
                <a:off x="3843" y="1500"/>
                <a:ext cx="372" cy="324"/>
              </a:xfrm>
              <a:custGeom>
                <a:avLst/>
                <a:gdLst>
                  <a:gd name="T0" fmla="*/ 360 w 372"/>
                  <a:gd name="T1" fmla="*/ 168 h 324"/>
                  <a:gd name="T2" fmla="*/ 360 w 372"/>
                  <a:gd name="T3" fmla="*/ 222 h 324"/>
                  <a:gd name="T4" fmla="*/ 372 w 372"/>
                  <a:gd name="T5" fmla="*/ 288 h 324"/>
                  <a:gd name="T6" fmla="*/ 366 w 372"/>
                  <a:gd name="T7" fmla="*/ 306 h 324"/>
                  <a:gd name="T8" fmla="*/ 360 w 372"/>
                  <a:gd name="T9" fmla="*/ 324 h 324"/>
                  <a:gd name="T10" fmla="*/ 354 w 372"/>
                  <a:gd name="T11" fmla="*/ 318 h 324"/>
                  <a:gd name="T12" fmla="*/ 300 w 372"/>
                  <a:gd name="T13" fmla="*/ 294 h 324"/>
                  <a:gd name="T14" fmla="*/ 282 w 372"/>
                  <a:gd name="T15" fmla="*/ 282 h 324"/>
                  <a:gd name="T16" fmla="*/ 252 w 372"/>
                  <a:gd name="T17" fmla="*/ 252 h 324"/>
                  <a:gd name="T18" fmla="*/ 6 w 372"/>
                  <a:gd name="T19" fmla="*/ 300 h 324"/>
                  <a:gd name="T20" fmla="*/ 0 w 372"/>
                  <a:gd name="T21" fmla="*/ 282 h 324"/>
                  <a:gd name="T22" fmla="*/ 42 w 372"/>
                  <a:gd name="T23" fmla="*/ 234 h 324"/>
                  <a:gd name="T24" fmla="*/ 30 w 372"/>
                  <a:gd name="T25" fmla="*/ 192 h 324"/>
                  <a:gd name="T26" fmla="*/ 78 w 372"/>
                  <a:gd name="T27" fmla="*/ 180 h 324"/>
                  <a:gd name="T28" fmla="*/ 114 w 372"/>
                  <a:gd name="T29" fmla="*/ 180 h 324"/>
                  <a:gd name="T30" fmla="*/ 156 w 372"/>
                  <a:gd name="T31" fmla="*/ 168 h 324"/>
                  <a:gd name="T32" fmla="*/ 180 w 372"/>
                  <a:gd name="T33" fmla="*/ 144 h 324"/>
                  <a:gd name="T34" fmla="*/ 174 w 372"/>
                  <a:gd name="T35" fmla="*/ 120 h 324"/>
                  <a:gd name="T36" fmla="*/ 174 w 372"/>
                  <a:gd name="T37" fmla="*/ 108 h 324"/>
                  <a:gd name="T38" fmla="*/ 168 w 372"/>
                  <a:gd name="T39" fmla="*/ 114 h 324"/>
                  <a:gd name="T40" fmla="*/ 162 w 372"/>
                  <a:gd name="T41" fmla="*/ 102 h 324"/>
                  <a:gd name="T42" fmla="*/ 210 w 372"/>
                  <a:gd name="T43" fmla="*/ 36 h 324"/>
                  <a:gd name="T44" fmla="*/ 234 w 372"/>
                  <a:gd name="T45" fmla="*/ 12 h 324"/>
                  <a:gd name="T46" fmla="*/ 312 w 372"/>
                  <a:gd name="T47" fmla="*/ 0 h 324"/>
                  <a:gd name="T48" fmla="*/ 324 w 372"/>
                  <a:gd name="T49" fmla="*/ 72 h 324"/>
                  <a:gd name="T50" fmla="*/ 336 w 372"/>
                  <a:gd name="T51" fmla="*/ 108 h 324"/>
                  <a:gd name="T52" fmla="*/ 342 w 372"/>
                  <a:gd name="T53" fmla="*/ 108 h 324"/>
                  <a:gd name="T54" fmla="*/ 354 w 372"/>
                  <a:gd name="T55" fmla="*/ 162 h 324"/>
                  <a:gd name="T56" fmla="*/ 360 w 372"/>
                  <a:gd name="T57" fmla="*/ 168 h 32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72"/>
                  <a:gd name="T88" fmla="*/ 0 h 324"/>
                  <a:gd name="T89" fmla="*/ 372 w 372"/>
                  <a:gd name="T90" fmla="*/ 324 h 324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72" h="324">
                    <a:moveTo>
                      <a:pt x="360" y="168"/>
                    </a:moveTo>
                    <a:lnTo>
                      <a:pt x="360" y="222"/>
                    </a:lnTo>
                    <a:lnTo>
                      <a:pt x="372" y="288"/>
                    </a:lnTo>
                    <a:lnTo>
                      <a:pt x="366" y="306"/>
                    </a:lnTo>
                    <a:lnTo>
                      <a:pt x="360" y="324"/>
                    </a:lnTo>
                    <a:lnTo>
                      <a:pt x="354" y="318"/>
                    </a:lnTo>
                    <a:lnTo>
                      <a:pt x="300" y="294"/>
                    </a:lnTo>
                    <a:lnTo>
                      <a:pt x="282" y="282"/>
                    </a:lnTo>
                    <a:lnTo>
                      <a:pt x="252" y="252"/>
                    </a:lnTo>
                    <a:lnTo>
                      <a:pt x="6" y="300"/>
                    </a:lnTo>
                    <a:lnTo>
                      <a:pt x="0" y="282"/>
                    </a:lnTo>
                    <a:lnTo>
                      <a:pt x="42" y="234"/>
                    </a:lnTo>
                    <a:lnTo>
                      <a:pt x="30" y="192"/>
                    </a:lnTo>
                    <a:lnTo>
                      <a:pt x="78" y="180"/>
                    </a:lnTo>
                    <a:lnTo>
                      <a:pt x="114" y="180"/>
                    </a:lnTo>
                    <a:lnTo>
                      <a:pt x="156" y="168"/>
                    </a:lnTo>
                    <a:lnTo>
                      <a:pt x="180" y="144"/>
                    </a:lnTo>
                    <a:lnTo>
                      <a:pt x="174" y="120"/>
                    </a:lnTo>
                    <a:lnTo>
                      <a:pt x="174" y="108"/>
                    </a:lnTo>
                    <a:lnTo>
                      <a:pt x="168" y="114"/>
                    </a:lnTo>
                    <a:lnTo>
                      <a:pt x="162" y="102"/>
                    </a:lnTo>
                    <a:lnTo>
                      <a:pt x="210" y="36"/>
                    </a:lnTo>
                    <a:lnTo>
                      <a:pt x="234" y="12"/>
                    </a:lnTo>
                    <a:lnTo>
                      <a:pt x="312" y="0"/>
                    </a:lnTo>
                    <a:lnTo>
                      <a:pt x="324" y="72"/>
                    </a:lnTo>
                    <a:lnTo>
                      <a:pt x="336" y="108"/>
                    </a:lnTo>
                    <a:lnTo>
                      <a:pt x="342" y="108"/>
                    </a:lnTo>
                    <a:lnTo>
                      <a:pt x="354" y="162"/>
                    </a:lnTo>
                    <a:lnTo>
                      <a:pt x="360" y="168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35" name="Freeform 462"/>
              <p:cNvSpPr>
                <a:spLocks noChangeAspect="1"/>
              </p:cNvSpPr>
              <p:nvPr/>
            </p:nvSpPr>
            <p:spPr bwMode="auto">
              <a:xfrm>
                <a:off x="3843" y="1500"/>
                <a:ext cx="372" cy="324"/>
              </a:xfrm>
              <a:custGeom>
                <a:avLst/>
                <a:gdLst>
                  <a:gd name="T0" fmla="*/ 360 w 372"/>
                  <a:gd name="T1" fmla="*/ 168 h 324"/>
                  <a:gd name="T2" fmla="*/ 360 w 372"/>
                  <a:gd name="T3" fmla="*/ 222 h 324"/>
                  <a:gd name="T4" fmla="*/ 372 w 372"/>
                  <a:gd name="T5" fmla="*/ 288 h 324"/>
                  <a:gd name="T6" fmla="*/ 366 w 372"/>
                  <a:gd name="T7" fmla="*/ 306 h 324"/>
                  <a:gd name="T8" fmla="*/ 360 w 372"/>
                  <a:gd name="T9" fmla="*/ 324 h 324"/>
                  <a:gd name="T10" fmla="*/ 354 w 372"/>
                  <a:gd name="T11" fmla="*/ 318 h 324"/>
                  <a:gd name="T12" fmla="*/ 300 w 372"/>
                  <a:gd name="T13" fmla="*/ 294 h 324"/>
                  <a:gd name="T14" fmla="*/ 282 w 372"/>
                  <a:gd name="T15" fmla="*/ 282 h 324"/>
                  <a:gd name="T16" fmla="*/ 252 w 372"/>
                  <a:gd name="T17" fmla="*/ 252 h 324"/>
                  <a:gd name="T18" fmla="*/ 6 w 372"/>
                  <a:gd name="T19" fmla="*/ 300 h 324"/>
                  <a:gd name="T20" fmla="*/ 0 w 372"/>
                  <a:gd name="T21" fmla="*/ 282 h 324"/>
                  <a:gd name="T22" fmla="*/ 42 w 372"/>
                  <a:gd name="T23" fmla="*/ 234 h 324"/>
                  <a:gd name="T24" fmla="*/ 30 w 372"/>
                  <a:gd name="T25" fmla="*/ 192 h 324"/>
                  <a:gd name="T26" fmla="*/ 78 w 372"/>
                  <a:gd name="T27" fmla="*/ 180 h 324"/>
                  <a:gd name="T28" fmla="*/ 114 w 372"/>
                  <a:gd name="T29" fmla="*/ 180 h 324"/>
                  <a:gd name="T30" fmla="*/ 156 w 372"/>
                  <a:gd name="T31" fmla="*/ 168 h 324"/>
                  <a:gd name="T32" fmla="*/ 180 w 372"/>
                  <a:gd name="T33" fmla="*/ 144 h 324"/>
                  <a:gd name="T34" fmla="*/ 174 w 372"/>
                  <a:gd name="T35" fmla="*/ 120 h 324"/>
                  <a:gd name="T36" fmla="*/ 174 w 372"/>
                  <a:gd name="T37" fmla="*/ 108 h 324"/>
                  <a:gd name="T38" fmla="*/ 168 w 372"/>
                  <a:gd name="T39" fmla="*/ 114 h 324"/>
                  <a:gd name="T40" fmla="*/ 162 w 372"/>
                  <a:gd name="T41" fmla="*/ 102 h 324"/>
                  <a:gd name="T42" fmla="*/ 210 w 372"/>
                  <a:gd name="T43" fmla="*/ 36 h 324"/>
                  <a:gd name="T44" fmla="*/ 234 w 372"/>
                  <a:gd name="T45" fmla="*/ 12 h 324"/>
                  <a:gd name="T46" fmla="*/ 312 w 372"/>
                  <a:gd name="T47" fmla="*/ 0 h 324"/>
                  <a:gd name="T48" fmla="*/ 324 w 372"/>
                  <a:gd name="T49" fmla="*/ 72 h 324"/>
                  <a:gd name="T50" fmla="*/ 336 w 372"/>
                  <a:gd name="T51" fmla="*/ 108 h 324"/>
                  <a:gd name="T52" fmla="*/ 342 w 372"/>
                  <a:gd name="T53" fmla="*/ 108 h 324"/>
                  <a:gd name="T54" fmla="*/ 354 w 372"/>
                  <a:gd name="T55" fmla="*/ 162 h 324"/>
                  <a:gd name="T56" fmla="*/ 360 w 372"/>
                  <a:gd name="T57" fmla="*/ 168 h 324"/>
                  <a:gd name="T58" fmla="*/ 360 w 372"/>
                  <a:gd name="T59" fmla="*/ 174 h 32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372"/>
                  <a:gd name="T91" fmla="*/ 0 h 324"/>
                  <a:gd name="T92" fmla="*/ 372 w 372"/>
                  <a:gd name="T93" fmla="*/ 324 h 32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372" h="324">
                    <a:moveTo>
                      <a:pt x="360" y="168"/>
                    </a:moveTo>
                    <a:lnTo>
                      <a:pt x="360" y="222"/>
                    </a:lnTo>
                    <a:lnTo>
                      <a:pt x="372" y="288"/>
                    </a:lnTo>
                    <a:lnTo>
                      <a:pt x="366" y="306"/>
                    </a:lnTo>
                    <a:lnTo>
                      <a:pt x="360" y="324"/>
                    </a:lnTo>
                    <a:lnTo>
                      <a:pt x="354" y="318"/>
                    </a:lnTo>
                    <a:lnTo>
                      <a:pt x="300" y="294"/>
                    </a:lnTo>
                    <a:lnTo>
                      <a:pt x="282" y="282"/>
                    </a:lnTo>
                    <a:lnTo>
                      <a:pt x="252" y="252"/>
                    </a:lnTo>
                    <a:lnTo>
                      <a:pt x="6" y="300"/>
                    </a:lnTo>
                    <a:lnTo>
                      <a:pt x="0" y="282"/>
                    </a:lnTo>
                    <a:lnTo>
                      <a:pt x="42" y="234"/>
                    </a:lnTo>
                    <a:lnTo>
                      <a:pt x="30" y="192"/>
                    </a:lnTo>
                    <a:lnTo>
                      <a:pt x="78" y="180"/>
                    </a:lnTo>
                    <a:lnTo>
                      <a:pt x="114" y="180"/>
                    </a:lnTo>
                    <a:lnTo>
                      <a:pt x="156" y="168"/>
                    </a:lnTo>
                    <a:lnTo>
                      <a:pt x="180" y="144"/>
                    </a:lnTo>
                    <a:lnTo>
                      <a:pt x="174" y="120"/>
                    </a:lnTo>
                    <a:lnTo>
                      <a:pt x="174" y="108"/>
                    </a:lnTo>
                    <a:lnTo>
                      <a:pt x="168" y="114"/>
                    </a:lnTo>
                    <a:lnTo>
                      <a:pt x="162" y="102"/>
                    </a:lnTo>
                    <a:lnTo>
                      <a:pt x="210" y="36"/>
                    </a:lnTo>
                    <a:lnTo>
                      <a:pt x="234" y="12"/>
                    </a:lnTo>
                    <a:lnTo>
                      <a:pt x="312" y="0"/>
                    </a:lnTo>
                    <a:lnTo>
                      <a:pt x="324" y="72"/>
                    </a:lnTo>
                    <a:lnTo>
                      <a:pt x="336" y="108"/>
                    </a:lnTo>
                    <a:lnTo>
                      <a:pt x="342" y="108"/>
                    </a:lnTo>
                    <a:lnTo>
                      <a:pt x="354" y="162"/>
                    </a:lnTo>
                    <a:lnTo>
                      <a:pt x="360" y="168"/>
                    </a:lnTo>
                    <a:lnTo>
                      <a:pt x="360" y="17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36" name="Freeform 463"/>
              <p:cNvSpPr>
                <a:spLocks noChangeAspect="1"/>
              </p:cNvSpPr>
              <p:nvPr/>
            </p:nvSpPr>
            <p:spPr bwMode="auto">
              <a:xfrm>
                <a:off x="4155" y="2172"/>
                <a:ext cx="36" cy="54"/>
              </a:xfrm>
              <a:custGeom>
                <a:avLst/>
                <a:gdLst>
                  <a:gd name="T0" fmla="*/ 0 w 36"/>
                  <a:gd name="T1" fmla="*/ 0 h 54"/>
                  <a:gd name="T2" fmla="*/ 36 w 36"/>
                  <a:gd name="T3" fmla="*/ 54 h 54"/>
                  <a:gd name="T4" fmla="*/ 0 w 36"/>
                  <a:gd name="T5" fmla="*/ 0 h 54"/>
                  <a:gd name="T6" fmla="*/ 0 w 36"/>
                  <a:gd name="T7" fmla="*/ 6 h 5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6"/>
                  <a:gd name="T13" fmla="*/ 0 h 54"/>
                  <a:gd name="T14" fmla="*/ 36 w 36"/>
                  <a:gd name="T15" fmla="*/ 54 h 5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6" h="54">
                    <a:moveTo>
                      <a:pt x="0" y="0"/>
                    </a:moveTo>
                    <a:lnTo>
                      <a:pt x="36" y="54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37" name="Freeform 464"/>
              <p:cNvSpPr>
                <a:spLocks noChangeAspect="1"/>
              </p:cNvSpPr>
              <p:nvPr/>
            </p:nvSpPr>
            <p:spPr bwMode="auto">
              <a:xfrm>
                <a:off x="3651" y="2178"/>
                <a:ext cx="528" cy="234"/>
              </a:xfrm>
              <a:custGeom>
                <a:avLst/>
                <a:gdLst>
                  <a:gd name="T0" fmla="*/ 528 w 528"/>
                  <a:gd name="T1" fmla="*/ 66 h 234"/>
                  <a:gd name="T2" fmla="*/ 510 w 528"/>
                  <a:gd name="T3" fmla="*/ 90 h 234"/>
                  <a:gd name="T4" fmla="*/ 486 w 528"/>
                  <a:gd name="T5" fmla="*/ 96 h 234"/>
                  <a:gd name="T6" fmla="*/ 486 w 528"/>
                  <a:gd name="T7" fmla="*/ 78 h 234"/>
                  <a:gd name="T8" fmla="*/ 474 w 528"/>
                  <a:gd name="T9" fmla="*/ 84 h 234"/>
                  <a:gd name="T10" fmla="*/ 480 w 528"/>
                  <a:gd name="T11" fmla="*/ 96 h 234"/>
                  <a:gd name="T12" fmla="*/ 450 w 528"/>
                  <a:gd name="T13" fmla="*/ 90 h 234"/>
                  <a:gd name="T14" fmla="*/ 486 w 528"/>
                  <a:gd name="T15" fmla="*/ 102 h 234"/>
                  <a:gd name="T16" fmla="*/ 474 w 528"/>
                  <a:gd name="T17" fmla="*/ 126 h 234"/>
                  <a:gd name="T18" fmla="*/ 456 w 528"/>
                  <a:gd name="T19" fmla="*/ 126 h 234"/>
                  <a:gd name="T20" fmla="*/ 474 w 528"/>
                  <a:gd name="T21" fmla="*/ 132 h 234"/>
                  <a:gd name="T22" fmla="*/ 492 w 528"/>
                  <a:gd name="T23" fmla="*/ 120 h 234"/>
                  <a:gd name="T24" fmla="*/ 504 w 528"/>
                  <a:gd name="T25" fmla="*/ 126 h 234"/>
                  <a:gd name="T26" fmla="*/ 492 w 528"/>
                  <a:gd name="T27" fmla="*/ 144 h 234"/>
                  <a:gd name="T28" fmla="*/ 486 w 528"/>
                  <a:gd name="T29" fmla="*/ 138 h 234"/>
                  <a:gd name="T30" fmla="*/ 462 w 528"/>
                  <a:gd name="T31" fmla="*/ 156 h 234"/>
                  <a:gd name="T32" fmla="*/ 456 w 528"/>
                  <a:gd name="T33" fmla="*/ 150 h 234"/>
                  <a:gd name="T34" fmla="*/ 450 w 528"/>
                  <a:gd name="T35" fmla="*/ 168 h 234"/>
                  <a:gd name="T36" fmla="*/ 438 w 528"/>
                  <a:gd name="T37" fmla="*/ 150 h 234"/>
                  <a:gd name="T38" fmla="*/ 444 w 528"/>
                  <a:gd name="T39" fmla="*/ 168 h 234"/>
                  <a:gd name="T40" fmla="*/ 426 w 528"/>
                  <a:gd name="T41" fmla="*/ 192 h 234"/>
                  <a:gd name="T42" fmla="*/ 420 w 528"/>
                  <a:gd name="T43" fmla="*/ 222 h 234"/>
                  <a:gd name="T44" fmla="*/ 414 w 528"/>
                  <a:gd name="T45" fmla="*/ 210 h 234"/>
                  <a:gd name="T46" fmla="*/ 414 w 528"/>
                  <a:gd name="T47" fmla="*/ 228 h 234"/>
                  <a:gd name="T48" fmla="*/ 378 w 528"/>
                  <a:gd name="T49" fmla="*/ 234 h 234"/>
                  <a:gd name="T50" fmla="*/ 372 w 528"/>
                  <a:gd name="T51" fmla="*/ 228 h 234"/>
                  <a:gd name="T52" fmla="*/ 294 w 528"/>
                  <a:gd name="T53" fmla="*/ 174 h 234"/>
                  <a:gd name="T54" fmla="*/ 228 w 528"/>
                  <a:gd name="T55" fmla="*/ 186 h 234"/>
                  <a:gd name="T56" fmla="*/ 210 w 528"/>
                  <a:gd name="T57" fmla="*/ 162 h 234"/>
                  <a:gd name="T58" fmla="*/ 120 w 528"/>
                  <a:gd name="T59" fmla="*/ 168 h 234"/>
                  <a:gd name="T60" fmla="*/ 78 w 528"/>
                  <a:gd name="T61" fmla="*/ 192 h 234"/>
                  <a:gd name="T62" fmla="*/ 0 w 528"/>
                  <a:gd name="T63" fmla="*/ 204 h 234"/>
                  <a:gd name="T64" fmla="*/ 0 w 528"/>
                  <a:gd name="T65" fmla="*/ 186 h 234"/>
                  <a:gd name="T66" fmla="*/ 18 w 528"/>
                  <a:gd name="T67" fmla="*/ 180 h 234"/>
                  <a:gd name="T68" fmla="*/ 30 w 528"/>
                  <a:gd name="T69" fmla="*/ 156 h 234"/>
                  <a:gd name="T70" fmla="*/ 78 w 528"/>
                  <a:gd name="T71" fmla="*/ 132 h 234"/>
                  <a:gd name="T72" fmla="*/ 96 w 528"/>
                  <a:gd name="T73" fmla="*/ 108 h 234"/>
                  <a:gd name="T74" fmla="*/ 102 w 528"/>
                  <a:gd name="T75" fmla="*/ 114 h 234"/>
                  <a:gd name="T76" fmla="*/ 132 w 528"/>
                  <a:gd name="T77" fmla="*/ 96 h 234"/>
                  <a:gd name="T78" fmla="*/ 150 w 528"/>
                  <a:gd name="T79" fmla="*/ 78 h 234"/>
                  <a:gd name="T80" fmla="*/ 150 w 528"/>
                  <a:gd name="T81" fmla="*/ 54 h 234"/>
                  <a:gd name="T82" fmla="*/ 498 w 528"/>
                  <a:gd name="T83" fmla="*/ 0 h 234"/>
                  <a:gd name="T84" fmla="*/ 516 w 528"/>
                  <a:gd name="T85" fmla="*/ 30 h 234"/>
                  <a:gd name="T86" fmla="*/ 504 w 528"/>
                  <a:gd name="T87" fmla="*/ 18 h 234"/>
                  <a:gd name="T88" fmla="*/ 510 w 528"/>
                  <a:gd name="T89" fmla="*/ 24 h 234"/>
                  <a:gd name="T90" fmla="*/ 492 w 528"/>
                  <a:gd name="T91" fmla="*/ 18 h 234"/>
                  <a:gd name="T92" fmla="*/ 498 w 528"/>
                  <a:gd name="T93" fmla="*/ 30 h 234"/>
                  <a:gd name="T94" fmla="*/ 486 w 528"/>
                  <a:gd name="T95" fmla="*/ 30 h 234"/>
                  <a:gd name="T96" fmla="*/ 492 w 528"/>
                  <a:gd name="T97" fmla="*/ 36 h 234"/>
                  <a:gd name="T98" fmla="*/ 480 w 528"/>
                  <a:gd name="T99" fmla="*/ 30 h 234"/>
                  <a:gd name="T100" fmla="*/ 480 w 528"/>
                  <a:gd name="T101" fmla="*/ 42 h 234"/>
                  <a:gd name="T102" fmla="*/ 468 w 528"/>
                  <a:gd name="T103" fmla="*/ 48 h 234"/>
                  <a:gd name="T104" fmla="*/ 456 w 528"/>
                  <a:gd name="T105" fmla="*/ 24 h 234"/>
                  <a:gd name="T106" fmla="*/ 462 w 528"/>
                  <a:gd name="T107" fmla="*/ 54 h 234"/>
                  <a:gd name="T108" fmla="*/ 504 w 528"/>
                  <a:gd name="T109" fmla="*/ 42 h 234"/>
                  <a:gd name="T110" fmla="*/ 504 w 528"/>
                  <a:gd name="T111" fmla="*/ 66 h 234"/>
                  <a:gd name="T112" fmla="*/ 510 w 528"/>
                  <a:gd name="T113" fmla="*/ 66 h 234"/>
                  <a:gd name="T114" fmla="*/ 516 w 528"/>
                  <a:gd name="T115" fmla="*/ 42 h 234"/>
                  <a:gd name="T116" fmla="*/ 528 w 528"/>
                  <a:gd name="T117" fmla="*/ 66 h 23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28"/>
                  <a:gd name="T178" fmla="*/ 0 h 234"/>
                  <a:gd name="T179" fmla="*/ 528 w 528"/>
                  <a:gd name="T180" fmla="*/ 234 h 23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28" h="234">
                    <a:moveTo>
                      <a:pt x="528" y="66"/>
                    </a:moveTo>
                    <a:lnTo>
                      <a:pt x="510" y="90"/>
                    </a:lnTo>
                    <a:lnTo>
                      <a:pt x="486" y="96"/>
                    </a:lnTo>
                    <a:lnTo>
                      <a:pt x="486" y="78"/>
                    </a:lnTo>
                    <a:lnTo>
                      <a:pt x="474" y="84"/>
                    </a:lnTo>
                    <a:lnTo>
                      <a:pt x="480" y="96"/>
                    </a:lnTo>
                    <a:lnTo>
                      <a:pt x="450" y="90"/>
                    </a:lnTo>
                    <a:lnTo>
                      <a:pt x="486" y="102"/>
                    </a:lnTo>
                    <a:lnTo>
                      <a:pt x="474" y="126"/>
                    </a:lnTo>
                    <a:lnTo>
                      <a:pt x="456" y="126"/>
                    </a:lnTo>
                    <a:lnTo>
                      <a:pt x="474" y="132"/>
                    </a:lnTo>
                    <a:lnTo>
                      <a:pt x="492" y="120"/>
                    </a:lnTo>
                    <a:lnTo>
                      <a:pt x="504" y="126"/>
                    </a:lnTo>
                    <a:lnTo>
                      <a:pt x="492" y="144"/>
                    </a:lnTo>
                    <a:lnTo>
                      <a:pt x="486" y="138"/>
                    </a:lnTo>
                    <a:lnTo>
                      <a:pt x="462" y="156"/>
                    </a:lnTo>
                    <a:lnTo>
                      <a:pt x="456" y="150"/>
                    </a:lnTo>
                    <a:lnTo>
                      <a:pt x="450" y="168"/>
                    </a:lnTo>
                    <a:lnTo>
                      <a:pt x="438" y="150"/>
                    </a:lnTo>
                    <a:lnTo>
                      <a:pt x="444" y="168"/>
                    </a:lnTo>
                    <a:lnTo>
                      <a:pt x="426" y="192"/>
                    </a:lnTo>
                    <a:lnTo>
                      <a:pt x="420" y="222"/>
                    </a:lnTo>
                    <a:lnTo>
                      <a:pt x="414" y="210"/>
                    </a:lnTo>
                    <a:lnTo>
                      <a:pt x="414" y="228"/>
                    </a:lnTo>
                    <a:lnTo>
                      <a:pt x="378" y="234"/>
                    </a:lnTo>
                    <a:lnTo>
                      <a:pt x="372" y="228"/>
                    </a:lnTo>
                    <a:lnTo>
                      <a:pt x="294" y="174"/>
                    </a:lnTo>
                    <a:lnTo>
                      <a:pt x="228" y="186"/>
                    </a:lnTo>
                    <a:lnTo>
                      <a:pt x="210" y="162"/>
                    </a:lnTo>
                    <a:lnTo>
                      <a:pt x="120" y="168"/>
                    </a:lnTo>
                    <a:lnTo>
                      <a:pt x="78" y="192"/>
                    </a:lnTo>
                    <a:lnTo>
                      <a:pt x="0" y="204"/>
                    </a:lnTo>
                    <a:lnTo>
                      <a:pt x="0" y="186"/>
                    </a:lnTo>
                    <a:lnTo>
                      <a:pt x="18" y="180"/>
                    </a:lnTo>
                    <a:lnTo>
                      <a:pt x="30" y="156"/>
                    </a:lnTo>
                    <a:lnTo>
                      <a:pt x="78" y="132"/>
                    </a:lnTo>
                    <a:lnTo>
                      <a:pt x="96" y="108"/>
                    </a:lnTo>
                    <a:lnTo>
                      <a:pt x="102" y="114"/>
                    </a:lnTo>
                    <a:lnTo>
                      <a:pt x="132" y="96"/>
                    </a:lnTo>
                    <a:lnTo>
                      <a:pt x="150" y="78"/>
                    </a:lnTo>
                    <a:lnTo>
                      <a:pt x="150" y="54"/>
                    </a:lnTo>
                    <a:lnTo>
                      <a:pt x="498" y="0"/>
                    </a:lnTo>
                    <a:lnTo>
                      <a:pt x="516" y="30"/>
                    </a:lnTo>
                    <a:lnTo>
                      <a:pt x="504" y="18"/>
                    </a:lnTo>
                    <a:lnTo>
                      <a:pt x="510" y="24"/>
                    </a:lnTo>
                    <a:lnTo>
                      <a:pt x="492" y="18"/>
                    </a:lnTo>
                    <a:lnTo>
                      <a:pt x="498" y="30"/>
                    </a:lnTo>
                    <a:lnTo>
                      <a:pt x="486" y="30"/>
                    </a:lnTo>
                    <a:lnTo>
                      <a:pt x="492" y="36"/>
                    </a:lnTo>
                    <a:lnTo>
                      <a:pt x="480" y="30"/>
                    </a:lnTo>
                    <a:lnTo>
                      <a:pt x="480" y="42"/>
                    </a:lnTo>
                    <a:lnTo>
                      <a:pt x="468" y="48"/>
                    </a:lnTo>
                    <a:lnTo>
                      <a:pt x="456" y="24"/>
                    </a:lnTo>
                    <a:lnTo>
                      <a:pt x="462" y="54"/>
                    </a:lnTo>
                    <a:lnTo>
                      <a:pt x="504" y="42"/>
                    </a:lnTo>
                    <a:lnTo>
                      <a:pt x="504" y="66"/>
                    </a:lnTo>
                    <a:lnTo>
                      <a:pt x="510" y="66"/>
                    </a:lnTo>
                    <a:lnTo>
                      <a:pt x="516" y="42"/>
                    </a:lnTo>
                    <a:lnTo>
                      <a:pt x="528" y="66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38" name="Freeform 465"/>
              <p:cNvSpPr>
                <a:spLocks noChangeAspect="1"/>
              </p:cNvSpPr>
              <p:nvPr/>
            </p:nvSpPr>
            <p:spPr bwMode="auto">
              <a:xfrm>
                <a:off x="3651" y="2178"/>
                <a:ext cx="528" cy="234"/>
              </a:xfrm>
              <a:custGeom>
                <a:avLst/>
                <a:gdLst>
                  <a:gd name="T0" fmla="*/ 528 w 528"/>
                  <a:gd name="T1" fmla="*/ 66 h 234"/>
                  <a:gd name="T2" fmla="*/ 510 w 528"/>
                  <a:gd name="T3" fmla="*/ 90 h 234"/>
                  <a:gd name="T4" fmla="*/ 486 w 528"/>
                  <a:gd name="T5" fmla="*/ 96 h 234"/>
                  <a:gd name="T6" fmla="*/ 486 w 528"/>
                  <a:gd name="T7" fmla="*/ 78 h 234"/>
                  <a:gd name="T8" fmla="*/ 474 w 528"/>
                  <a:gd name="T9" fmla="*/ 84 h 234"/>
                  <a:gd name="T10" fmla="*/ 480 w 528"/>
                  <a:gd name="T11" fmla="*/ 96 h 234"/>
                  <a:gd name="T12" fmla="*/ 450 w 528"/>
                  <a:gd name="T13" fmla="*/ 90 h 234"/>
                  <a:gd name="T14" fmla="*/ 486 w 528"/>
                  <a:gd name="T15" fmla="*/ 102 h 234"/>
                  <a:gd name="T16" fmla="*/ 474 w 528"/>
                  <a:gd name="T17" fmla="*/ 126 h 234"/>
                  <a:gd name="T18" fmla="*/ 456 w 528"/>
                  <a:gd name="T19" fmla="*/ 126 h 234"/>
                  <a:gd name="T20" fmla="*/ 474 w 528"/>
                  <a:gd name="T21" fmla="*/ 132 h 234"/>
                  <a:gd name="T22" fmla="*/ 492 w 528"/>
                  <a:gd name="T23" fmla="*/ 120 h 234"/>
                  <a:gd name="T24" fmla="*/ 504 w 528"/>
                  <a:gd name="T25" fmla="*/ 126 h 234"/>
                  <a:gd name="T26" fmla="*/ 492 w 528"/>
                  <a:gd name="T27" fmla="*/ 144 h 234"/>
                  <a:gd name="T28" fmla="*/ 486 w 528"/>
                  <a:gd name="T29" fmla="*/ 138 h 234"/>
                  <a:gd name="T30" fmla="*/ 462 w 528"/>
                  <a:gd name="T31" fmla="*/ 156 h 234"/>
                  <a:gd name="T32" fmla="*/ 456 w 528"/>
                  <a:gd name="T33" fmla="*/ 150 h 234"/>
                  <a:gd name="T34" fmla="*/ 450 w 528"/>
                  <a:gd name="T35" fmla="*/ 168 h 234"/>
                  <a:gd name="T36" fmla="*/ 438 w 528"/>
                  <a:gd name="T37" fmla="*/ 150 h 234"/>
                  <a:gd name="T38" fmla="*/ 444 w 528"/>
                  <a:gd name="T39" fmla="*/ 168 h 234"/>
                  <a:gd name="T40" fmla="*/ 426 w 528"/>
                  <a:gd name="T41" fmla="*/ 192 h 234"/>
                  <a:gd name="T42" fmla="*/ 420 w 528"/>
                  <a:gd name="T43" fmla="*/ 222 h 234"/>
                  <a:gd name="T44" fmla="*/ 414 w 528"/>
                  <a:gd name="T45" fmla="*/ 210 h 234"/>
                  <a:gd name="T46" fmla="*/ 414 w 528"/>
                  <a:gd name="T47" fmla="*/ 228 h 234"/>
                  <a:gd name="T48" fmla="*/ 378 w 528"/>
                  <a:gd name="T49" fmla="*/ 234 h 234"/>
                  <a:gd name="T50" fmla="*/ 372 w 528"/>
                  <a:gd name="T51" fmla="*/ 228 h 234"/>
                  <a:gd name="T52" fmla="*/ 294 w 528"/>
                  <a:gd name="T53" fmla="*/ 174 h 234"/>
                  <a:gd name="T54" fmla="*/ 228 w 528"/>
                  <a:gd name="T55" fmla="*/ 186 h 234"/>
                  <a:gd name="T56" fmla="*/ 210 w 528"/>
                  <a:gd name="T57" fmla="*/ 162 h 234"/>
                  <a:gd name="T58" fmla="*/ 120 w 528"/>
                  <a:gd name="T59" fmla="*/ 168 h 234"/>
                  <a:gd name="T60" fmla="*/ 78 w 528"/>
                  <a:gd name="T61" fmla="*/ 192 h 234"/>
                  <a:gd name="T62" fmla="*/ 0 w 528"/>
                  <a:gd name="T63" fmla="*/ 204 h 234"/>
                  <a:gd name="T64" fmla="*/ 0 w 528"/>
                  <a:gd name="T65" fmla="*/ 186 h 234"/>
                  <a:gd name="T66" fmla="*/ 18 w 528"/>
                  <a:gd name="T67" fmla="*/ 180 h 234"/>
                  <a:gd name="T68" fmla="*/ 30 w 528"/>
                  <a:gd name="T69" fmla="*/ 156 h 234"/>
                  <a:gd name="T70" fmla="*/ 78 w 528"/>
                  <a:gd name="T71" fmla="*/ 132 h 234"/>
                  <a:gd name="T72" fmla="*/ 96 w 528"/>
                  <a:gd name="T73" fmla="*/ 108 h 234"/>
                  <a:gd name="T74" fmla="*/ 102 w 528"/>
                  <a:gd name="T75" fmla="*/ 114 h 234"/>
                  <a:gd name="T76" fmla="*/ 132 w 528"/>
                  <a:gd name="T77" fmla="*/ 96 h 234"/>
                  <a:gd name="T78" fmla="*/ 150 w 528"/>
                  <a:gd name="T79" fmla="*/ 78 h 234"/>
                  <a:gd name="T80" fmla="*/ 150 w 528"/>
                  <a:gd name="T81" fmla="*/ 54 h 234"/>
                  <a:gd name="T82" fmla="*/ 498 w 528"/>
                  <a:gd name="T83" fmla="*/ 0 h 234"/>
                  <a:gd name="T84" fmla="*/ 516 w 528"/>
                  <a:gd name="T85" fmla="*/ 30 h 234"/>
                  <a:gd name="T86" fmla="*/ 504 w 528"/>
                  <a:gd name="T87" fmla="*/ 18 h 234"/>
                  <a:gd name="T88" fmla="*/ 510 w 528"/>
                  <a:gd name="T89" fmla="*/ 24 h 234"/>
                  <a:gd name="T90" fmla="*/ 492 w 528"/>
                  <a:gd name="T91" fmla="*/ 18 h 234"/>
                  <a:gd name="T92" fmla="*/ 498 w 528"/>
                  <a:gd name="T93" fmla="*/ 30 h 234"/>
                  <a:gd name="T94" fmla="*/ 486 w 528"/>
                  <a:gd name="T95" fmla="*/ 30 h 234"/>
                  <a:gd name="T96" fmla="*/ 492 w 528"/>
                  <a:gd name="T97" fmla="*/ 36 h 234"/>
                  <a:gd name="T98" fmla="*/ 480 w 528"/>
                  <a:gd name="T99" fmla="*/ 30 h 234"/>
                  <a:gd name="T100" fmla="*/ 480 w 528"/>
                  <a:gd name="T101" fmla="*/ 42 h 234"/>
                  <a:gd name="T102" fmla="*/ 468 w 528"/>
                  <a:gd name="T103" fmla="*/ 48 h 234"/>
                  <a:gd name="T104" fmla="*/ 456 w 528"/>
                  <a:gd name="T105" fmla="*/ 24 h 234"/>
                  <a:gd name="T106" fmla="*/ 462 w 528"/>
                  <a:gd name="T107" fmla="*/ 54 h 234"/>
                  <a:gd name="T108" fmla="*/ 504 w 528"/>
                  <a:gd name="T109" fmla="*/ 42 h 234"/>
                  <a:gd name="T110" fmla="*/ 504 w 528"/>
                  <a:gd name="T111" fmla="*/ 66 h 234"/>
                  <a:gd name="T112" fmla="*/ 510 w 528"/>
                  <a:gd name="T113" fmla="*/ 66 h 234"/>
                  <a:gd name="T114" fmla="*/ 516 w 528"/>
                  <a:gd name="T115" fmla="*/ 42 h 234"/>
                  <a:gd name="T116" fmla="*/ 528 w 528"/>
                  <a:gd name="T117" fmla="*/ 66 h 234"/>
                  <a:gd name="T118" fmla="*/ 528 w 528"/>
                  <a:gd name="T119" fmla="*/ 72 h 23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28"/>
                  <a:gd name="T181" fmla="*/ 0 h 234"/>
                  <a:gd name="T182" fmla="*/ 528 w 528"/>
                  <a:gd name="T183" fmla="*/ 234 h 234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28" h="234">
                    <a:moveTo>
                      <a:pt x="528" y="66"/>
                    </a:moveTo>
                    <a:lnTo>
                      <a:pt x="510" y="90"/>
                    </a:lnTo>
                    <a:lnTo>
                      <a:pt x="486" y="96"/>
                    </a:lnTo>
                    <a:lnTo>
                      <a:pt x="486" y="78"/>
                    </a:lnTo>
                    <a:lnTo>
                      <a:pt x="474" y="84"/>
                    </a:lnTo>
                    <a:lnTo>
                      <a:pt x="480" y="96"/>
                    </a:lnTo>
                    <a:lnTo>
                      <a:pt x="450" y="90"/>
                    </a:lnTo>
                    <a:lnTo>
                      <a:pt x="486" y="102"/>
                    </a:lnTo>
                    <a:lnTo>
                      <a:pt x="474" y="126"/>
                    </a:lnTo>
                    <a:lnTo>
                      <a:pt x="456" y="126"/>
                    </a:lnTo>
                    <a:lnTo>
                      <a:pt x="474" y="132"/>
                    </a:lnTo>
                    <a:lnTo>
                      <a:pt x="492" y="120"/>
                    </a:lnTo>
                    <a:lnTo>
                      <a:pt x="504" y="126"/>
                    </a:lnTo>
                    <a:lnTo>
                      <a:pt x="492" y="144"/>
                    </a:lnTo>
                    <a:lnTo>
                      <a:pt x="486" y="138"/>
                    </a:lnTo>
                    <a:lnTo>
                      <a:pt x="462" y="156"/>
                    </a:lnTo>
                    <a:lnTo>
                      <a:pt x="456" y="150"/>
                    </a:lnTo>
                    <a:lnTo>
                      <a:pt x="450" y="168"/>
                    </a:lnTo>
                    <a:lnTo>
                      <a:pt x="438" y="150"/>
                    </a:lnTo>
                    <a:lnTo>
                      <a:pt x="444" y="168"/>
                    </a:lnTo>
                    <a:lnTo>
                      <a:pt x="426" y="192"/>
                    </a:lnTo>
                    <a:lnTo>
                      <a:pt x="420" y="222"/>
                    </a:lnTo>
                    <a:lnTo>
                      <a:pt x="414" y="210"/>
                    </a:lnTo>
                    <a:lnTo>
                      <a:pt x="414" y="228"/>
                    </a:lnTo>
                    <a:lnTo>
                      <a:pt x="378" y="234"/>
                    </a:lnTo>
                    <a:lnTo>
                      <a:pt x="372" y="228"/>
                    </a:lnTo>
                    <a:lnTo>
                      <a:pt x="294" y="174"/>
                    </a:lnTo>
                    <a:lnTo>
                      <a:pt x="228" y="186"/>
                    </a:lnTo>
                    <a:lnTo>
                      <a:pt x="210" y="162"/>
                    </a:lnTo>
                    <a:lnTo>
                      <a:pt x="120" y="168"/>
                    </a:lnTo>
                    <a:lnTo>
                      <a:pt x="78" y="192"/>
                    </a:lnTo>
                    <a:lnTo>
                      <a:pt x="0" y="204"/>
                    </a:lnTo>
                    <a:lnTo>
                      <a:pt x="0" y="186"/>
                    </a:lnTo>
                    <a:lnTo>
                      <a:pt x="18" y="180"/>
                    </a:lnTo>
                    <a:lnTo>
                      <a:pt x="30" y="156"/>
                    </a:lnTo>
                    <a:lnTo>
                      <a:pt x="78" y="132"/>
                    </a:lnTo>
                    <a:lnTo>
                      <a:pt x="96" y="108"/>
                    </a:lnTo>
                    <a:lnTo>
                      <a:pt x="102" y="114"/>
                    </a:lnTo>
                    <a:lnTo>
                      <a:pt x="132" y="96"/>
                    </a:lnTo>
                    <a:lnTo>
                      <a:pt x="150" y="78"/>
                    </a:lnTo>
                    <a:lnTo>
                      <a:pt x="150" y="54"/>
                    </a:lnTo>
                    <a:lnTo>
                      <a:pt x="498" y="0"/>
                    </a:lnTo>
                    <a:lnTo>
                      <a:pt x="516" y="30"/>
                    </a:lnTo>
                    <a:lnTo>
                      <a:pt x="504" y="18"/>
                    </a:lnTo>
                    <a:lnTo>
                      <a:pt x="510" y="24"/>
                    </a:lnTo>
                    <a:lnTo>
                      <a:pt x="492" y="18"/>
                    </a:lnTo>
                    <a:lnTo>
                      <a:pt x="498" y="30"/>
                    </a:lnTo>
                    <a:lnTo>
                      <a:pt x="486" y="30"/>
                    </a:lnTo>
                    <a:lnTo>
                      <a:pt x="492" y="36"/>
                    </a:lnTo>
                    <a:lnTo>
                      <a:pt x="480" y="30"/>
                    </a:lnTo>
                    <a:lnTo>
                      <a:pt x="480" y="42"/>
                    </a:lnTo>
                    <a:lnTo>
                      <a:pt x="468" y="48"/>
                    </a:lnTo>
                    <a:lnTo>
                      <a:pt x="456" y="24"/>
                    </a:lnTo>
                    <a:lnTo>
                      <a:pt x="462" y="54"/>
                    </a:lnTo>
                    <a:lnTo>
                      <a:pt x="504" y="42"/>
                    </a:lnTo>
                    <a:lnTo>
                      <a:pt x="504" y="66"/>
                    </a:lnTo>
                    <a:lnTo>
                      <a:pt x="510" y="66"/>
                    </a:lnTo>
                    <a:lnTo>
                      <a:pt x="516" y="42"/>
                    </a:lnTo>
                    <a:lnTo>
                      <a:pt x="528" y="66"/>
                    </a:lnTo>
                    <a:lnTo>
                      <a:pt x="528" y="7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39" name="Freeform 466"/>
              <p:cNvSpPr>
                <a:spLocks noChangeAspect="1"/>
              </p:cNvSpPr>
              <p:nvPr/>
            </p:nvSpPr>
            <p:spPr bwMode="auto">
              <a:xfrm>
                <a:off x="4149" y="2172"/>
                <a:ext cx="6" cy="6"/>
              </a:xfrm>
              <a:custGeom>
                <a:avLst/>
                <a:gdLst>
                  <a:gd name="T0" fmla="*/ 6 w 6"/>
                  <a:gd name="T1" fmla="*/ 0 h 6"/>
                  <a:gd name="T2" fmla="*/ 0 w 6"/>
                  <a:gd name="T3" fmla="*/ 6 h 6"/>
                  <a:gd name="T4" fmla="*/ 6 w 6"/>
                  <a:gd name="T5" fmla="*/ 0 h 6"/>
                  <a:gd name="T6" fmla="*/ 6 w 6"/>
                  <a:gd name="T7" fmla="*/ 6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6"/>
                  <a:gd name="T14" fmla="*/ 6 w 6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6">
                    <a:moveTo>
                      <a:pt x="6" y="0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40" name="Freeform 467"/>
              <p:cNvSpPr>
                <a:spLocks noChangeAspect="1"/>
              </p:cNvSpPr>
              <p:nvPr/>
            </p:nvSpPr>
            <p:spPr bwMode="auto">
              <a:xfrm>
                <a:off x="2475" y="1320"/>
                <a:ext cx="408" cy="252"/>
              </a:xfrm>
              <a:custGeom>
                <a:avLst/>
                <a:gdLst>
                  <a:gd name="T0" fmla="*/ 408 w 408"/>
                  <a:gd name="T1" fmla="*/ 252 h 252"/>
                  <a:gd name="T2" fmla="*/ 0 w 408"/>
                  <a:gd name="T3" fmla="*/ 234 h 252"/>
                  <a:gd name="T4" fmla="*/ 6 w 408"/>
                  <a:gd name="T5" fmla="*/ 204 h 252"/>
                  <a:gd name="T6" fmla="*/ 24 w 408"/>
                  <a:gd name="T7" fmla="*/ 0 h 252"/>
                  <a:gd name="T8" fmla="*/ 378 w 408"/>
                  <a:gd name="T9" fmla="*/ 18 h 252"/>
                  <a:gd name="T10" fmla="*/ 408 w 408"/>
                  <a:gd name="T11" fmla="*/ 246 h 252"/>
                  <a:gd name="T12" fmla="*/ 408 w 408"/>
                  <a:gd name="T13" fmla="*/ 252 h 2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08"/>
                  <a:gd name="T22" fmla="*/ 0 h 252"/>
                  <a:gd name="T23" fmla="*/ 408 w 408"/>
                  <a:gd name="T24" fmla="*/ 252 h 25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08" h="252">
                    <a:moveTo>
                      <a:pt x="408" y="252"/>
                    </a:moveTo>
                    <a:lnTo>
                      <a:pt x="0" y="234"/>
                    </a:lnTo>
                    <a:lnTo>
                      <a:pt x="6" y="204"/>
                    </a:lnTo>
                    <a:lnTo>
                      <a:pt x="24" y="0"/>
                    </a:lnTo>
                    <a:lnTo>
                      <a:pt x="378" y="18"/>
                    </a:lnTo>
                    <a:lnTo>
                      <a:pt x="408" y="246"/>
                    </a:lnTo>
                    <a:lnTo>
                      <a:pt x="408" y="25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41" name="Freeform 468"/>
              <p:cNvSpPr>
                <a:spLocks noChangeAspect="1"/>
              </p:cNvSpPr>
              <p:nvPr/>
            </p:nvSpPr>
            <p:spPr bwMode="auto">
              <a:xfrm>
                <a:off x="2475" y="1320"/>
                <a:ext cx="408" cy="258"/>
              </a:xfrm>
              <a:custGeom>
                <a:avLst/>
                <a:gdLst>
                  <a:gd name="T0" fmla="*/ 408 w 408"/>
                  <a:gd name="T1" fmla="*/ 252 h 258"/>
                  <a:gd name="T2" fmla="*/ 0 w 408"/>
                  <a:gd name="T3" fmla="*/ 234 h 258"/>
                  <a:gd name="T4" fmla="*/ 6 w 408"/>
                  <a:gd name="T5" fmla="*/ 204 h 258"/>
                  <a:gd name="T6" fmla="*/ 24 w 408"/>
                  <a:gd name="T7" fmla="*/ 0 h 258"/>
                  <a:gd name="T8" fmla="*/ 378 w 408"/>
                  <a:gd name="T9" fmla="*/ 18 h 258"/>
                  <a:gd name="T10" fmla="*/ 408 w 408"/>
                  <a:gd name="T11" fmla="*/ 246 h 258"/>
                  <a:gd name="T12" fmla="*/ 408 w 408"/>
                  <a:gd name="T13" fmla="*/ 252 h 258"/>
                  <a:gd name="T14" fmla="*/ 408 w 408"/>
                  <a:gd name="T15" fmla="*/ 258 h 2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08"/>
                  <a:gd name="T25" fmla="*/ 0 h 258"/>
                  <a:gd name="T26" fmla="*/ 408 w 408"/>
                  <a:gd name="T27" fmla="*/ 258 h 25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08" h="258">
                    <a:moveTo>
                      <a:pt x="408" y="252"/>
                    </a:moveTo>
                    <a:lnTo>
                      <a:pt x="0" y="234"/>
                    </a:lnTo>
                    <a:lnTo>
                      <a:pt x="6" y="204"/>
                    </a:lnTo>
                    <a:lnTo>
                      <a:pt x="24" y="0"/>
                    </a:lnTo>
                    <a:lnTo>
                      <a:pt x="378" y="18"/>
                    </a:lnTo>
                    <a:lnTo>
                      <a:pt x="408" y="246"/>
                    </a:lnTo>
                    <a:lnTo>
                      <a:pt x="408" y="252"/>
                    </a:lnTo>
                    <a:lnTo>
                      <a:pt x="408" y="25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42" name="Freeform 469"/>
              <p:cNvSpPr>
                <a:spLocks noChangeAspect="1"/>
              </p:cNvSpPr>
              <p:nvPr/>
            </p:nvSpPr>
            <p:spPr bwMode="auto">
              <a:xfrm>
                <a:off x="3561" y="1806"/>
                <a:ext cx="258" cy="294"/>
              </a:xfrm>
              <a:custGeom>
                <a:avLst/>
                <a:gdLst>
                  <a:gd name="T0" fmla="*/ 258 w 258"/>
                  <a:gd name="T1" fmla="*/ 102 h 294"/>
                  <a:gd name="T2" fmla="*/ 252 w 258"/>
                  <a:gd name="T3" fmla="*/ 108 h 294"/>
                  <a:gd name="T4" fmla="*/ 258 w 258"/>
                  <a:gd name="T5" fmla="*/ 132 h 294"/>
                  <a:gd name="T6" fmla="*/ 252 w 258"/>
                  <a:gd name="T7" fmla="*/ 186 h 294"/>
                  <a:gd name="T8" fmla="*/ 210 w 258"/>
                  <a:gd name="T9" fmla="*/ 222 h 294"/>
                  <a:gd name="T10" fmla="*/ 204 w 258"/>
                  <a:gd name="T11" fmla="*/ 246 h 294"/>
                  <a:gd name="T12" fmla="*/ 186 w 258"/>
                  <a:gd name="T13" fmla="*/ 246 h 294"/>
                  <a:gd name="T14" fmla="*/ 186 w 258"/>
                  <a:gd name="T15" fmla="*/ 276 h 294"/>
                  <a:gd name="T16" fmla="*/ 168 w 258"/>
                  <a:gd name="T17" fmla="*/ 294 h 294"/>
                  <a:gd name="T18" fmla="*/ 162 w 258"/>
                  <a:gd name="T19" fmla="*/ 294 h 294"/>
                  <a:gd name="T20" fmla="*/ 144 w 258"/>
                  <a:gd name="T21" fmla="*/ 270 h 294"/>
                  <a:gd name="T22" fmla="*/ 96 w 258"/>
                  <a:gd name="T23" fmla="*/ 288 h 294"/>
                  <a:gd name="T24" fmla="*/ 60 w 258"/>
                  <a:gd name="T25" fmla="*/ 276 h 294"/>
                  <a:gd name="T26" fmla="*/ 48 w 258"/>
                  <a:gd name="T27" fmla="*/ 258 h 294"/>
                  <a:gd name="T28" fmla="*/ 24 w 258"/>
                  <a:gd name="T29" fmla="*/ 258 h 294"/>
                  <a:gd name="T30" fmla="*/ 0 w 258"/>
                  <a:gd name="T31" fmla="*/ 54 h 294"/>
                  <a:gd name="T32" fmla="*/ 24 w 258"/>
                  <a:gd name="T33" fmla="*/ 54 h 294"/>
                  <a:gd name="T34" fmla="*/ 78 w 258"/>
                  <a:gd name="T35" fmla="*/ 42 h 294"/>
                  <a:gd name="T36" fmla="*/ 78 w 258"/>
                  <a:gd name="T37" fmla="*/ 48 h 294"/>
                  <a:gd name="T38" fmla="*/ 120 w 258"/>
                  <a:gd name="T39" fmla="*/ 54 h 294"/>
                  <a:gd name="T40" fmla="*/ 108 w 258"/>
                  <a:gd name="T41" fmla="*/ 66 h 294"/>
                  <a:gd name="T42" fmla="*/ 138 w 258"/>
                  <a:gd name="T43" fmla="*/ 66 h 294"/>
                  <a:gd name="T44" fmla="*/ 186 w 258"/>
                  <a:gd name="T45" fmla="*/ 48 h 294"/>
                  <a:gd name="T46" fmla="*/ 198 w 258"/>
                  <a:gd name="T47" fmla="*/ 24 h 294"/>
                  <a:gd name="T48" fmla="*/ 240 w 258"/>
                  <a:gd name="T49" fmla="*/ 0 h 294"/>
                  <a:gd name="T50" fmla="*/ 258 w 258"/>
                  <a:gd name="T51" fmla="*/ 90 h 294"/>
                  <a:gd name="T52" fmla="*/ 258 w 258"/>
                  <a:gd name="T53" fmla="*/ 102 h 29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58"/>
                  <a:gd name="T82" fmla="*/ 0 h 294"/>
                  <a:gd name="T83" fmla="*/ 258 w 258"/>
                  <a:gd name="T84" fmla="*/ 294 h 29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58" h="294">
                    <a:moveTo>
                      <a:pt x="258" y="102"/>
                    </a:moveTo>
                    <a:lnTo>
                      <a:pt x="252" y="108"/>
                    </a:lnTo>
                    <a:lnTo>
                      <a:pt x="258" y="132"/>
                    </a:lnTo>
                    <a:lnTo>
                      <a:pt x="252" y="186"/>
                    </a:lnTo>
                    <a:lnTo>
                      <a:pt x="210" y="222"/>
                    </a:lnTo>
                    <a:lnTo>
                      <a:pt x="204" y="246"/>
                    </a:lnTo>
                    <a:lnTo>
                      <a:pt x="186" y="246"/>
                    </a:lnTo>
                    <a:lnTo>
                      <a:pt x="186" y="276"/>
                    </a:lnTo>
                    <a:lnTo>
                      <a:pt x="168" y="294"/>
                    </a:lnTo>
                    <a:lnTo>
                      <a:pt x="162" y="294"/>
                    </a:lnTo>
                    <a:lnTo>
                      <a:pt x="144" y="270"/>
                    </a:lnTo>
                    <a:lnTo>
                      <a:pt x="96" y="288"/>
                    </a:lnTo>
                    <a:lnTo>
                      <a:pt x="60" y="276"/>
                    </a:lnTo>
                    <a:lnTo>
                      <a:pt x="48" y="258"/>
                    </a:lnTo>
                    <a:lnTo>
                      <a:pt x="24" y="258"/>
                    </a:lnTo>
                    <a:lnTo>
                      <a:pt x="0" y="54"/>
                    </a:lnTo>
                    <a:lnTo>
                      <a:pt x="24" y="54"/>
                    </a:lnTo>
                    <a:lnTo>
                      <a:pt x="78" y="42"/>
                    </a:lnTo>
                    <a:lnTo>
                      <a:pt x="78" y="48"/>
                    </a:lnTo>
                    <a:lnTo>
                      <a:pt x="120" y="54"/>
                    </a:lnTo>
                    <a:lnTo>
                      <a:pt x="108" y="66"/>
                    </a:lnTo>
                    <a:lnTo>
                      <a:pt x="138" y="66"/>
                    </a:lnTo>
                    <a:lnTo>
                      <a:pt x="186" y="48"/>
                    </a:lnTo>
                    <a:lnTo>
                      <a:pt x="198" y="24"/>
                    </a:lnTo>
                    <a:lnTo>
                      <a:pt x="240" y="0"/>
                    </a:lnTo>
                    <a:lnTo>
                      <a:pt x="258" y="90"/>
                    </a:lnTo>
                    <a:lnTo>
                      <a:pt x="258" y="102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43" name="Freeform 470"/>
              <p:cNvSpPr>
                <a:spLocks noChangeAspect="1"/>
              </p:cNvSpPr>
              <p:nvPr/>
            </p:nvSpPr>
            <p:spPr bwMode="auto">
              <a:xfrm>
                <a:off x="3561" y="1806"/>
                <a:ext cx="258" cy="294"/>
              </a:xfrm>
              <a:custGeom>
                <a:avLst/>
                <a:gdLst>
                  <a:gd name="T0" fmla="*/ 258 w 258"/>
                  <a:gd name="T1" fmla="*/ 102 h 294"/>
                  <a:gd name="T2" fmla="*/ 252 w 258"/>
                  <a:gd name="T3" fmla="*/ 108 h 294"/>
                  <a:gd name="T4" fmla="*/ 258 w 258"/>
                  <a:gd name="T5" fmla="*/ 132 h 294"/>
                  <a:gd name="T6" fmla="*/ 252 w 258"/>
                  <a:gd name="T7" fmla="*/ 186 h 294"/>
                  <a:gd name="T8" fmla="*/ 210 w 258"/>
                  <a:gd name="T9" fmla="*/ 222 h 294"/>
                  <a:gd name="T10" fmla="*/ 204 w 258"/>
                  <a:gd name="T11" fmla="*/ 246 h 294"/>
                  <a:gd name="T12" fmla="*/ 186 w 258"/>
                  <a:gd name="T13" fmla="*/ 246 h 294"/>
                  <a:gd name="T14" fmla="*/ 186 w 258"/>
                  <a:gd name="T15" fmla="*/ 276 h 294"/>
                  <a:gd name="T16" fmla="*/ 168 w 258"/>
                  <a:gd name="T17" fmla="*/ 294 h 294"/>
                  <a:gd name="T18" fmla="*/ 162 w 258"/>
                  <a:gd name="T19" fmla="*/ 294 h 294"/>
                  <a:gd name="T20" fmla="*/ 144 w 258"/>
                  <a:gd name="T21" fmla="*/ 270 h 294"/>
                  <a:gd name="T22" fmla="*/ 96 w 258"/>
                  <a:gd name="T23" fmla="*/ 288 h 294"/>
                  <a:gd name="T24" fmla="*/ 60 w 258"/>
                  <a:gd name="T25" fmla="*/ 276 h 294"/>
                  <a:gd name="T26" fmla="*/ 48 w 258"/>
                  <a:gd name="T27" fmla="*/ 258 h 294"/>
                  <a:gd name="T28" fmla="*/ 24 w 258"/>
                  <a:gd name="T29" fmla="*/ 258 h 294"/>
                  <a:gd name="T30" fmla="*/ 0 w 258"/>
                  <a:gd name="T31" fmla="*/ 54 h 294"/>
                  <a:gd name="T32" fmla="*/ 24 w 258"/>
                  <a:gd name="T33" fmla="*/ 54 h 294"/>
                  <a:gd name="T34" fmla="*/ 78 w 258"/>
                  <a:gd name="T35" fmla="*/ 42 h 294"/>
                  <a:gd name="T36" fmla="*/ 78 w 258"/>
                  <a:gd name="T37" fmla="*/ 48 h 294"/>
                  <a:gd name="T38" fmla="*/ 120 w 258"/>
                  <a:gd name="T39" fmla="*/ 54 h 294"/>
                  <a:gd name="T40" fmla="*/ 108 w 258"/>
                  <a:gd name="T41" fmla="*/ 66 h 294"/>
                  <a:gd name="T42" fmla="*/ 138 w 258"/>
                  <a:gd name="T43" fmla="*/ 66 h 294"/>
                  <a:gd name="T44" fmla="*/ 186 w 258"/>
                  <a:gd name="T45" fmla="*/ 48 h 294"/>
                  <a:gd name="T46" fmla="*/ 198 w 258"/>
                  <a:gd name="T47" fmla="*/ 24 h 294"/>
                  <a:gd name="T48" fmla="*/ 240 w 258"/>
                  <a:gd name="T49" fmla="*/ 0 h 294"/>
                  <a:gd name="T50" fmla="*/ 258 w 258"/>
                  <a:gd name="T51" fmla="*/ 90 h 294"/>
                  <a:gd name="T52" fmla="*/ 258 w 258"/>
                  <a:gd name="T53" fmla="*/ 102 h 294"/>
                  <a:gd name="T54" fmla="*/ 258 w 258"/>
                  <a:gd name="T55" fmla="*/ 108 h 29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58"/>
                  <a:gd name="T85" fmla="*/ 0 h 294"/>
                  <a:gd name="T86" fmla="*/ 258 w 258"/>
                  <a:gd name="T87" fmla="*/ 294 h 29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58" h="294">
                    <a:moveTo>
                      <a:pt x="258" y="102"/>
                    </a:moveTo>
                    <a:lnTo>
                      <a:pt x="252" y="108"/>
                    </a:lnTo>
                    <a:lnTo>
                      <a:pt x="258" y="132"/>
                    </a:lnTo>
                    <a:lnTo>
                      <a:pt x="252" y="186"/>
                    </a:lnTo>
                    <a:lnTo>
                      <a:pt x="210" y="222"/>
                    </a:lnTo>
                    <a:lnTo>
                      <a:pt x="204" y="246"/>
                    </a:lnTo>
                    <a:lnTo>
                      <a:pt x="186" y="246"/>
                    </a:lnTo>
                    <a:lnTo>
                      <a:pt x="186" y="276"/>
                    </a:lnTo>
                    <a:lnTo>
                      <a:pt x="168" y="294"/>
                    </a:lnTo>
                    <a:lnTo>
                      <a:pt x="162" y="294"/>
                    </a:lnTo>
                    <a:lnTo>
                      <a:pt x="144" y="270"/>
                    </a:lnTo>
                    <a:lnTo>
                      <a:pt x="96" y="288"/>
                    </a:lnTo>
                    <a:lnTo>
                      <a:pt x="60" y="276"/>
                    </a:lnTo>
                    <a:lnTo>
                      <a:pt x="48" y="258"/>
                    </a:lnTo>
                    <a:lnTo>
                      <a:pt x="24" y="258"/>
                    </a:lnTo>
                    <a:lnTo>
                      <a:pt x="0" y="54"/>
                    </a:lnTo>
                    <a:lnTo>
                      <a:pt x="24" y="54"/>
                    </a:lnTo>
                    <a:lnTo>
                      <a:pt x="78" y="42"/>
                    </a:lnTo>
                    <a:lnTo>
                      <a:pt x="78" y="48"/>
                    </a:lnTo>
                    <a:lnTo>
                      <a:pt x="120" y="54"/>
                    </a:lnTo>
                    <a:lnTo>
                      <a:pt x="108" y="66"/>
                    </a:lnTo>
                    <a:lnTo>
                      <a:pt x="138" y="66"/>
                    </a:lnTo>
                    <a:lnTo>
                      <a:pt x="186" y="48"/>
                    </a:lnTo>
                    <a:lnTo>
                      <a:pt x="198" y="24"/>
                    </a:lnTo>
                    <a:lnTo>
                      <a:pt x="240" y="0"/>
                    </a:lnTo>
                    <a:lnTo>
                      <a:pt x="258" y="90"/>
                    </a:lnTo>
                    <a:lnTo>
                      <a:pt x="258" y="102"/>
                    </a:lnTo>
                    <a:lnTo>
                      <a:pt x="258" y="10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44" name="Freeform 471"/>
              <p:cNvSpPr>
                <a:spLocks noChangeAspect="1"/>
              </p:cNvSpPr>
              <p:nvPr/>
            </p:nvSpPr>
            <p:spPr bwMode="auto">
              <a:xfrm>
                <a:off x="2475" y="2250"/>
                <a:ext cx="534" cy="282"/>
              </a:xfrm>
              <a:custGeom>
                <a:avLst/>
                <a:gdLst>
                  <a:gd name="T0" fmla="*/ 522 w 534"/>
                  <a:gd name="T1" fmla="*/ 54 h 282"/>
                  <a:gd name="T2" fmla="*/ 534 w 534"/>
                  <a:gd name="T3" fmla="*/ 144 h 282"/>
                  <a:gd name="T4" fmla="*/ 534 w 534"/>
                  <a:gd name="T5" fmla="*/ 282 h 282"/>
                  <a:gd name="T6" fmla="*/ 486 w 534"/>
                  <a:gd name="T7" fmla="*/ 252 h 282"/>
                  <a:gd name="T8" fmla="*/ 414 w 534"/>
                  <a:gd name="T9" fmla="*/ 276 h 282"/>
                  <a:gd name="T10" fmla="*/ 396 w 534"/>
                  <a:gd name="T11" fmla="*/ 258 h 282"/>
                  <a:gd name="T12" fmla="*/ 384 w 534"/>
                  <a:gd name="T13" fmla="*/ 264 h 282"/>
                  <a:gd name="T14" fmla="*/ 378 w 534"/>
                  <a:gd name="T15" fmla="*/ 258 h 282"/>
                  <a:gd name="T16" fmla="*/ 366 w 534"/>
                  <a:gd name="T17" fmla="*/ 276 h 282"/>
                  <a:gd name="T18" fmla="*/ 360 w 534"/>
                  <a:gd name="T19" fmla="*/ 258 h 282"/>
                  <a:gd name="T20" fmla="*/ 348 w 534"/>
                  <a:gd name="T21" fmla="*/ 270 h 282"/>
                  <a:gd name="T22" fmla="*/ 330 w 534"/>
                  <a:gd name="T23" fmla="*/ 252 h 282"/>
                  <a:gd name="T24" fmla="*/ 318 w 534"/>
                  <a:gd name="T25" fmla="*/ 264 h 282"/>
                  <a:gd name="T26" fmla="*/ 300 w 534"/>
                  <a:gd name="T27" fmla="*/ 240 h 282"/>
                  <a:gd name="T28" fmla="*/ 276 w 534"/>
                  <a:gd name="T29" fmla="*/ 246 h 282"/>
                  <a:gd name="T30" fmla="*/ 234 w 534"/>
                  <a:gd name="T31" fmla="*/ 234 h 282"/>
                  <a:gd name="T32" fmla="*/ 222 w 534"/>
                  <a:gd name="T33" fmla="*/ 216 h 282"/>
                  <a:gd name="T34" fmla="*/ 204 w 534"/>
                  <a:gd name="T35" fmla="*/ 216 h 282"/>
                  <a:gd name="T36" fmla="*/ 180 w 534"/>
                  <a:gd name="T37" fmla="*/ 204 h 282"/>
                  <a:gd name="T38" fmla="*/ 192 w 534"/>
                  <a:gd name="T39" fmla="*/ 54 h 282"/>
                  <a:gd name="T40" fmla="*/ 0 w 534"/>
                  <a:gd name="T41" fmla="*/ 42 h 282"/>
                  <a:gd name="T42" fmla="*/ 6 w 534"/>
                  <a:gd name="T43" fmla="*/ 0 h 282"/>
                  <a:gd name="T44" fmla="*/ 66 w 534"/>
                  <a:gd name="T45" fmla="*/ 6 h 282"/>
                  <a:gd name="T46" fmla="*/ 522 w 534"/>
                  <a:gd name="T47" fmla="*/ 18 h 282"/>
                  <a:gd name="T48" fmla="*/ 522 w 534"/>
                  <a:gd name="T49" fmla="*/ 42 h 282"/>
                  <a:gd name="T50" fmla="*/ 522 w 534"/>
                  <a:gd name="T51" fmla="*/ 54 h 28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34"/>
                  <a:gd name="T79" fmla="*/ 0 h 282"/>
                  <a:gd name="T80" fmla="*/ 534 w 534"/>
                  <a:gd name="T81" fmla="*/ 282 h 28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34" h="282">
                    <a:moveTo>
                      <a:pt x="522" y="54"/>
                    </a:moveTo>
                    <a:lnTo>
                      <a:pt x="534" y="144"/>
                    </a:lnTo>
                    <a:lnTo>
                      <a:pt x="534" y="282"/>
                    </a:lnTo>
                    <a:lnTo>
                      <a:pt x="486" y="252"/>
                    </a:lnTo>
                    <a:lnTo>
                      <a:pt x="414" y="276"/>
                    </a:lnTo>
                    <a:lnTo>
                      <a:pt x="396" y="258"/>
                    </a:lnTo>
                    <a:lnTo>
                      <a:pt x="384" y="264"/>
                    </a:lnTo>
                    <a:lnTo>
                      <a:pt x="378" y="258"/>
                    </a:lnTo>
                    <a:lnTo>
                      <a:pt x="366" y="276"/>
                    </a:lnTo>
                    <a:lnTo>
                      <a:pt x="360" y="258"/>
                    </a:lnTo>
                    <a:lnTo>
                      <a:pt x="348" y="270"/>
                    </a:lnTo>
                    <a:lnTo>
                      <a:pt x="330" y="252"/>
                    </a:lnTo>
                    <a:lnTo>
                      <a:pt x="318" y="264"/>
                    </a:lnTo>
                    <a:lnTo>
                      <a:pt x="300" y="240"/>
                    </a:lnTo>
                    <a:lnTo>
                      <a:pt x="276" y="246"/>
                    </a:lnTo>
                    <a:lnTo>
                      <a:pt x="234" y="234"/>
                    </a:lnTo>
                    <a:lnTo>
                      <a:pt x="222" y="216"/>
                    </a:lnTo>
                    <a:lnTo>
                      <a:pt x="204" y="216"/>
                    </a:lnTo>
                    <a:lnTo>
                      <a:pt x="180" y="204"/>
                    </a:lnTo>
                    <a:lnTo>
                      <a:pt x="192" y="54"/>
                    </a:lnTo>
                    <a:lnTo>
                      <a:pt x="0" y="42"/>
                    </a:lnTo>
                    <a:lnTo>
                      <a:pt x="6" y="0"/>
                    </a:lnTo>
                    <a:lnTo>
                      <a:pt x="66" y="6"/>
                    </a:lnTo>
                    <a:lnTo>
                      <a:pt x="522" y="18"/>
                    </a:lnTo>
                    <a:lnTo>
                      <a:pt x="522" y="42"/>
                    </a:lnTo>
                    <a:lnTo>
                      <a:pt x="522" y="5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45" name="Freeform 472"/>
              <p:cNvSpPr>
                <a:spLocks noChangeAspect="1"/>
              </p:cNvSpPr>
              <p:nvPr/>
            </p:nvSpPr>
            <p:spPr bwMode="auto">
              <a:xfrm>
                <a:off x="2475" y="2250"/>
                <a:ext cx="534" cy="282"/>
              </a:xfrm>
              <a:custGeom>
                <a:avLst/>
                <a:gdLst>
                  <a:gd name="T0" fmla="*/ 522 w 534"/>
                  <a:gd name="T1" fmla="*/ 54 h 282"/>
                  <a:gd name="T2" fmla="*/ 534 w 534"/>
                  <a:gd name="T3" fmla="*/ 144 h 282"/>
                  <a:gd name="T4" fmla="*/ 534 w 534"/>
                  <a:gd name="T5" fmla="*/ 282 h 282"/>
                  <a:gd name="T6" fmla="*/ 486 w 534"/>
                  <a:gd name="T7" fmla="*/ 252 h 282"/>
                  <a:gd name="T8" fmla="*/ 414 w 534"/>
                  <a:gd name="T9" fmla="*/ 276 h 282"/>
                  <a:gd name="T10" fmla="*/ 396 w 534"/>
                  <a:gd name="T11" fmla="*/ 258 h 282"/>
                  <a:gd name="T12" fmla="*/ 384 w 534"/>
                  <a:gd name="T13" fmla="*/ 264 h 282"/>
                  <a:gd name="T14" fmla="*/ 378 w 534"/>
                  <a:gd name="T15" fmla="*/ 258 h 282"/>
                  <a:gd name="T16" fmla="*/ 366 w 534"/>
                  <a:gd name="T17" fmla="*/ 276 h 282"/>
                  <a:gd name="T18" fmla="*/ 360 w 534"/>
                  <a:gd name="T19" fmla="*/ 258 h 282"/>
                  <a:gd name="T20" fmla="*/ 348 w 534"/>
                  <a:gd name="T21" fmla="*/ 270 h 282"/>
                  <a:gd name="T22" fmla="*/ 330 w 534"/>
                  <a:gd name="T23" fmla="*/ 252 h 282"/>
                  <a:gd name="T24" fmla="*/ 318 w 534"/>
                  <a:gd name="T25" fmla="*/ 264 h 282"/>
                  <a:gd name="T26" fmla="*/ 300 w 534"/>
                  <a:gd name="T27" fmla="*/ 240 h 282"/>
                  <a:gd name="T28" fmla="*/ 276 w 534"/>
                  <a:gd name="T29" fmla="*/ 246 h 282"/>
                  <a:gd name="T30" fmla="*/ 234 w 534"/>
                  <a:gd name="T31" fmla="*/ 234 h 282"/>
                  <a:gd name="T32" fmla="*/ 222 w 534"/>
                  <a:gd name="T33" fmla="*/ 216 h 282"/>
                  <a:gd name="T34" fmla="*/ 204 w 534"/>
                  <a:gd name="T35" fmla="*/ 216 h 282"/>
                  <a:gd name="T36" fmla="*/ 180 w 534"/>
                  <a:gd name="T37" fmla="*/ 204 h 282"/>
                  <a:gd name="T38" fmla="*/ 192 w 534"/>
                  <a:gd name="T39" fmla="*/ 54 h 282"/>
                  <a:gd name="T40" fmla="*/ 0 w 534"/>
                  <a:gd name="T41" fmla="*/ 42 h 282"/>
                  <a:gd name="T42" fmla="*/ 6 w 534"/>
                  <a:gd name="T43" fmla="*/ 0 h 282"/>
                  <a:gd name="T44" fmla="*/ 66 w 534"/>
                  <a:gd name="T45" fmla="*/ 6 h 282"/>
                  <a:gd name="T46" fmla="*/ 522 w 534"/>
                  <a:gd name="T47" fmla="*/ 18 h 282"/>
                  <a:gd name="T48" fmla="*/ 522 w 534"/>
                  <a:gd name="T49" fmla="*/ 42 h 282"/>
                  <a:gd name="T50" fmla="*/ 522 w 534"/>
                  <a:gd name="T51" fmla="*/ 54 h 282"/>
                  <a:gd name="T52" fmla="*/ 522 w 534"/>
                  <a:gd name="T53" fmla="*/ 60 h 28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34"/>
                  <a:gd name="T82" fmla="*/ 0 h 282"/>
                  <a:gd name="T83" fmla="*/ 534 w 534"/>
                  <a:gd name="T84" fmla="*/ 282 h 282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34" h="282">
                    <a:moveTo>
                      <a:pt x="522" y="54"/>
                    </a:moveTo>
                    <a:lnTo>
                      <a:pt x="534" y="144"/>
                    </a:lnTo>
                    <a:lnTo>
                      <a:pt x="534" y="282"/>
                    </a:lnTo>
                    <a:lnTo>
                      <a:pt x="486" y="252"/>
                    </a:lnTo>
                    <a:lnTo>
                      <a:pt x="414" y="276"/>
                    </a:lnTo>
                    <a:lnTo>
                      <a:pt x="396" y="258"/>
                    </a:lnTo>
                    <a:lnTo>
                      <a:pt x="384" y="264"/>
                    </a:lnTo>
                    <a:lnTo>
                      <a:pt x="378" y="258"/>
                    </a:lnTo>
                    <a:lnTo>
                      <a:pt x="366" y="276"/>
                    </a:lnTo>
                    <a:lnTo>
                      <a:pt x="360" y="258"/>
                    </a:lnTo>
                    <a:lnTo>
                      <a:pt x="348" y="270"/>
                    </a:lnTo>
                    <a:lnTo>
                      <a:pt x="330" y="252"/>
                    </a:lnTo>
                    <a:lnTo>
                      <a:pt x="318" y="264"/>
                    </a:lnTo>
                    <a:lnTo>
                      <a:pt x="300" y="240"/>
                    </a:lnTo>
                    <a:lnTo>
                      <a:pt x="276" y="246"/>
                    </a:lnTo>
                    <a:lnTo>
                      <a:pt x="234" y="234"/>
                    </a:lnTo>
                    <a:lnTo>
                      <a:pt x="222" y="216"/>
                    </a:lnTo>
                    <a:lnTo>
                      <a:pt x="204" y="216"/>
                    </a:lnTo>
                    <a:lnTo>
                      <a:pt x="180" y="204"/>
                    </a:lnTo>
                    <a:lnTo>
                      <a:pt x="192" y="54"/>
                    </a:lnTo>
                    <a:lnTo>
                      <a:pt x="0" y="42"/>
                    </a:lnTo>
                    <a:lnTo>
                      <a:pt x="6" y="0"/>
                    </a:lnTo>
                    <a:lnTo>
                      <a:pt x="66" y="6"/>
                    </a:lnTo>
                    <a:lnTo>
                      <a:pt x="522" y="18"/>
                    </a:lnTo>
                    <a:lnTo>
                      <a:pt x="522" y="42"/>
                    </a:lnTo>
                    <a:lnTo>
                      <a:pt x="522" y="54"/>
                    </a:lnTo>
                    <a:lnTo>
                      <a:pt x="522" y="6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46" name="Freeform 473"/>
              <p:cNvSpPr>
                <a:spLocks noChangeAspect="1"/>
              </p:cNvSpPr>
              <p:nvPr/>
            </p:nvSpPr>
            <p:spPr bwMode="auto">
              <a:xfrm>
                <a:off x="1311" y="1326"/>
                <a:ext cx="492" cy="414"/>
              </a:xfrm>
              <a:custGeom>
                <a:avLst/>
                <a:gdLst>
                  <a:gd name="T0" fmla="*/ 234 w 492"/>
                  <a:gd name="T1" fmla="*/ 372 h 414"/>
                  <a:gd name="T2" fmla="*/ 0 w 492"/>
                  <a:gd name="T3" fmla="*/ 312 h 414"/>
                  <a:gd name="T4" fmla="*/ 0 w 492"/>
                  <a:gd name="T5" fmla="*/ 240 h 414"/>
                  <a:gd name="T6" fmla="*/ 42 w 492"/>
                  <a:gd name="T7" fmla="*/ 186 h 414"/>
                  <a:gd name="T8" fmla="*/ 96 w 492"/>
                  <a:gd name="T9" fmla="*/ 54 h 414"/>
                  <a:gd name="T10" fmla="*/ 108 w 492"/>
                  <a:gd name="T11" fmla="*/ 0 h 414"/>
                  <a:gd name="T12" fmla="*/ 138 w 492"/>
                  <a:gd name="T13" fmla="*/ 6 h 414"/>
                  <a:gd name="T14" fmla="*/ 132 w 492"/>
                  <a:gd name="T15" fmla="*/ 12 h 414"/>
                  <a:gd name="T16" fmla="*/ 162 w 492"/>
                  <a:gd name="T17" fmla="*/ 30 h 414"/>
                  <a:gd name="T18" fmla="*/ 156 w 492"/>
                  <a:gd name="T19" fmla="*/ 66 h 414"/>
                  <a:gd name="T20" fmla="*/ 180 w 492"/>
                  <a:gd name="T21" fmla="*/ 78 h 414"/>
                  <a:gd name="T22" fmla="*/ 210 w 492"/>
                  <a:gd name="T23" fmla="*/ 72 h 414"/>
                  <a:gd name="T24" fmla="*/ 240 w 492"/>
                  <a:gd name="T25" fmla="*/ 90 h 414"/>
                  <a:gd name="T26" fmla="*/ 366 w 492"/>
                  <a:gd name="T27" fmla="*/ 90 h 414"/>
                  <a:gd name="T28" fmla="*/ 474 w 492"/>
                  <a:gd name="T29" fmla="*/ 114 h 414"/>
                  <a:gd name="T30" fmla="*/ 492 w 492"/>
                  <a:gd name="T31" fmla="*/ 150 h 414"/>
                  <a:gd name="T32" fmla="*/ 432 w 492"/>
                  <a:gd name="T33" fmla="*/ 234 h 414"/>
                  <a:gd name="T34" fmla="*/ 444 w 492"/>
                  <a:gd name="T35" fmla="*/ 252 h 414"/>
                  <a:gd name="T36" fmla="*/ 402 w 492"/>
                  <a:gd name="T37" fmla="*/ 414 h 414"/>
                  <a:gd name="T38" fmla="*/ 270 w 492"/>
                  <a:gd name="T39" fmla="*/ 384 h 414"/>
                  <a:gd name="T40" fmla="*/ 234 w 492"/>
                  <a:gd name="T41" fmla="*/ 372 h 4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92"/>
                  <a:gd name="T64" fmla="*/ 0 h 414"/>
                  <a:gd name="T65" fmla="*/ 492 w 492"/>
                  <a:gd name="T66" fmla="*/ 414 h 41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92" h="414">
                    <a:moveTo>
                      <a:pt x="234" y="372"/>
                    </a:moveTo>
                    <a:lnTo>
                      <a:pt x="0" y="312"/>
                    </a:lnTo>
                    <a:lnTo>
                      <a:pt x="0" y="240"/>
                    </a:lnTo>
                    <a:lnTo>
                      <a:pt x="42" y="186"/>
                    </a:lnTo>
                    <a:lnTo>
                      <a:pt x="96" y="54"/>
                    </a:lnTo>
                    <a:lnTo>
                      <a:pt x="108" y="0"/>
                    </a:lnTo>
                    <a:lnTo>
                      <a:pt x="138" y="6"/>
                    </a:lnTo>
                    <a:lnTo>
                      <a:pt x="132" y="12"/>
                    </a:lnTo>
                    <a:lnTo>
                      <a:pt x="162" y="30"/>
                    </a:lnTo>
                    <a:lnTo>
                      <a:pt x="156" y="66"/>
                    </a:lnTo>
                    <a:lnTo>
                      <a:pt x="180" y="78"/>
                    </a:lnTo>
                    <a:lnTo>
                      <a:pt x="210" y="72"/>
                    </a:lnTo>
                    <a:lnTo>
                      <a:pt x="240" y="90"/>
                    </a:lnTo>
                    <a:lnTo>
                      <a:pt x="366" y="90"/>
                    </a:lnTo>
                    <a:lnTo>
                      <a:pt x="474" y="114"/>
                    </a:lnTo>
                    <a:lnTo>
                      <a:pt x="492" y="150"/>
                    </a:lnTo>
                    <a:lnTo>
                      <a:pt x="432" y="234"/>
                    </a:lnTo>
                    <a:lnTo>
                      <a:pt x="444" y="252"/>
                    </a:lnTo>
                    <a:lnTo>
                      <a:pt x="402" y="414"/>
                    </a:lnTo>
                    <a:lnTo>
                      <a:pt x="270" y="384"/>
                    </a:lnTo>
                    <a:lnTo>
                      <a:pt x="234" y="37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47" name="Freeform 474"/>
              <p:cNvSpPr>
                <a:spLocks noChangeAspect="1"/>
              </p:cNvSpPr>
              <p:nvPr/>
            </p:nvSpPr>
            <p:spPr bwMode="auto">
              <a:xfrm>
                <a:off x="1311" y="1326"/>
                <a:ext cx="492" cy="414"/>
              </a:xfrm>
              <a:custGeom>
                <a:avLst/>
                <a:gdLst>
                  <a:gd name="T0" fmla="*/ 234 w 492"/>
                  <a:gd name="T1" fmla="*/ 372 h 414"/>
                  <a:gd name="T2" fmla="*/ 0 w 492"/>
                  <a:gd name="T3" fmla="*/ 312 h 414"/>
                  <a:gd name="T4" fmla="*/ 0 w 492"/>
                  <a:gd name="T5" fmla="*/ 240 h 414"/>
                  <a:gd name="T6" fmla="*/ 42 w 492"/>
                  <a:gd name="T7" fmla="*/ 186 h 414"/>
                  <a:gd name="T8" fmla="*/ 96 w 492"/>
                  <a:gd name="T9" fmla="*/ 54 h 414"/>
                  <a:gd name="T10" fmla="*/ 108 w 492"/>
                  <a:gd name="T11" fmla="*/ 0 h 414"/>
                  <a:gd name="T12" fmla="*/ 138 w 492"/>
                  <a:gd name="T13" fmla="*/ 6 h 414"/>
                  <a:gd name="T14" fmla="*/ 132 w 492"/>
                  <a:gd name="T15" fmla="*/ 12 h 414"/>
                  <a:gd name="T16" fmla="*/ 162 w 492"/>
                  <a:gd name="T17" fmla="*/ 30 h 414"/>
                  <a:gd name="T18" fmla="*/ 156 w 492"/>
                  <a:gd name="T19" fmla="*/ 66 h 414"/>
                  <a:gd name="T20" fmla="*/ 180 w 492"/>
                  <a:gd name="T21" fmla="*/ 78 h 414"/>
                  <a:gd name="T22" fmla="*/ 210 w 492"/>
                  <a:gd name="T23" fmla="*/ 72 h 414"/>
                  <a:gd name="T24" fmla="*/ 240 w 492"/>
                  <a:gd name="T25" fmla="*/ 90 h 414"/>
                  <a:gd name="T26" fmla="*/ 366 w 492"/>
                  <a:gd name="T27" fmla="*/ 90 h 414"/>
                  <a:gd name="T28" fmla="*/ 474 w 492"/>
                  <a:gd name="T29" fmla="*/ 114 h 414"/>
                  <a:gd name="T30" fmla="*/ 492 w 492"/>
                  <a:gd name="T31" fmla="*/ 150 h 414"/>
                  <a:gd name="T32" fmla="*/ 432 w 492"/>
                  <a:gd name="T33" fmla="*/ 234 h 414"/>
                  <a:gd name="T34" fmla="*/ 444 w 492"/>
                  <a:gd name="T35" fmla="*/ 252 h 414"/>
                  <a:gd name="T36" fmla="*/ 402 w 492"/>
                  <a:gd name="T37" fmla="*/ 414 h 414"/>
                  <a:gd name="T38" fmla="*/ 270 w 492"/>
                  <a:gd name="T39" fmla="*/ 384 h 414"/>
                  <a:gd name="T40" fmla="*/ 234 w 492"/>
                  <a:gd name="T41" fmla="*/ 372 h 414"/>
                  <a:gd name="T42" fmla="*/ 234 w 492"/>
                  <a:gd name="T43" fmla="*/ 378 h 41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92"/>
                  <a:gd name="T67" fmla="*/ 0 h 414"/>
                  <a:gd name="T68" fmla="*/ 492 w 492"/>
                  <a:gd name="T69" fmla="*/ 414 h 41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92" h="414">
                    <a:moveTo>
                      <a:pt x="234" y="372"/>
                    </a:moveTo>
                    <a:lnTo>
                      <a:pt x="0" y="312"/>
                    </a:lnTo>
                    <a:lnTo>
                      <a:pt x="0" y="240"/>
                    </a:lnTo>
                    <a:lnTo>
                      <a:pt x="42" y="186"/>
                    </a:lnTo>
                    <a:lnTo>
                      <a:pt x="96" y="54"/>
                    </a:lnTo>
                    <a:lnTo>
                      <a:pt x="108" y="0"/>
                    </a:lnTo>
                    <a:lnTo>
                      <a:pt x="138" y="6"/>
                    </a:lnTo>
                    <a:lnTo>
                      <a:pt x="132" y="12"/>
                    </a:lnTo>
                    <a:lnTo>
                      <a:pt x="162" y="30"/>
                    </a:lnTo>
                    <a:lnTo>
                      <a:pt x="156" y="66"/>
                    </a:lnTo>
                    <a:lnTo>
                      <a:pt x="180" y="78"/>
                    </a:lnTo>
                    <a:lnTo>
                      <a:pt x="210" y="72"/>
                    </a:lnTo>
                    <a:lnTo>
                      <a:pt x="240" y="90"/>
                    </a:lnTo>
                    <a:lnTo>
                      <a:pt x="366" y="90"/>
                    </a:lnTo>
                    <a:lnTo>
                      <a:pt x="474" y="114"/>
                    </a:lnTo>
                    <a:lnTo>
                      <a:pt x="492" y="150"/>
                    </a:lnTo>
                    <a:lnTo>
                      <a:pt x="432" y="234"/>
                    </a:lnTo>
                    <a:lnTo>
                      <a:pt x="444" y="252"/>
                    </a:lnTo>
                    <a:lnTo>
                      <a:pt x="402" y="414"/>
                    </a:lnTo>
                    <a:lnTo>
                      <a:pt x="270" y="384"/>
                    </a:lnTo>
                    <a:lnTo>
                      <a:pt x="234" y="372"/>
                    </a:lnTo>
                    <a:lnTo>
                      <a:pt x="234" y="37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48" name="Freeform 475"/>
              <p:cNvSpPr>
                <a:spLocks noChangeAspect="1"/>
              </p:cNvSpPr>
              <p:nvPr/>
            </p:nvSpPr>
            <p:spPr bwMode="auto">
              <a:xfrm>
                <a:off x="3801" y="1752"/>
                <a:ext cx="360" cy="228"/>
              </a:xfrm>
              <a:custGeom>
                <a:avLst/>
                <a:gdLst>
                  <a:gd name="T0" fmla="*/ 42 w 360"/>
                  <a:gd name="T1" fmla="*/ 30 h 228"/>
                  <a:gd name="T2" fmla="*/ 48 w 360"/>
                  <a:gd name="T3" fmla="*/ 48 h 228"/>
                  <a:gd name="T4" fmla="*/ 294 w 360"/>
                  <a:gd name="T5" fmla="*/ 0 h 228"/>
                  <a:gd name="T6" fmla="*/ 324 w 360"/>
                  <a:gd name="T7" fmla="*/ 30 h 228"/>
                  <a:gd name="T8" fmla="*/ 342 w 360"/>
                  <a:gd name="T9" fmla="*/ 42 h 228"/>
                  <a:gd name="T10" fmla="*/ 324 w 360"/>
                  <a:gd name="T11" fmla="*/ 72 h 228"/>
                  <a:gd name="T12" fmla="*/ 330 w 360"/>
                  <a:gd name="T13" fmla="*/ 102 h 228"/>
                  <a:gd name="T14" fmla="*/ 360 w 360"/>
                  <a:gd name="T15" fmla="*/ 132 h 228"/>
                  <a:gd name="T16" fmla="*/ 330 w 360"/>
                  <a:gd name="T17" fmla="*/ 168 h 228"/>
                  <a:gd name="T18" fmla="*/ 306 w 360"/>
                  <a:gd name="T19" fmla="*/ 180 h 228"/>
                  <a:gd name="T20" fmla="*/ 288 w 360"/>
                  <a:gd name="T21" fmla="*/ 180 h 228"/>
                  <a:gd name="T22" fmla="*/ 90 w 360"/>
                  <a:gd name="T23" fmla="*/ 222 h 228"/>
                  <a:gd name="T24" fmla="*/ 78 w 360"/>
                  <a:gd name="T25" fmla="*/ 222 h 228"/>
                  <a:gd name="T26" fmla="*/ 30 w 360"/>
                  <a:gd name="T27" fmla="*/ 228 h 228"/>
                  <a:gd name="T28" fmla="*/ 18 w 360"/>
                  <a:gd name="T29" fmla="*/ 156 h 228"/>
                  <a:gd name="T30" fmla="*/ 18 w 360"/>
                  <a:gd name="T31" fmla="*/ 144 h 228"/>
                  <a:gd name="T32" fmla="*/ 0 w 360"/>
                  <a:gd name="T33" fmla="*/ 54 h 228"/>
                  <a:gd name="T34" fmla="*/ 42 w 360"/>
                  <a:gd name="T35" fmla="*/ 30 h 22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0"/>
                  <a:gd name="T55" fmla="*/ 0 h 228"/>
                  <a:gd name="T56" fmla="*/ 360 w 360"/>
                  <a:gd name="T57" fmla="*/ 228 h 22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0" h="228">
                    <a:moveTo>
                      <a:pt x="42" y="30"/>
                    </a:moveTo>
                    <a:lnTo>
                      <a:pt x="48" y="48"/>
                    </a:lnTo>
                    <a:lnTo>
                      <a:pt x="294" y="0"/>
                    </a:lnTo>
                    <a:lnTo>
                      <a:pt x="324" y="30"/>
                    </a:lnTo>
                    <a:lnTo>
                      <a:pt x="342" y="42"/>
                    </a:lnTo>
                    <a:lnTo>
                      <a:pt x="324" y="72"/>
                    </a:lnTo>
                    <a:lnTo>
                      <a:pt x="330" y="102"/>
                    </a:lnTo>
                    <a:lnTo>
                      <a:pt x="360" y="132"/>
                    </a:lnTo>
                    <a:lnTo>
                      <a:pt x="330" y="168"/>
                    </a:lnTo>
                    <a:lnTo>
                      <a:pt x="306" y="180"/>
                    </a:lnTo>
                    <a:lnTo>
                      <a:pt x="288" y="180"/>
                    </a:lnTo>
                    <a:lnTo>
                      <a:pt x="90" y="222"/>
                    </a:lnTo>
                    <a:lnTo>
                      <a:pt x="78" y="222"/>
                    </a:lnTo>
                    <a:lnTo>
                      <a:pt x="30" y="228"/>
                    </a:lnTo>
                    <a:lnTo>
                      <a:pt x="18" y="156"/>
                    </a:lnTo>
                    <a:lnTo>
                      <a:pt x="18" y="144"/>
                    </a:lnTo>
                    <a:lnTo>
                      <a:pt x="0" y="54"/>
                    </a:lnTo>
                    <a:lnTo>
                      <a:pt x="42" y="3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49" name="Freeform 476"/>
              <p:cNvSpPr>
                <a:spLocks noChangeAspect="1"/>
              </p:cNvSpPr>
              <p:nvPr/>
            </p:nvSpPr>
            <p:spPr bwMode="auto">
              <a:xfrm>
                <a:off x="3801" y="1752"/>
                <a:ext cx="360" cy="228"/>
              </a:xfrm>
              <a:custGeom>
                <a:avLst/>
                <a:gdLst>
                  <a:gd name="T0" fmla="*/ 42 w 360"/>
                  <a:gd name="T1" fmla="*/ 30 h 228"/>
                  <a:gd name="T2" fmla="*/ 48 w 360"/>
                  <a:gd name="T3" fmla="*/ 48 h 228"/>
                  <a:gd name="T4" fmla="*/ 294 w 360"/>
                  <a:gd name="T5" fmla="*/ 0 h 228"/>
                  <a:gd name="T6" fmla="*/ 324 w 360"/>
                  <a:gd name="T7" fmla="*/ 30 h 228"/>
                  <a:gd name="T8" fmla="*/ 342 w 360"/>
                  <a:gd name="T9" fmla="*/ 42 h 228"/>
                  <a:gd name="T10" fmla="*/ 324 w 360"/>
                  <a:gd name="T11" fmla="*/ 72 h 228"/>
                  <a:gd name="T12" fmla="*/ 330 w 360"/>
                  <a:gd name="T13" fmla="*/ 102 h 228"/>
                  <a:gd name="T14" fmla="*/ 360 w 360"/>
                  <a:gd name="T15" fmla="*/ 132 h 228"/>
                  <a:gd name="T16" fmla="*/ 330 w 360"/>
                  <a:gd name="T17" fmla="*/ 168 h 228"/>
                  <a:gd name="T18" fmla="*/ 306 w 360"/>
                  <a:gd name="T19" fmla="*/ 180 h 228"/>
                  <a:gd name="T20" fmla="*/ 288 w 360"/>
                  <a:gd name="T21" fmla="*/ 180 h 228"/>
                  <a:gd name="T22" fmla="*/ 90 w 360"/>
                  <a:gd name="T23" fmla="*/ 222 h 228"/>
                  <a:gd name="T24" fmla="*/ 78 w 360"/>
                  <a:gd name="T25" fmla="*/ 222 h 228"/>
                  <a:gd name="T26" fmla="*/ 30 w 360"/>
                  <a:gd name="T27" fmla="*/ 228 h 228"/>
                  <a:gd name="T28" fmla="*/ 18 w 360"/>
                  <a:gd name="T29" fmla="*/ 156 h 228"/>
                  <a:gd name="T30" fmla="*/ 18 w 360"/>
                  <a:gd name="T31" fmla="*/ 144 h 228"/>
                  <a:gd name="T32" fmla="*/ 0 w 360"/>
                  <a:gd name="T33" fmla="*/ 54 h 228"/>
                  <a:gd name="T34" fmla="*/ 42 w 360"/>
                  <a:gd name="T35" fmla="*/ 30 h 228"/>
                  <a:gd name="T36" fmla="*/ 42 w 360"/>
                  <a:gd name="T37" fmla="*/ 36 h 22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60"/>
                  <a:gd name="T58" fmla="*/ 0 h 228"/>
                  <a:gd name="T59" fmla="*/ 360 w 360"/>
                  <a:gd name="T60" fmla="*/ 228 h 22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60" h="228">
                    <a:moveTo>
                      <a:pt x="42" y="30"/>
                    </a:moveTo>
                    <a:lnTo>
                      <a:pt x="48" y="48"/>
                    </a:lnTo>
                    <a:lnTo>
                      <a:pt x="294" y="0"/>
                    </a:lnTo>
                    <a:lnTo>
                      <a:pt x="324" y="30"/>
                    </a:lnTo>
                    <a:lnTo>
                      <a:pt x="342" y="42"/>
                    </a:lnTo>
                    <a:lnTo>
                      <a:pt x="324" y="72"/>
                    </a:lnTo>
                    <a:lnTo>
                      <a:pt x="330" y="102"/>
                    </a:lnTo>
                    <a:lnTo>
                      <a:pt x="360" y="132"/>
                    </a:lnTo>
                    <a:lnTo>
                      <a:pt x="330" y="168"/>
                    </a:lnTo>
                    <a:lnTo>
                      <a:pt x="306" y="180"/>
                    </a:lnTo>
                    <a:lnTo>
                      <a:pt x="288" y="180"/>
                    </a:lnTo>
                    <a:lnTo>
                      <a:pt x="90" y="222"/>
                    </a:lnTo>
                    <a:lnTo>
                      <a:pt x="78" y="222"/>
                    </a:lnTo>
                    <a:lnTo>
                      <a:pt x="30" y="228"/>
                    </a:lnTo>
                    <a:lnTo>
                      <a:pt x="18" y="156"/>
                    </a:lnTo>
                    <a:lnTo>
                      <a:pt x="18" y="144"/>
                    </a:lnTo>
                    <a:lnTo>
                      <a:pt x="0" y="54"/>
                    </a:lnTo>
                    <a:lnTo>
                      <a:pt x="42" y="30"/>
                    </a:lnTo>
                    <a:lnTo>
                      <a:pt x="42" y="3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50" name="Freeform 477"/>
              <p:cNvSpPr>
                <a:spLocks noChangeAspect="1"/>
              </p:cNvSpPr>
              <p:nvPr/>
            </p:nvSpPr>
            <p:spPr bwMode="auto">
              <a:xfrm>
                <a:off x="4299" y="1698"/>
                <a:ext cx="48" cy="54"/>
              </a:xfrm>
              <a:custGeom>
                <a:avLst/>
                <a:gdLst>
                  <a:gd name="T0" fmla="*/ 48 w 48"/>
                  <a:gd name="T1" fmla="*/ 30 h 54"/>
                  <a:gd name="T2" fmla="*/ 36 w 48"/>
                  <a:gd name="T3" fmla="*/ 42 h 54"/>
                  <a:gd name="T4" fmla="*/ 30 w 48"/>
                  <a:gd name="T5" fmla="*/ 24 h 54"/>
                  <a:gd name="T6" fmla="*/ 30 w 48"/>
                  <a:gd name="T7" fmla="*/ 48 h 54"/>
                  <a:gd name="T8" fmla="*/ 6 w 48"/>
                  <a:gd name="T9" fmla="*/ 54 h 54"/>
                  <a:gd name="T10" fmla="*/ 0 w 48"/>
                  <a:gd name="T11" fmla="*/ 6 h 54"/>
                  <a:gd name="T12" fmla="*/ 18 w 48"/>
                  <a:gd name="T13" fmla="*/ 0 h 54"/>
                  <a:gd name="T14" fmla="*/ 42 w 48"/>
                  <a:gd name="T15" fmla="*/ 24 h 54"/>
                  <a:gd name="T16" fmla="*/ 48 w 48"/>
                  <a:gd name="T17" fmla="*/ 3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8"/>
                  <a:gd name="T28" fmla="*/ 0 h 54"/>
                  <a:gd name="T29" fmla="*/ 48 w 48"/>
                  <a:gd name="T30" fmla="*/ 54 h 5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8" h="54">
                    <a:moveTo>
                      <a:pt x="48" y="30"/>
                    </a:moveTo>
                    <a:lnTo>
                      <a:pt x="36" y="42"/>
                    </a:lnTo>
                    <a:lnTo>
                      <a:pt x="30" y="24"/>
                    </a:lnTo>
                    <a:lnTo>
                      <a:pt x="30" y="48"/>
                    </a:lnTo>
                    <a:lnTo>
                      <a:pt x="6" y="54"/>
                    </a:lnTo>
                    <a:lnTo>
                      <a:pt x="0" y="6"/>
                    </a:lnTo>
                    <a:lnTo>
                      <a:pt x="18" y="0"/>
                    </a:lnTo>
                    <a:lnTo>
                      <a:pt x="42" y="24"/>
                    </a:lnTo>
                    <a:lnTo>
                      <a:pt x="48" y="30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51" name="Freeform 478"/>
              <p:cNvSpPr>
                <a:spLocks noChangeAspect="1"/>
              </p:cNvSpPr>
              <p:nvPr/>
            </p:nvSpPr>
            <p:spPr bwMode="auto">
              <a:xfrm>
                <a:off x="4299" y="1698"/>
                <a:ext cx="48" cy="54"/>
              </a:xfrm>
              <a:custGeom>
                <a:avLst/>
                <a:gdLst>
                  <a:gd name="T0" fmla="*/ 48 w 48"/>
                  <a:gd name="T1" fmla="*/ 30 h 54"/>
                  <a:gd name="T2" fmla="*/ 36 w 48"/>
                  <a:gd name="T3" fmla="*/ 42 h 54"/>
                  <a:gd name="T4" fmla="*/ 30 w 48"/>
                  <a:gd name="T5" fmla="*/ 24 h 54"/>
                  <a:gd name="T6" fmla="*/ 30 w 48"/>
                  <a:gd name="T7" fmla="*/ 48 h 54"/>
                  <a:gd name="T8" fmla="*/ 6 w 48"/>
                  <a:gd name="T9" fmla="*/ 54 h 54"/>
                  <a:gd name="T10" fmla="*/ 0 w 48"/>
                  <a:gd name="T11" fmla="*/ 6 h 54"/>
                  <a:gd name="T12" fmla="*/ 18 w 48"/>
                  <a:gd name="T13" fmla="*/ 0 h 54"/>
                  <a:gd name="T14" fmla="*/ 42 w 48"/>
                  <a:gd name="T15" fmla="*/ 24 h 54"/>
                  <a:gd name="T16" fmla="*/ 48 w 48"/>
                  <a:gd name="T17" fmla="*/ 30 h 54"/>
                  <a:gd name="T18" fmla="*/ 48 w 48"/>
                  <a:gd name="T19" fmla="*/ 36 h 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8"/>
                  <a:gd name="T31" fmla="*/ 0 h 54"/>
                  <a:gd name="T32" fmla="*/ 48 w 48"/>
                  <a:gd name="T33" fmla="*/ 54 h 5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8" h="54">
                    <a:moveTo>
                      <a:pt x="48" y="30"/>
                    </a:moveTo>
                    <a:lnTo>
                      <a:pt x="36" y="42"/>
                    </a:lnTo>
                    <a:lnTo>
                      <a:pt x="30" y="24"/>
                    </a:lnTo>
                    <a:lnTo>
                      <a:pt x="30" y="48"/>
                    </a:lnTo>
                    <a:lnTo>
                      <a:pt x="6" y="54"/>
                    </a:lnTo>
                    <a:lnTo>
                      <a:pt x="0" y="6"/>
                    </a:lnTo>
                    <a:lnTo>
                      <a:pt x="18" y="0"/>
                    </a:lnTo>
                    <a:lnTo>
                      <a:pt x="42" y="24"/>
                    </a:lnTo>
                    <a:lnTo>
                      <a:pt x="48" y="30"/>
                    </a:lnTo>
                    <a:lnTo>
                      <a:pt x="48" y="3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52" name="Freeform 479"/>
              <p:cNvSpPr>
                <a:spLocks noChangeAspect="1"/>
              </p:cNvSpPr>
              <p:nvPr/>
            </p:nvSpPr>
            <p:spPr bwMode="auto">
              <a:xfrm>
                <a:off x="3717" y="2340"/>
                <a:ext cx="312" cy="240"/>
              </a:xfrm>
              <a:custGeom>
                <a:avLst/>
                <a:gdLst>
                  <a:gd name="T0" fmla="*/ 312 w 312"/>
                  <a:gd name="T1" fmla="*/ 72 h 240"/>
                  <a:gd name="T2" fmla="*/ 276 w 312"/>
                  <a:gd name="T3" fmla="*/ 120 h 240"/>
                  <a:gd name="T4" fmla="*/ 282 w 312"/>
                  <a:gd name="T5" fmla="*/ 132 h 240"/>
                  <a:gd name="T6" fmla="*/ 246 w 312"/>
                  <a:gd name="T7" fmla="*/ 174 h 240"/>
                  <a:gd name="T8" fmla="*/ 240 w 312"/>
                  <a:gd name="T9" fmla="*/ 168 h 240"/>
                  <a:gd name="T10" fmla="*/ 240 w 312"/>
                  <a:gd name="T11" fmla="*/ 180 h 240"/>
                  <a:gd name="T12" fmla="*/ 204 w 312"/>
                  <a:gd name="T13" fmla="*/ 198 h 240"/>
                  <a:gd name="T14" fmla="*/ 204 w 312"/>
                  <a:gd name="T15" fmla="*/ 216 h 240"/>
                  <a:gd name="T16" fmla="*/ 186 w 312"/>
                  <a:gd name="T17" fmla="*/ 204 h 240"/>
                  <a:gd name="T18" fmla="*/ 198 w 312"/>
                  <a:gd name="T19" fmla="*/ 222 h 240"/>
                  <a:gd name="T20" fmla="*/ 186 w 312"/>
                  <a:gd name="T21" fmla="*/ 240 h 240"/>
                  <a:gd name="T22" fmla="*/ 168 w 312"/>
                  <a:gd name="T23" fmla="*/ 234 h 240"/>
                  <a:gd name="T24" fmla="*/ 138 w 312"/>
                  <a:gd name="T25" fmla="*/ 168 h 240"/>
                  <a:gd name="T26" fmla="*/ 60 w 312"/>
                  <a:gd name="T27" fmla="*/ 108 h 240"/>
                  <a:gd name="T28" fmla="*/ 30 w 312"/>
                  <a:gd name="T29" fmla="*/ 72 h 240"/>
                  <a:gd name="T30" fmla="*/ 0 w 312"/>
                  <a:gd name="T31" fmla="*/ 54 h 240"/>
                  <a:gd name="T32" fmla="*/ 12 w 312"/>
                  <a:gd name="T33" fmla="*/ 30 h 240"/>
                  <a:gd name="T34" fmla="*/ 54 w 312"/>
                  <a:gd name="T35" fmla="*/ 6 h 240"/>
                  <a:gd name="T36" fmla="*/ 144 w 312"/>
                  <a:gd name="T37" fmla="*/ 0 h 240"/>
                  <a:gd name="T38" fmla="*/ 162 w 312"/>
                  <a:gd name="T39" fmla="*/ 24 h 240"/>
                  <a:gd name="T40" fmla="*/ 228 w 312"/>
                  <a:gd name="T41" fmla="*/ 12 h 240"/>
                  <a:gd name="T42" fmla="*/ 306 w 312"/>
                  <a:gd name="T43" fmla="*/ 66 h 240"/>
                  <a:gd name="T44" fmla="*/ 312 w 312"/>
                  <a:gd name="T45" fmla="*/ 72 h 24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12"/>
                  <a:gd name="T70" fmla="*/ 0 h 240"/>
                  <a:gd name="T71" fmla="*/ 312 w 312"/>
                  <a:gd name="T72" fmla="*/ 240 h 24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12" h="240">
                    <a:moveTo>
                      <a:pt x="312" y="72"/>
                    </a:moveTo>
                    <a:lnTo>
                      <a:pt x="276" y="120"/>
                    </a:lnTo>
                    <a:lnTo>
                      <a:pt x="282" y="132"/>
                    </a:lnTo>
                    <a:lnTo>
                      <a:pt x="246" y="174"/>
                    </a:lnTo>
                    <a:lnTo>
                      <a:pt x="240" y="168"/>
                    </a:lnTo>
                    <a:lnTo>
                      <a:pt x="240" y="180"/>
                    </a:lnTo>
                    <a:lnTo>
                      <a:pt x="204" y="198"/>
                    </a:lnTo>
                    <a:lnTo>
                      <a:pt x="204" y="216"/>
                    </a:lnTo>
                    <a:lnTo>
                      <a:pt x="186" y="204"/>
                    </a:lnTo>
                    <a:lnTo>
                      <a:pt x="198" y="222"/>
                    </a:lnTo>
                    <a:lnTo>
                      <a:pt x="186" y="240"/>
                    </a:lnTo>
                    <a:lnTo>
                      <a:pt x="168" y="234"/>
                    </a:lnTo>
                    <a:lnTo>
                      <a:pt x="138" y="168"/>
                    </a:lnTo>
                    <a:lnTo>
                      <a:pt x="60" y="108"/>
                    </a:lnTo>
                    <a:lnTo>
                      <a:pt x="30" y="72"/>
                    </a:lnTo>
                    <a:lnTo>
                      <a:pt x="0" y="54"/>
                    </a:lnTo>
                    <a:lnTo>
                      <a:pt x="12" y="30"/>
                    </a:lnTo>
                    <a:lnTo>
                      <a:pt x="54" y="6"/>
                    </a:lnTo>
                    <a:lnTo>
                      <a:pt x="144" y="0"/>
                    </a:lnTo>
                    <a:lnTo>
                      <a:pt x="162" y="24"/>
                    </a:lnTo>
                    <a:lnTo>
                      <a:pt x="228" y="12"/>
                    </a:lnTo>
                    <a:lnTo>
                      <a:pt x="306" y="66"/>
                    </a:lnTo>
                    <a:lnTo>
                      <a:pt x="312" y="72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53" name="Freeform 480"/>
              <p:cNvSpPr>
                <a:spLocks noChangeAspect="1"/>
              </p:cNvSpPr>
              <p:nvPr/>
            </p:nvSpPr>
            <p:spPr bwMode="auto">
              <a:xfrm>
                <a:off x="3717" y="2340"/>
                <a:ext cx="312" cy="240"/>
              </a:xfrm>
              <a:custGeom>
                <a:avLst/>
                <a:gdLst>
                  <a:gd name="T0" fmla="*/ 312 w 312"/>
                  <a:gd name="T1" fmla="*/ 72 h 240"/>
                  <a:gd name="T2" fmla="*/ 276 w 312"/>
                  <a:gd name="T3" fmla="*/ 120 h 240"/>
                  <a:gd name="T4" fmla="*/ 282 w 312"/>
                  <a:gd name="T5" fmla="*/ 132 h 240"/>
                  <a:gd name="T6" fmla="*/ 246 w 312"/>
                  <a:gd name="T7" fmla="*/ 174 h 240"/>
                  <a:gd name="T8" fmla="*/ 240 w 312"/>
                  <a:gd name="T9" fmla="*/ 168 h 240"/>
                  <a:gd name="T10" fmla="*/ 240 w 312"/>
                  <a:gd name="T11" fmla="*/ 180 h 240"/>
                  <a:gd name="T12" fmla="*/ 204 w 312"/>
                  <a:gd name="T13" fmla="*/ 198 h 240"/>
                  <a:gd name="T14" fmla="*/ 204 w 312"/>
                  <a:gd name="T15" fmla="*/ 216 h 240"/>
                  <a:gd name="T16" fmla="*/ 186 w 312"/>
                  <a:gd name="T17" fmla="*/ 204 h 240"/>
                  <a:gd name="T18" fmla="*/ 198 w 312"/>
                  <a:gd name="T19" fmla="*/ 222 h 240"/>
                  <a:gd name="T20" fmla="*/ 186 w 312"/>
                  <a:gd name="T21" fmla="*/ 240 h 240"/>
                  <a:gd name="T22" fmla="*/ 168 w 312"/>
                  <a:gd name="T23" fmla="*/ 234 h 240"/>
                  <a:gd name="T24" fmla="*/ 138 w 312"/>
                  <a:gd name="T25" fmla="*/ 168 h 240"/>
                  <a:gd name="T26" fmla="*/ 60 w 312"/>
                  <a:gd name="T27" fmla="*/ 108 h 240"/>
                  <a:gd name="T28" fmla="*/ 30 w 312"/>
                  <a:gd name="T29" fmla="*/ 72 h 240"/>
                  <a:gd name="T30" fmla="*/ 0 w 312"/>
                  <a:gd name="T31" fmla="*/ 54 h 240"/>
                  <a:gd name="T32" fmla="*/ 12 w 312"/>
                  <a:gd name="T33" fmla="*/ 30 h 240"/>
                  <a:gd name="T34" fmla="*/ 54 w 312"/>
                  <a:gd name="T35" fmla="*/ 6 h 240"/>
                  <a:gd name="T36" fmla="*/ 144 w 312"/>
                  <a:gd name="T37" fmla="*/ 0 h 240"/>
                  <a:gd name="T38" fmla="*/ 162 w 312"/>
                  <a:gd name="T39" fmla="*/ 24 h 240"/>
                  <a:gd name="T40" fmla="*/ 228 w 312"/>
                  <a:gd name="T41" fmla="*/ 12 h 240"/>
                  <a:gd name="T42" fmla="*/ 306 w 312"/>
                  <a:gd name="T43" fmla="*/ 66 h 240"/>
                  <a:gd name="T44" fmla="*/ 312 w 312"/>
                  <a:gd name="T45" fmla="*/ 72 h 240"/>
                  <a:gd name="T46" fmla="*/ 312 w 312"/>
                  <a:gd name="T47" fmla="*/ 78 h 24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12"/>
                  <a:gd name="T73" fmla="*/ 0 h 240"/>
                  <a:gd name="T74" fmla="*/ 312 w 312"/>
                  <a:gd name="T75" fmla="*/ 240 h 24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12" h="240">
                    <a:moveTo>
                      <a:pt x="312" y="72"/>
                    </a:moveTo>
                    <a:lnTo>
                      <a:pt x="276" y="120"/>
                    </a:lnTo>
                    <a:lnTo>
                      <a:pt x="282" y="132"/>
                    </a:lnTo>
                    <a:lnTo>
                      <a:pt x="246" y="174"/>
                    </a:lnTo>
                    <a:lnTo>
                      <a:pt x="240" y="168"/>
                    </a:lnTo>
                    <a:lnTo>
                      <a:pt x="240" y="180"/>
                    </a:lnTo>
                    <a:lnTo>
                      <a:pt x="204" y="198"/>
                    </a:lnTo>
                    <a:lnTo>
                      <a:pt x="204" y="216"/>
                    </a:lnTo>
                    <a:lnTo>
                      <a:pt x="186" y="204"/>
                    </a:lnTo>
                    <a:lnTo>
                      <a:pt x="198" y="222"/>
                    </a:lnTo>
                    <a:lnTo>
                      <a:pt x="186" y="240"/>
                    </a:lnTo>
                    <a:lnTo>
                      <a:pt x="168" y="234"/>
                    </a:lnTo>
                    <a:lnTo>
                      <a:pt x="138" y="168"/>
                    </a:lnTo>
                    <a:lnTo>
                      <a:pt x="60" y="108"/>
                    </a:lnTo>
                    <a:lnTo>
                      <a:pt x="30" y="72"/>
                    </a:lnTo>
                    <a:lnTo>
                      <a:pt x="0" y="54"/>
                    </a:lnTo>
                    <a:lnTo>
                      <a:pt x="12" y="30"/>
                    </a:lnTo>
                    <a:lnTo>
                      <a:pt x="54" y="6"/>
                    </a:lnTo>
                    <a:lnTo>
                      <a:pt x="144" y="0"/>
                    </a:lnTo>
                    <a:lnTo>
                      <a:pt x="162" y="24"/>
                    </a:lnTo>
                    <a:lnTo>
                      <a:pt x="228" y="12"/>
                    </a:lnTo>
                    <a:lnTo>
                      <a:pt x="306" y="66"/>
                    </a:lnTo>
                    <a:lnTo>
                      <a:pt x="312" y="72"/>
                    </a:lnTo>
                    <a:lnTo>
                      <a:pt x="312" y="7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54" name="Freeform 481"/>
              <p:cNvSpPr>
                <a:spLocks noChangeAspect="1"/>
              </p:cNvSpPr>
              <p:nvPr/>
            </p:nvSpPr>
            <p:spPr bwMode="auto">
              <a:xfrm>
                <a:off x="2457" y="1554"/>
                <a:ext cx="432" cy="288"/>
              </a:xfrm>
              <a:custGeom>
                <a:avLst/>
                <a:gdLst>
                  <a:gd name="T0" fmla="*/ 432 w 432"/>
                  <a:gd name="T1" fmla="*/ 204 h 288"/>
                  <a:gd name="T2" fmla="*/ 426 w 432"/>
                  <a:gd name="T3" fmla="*/ 210 h 288"/>
                  <a:gd name="T4" fmla="*/ 432 w 432"/>
                  <a:gd name="T5" fmla="*/ 234 h 288"/>
                  <a:gd name="T6" fmla="*/ 420 w 432"/>
                  <a:gd name="T7" fmla="*/ 264 h 288"/>
                  <a:gd name="T8" fmla="*/ 432 w 432"/>
                  <a:gd name="T9" fmla="*/ 288 h 288"/>
                  <a:gd name="T10" fmla="*/ 384 w 432"/>
                  <a:gd name="T11" fmla="*/ 258 h 288"/>
                  <a:gd name="T12" fmla="*/ 342 w 432"/>
                  <a:gd name="T13" fmla="*/ 264 h 288"/>
                  <a:gd name="T14" fmla="*/ 312 w 432"/>
                  <a:gd name="T15" fmla="*/ 246 h 288"/>
                  <a:gd name="T16" fmla="*/ 0 w 432"/>
                  <a:gd name="T17" fmla="*/ 228 h 288"/>
                  <a:gd name="T18" fmla="*/ 0 w 432"/>
                  <a:gd name="T19" fmla="*/ 186 h 288"/>
                  <a:gd name="T20" fmla="*/ 12 w 432"/>
                  <a:gd name="T21" fmla="*/ 72 h 288"/>
                  <a:gd name="T22" fmla="*/ 18 w 432"/>
                  <a:gd name="T23" fmla="*/ 0 h 288"/>
                  <a:gd name="T24" fmla="*/ 426 w 432"/>
                  <a:gd name="T25" fmla="*/ 18 h 288"/>
                  <a:gd name="T26" fmla="*/ 414 w 432"/>
                  <a:gd name="T27" fmla="*/ 42 h 288"/>
                  <a:gd name="T28" fmla="*/ 432 w 432"/>
                  <a:gd name="T29" fmla="*/ 66 h 288"/>
                  <a:gd name="T30" fmla="*/ 432 w 432"/>
                  <a:gd name="T31" fmla="*/ 180 h 288"/>
                  <a:gd name="T32" fmla="*/ 432 w 432"/>
                  <a:gd name="T33" fmla="*/ 204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2"/>
                  <a:gd name="T52" fmla="*/ 0 h 288"/>
                  <a:gd name="T53" fmla="*/ 432 w 432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2" h="288">
                    <a:moveTo>
                      <a:pt x="432" y="204"/>
                    </a:moveTo>
                    <a:lnTo>
                      <a:pt x="426" y="210"/>
                    </a:lnTo>
                    <a:lnTo>
                      <a:pt x="432" y="234"/>
                    </a:lnTo>
                    <a:lnTo>
                      <a:pt x="420" y="264"/>
                    </a:lnTo>
                    <a:lnTo>
                      <a:pt x="432" y="288"/>
                    </a:lnTo>
                    <a:lnTo>
                      <a:pt x="384" y="258"/>
                    </a:lnTo>
                    <a:lnTo>
                      <a:pt x="342" y="264"/>
                    </a:lnTo>
                    <a:lnTo>
                      <a:pt x="312" y="246"/>
                    </a:lnTo>
                    <a:lnTo>
                      <a:pt x="0" y="228"/>
                    </a:lnTo>
                    <a:lnTo>
                      <a:pt x="0" y="186"/>
                    </a:lnTo>
                    <a:lnTo>
                      <a:pt x="12" y="72"/>
                    </a:lnTo>
                    <a:lnTo>
                      <a:pt x="18" y="0"/>
                    </a:lnTo>
                    <a:lnTo>
                      <a:pt x="426" y="18"/>
                    </a:lnTo>
                    <a:lnTo>
                      <a:pt x="414" y="42"/>
                    </a:lnTo>
                    <a:lnTo>
                      <a:pt x="432" y="66"/>
                    </a:lnTo>
                    <a:lnTo>
                      <a:pt x="432" y="180"/>
                    </a:lnTo>
                    <a:lnTo>
                      <a:pt x="432" y="20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55" name="Freeform 482"/>
              <p:cNvSpPr>
                <a:spLocks noChangeAspect="1"/>
              </p:cNvSpPr>
              <p:nvPr/>
            </p:nvSpPr>
            <p:spPr bwMode="auto">
              <a:xfrm>
                <a:off x="2457" y="1554"/>
                <a:ext cx="432" cy="288"/>
              </a:xfrm>
              <a:custGeom>
                <a:avLst/>
                <a:gdLst>
                  <a:gd name="T0" fmla="*/ 432 w 432"/>
                  <a:gd name="T1" fmla="*/ 204 h 288"/>
                  <a:gd name="T2" fmla="*/ 426 w 432"/>
                  <a:gd name="T3" fmla="*/ 210 h 288"/>
                  <a:gd name="T4" fmla="*/ 432 w 432"/>
                  <a:gd name="T5" fmla="*/ 234 h 288"/>
                  <a:gd name="T6" fmla="*/ 420 w 432"/>
                  <a:gd name="T7" fmla="*/ 264 h 288"/>
                  <a:gd name="T8" fmla="*/ 432 w 432"/>
                  <a:gd name="T9" fmla="*/ 288 h 288"/>
                  <a:gd name="T10" fmla="*/ 384 w 432"/>
                  <a:gd name="T11" fmla="*/ 258 h 288"/>
                  <a:gd name="T12" fmla="*/ 342 w 432"/>
                  <a:gd name="T13" fmla="*/ 264 h 288"/>
                  <a:gd name="T14" fmla="*/ 312 w 432"/>
                  <a:gd name="T15" fmla="*/ 246 h 288"/>
                  <a:gd name="T16" fmla="*/ 0 w 432"/>
                  <a:gd name="T17" fmla="*/ 228 h 288"/>
                  <a:gd name="T18" fmla="*/ 0 w 432"/>
                  <a:gd name="T19" fmla="*/ 186 h 288"/>
                  <a:gd name="T20" fmla="*/ 12 w 432"/>
                  <a:gd name="T21" fmla="*/ 72 h 288"/>
                  <a:gd name="T22" fmla="*/ 18 w 432"/>
                  <a:gd name="T23" fmla="*/ 0 h 288"/>
                  <a:gd name="T24" fmla="*/ 426 w 432"/>
                  <a:gd name="T25" fmla="*/ 18 h 288"/>
                  <a:gd name="T26" fmla="*/ 414 w 432"/>
                  <a:gd name="T27" fmla="*/ 42 h 288"/>
                  <a:gd name="T28" fmla="*/ 432 w 432"/>
                  <a:gd name="T29" fmla="*/ 66 h 288"/>
                  <a:gd name="T30" fmla="*/ 432 w 432"/>
                  <a:gd name="T31" fmla="*/ 180 h 288"/>
                  <a:gd name="T32" fmla="*/ 432 w 432"/>
                  <a:gd name="T33" fmla="*/ 204 h 288"/>
                  <a:gd name="T34" fmla="*/ 432 w 432"/>
                  <a:gd name="T35" fmla="*/ 210 h 28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32"/>
                  <a:gd name="T55" fmla="*/ 0 h 288"/>
                  <a:gd name="T56" fmla="*/ 432 w 432"/>
                  <a:gd name="T57" fmla="*/ 288 h 28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32" h="288">
                    <a:moveTo>
                      <a:pt x="432" y="204"/>
                    </a:moveTo>
                    <a:lnTo>
                      <a:pt x="426" y="210"/>
                    </a:lnTo>
                    <a:lnTo>
                      <a:pt x="432" y="234"/>
                    </a:lnTo>
                    <a:lnTo>
                      <a:pt x="420" y="264"/>
                    </a:lnTo>
                    <a:lnTo>
                      <a:pt x="432" y="288"/>
                    </a:lnTo>
                    <a:lnTo>
                      <a:pt x="384" y="258"/>
                    </a:lnTo>
                    <a:lnTo>
                      <a:pt x="342" y="264"/>
                    </a:lnTo>
                    <a:lnTo>
                      <a:pt x="312" y="246"/>
                    </a:lnTo>
                    <a:lnTo>
                      <a:pt x="0" y="228"/>
                    </a:lnTo>
                    <a:lnTo>
                      <a:pt x="0" y="186"/>
                    </a:lnTo>
                    <a:lnTo>
                      <a:pt x="12" y="72"/>
                    </a:lnTo>
                    <a:lnTo>
                      <a:pt x="18" y="0"/>
                    </a:lnTo>
                    <a:lnTo>
                      <a:pt x="426" y="18"/>
                    </a:lnTo>
                    <a:lnTo>
                      <a:pt x="414" y="42"/>
                    </a:lnTo>
                    <a:lnTo>
                      <a:pt x="432" y="66"/>
                    </a:lnTo>
                    <a:lnTo>
                      <a:pt x="432" y="180"/>
                    </a:lnTo>
                    <a:lnTo>
                      <a:pt x="432" y="204"/>
                    </a:lnTo>
                    <a:lnTo>
                      <a:pt x="432" y="2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56" name="Freeform 483"/>
              <p:cNvSpPr>
                <a:spLocks noChangeAspect="1"/>
              </p:cNvSpPr>
              <p:nvPr/>
            </p:nvSpPr>
            <p:spPr bwMode="auto">
              <a:xfrm>
                <a:off x="3279" y="2232"/>
                <a:ext cx="522" cy="180"/>
              </a:xfrm>
              <a:custGeom>
                <a:avLst/>
                <a:gdLst>
                  <a:gd name="T0" fmla="*/ 522 w 522"/>
                  <a:gd name="T1" fmla="*/ 0 h 180"/>
                  <a:gd name="T2" fmla="*/ 522 w 522"/>
                  <a:gd name="T3" fmla="*/ 24 h 180"/>
                  <a:gd name="T4" fmla="*/ 504 w 522"/>
                  <a:gd name="T5" fmla="*/ 42 h 180"/>
                  <a:gd name="T6" fmla="*/ 474 w 522"/>
                  <a:gd name="T7" fmla="*/ 60 h 180"/>
                  <a:gd name="T8" fmla="*/ 468 w 522"/>
                  <a:gd name="T9" fmla="*/ 54 h 180"/>
                  <a:gd name="T10" fmla="*/ 450 w 522"/>
                  <a:gd name="T11" fmla="*/ 78 h 180"/>
                  <a:gd name="T12" fmla="*/ 402 w 522"/>
                  <a:gd name="T13" fmla="*/ 102 h 180"/>
                  <a:gd name="T14" fmla="*/ 390 w 522"/>
                  <a:gd name="T15" fmla="*/ 126 h 180"/>
                  <a:gd name="T16" fmla="*/ 372 w 522"/>
                  <a:gd name="T17" fmla="*/ 132 h 180"/>
                  <a:gd name="T18" fmla="*/ 372 w 522"/>
                  <a:gd name="T19" fmla="*/ 150 h 180"/>
                  <a:gd name="T20" fmla="*/ 294 w 522"/>
                  <a:gd name="T21" fmla="*/ 162 h 180"/>
                  <a:gd name="T22" fmla="*/ 132 w 522"/>
                  <a:gd name="T23" fmla="*/ 174 h 180"/>
                  <a:gd name="T24" fmla="*/ 0 w 522"/>
                  <a:gd name="T25" fmla="*/ 180 h 180"/>
                  <a:gd name="T26" fmla="*/ 12 w 522"/>
                  <a:gd name="T27" fmla="*/ 168 h 180"/>
                  <a:gd name="T28" fmla="*/ 0 w 522"/>
                  <a:gd name="T29" fmla="*/ 150 h 180"/>
                  <a:gd name="T30" fmla="*/ 18 w 522"/>
                  <a:gd name="T31" fmla="*/ 138 h 180"/>
                  <a:gd name="T32" fmla="*/ 18 w 522"/>
                  <a:gd name="T33" fmla="*/ 126 h 180"/>
                  <a:gd name="T34" fmla="*/ 30 w 522"/>
                  <a:gd name="T35" fmla="*/ 108 h 180"/>
                  <a:gd name="T36" fmla="*/ 30 w 522"/>
                  <a:gd name="T37" fmla="*/ 102 h 180"/>
                  <a:gd name="T38" fmla="*/ 36 w 522"/>
                  <a:gd name="T39" fmla="*/ 54 h 180"/>
                  <a:gd name="T40" fmla="*/ 42 w 522"/>
                  <a:gd name="T41" fmla="*/ 60 h 180"/>
                  <a:gd name="T42" fmla="*/ 126 w 522"/>
                  <a:gd name="T43" fmla="*/ 54 h 180"/>
                  <a:gd name="T44" fmla="*/ 126 w 522"/>
                  <a:gd name="T45" fmla="*/ 42 h 180"/>
                  <a:gd name="T46" fmla="*/ 402 w 522"/>
                  <a:gd name="T47" fmla="*/ 18 h 180"/>
                  <a:gd name="T48" fmla="*/ 522 w 522"/>
                  <a:gd name="T49" fmla="*/ 0 h 18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22"/>
                  <a:gd name="T76" fmla="*/ 0 h 180"/>
                  <a:gd name="T77" fmla="*/ 522 w 522"/>
                  <a:gd name="T78" fmla="*/ 180 h 18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22" h="180">
                    <a:moveTo>
                      <a:pt x="522" y="0"/>
                    </a:moveTo>
                    <a:lnTo>
                      <a:pt x="522" y="24"/>
                    </a:lnTo>
                    <a:lnTo>
                      <a:pt x="504" y="42"/>
                    </a:lnTo>
                    <a:lnTo>
                      <a:pt x="474" y="60"/>
                    </a:lnTo>
                    <a:lnTo>
                      <a:pt x="468" y="54"/>
                    </a:lnTo>
                    <a:lnTo>
                      <a:pt x="450" y="78"/>
                    </a:lnTo>
                    <a:lnTo>
                      <a:pt x="402" y="102"/>
                    </a:lnTo>
                    <a:lnTo>
                      <a:pt x="390" y="126"/>
                    </a:lnTo>
                    <a:lnTo>
                      <a:pt x="372" y="132"/>
                    </a:lnTo>
                    <a:lnTo>
                      <a:pt x="372" y="150"/>
                    </a:lnTo>
                    <a:lnTo>
                      <a:pt x="294" y="162"/>
                    </a:lnTo>
                    <a:lnTo>
                      <a:pt x="132" y="174"/>
                    </a:lnTo>
                    <a:lnTo>
                      <a:pt x="0" y="180"/>
                    </a:lnTo>
                    <a:lnTo>
                      <a:pt x="12" y="168"/>
                    </a:lnTo>
                    <a:lnTo>
                      <a:pt x="0" y="150"/>
                    </a:lnTo>
                    <a:lnTo>
                      <a:pt x="18" y="138"/>
                    </a:lnTo>
                    <a:lnTo>
                      <a:pt x="18" y="126"/>
                    </a:lnTo>
                    <a:lnTo>
                      <a:pt x="30" y="108"/>
                    </a:lnTo>
                    <a:lnTo>
                      <a:pt x="30" y="102"/>
                    </a:lnTo>
                    <a:lnTo>
                      <a:pt x="36" y="54"/>
                    </a:lnTo>
                    <a:lnTo>
                      <a:pt x="42" y="60"/>
                    </a:lnTo>
                    <a:lnTo>
                      <a:pt x="126" y="54"/>
                    </a:lnTo>
                    <a:lnTo>
                      <a:pt x="126" y="42"/>
                    </a:lnTo>
                    <a:lnTo>
                      <a:pt x="402" y="18"/>
                    </a:lnTo>
                    <a:lnTo>
                      <a:pt x="522" y="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57" name="Freeform 484"/>
              <p:cNvSpPr>
                <a:spLocks noChangeAspect="1"/>
              </p:cNvSpPr>
              <p:nvPr/>
            </p:nvSpPr>
            <p:spPr bwMode="auto">
              <a:xfrm>
                <a:off x="3279" y="2232"/>
                <a:ext cx="522" cy="180"/>
              </a:xfrm>
              <a:custGeom>
                <a:avLst/>
                <a:gdLst>
                  <a:gd name="T0" fmla="*/ 522 w 522"/>
                  <a:gd name="T1" fmla="*/ 0 h 180"/>
                  <a:gd name="T2" fmla="*/ 522 w 522"/>
                  <a:gd name="T3" fmla="*/ 24 h 180"/>
                  <a:gd name="T4" fmla="*/ 504 w 522"/>
                  <a:gd name="T5" fmla="*/ 42 h 180"/>
                  <a:gd name="T6" fmla="*/ 474 w 522"/>
                  <a:gd name="T7" fmla="*/ 60 h 180"/>
                  <a:gd name="T8" fmla="*/ 468 w 522"/>
                  <a:gd name="T9" fmla="*/ 54 h 180"/>
                  <a:gd name="T10" fmla="*/ 450 w 522"/>
                  <a:gd name="T11" fmla="*/ 78 h 180"/>
                  <a:gd name="T12" fmla="*/ 402 w 522"/>
                  <a:gd name="T13" fmla="*/ 102 h 180"/>
                  <a:gd name="T14" fmla="*/ 390 w 522"/>
                  <a:gd name="T15" fmla="*/ 126 h 180"/>
                  <a:gd name="T16" fmla="*/ 372 w 522"/>
                  <a:gd name="T17" fmla="*/ 132 h 180"/>
                  <a:gd name="T18" fmla="*/ 372 w 522"/>
                  <a:gd name="T19" fmla="*/ 150 h 180"/>
                  <a:gd name="T20" fmla="*/ 294 w 522"/>
                  <a:gd name="T21" fmla="*/ 162 h 180"/>
                  <a:gd name="T22" fmla="*/ 132 w 522"/>
                  <a:gd name="T23" fmla="*/ 174 h 180"/>
                  <a:gd name="T24" fmla="*/ 0 w 522"/>
                  <a:gd name="T25" fmla="*/ 180 h 180"/>
                  <a:gd name="T26" fmla="*/ 12 w 522"/>
                  <a:gd name="T27" fmla="*/ 168 h 180"/>
                  <a:gd name="T28" fmla="*/ 0 w 522"/>
                  <a:gd name="T29" fmla="*/ 150 h 180"/>
                  <a:gd name="T30" fmla="*/ 18 w 522"/>
                  <a:gd name="T31" fmla="*/ 138 h 180"/>
                  <a:gd name="T32" fmla="*/ 18 w 522"/>
                  <a:gd name="T33" fmla="*/ 126 h 180"/>
                  <a:gd name="T34" fmla="*/ 30 w 522"/>
                  <a:gd name="T35" fmla="*/ 108 h 180"/>
                  <a:gd name="T36" fmla="*/ 30 w 522"/>
                  <a:gd name="T37" fmla="*/ 102 h 180"/>
                  <a:gd name="T38" fmla="*/ 36 w 522"/>
                  <a:gd name="T39" fmla="*/ 54 h 180"/>
                  <a:gd name="T40" fmla="*/ 42 w 522"/>
                  <a:gd name="T41" fmla="*/ 60 h 180"/>
                  <a:gd name="T42" fmla="*/ 126 w 522"/>
                  <a:gd name="T43" fmla="*/ 54 h 180"/>
                  <a:gd name="T44" fmla="*/ 126 w 522"/>
                  <a:gd name="T45" fmla="*/ 42 h 180"/>
                  <a:gd name="T46" fmla="*/ 402 w 522"/>
                  <a:gd name="T47" fmla="*/ 18 h 180"/>
                  <a:gd name="T48" fmla="*/ 522 w 522"/>
                  <a:gd name="T49" fmla="*/ 0 h 180"/>
                  <a:gd name="T50" fmla="*/ 522 w 522"/>
                  <a:gd name="T51" fmla="*/ 6 h 1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22"/>
                  <a:gd name="T79" fmla="*/ 0 h 180"/>
                  <a:gd name="T80" fmla="*/ 522 w 522"/>
                  <a:gd name="T81" fmla="*/ 180 h 18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22" h="180">
                    <a:moveTo>
                      <a:pt x="522" y="0"/>
                    </a:moveTo>
                    <a:lnTo>
                      <a:pt x="522" y="24"/>
                    </a:lnTo>
                    <a:lnTo>
                      <a:pt x="504" y="42"/>
                    </a:lnTo>
                    <a:lnTo>
                      <a:pt x="474" y="60"/>
                    </a:lnTo>
                    <a:lnTo>
                      <a:pt x="468" y="54"/>
                    </a:lnTo>
                    <a:lnTo>
                      <a:pt x="450" y="78"/>
                    </a:lnTo>
                    <a:lnTo>
                      <a:pt x="402" y="102"/>
                    </a:lnTo>
                    <a:lnTo>
                      <a:pt x="390" y="126"/>
                    </a:lnTo>
                    <a:lnTo>
                      <a:pt x="372" y="132"/>
                    </a:lnTo>
                    <a:lnTo>
                      <a:pt x="372" y="150"/>
                    </a:lnTo>
                    <a:lnTo>
                      <a:pt x="294" y="162"/>
                    </a:lnTo>
                    <a:lnTo>
                      <a:pt x="132" y="174"/>
                    </a:lnTo>
                    <a:lnTo>
                      <a:pt x="0" y="180"/>
                    </a:lnTo>
                    <a:lnTo>
                      <a:pt x="12" y="168"/>
                    </a:lnTo>
                    <a:lnTo>
                      <a:pt x="0" y="150"/>
                    </a:lnTo>
                    <a:lnTo>
                      <a:pt x="18" y="138"/>
                    </a:lnTo>
                    <a:lnTo>
                      <a:pt x="18" y="126"/>
                    </a:lnTo>
                    <a:lnTo>
                      <a:pt x="30" y="108"/>
                    </a:lnTo>
                    <a:lnTo>
                      <a:pt x="30" y="102"/>
                    </a:lnTo>
                    <a:lnTo>
                      <a:pt x="36" y="54"/>
                    </a:lnTo>
                    <a:lnTo>
                      <a:pt x="42" y="60"/>
                    </a:lnTo>
                    <a:lnTo>
                      <a:pt x="126" y="54"/>
                    </a:lnTo>
                    <a:lnTo>
                      <a:pt x="126" y="42"/>
                    </a:lnTo>
                    <a:lnTo>
                      <a:pt x="402" y="18"/>
                    </a:lnTo>
                    <a:lnTo>
                      <a:pt x="522" y="0"/>
                    </a:lnTo>
                    <a:lnTo>
                      <a:pt x="522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58" name="Freeform 485"/>
              <p:cNvSpPr>
                <a:spLocks noChangeAspect="1"/>
              </p:cNvSpPr>
              <p:nvPr/>
            </p:nvSpPr>
            <p:spPr bwMode="auto">
              <a:xfrm>
                <a:off x="2211" y="2292"/>
                <a:ext cx="864" cy="834"/>
              </a:xfrm>
              <a:custGeom>
                <a:avLst/>
                <a:gdLst>
                  <a:gd name="T0" fmla="*/ 828 w 864"/>
                  <a:gd name="T1" fmla="*/ 246 h 834"/>
                  <a:gd name="T2" fmla="*/ 864 w 864"/>
                  <a:gd name="T3" fmla="*/ 438 h 834"/>
                  <a:gd name="T4" fmla="*/ 858 w 864"/>
                  <a:gd name="T5" fmla="*/ 516 h 834"/>
                  <a:gd name="T6" fmla="*/ 846 w 864"/>
                  <a:gd name="T7" fmla="*/ 540 h 834"/>
                  <a:gd name="T8" fmla="*/ 804 w 864"/>
                  <a:gd name="T9" fmla="*/ 558 h 834"/>
                  <a:gd name="T10" fmla="*/ 792 w 864"/>
                  <a:gd name="T11" fmla="*/ 534 h 834"/>
                  <a:gd name="T12" fmla="*/ 768 w 864"/>
                  <a:gd name="T13" fmla="*/ 540 h 834"/>
                  <a:gd name="T14" fmla="*/ 756 w 864"/>
                  <a:gd name="T15" fmla="*/ 582 h 834"/>
                  <a:gd name="T16" fmla="*/ 678 w 864"/>
                  <a:gd name="T17" fmla="*/ 648 h 834"/>
                  <a:gd name="T18" fmla="*/ 684 w 864"/>
                  <a:gd name="T19" fmla="*/ 630 h 834"/>
                  <a:gd name="T20" fmla="*/ 678 w 864"/>
                  <a:gd name="T21" fmla="*/ 630 h 834"/>
                  <a:gd name="T22" fmla="*/ 666 w 864"/>
                  <a:gd name="T23" fmla="*/ 630 h 834"/>
                  <a:gd name="T24" fmla="*/ 660 w 864"/>
                  <a:gd name="T25" fmla="*/ 642 h 834"/>
                  <a:gd name="T26" fmla="*/ 654 w 864"/>
                  <a:gd name="T27" fmla="*/ 654 h 834"/>
                  <a:gd name="T28" fmla="*/ 642 w 864"/>
                  <a:gd name="T29" fmla="*/ 660 h 834"/>
                  <a:gd name="T30" fmla="*/ 636 w 864"/>
                  <a:gd name="T31" fmla="*/ 654 h 834"/>
                  <a:gd name="T32" fmla="*/ 624 w 864"/>
                  <a:gd name="T33" fmla="*/ 684 h 834"/>
                  <a:gd name="T34" fmla="*/ 606 w 864"/>
                  <a:gd name="T35" fmla="*/ 690 h 834"/>
                  <a:gd name="T36" fmla="*/ 612 w 864"/>
                  <a:gd name="T37" fmla="*/ 702 h 834"/>
                  <a:gd name="T38" fmla="*/ 594 w 864"/>
                  <a:gd name="T39" fmla="*/ 732 h 834"/>
                  <a:gd name="T40" fmla="*/ 588 w 864"/>
                  <a:gd name="T41" fmla="*/ 732 h 834"/>
                  <a:gd name="T42" fmla="*/ 576 w 864"/>
                  <a:gd name="T43" fmla="*/ 732 h 834"/>
                  <a:gd name="T44" fmla="*/ 594 w 864"/>
                  <a:gd name="T45" fmla="*/ 768 h 834"/>
                  <a:gd name="T46" fmla="*/ 546 w 864"/>
                  <a:gd name="T47" fmla="*/ 828 h 834"/>
                  <a:gd name="T48" fmla="*/ 462 w 864"/>
                  <a:gd name="T49" fmla="*/ 750 h 834"/>
                  <a:gd name="T50" fmla="*/ 408 w 864"/>
                  <a:gd name="T51" fmla="*/ 654 h 834"/>
                  <a:gd name="T52" fmla="*/ 336 w 864"/>
                  <a:gd name="T53" fmla="*/ 534 h 834"/>
                  <a:gd name="T54" fmla="*/ 252 w 864"/>
                  <a:gd name="T55" fmla="*/ 528 h 834"/>
                  <a:gd name="T56" fmla="*/ 216 w 864"/>
                  <a:gd name="T57" fmla="*/ 582 h 834"/>
                  <a:gd name="T58" fmla="*/ 126 w 864"/>
                  <a:gd name="T59" fmla="*/ 528 h 834"/>
                  <a:gd name="T60" fmla="*/ 6 w 864"/>
                  <a:gd name="T61" fmla="*/ 342 h 834"/>
                  <a:gd name="T62" fmla="*/ 234 w 864"/>
                  <a:gd name="T63" fmla="*/ 348 h 834"/>
                  <a:gd name="T64" fmla="*/ 456 w 864"/>
                  <a:gd name="T65" fmla="*/ 12 h 834"/>
                  <a:gd name="T66" fmla="*/ 468 w 864"/>
                  <a:gd name="T67" fmla="*/ 174 h 834"/>
                  <a:gd name="T68" fmla="*/ 498 w 864"/>
                  <a:gd name="T69" fmla="*/ 192 h 834"/>
                  <a:gd name="T70" fmla="*/ 564 w 864"/>
                  <a:gd name="T71" fmla="*/ 198 h 834"/>
                  <a:gd name="T72" fmla="*/ 594 w 864"/>
                  <a:gd name="T73" fmla="*/ 210 h 834"/>
                  <a:gd name="T74" fmla="*/ 624 w 864"/>
                  <a:gd name="T75" fmla="*/ 216 h 834"/>
                  <a:gd name="T76" fmla="*/ 642 w 864"/>
                  <a:gd name="T77" fmla="*/ 216 h 834"/>
                  <a:gd name="T78" fmla="*/ 660 w 864"/>
                  <a:gd name="T79" fmla="*/ 216 h 834"/>
                  <a:gd name="T80" fmla="*/ 750 w 864"/>
                  <a:gd name="T81" fmla="*/ 210 h 834"/>
                  <a:gd name="T82" fmla="*/ 798 w 864"/>
                  <a:gd name="T83" fmla="*/ 234 h 8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64"/>
                  <a:gd name="T127" fmla="*/ 0 h 834"/>
                  <a:gd name="T128" fmla="*/ 864 w 864"/>
                  <a:gd name="T129" fmla="*/ 834 h 8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64" h="834">
                    <a:moveTo>
                      <a:pt x="798" y="234"/>
                    </a:moveTo>
                    <a:lnTo>
                      <a:pt x="828" y="246"/>
                    </a:lnTo>
                    <a:lnTo>
                      <a:pt x="828" y="366"/>
                    </a:lnTo>
                    <a:lnTo>
                      <a:pt x="864" y="438"/>
                    </a:lnTo>
                    <a:lnTo>
                      <a:pt x="852" y="474"/>
                    </a:lnTo>
                    <a:lnTo>
                      <a:pt x="858" y="516"/>
                    </a:lnTo>
                    <a:lnTo>
                      <a:pt x="840" y="534"/>
                    </a:lnTo>
                    <a:lnTo>
                      <a:pt x="846" y="540"/>
                    </a:lnTo>
                    <a:lnTo>
                      <a:pt x="786" y="570"/>
                    </a:lnTo>
                    <a:lnTo>
                      <a:pt x="804" y="558"/>
                    </a:lnTo>
                    <a:lnTo>
                      <a:pt x="786" y="558"/>
                    </a:lnTo>
                    <a:lnTo>
                      <a:pt x="792" y="534"/>
                    </a:lnTo>
                    <a:lnTo>
                      <a:pt x="774" y="546"/>
                    </a:lnTo>
                    <a:lnTo>
                      <a:pt x="768" y="540"/>
                    </a:lnTo>
                    <a:lnTo>
                      <a:pt x="774" y="576"/>
                    </a:lnTo>
                    <a:lnTo>
                      <a:pt x="756" y="582"/>
                    </a:lnTo>
                    <a:lnTo>
                      <a:pt x="756" y="600"/>
                    </a:lnTo>
                    <a:lnTo>
                      <a:pt x="678" y="648"/>
                    </a:lnTo>
                    <a:lnTo>
                      <a:pt x="720" y="618"/>
                    </a:lnTo>
                    <a:lnTo>
                      <a:pt x="684" y="630"/>
                    </a:lnTo>
                    <a:lnTo>
                      <a:pt x="684" y="618"/>
                    </a:lnTo>
                    <a:lnTo>
                      <a:pt x="678" y="630"/>
                    </a:lnTo>
                    <a:lnTo>
                      <a:pt x="672" y="624"/>
                    </a:lnTo>
                    <a:lnTo>
                      <a:pt x="666" y="630"/>
                    </a:lnTo>
                    <a:lnTo>
                      <a:pt x="654" y="624"/>
                    </a:lnTo>
                    <a:lnTo>
                      <a:pt x="660" y="642"/>
                    </a:lnTo>
                    <a:lnTo>
                      <a:pt x="672" y="642"/>
                    </a:lnTo>
                    <a:lnTo>
                      <a:pt x="654" y="654"/>
                    </a:lnTo>
                    <a:lnTo>
                      <a:pt x="642" y="636"/>
                    </a:lnTo>
                    <a:lnTo>
                      <a:pt x="642" y="660"/>
                    </a:lnTo>
                    <a:lnTo>
                      <a:pt x="636" y="666"/>
                    </a:lnTo>
                    <a:lnTo>
                      <a:pt x="636" y="654"/>
                    </a:lnTo>
                    <a:lnTo>
                      <a:pt x="612" y="672"/>
                    </a:lnTo>
                    <a:lnTo>
                      <a:pt x="624" y="684"/>
                    </a:lnTo>
                    <a:lnTo>
                      <a:pt x="594" y="684"/>
                    </a:lnTo>
                    <a:lnTo>
                      <a:pt x="606" y="690"/>
                    </a:lnTo>
                    <a:lnTo>
                      <a:pt x="606" y="702"/>
                    </a:lnTo>
                    <a:lnTo>
                      <a:pt x="612" y="702"/>
                    </a:lnTo>
                    <a:lnTo>
                      <a:pt x="600" y="732"/>
                    </a:lnTo>
                    <a:lnTo>
                      <a:pt x="594" y="732"/>
                    </a:lnTo>
                    <a:lnTo>
                      <a:pt x="594" y="720"/>
                    </a:lnTo>
                    <a:lnTo>
                      <a:pt x="588" y="732"/>
                    </a:lnTo>
                    <a:lnTo>
                      <a:pt x="576" y="720"/>
                    </a:lnTo>
                    <a:lnTo>
                      <a:pt x="576" y="732"/>
                    </a:lnTo>
                    <a:lnTo>
                      <a:pt x="600" y="732"/>
                    </a:lnTo>
                    <a:lnTo>
                      <a:pt x="594" y="768"/>
                    </a:lnTo>
                    <a:lnTo>
                      <a:pt x="618" y="834"/>
                    </a:lnTo>
                    <a:lnTo>
                      <a:pt x="546" y="828"/>
                    </a:lnTo>
                    <a:lnTo>
                      <a:pt x="480" y="798"/>
                    </a:lnTo>
                    <a:lnTo>
                      <a:pt x="462" y="750"/>
                    </a:lnTo>
                    <a:lnTo>
                      <a:pt x="456" y="702"/>
                    </a:lnTo>
                    <a:lnTo>
                      <a:pt x="408" y="654"/>
                    </a:lnTo>
                    <a:lnTo>
                      <a:pt x="372" y="570"/>
                    </a:lnTo>
                    <a:lnTo>
                      <a:pt x="336" y="534"/>
                    </a:lnTo>
                    <a:lnTo>
                      <a:pt x="276" y="516"/>
                    </a:lnTo>
                    <a:lnTo>
                      <a:pt x="252" y="528"/>
                    </a:lnTo>
                    <a:lnTo>
                      <a:pt x="234" y="564"/>
                    </a:lnTo>
                    <a:lnTo>
                      <a:pt x="216" y="582"/>
                    </a:lnTo>
                    <a:lnTo>
                      <a:pt x="198" y="576"/>
                    </a:lnTo>
                    <a:lnTo>
                      <a:pt x="126" y="528"/>
                    </a:lnTo>
                    <a:lnTo>
                      <a:pt x="108" y="450"/>
                    </a:lnTo>
                    <a:lnTo>
                      <a:pt x="6" y="342"/>
                    </a:lnTo>
                    <a:lnTo>
                      <a:pt x="0" y="330"/>
                    </a:lnTo>
                    <a:lnTo>
                      <a:pt x="234" y="348"/>
                    </a:lnTo>
                    <a:lnTo>
                      <a:pt x="264" y="0"/>
                    </a:lnTo>
                    <a:lnTo>
                      <a:pt x="456" y="12"/>
                    </a:lnTo>
                    <a:lnTo>
                      <a:pt x="444" y="162"/>
                    </a:lnTo>
                    <a:lnTo>
                      <a:pt x="468" y="174"/>
                    </a:lnTo>
                    <a:lnTo>
                      <a:pt x="486" y="174"/>
                    </a:lnTo>
                    <a:lnTo>
                      <a:pt x="498" y="192"/>
                    </a:lnTo>
                    <a:lnTo>
                      <a:pt x="540" y="204"/>
                    </a:lnTo>
                    <a:lnTo>
                      <a:pt x="564" y="198"/>
                    </a:lnTo>
                    <a:lnTo>
                      <a:pt x="582" y="222"/>
                    </a:lnTo>
                    <a:lnTo>
                      <a:pt x="594" y="210"/>
                    </a:lnTo>
                    <a:lnTo>
                      <a:pt x="612" y="228"/>
                    </a:lnTo>
                    <a:lnTo>
                      <a:pt x="624" y="216"/>
                    </a:lnTo>
                    <a:lnTo>
                      <a:pt x="630" y="234"/>
                    </a:lnTo>
                    <a:lnTo>
                      <a:pt x="642" y="216"/>
                    </a:lnTo>
                    <a:lnTo>
                      <a:pt x="648" y="222"/>
                    </a:lnTo>
                    <a:lnTo>
                      <a:pt x="660" y="216"/>
                    </a:lnTo>
                    <a:lnTo>
                      <a:pt x="678" y="234"/>
                    </a:lnTo>
                    <a:lnTo>
                      <a:pt x="750" y="210"/>
                    </a:lnTo>
                    <a:lnTo>
                      <a:pt x="798" y="240"/>
                    </a:lnTo>
                    <a:lnTo>
                      <a:pt x="798" y="234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59" name="Freeform 486"/>
              <p:cNvSpPr>
                <a:spLocks noChangeAspect="1"/>
              </p:cNvSpPr>
              <p:nvPr/>
            </p:nvSpPr>
            <p:spPr bwMode="auto">
              <a:xfrm>
                <a:off x="2211" y="2292"/>
                <a:ext cx="864" cy="834"/>
              </a:xfrm>
              <a:custGeom>
                <a:avLst/>
                <a:gdLst>
                  <a:gd name="T0" fmla="*/ 828 w 864"/>
                  <a:gd name="T1" fmla="*/ 246 h 834"/>
                  <a:gd name="T2" fmla="*/ 864 w 864"/>
                  <a:gd name="T3" fmla="*/ 438 h 834"/>
                  <a:gd name="T4" fmla="*/ 858 w 864"/>
                  <a:gd name="T5" fmla="*/ 516 h 834"/>
                  <a:gd name="T6" fmla="*/ 846 w 864"/>
                  <a:gd name="T7" fmla="*/ 540 h 834"/>
                  <a:gd name="T8" fmla="*/ 804 w 864"/>
                  <a:gd name="T9" fmla="*/ 558 h 834"/>
                  <a:gd name="T10" fmla="*/ 792 w 864"/>
                  <a:gd name="T11" fmla="*/ 534 h 834"/>
                  <a:gd name="T12" fmla="*/ 768 w 864"/>
                  <a:gd name="T13" fmla="*/ 540 h 834"/>
                  <a:gd name="T14" fmla="*/ 756 w 864"/>
                  <a:gd name="T15" fmla="*/ 582 h 834"/>
                  <a:gd name="T16" fmla="*/ 678 w 864"/>
                  <a:gd name="T17" fmla="*/ 648 h 834"/>
                  <a:gd name="T18" fmla="*/ 684 w 864"/>
                  <a:gd name="T19" fmla="*/ 630 h 834"/>
                  <a:gd name="T20" fmla="*/ 678 w 864"/>
                  <a:gd name="T21" fmla="*/ 630 h 834"/>
                  <a:gd name="T22" fmla="*/ 666 w 864"/>
                  <a:gd name="T23" fmla="*/ 630 h 834"/>
                  <a:gd name="T24" fmla="*/ 660 w 864"/>
                  <a:gd name="T25" fmla="*/ 642 h 834"/>
                  <a:gd name="T26" fmla="*/ 654 w 864"/>
                  <a:gd name="T27" fmla="*/ 654 h 834"/>
                  <a:gd name="T28" fmla="*/ 642 w 864"/>
                  <a:gd name="T29" fmla="*/ 660 h 834"/>
                  <a:gd name="T30" fmla="*/ 636 w 864"/>
                  <a:gd name="T31" fmla="*/ 654 h 834"/>
                  <a:gd name="T32" fmla="*/ 624 w 864"/>
                  <a:gd name="T33" fmla="*/ 684 h 834"/>
                  <a:gd name="T34" fmla="*/ 606 w 864"/>
                  <a:gd name="T35" fmla="*/ 690 h 834"/>
                  <a:gd name="T36" fmla="*/ 612 w 864"/>
                  <a:gd name="T37" fmla="*/ 702 h 834"/>
                  <a:gd name="T38" fmla="*/ 594 w 864"/>
                  <a:gd name="T39" fmla="*/ 732 h 834"/>
                  <a:gd name="T40" fmla="*/ 588 w 864"/>
                  <a:gd name="T41" fmla="*/ 732 h 834"/>
                  <a:gd name="T42" fmla="*/ 576 w 864"/>
                  <a:gd name="T43" fmla="*/ 732 h 834"/>
                  <a:gd name="T44" fmla="*/ 594 w 864"/>
                  <a:gd name="T45" fmla="*/ 768 h 834"/>
                  <a:gd name="T46" fmla="*/ 546 w 864"/>
                  <a:gd name="T47" fmla="*/ 828 h 834"/>
                  <a:gd name="T48" fmla="*/ 462 w 864"/>
                  <a:gd name="T49" fmla="*/ 750 h 834"/>
                  <a:gd name="T50" fmla="*/ 408 w 864"/>
                  <a:gd name="T51" fmla="*/ 654 h 834"/>
                  <a:gd name="T52" fmla="*/ 336 w 864"/>
                  <a:gd name="T53" fmla="*/ 534 h 834"/>
                  <a:gd name="T54" fmla="*/ 252 w 864"/>
                  <a:gd name="T55" fmla="*/ 528 h 834"/>
                  <a:gd name="T56" fmla="*/ 216 w 864"/>
                  <a:gd name="T57" fmla="*/ 582 h 834"/>
                  <a:gd name="T58" fmla="*/ 126 w 864"/>
                  <a:gd name="T59" fmla="*/ 528 h 834"/>
                  <a:gd name="T60" fmla="*/ 6 w 864"/>
                  <a:gd name="T61" fmla="*/ 342 h 834"/>
                  <a:gd name="T62" fmla="*/ 234 w 864"/>
                  <a:gd name="T63" fmla="*/ 348 h 834"/>
                  <a:gd name="T64" fmla="*/ 456 w 864"/>
                  <a:gd name="T65" fmla="*/ 12 h 834"/>
                  <a:gd name="T66" fmla="*/ 468 w 864"/>
                  <a:gd name="T67" fmla="*/ 174 h 834"/>
                  <a:gd name="T68" fmla="*/ 498 w 864"/>
                  <a:gd name="T69" fmla="*/ 192 h 834"/>
                  <a:gd name="T70" fmla="*/ 564 w 864"/>
                  <a:gd name="T71" fmla="*/ 198 h 834"/>
                  <a:gd name="T72" fmla="*/ 594 w 864"/>
                  <a:gd name="T73" fmla="*/ 210 h 834"/>
                  <a:gd name="T74" fmla="*/ 624 w 864"/>
                  <a:gd name="T75" fmla="*/ 216 h 834"/>
                  <a:gd name="T76" fmla="*/ 642 w 864"/>
                  <a:gd name="T77" fmla="*/ 216 h 834"/>
                  <a:gd name="T78" fmla="*/ 660 w 864"/>
                  <a:gd name="T79" fmla="*/ 216 h 834"/>
                  <a:gd name="T80" fmla="*/ 750 w 864"/>
                  <a:gd name="T81" fmla="*/ 210 h 834"/>
                  <a:gd name="T82" fmla="*/ 798 w 864"/>
                  <a:gd name="T83" fmla="*/ 234 h 83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64"/>
                  <a:gd name="T127" fmla="*/ 0 h 834"/>
                  <a:gd name="T128" fmla="*/ 864 w 864"/>
                  <a:gd name="T129" fmla="*/ 834 h 83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64" h="834">
                    <a:moveTo>
                      <a:pt x="798" y="234"/>
                    </a:moveTo>
                    <a:lnTo>
                      <a:pt x="828" y="246"/>
                    </a:lnTo>
                    <a:lnTo>
                      <a:pt x="828" y="366"/>
                    </a:lnTo>
                    <a:lnTo>
                      <a:pt x="864" y="438"/>
                    </a:lnTo>
                    <a:lnTo>
                      <a:pt x="852" y="474"/>
                    </a:lnTo>
                    <a:lnTo>
                      <a:pt x="858" y="516"/>
                    </a:lnTo>
                    <a:lnTo>
                      <a:pt x="840" y="534"/>
                    </a:lnTo>
                    <a:lnTo>
                      <a:pt x="846" y="540"/>
                    </a:lnTo>
                    <a:lnTo>
                      <a:pt x="786" y="570"/>
                    </a:lnTo>
                    <a:lnTo>
                      <a:pt x="804" y="558"/>
                    </a:lnTo>
                    <a:lnTo>
                      <a:pt x="786" y="558"/>
                    </a:lnTo>
                    <a:lnTo>
                      <a:pt x="792" y="534"/>
                    </a:lnTo>
                    <a:lnTo>
                      <a:pt x="774" y="546"/>
                    </a:lnTo>
                    <a:lnTo>
                      <a:pt x="768" y="540"/>
                    </a:lnTo>
                    <a:lnTo>
                      <a:pt x="774" y="576"/>
                    </a:lnTo>
                    <a:lnTo>
                      <a:pt x="756" y="582"/>
                    </a:lnTo>
                    <a:lnTo>
                      <a:pt x="756" y="600"/>
                    </a:lnTo>
                    <a:lnTo>
                      <a:pt x="678" y="648"/>
                    </a:lnTo>
                    <a:lnTo>
                      <a:pt x="720" y="618"/>
                    </a:lnTo>
                    <a:lnTo>
                      <a:pt x="684" y="630"/>
                    </a:lnTo>
                    <a:lnTo>
                      <a:pt x="684" y="618"/>
                    </a:lnTo>
                    <a:lnTo>
                      <a:pt x="678" y="630"/>
                    </a:lnTo>
                    <a:lnTo>
                      <a:pt x="672" y="624"/>
                    </a:lnTo>
                    <a:lnTo>
                      <a:pt x="666" y="630"/>
                    </a:lnTo>
                    <a:lnTo>
                      <a:pt x="654" y="624"/>
                    </a:lnTo>
                    <a:lnTo>
                      <a:pt x="660" y="642"/>
                    </a:lnTo>
                    <a:lnTo>
                      <a:pt x="672" y="642"/>
                    </a:lnTo>
                    <a:lnTo>
                      <a:pt x="654" y="654"/>
                    </a:lnTo>
                    <a:lnTo>
                      <a:pt x="642" y="636"/>
                    </a:lnTo>
                    <a:lnTo>
                      <a:pt x="642" y="660"/>
                    </a:lnTo>
                    <a:lnTo>
                      <a:pt x="636" y="666"/>
                    </a:lnTo>
                    <a:lnTo>
                      <a:pt x="636" y="654"/>
                    </a:lnTo>
                    <a:lnTo>
                      <a:pt x="612" y="672"/>
                    </a:lnTo>
                    <a:lnTo>
                      <a:pt x="624" y="684"/>
                    </a:lnTo>
                    <a:lnTo>
                      <a:pt x="594" y="684"/>
                    </a:lnTo>
                    <a:lnTo>
                      <a:pt x="606" y="690"/>
                    </a:lnTo>
                    <a:lnTo>
                      <a:pt x="606" y="702"/>
                    </a:lnTo>
                    <a:lnTo>
                      <a:pt x="612" y="702"/>
                    </a:lnTo>
                    <a:lnTo>
                      <a:pt x="600" y="732"/>
                    </a:lnTo>
                    <a:lnTo>
                      <a:pt x="594" y="732"/>
                    </a:lnTo>
                    <a:lnTo>
                      <a:pt x="594" y="720"/>
                    </a:lnTo>
                    <a:lnTo>
                      <a:pt x="588" y="732"/>
                    </a:lnTo>
                    <a:lnTo>
                      <a:pt x="576" y="720"/>
                    </a:lnTo>
                    <a:lnTo>
                      <a:pt x="576" y="732"/>
                    </a:lnTo>
                    <a:lnTo>
                      <a:pt x="600" y="732"/>
                    </a:lnTo>
                    <a:lnTo>
                      <a:pt x="594" y="768"/>
                    </a:lnTo>
                    <a:lnTo>
                      <a:pt x="618" y="834"/>
                    </a:lnTo>
                    <a:lnTo>
                      <a:pt x="546" y="828"/>
                    </a:lnTo>
                    <a:lnTo>
                      <a:pt x="480" y="798"/>
                    </a:lnTo>
                    <a:lnTo>
                      <a:pt x="462" y="750"/>
                    </a:lnTo>
                    <a:lnTo>
                      <a:pt x="456" y="702"/>
                    </a:lnTo>
                    <a:lnTo>
                      <a:pt x="408" y="654"/>
                    </a:lnTo>
                    <a:lnTo>
                      <a:pt x="372" y="570"/>
                    </a:lnTo>
                    <a:lnTo>
                      <a:pt x="336" y="534"/>
                    </a:lnTo>
                    <a:lnTo>
                      <a:pt x="276" y="516"/>
                    </a:lnTo>
                    <a:lnTo>
                      <a:pt x="252" y="528"/>
                    </a:lnTo>
                    <a:lnTo>
                      <a:pt x="234" y="564"/>
                    </a:lnTo>
                    <a:lnTo>
                      <a:pt x="216" y="582"/>
                    </a:lnTo>
                    <a:lnTo>
                      <a:pt x="198" y="576"/>
                    </a:lnTo>
                    <a:lnTo>
                      <a:pt x="126" y="528"/>
                    </a:lnTo>
                    <a:lnTo>
                      <a:pt x="108" y="450"/>
                    </a:lnTo>
                    <a:lnTo>
                      <a:pt x="6" y="342"/>
                    </a:lnTo>
                    <a:lnTo>
                      <a:pt x="0" y="330"/>
                    </a:lnTo>
                    <a:lnTo>
                      <a:pt x="234" y="348"/>
                    </a:lnTo>
                    <a:lnTo>
                      <a:pt x="264" y="0"/>
                    </a:lnTo>
                    <a:lnTo>
                      <a:pt x="456" y="12"/>
                    </a:lnTo>
                    <a:lnTo>
                      <a:pt x="444" y="162"/>
                    </a:lnTo>
                    <a:lnTo>
                      <a:pt x="468" y="174"/>
                    </a:lnTo>
                    <a:lnTo>
                      <a:pt x="486" y="174"/>
                    </a:lnTo>
                    <a:lnTo>
                      <a:pt x="498" y="192"/>
                    </a:lnTo>
                    <a:lnTo>
                      <a:pt x="540" y="204"/>
                    </a:lnTo>
                    <a:lnTo>
                      <a:pt x="564" y="198"/>
                    </a:lnTo>
                    <a:lnTo>
                      <a:pt x="582" y="222"/>
                    </a:lnTo>
                    <a:lnTo>
                      <a:pt x="594" y="210"/>
                    </a:lnTo>
                    <a:lnTo>
                      <a:pt x="612" y="228"/>
                    </a:lnTo>
                    <a:lnTo>
                      <a:pt x="624" y="216"/>
                    </a:lnTo>
                    <a:lnTo>
                      <a:pt x="630" y="234"/>
                    </a:lnTo>
                    <a:lnTo>
                      <a:pt x="642" y="216"/>
                    </a:lnTo>
                    <a:lnTo>
                      <a:pt x="648" y="222"/>
                    </a:lnTo>
                    <a:lnTo>
                      <a:pt x="660" y="216"/>
                    </a:lnTo>
                    <a:lnTo>
                      <a:pt x="678" y="234"/>
                    </a:lnTo>
                    <a:lnTo>
                      <a:pt x="750" y="210"/>
                    </a:lnTo>
                    <a:lnTo>
                      <a:pt x="798" y="240"/>
                    </a:lnTo>
                    <a:lnTo>
                      <a:pt x="798" y="234"/>
                    </a:lnTo>
                    <a:lnTo>
                      <a:pt x="798" y="24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60" name="Freeform 487"/>
              <p:cNvSpPr>
                <a:spLocks noChangeAspect="1"/>
              </p:cNvSpPr>
              <p:nvPr/>
            </p:nvSpPr>
            <p:spPr bwMode="auto">
              <a:xfrm>
                <a:off x="1803" y="1776"/>
                <a:ext cx="348" cy="438"/>
              </a:xfrm>
              <a:custGeom>
                <a:avLst/>
                <a:gdLst>
                  <a:gd name="T0" fmla="*/ 306 w 348"/>
                  <a:gd name="T1" fmla="*/ 438 h 438"/>
                  <a:gd name="T2" fmla="*/ 0 w 348"/>
                  <a:gd name="T3" fmla="*/ 384 h 438"/>
                  <a:gd name="T4" fmla="*/ 78 w 348"/>
                  <a:gd name="T5" fmla="*/ 0 h 438"/>
                  <a:gd name="T6" fmla="*/ 132 w 348"/>
                  <a:gd name="T7" fmla="*/ 12 h 438"/>
                  <a:gd name="T8" fmla="*/ 246 w 348"/>
                  <a:gd name="T9" fmla="*/ 30 h 438"/>
                  <a:gd name="T10" fmla="*/ 234 w 348"/>
                  <a:gd name="T11" fmla="*/ 108 h 438"/>
                  <a:gd name="T12" fmla="*/ 348 w 348"/>
                  <a:gd name="T13" fmla="*/ 126 h 438"/>
                  <a:gd name="T14" fmla="*/ 312 w 348"/>
                  <a:gd name="T15" fmla="*/ 390 h 438"/>
                  <a:gd name="T16" fmla="*/ 306 w 348"/>
                  <a:gd name="T17" fmla="*/ 438 h 4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8"/>
                  <a:gd name="T28" fmla="*/ 0 h 438"/>
                  <a:gd name="T29" fmla="*/ 348 w 348"/>
                  <a:gd name="T30" fmla="*/ 438 h 43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8" h="438">
                    <a:moveTo>
                      <a:pt x="306" y="438"/>
                    </a:moveTo>
                    <a:lnTo>
                      <a:pt x="0" y="384"/>
                    </a:lnTo>
                    <a:lnTo>
                      <a:pt x="78" y="0"/>
                    </a:lnTo>
                    <a:lnTo>
                      <a:pt x="132" y="12"/>
                    </a:lnTo>
                    <a:lnTo>
                      <a:pt x="246" y="30"/>
                    </a:lnTo>
                    <a:lnTo>
                      <a:pt x="234" y="108"/>
                    </a:lnTo>
                    <a:lnTo>
                      <a:pt x="348" y="126"/>
                    </a:lnTo>
                    <a:lnTo>
                      <a:pt x="312" y="390"/>
                    </a:lnTo>
                    <a:lnTo>
                      <a:pt x="306" y="438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61" name="Freeform 488"/>
              <p:cNvSpPr>
                <a:spLocks noChangeAspect="1"/>
              </p:cNvSpPr>
              <p:nvPr/>
            </p:nvSpPr>
            <p:spPr bwMode="auto">
              <a:xfrm>
                <a:off x="1803" y="1776"/>
                <a:ext cx="348" cy="444"/>
              </a:xfrm>
              <a:custGeom>
                <a:avLst/>
                <a:gdLst>
                  <a:gd name="T0" fmla="*/ 306 w 348"/>
                  <a:gd name="T1" fmla="*/ 438 h 444"/>
                  <a:gd name="T2" fmla="*/ 0 w 348"/>
                  <a:gd name="T3" fmla="*/ 384 h 444"/>
                  <a:gd name="T4" fmla="*/ 78 w 348"/>
                  <a:gd name="T5" fmla="*/ 0 h 444"/>
                  <a:gd name="T6" fmla="*/ 132 w 348"/>
                  <a:gd name="T7" fmla="*/ 12 h 444"/>
                  <a:gd name="T8" fmla="*/ 246 w 348"/>
                  <a:gd name="T9" fmla="*/ 30 h 444"/>
                  <a:gd name="T10" fmla="*/ 234 w 348"/>
                  <a:gd name="T11" fmla="*/ 108 h 444"/>
                  <a:gd name="T12" fmla="*/ 348 w 348"/>
                  <a:gd name="T13" fmla="*/ 126 h 444"/>
                  <a:gd name="T14" fmla="*/ 312 w 348"/>
                  <a:gd name="T15" fmla="*/ 390 h 444"/>
                  <a:gd name="T16" fmla="*/ 306 w 348"/>
                  <a:gd name="T17" fmla="*/ 438 h 444"/>
                  <a:gd name="T18" fmla="*/ 306 w 348"/>
                  <a:gd name="T19" fmla="*/ 444 h 44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48"/>
                  <a:gd name="T31" fmla="*/ 0 h 444"/>
                  <a:gd name="T32" fmla="*/ 348 w 348"/>
                  <a:gd name="T33" fmla="*/ 444 h 44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48" h="444">
                    <a:moveTo>
                      <a:pt x="306" y="438"/>
                    </a:moveTo>
                    <a:lnTo>
                      <a:pt x="0" y="384"/>
                    </a:lnTo>
                    <a:lnTo>
                      <a:pt x="78" y="0"/>
                    </a:lnTo>
                    <a:lnTo>
                      <a:pt x="132" y="12"/>
                    </a:lnTo>
                    <a:lnTo>
                      <a:pt x="246" y="30"/>
                    </a:lnTo>
                    <a:lnTo>
                      <a:pt x="234" y="108"/>
                    </a:lnTo>
                    <a:lnTo>
                      <a:pt x="348" y="126"/>
                    </a:lnTo>
                    <a:lnTo>
                      <a:pt x="312" y="390"/>
                    </a:lnTo>
                    <a:lnTo>
                      <a:pt x="306" y="438"/>
                    </a:lnTo>
                    <a:lnTo>
                      <a:pt x="306" y="44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62" name="Freeform 489"/>
              <p:cNvSpPr>
                <a:spLocks noChangeAspect="1"/>
              </p:cNvSpPr>
              <p:nvPr/>
            </p:nvSpPr>
            <p:spPr bwMode="auto">
              <a:xfrm>
                <a:off x="4155" y="1470"/>
                <a:ext cx="102" cy="198"/>
              </a:xfrm>
              <a:custGeom>
                <a:avLst/>
                <a:gdLst>
                  <a:gd name="T0" fmla="*/ 90 w 102"/>
                  <a:gd name="T1" fmla="*/ 186 h 198"/>
                  <a:gd name="T2" fmla="*/ 66 w 102"/>
                  <a:gd name="T3" fmla="*/ 192 h 198"/>
                  <a:gd name="T4" fmla="*/ 48 w 102"/>
                  <a:gd name="T5" fmla="*/ 198 h 198"/>
                  <a:gd name="T6" fmla="*/ 42 w 102"/>
                  <a:gd name="T7" fmla="*/ 192 h 198"/>
                  <a:gd name="T8" fmla="*/ 30 w 102"/>
                  <a:gd name="T9" fmla="*/ 138 h 198"/>
                  <a:gd name="T10" fmla="*/ 24 w 102"/>
                  <a:gd name="T11" fmla="*/ 138 h 198"/>
                  <a:gd name="T12" fmla="*/ 12 w 102"/>
                  <a:gd name="T13" fmla="*/ 102 h 198"/>
                  <a:gd name="T14" fmla="*/ 0 w 102"/>
                  <a:gd name="T15" fmla="*/ 30 h 198"/>
                  <a:gd name="T16" fmla="*/ 96 w 102"/>
                  <a:gd name="T17" fmla="*/ 0 h 198"/>
                  <a:gd name="T18" fmla="*/ 102 w 102"/>
                  <a:gd name="T19" fmla="*/ 42 h 198"/>
                  <a:gd name="T20" fmla="*/ 84 w 102"/>
                  <a:gd name="T21" fmla="*/ 66 h 198"/>
                  <a:gd name="T22" fmla="*/ 78 w 102"/>
                  <a:gd name="T23" fmla="*/ 120 h 198"/>
                  <a:gd name="T24" fmla="*/ 90 w 102"/>
                  <a:gd name="T25" fmla="*/ 186 h 19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02"/>
                  <a:gd name="T40" fmla="*/ 0 h 198"/>
                  <a:gd name="T41" fmla="*/ 102 w 102"/>
                  <a:gd name="T42" fmla="*/ 198 h 19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02" h="198">
                    <a:moveTo>
                      <a:pt x="90" y="186"/>
                    </a:moveTo>
                    <a:lnTo>
                      <a:pt x="66" y="192"/>
                    </a:lnTo>
                    <a:lnTo>
                      <a:pt x="48" y="198"/>
                    </a:lnTo>
                    <a:lnTo>
                      <a:pt x="42" y="192"/>
                    </a:lnTo>
                    <a:lnTo>
                      <a:pt x="30" y="138"/>
                    </a:lnTo>
                    <a:lnTo>
                      <a:pt x="24" y="138"/>
                    </a:lnTo>
                    <a:lnTo>
                      <a:pt x="12" y="102"/>
                    </a:lnTo>
                    <a:lnTo>
                      <a:pt x="0" y="30"/>
                    </a:lnTo>
                    <a:lnTo>
                      <a:pt x="96" y="0"/>
                    </a:lnTo>
                    <a:lnTo>
                      <a:pt x="102" y="42"/>
                    </a:lnTo>
                    <a:lnTo>
                      <a:pt x="84" y="66"/>
                    </a:lnTo>
                    <a:lnTo>
                      <a:pt x="78" y="120"/>
                    </a:lnTo>
                    <a:lnTo>
                      <a:pt x="90" y="186"/>
                    </a:lnTo>
                    <a:close/>
                  </a:path>
                </a:pathLst>
              </a:custGeom>
              <a:solidFill>
                <a:srgbClr val="E8D898"/>
              </a:solidFill>
              <a:ln w="9525">
                <a:solidFill>
                  <a:srgbClr val="E8D898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63" name="Freeform 490"/>
              <p:cNvSpPr>
                <a:spLocks noChangeAspect="1"/>
              </p:cNvSpPr>
              <p:nvPr/>
            </p:nvSpPr>
            <p:spPr bwMode="auto">
              <a:xfrm>
                <a:off x="4155" y="1470"/>
                <a:ext cx="102" cy="198"/>
              </a:xfrm>
              <a:custGeom>
                <a:avLst/>
                <a:gdLst>
                  <a:gd name="T0" fmla="*/ 90 w 102"/>
                  <a:gd name="T1" fmla="*/ 186 h 198"/>
                  <a:gd name="T2" fmla="*/ 66 w 102"/>
                  <a:gd name="T3" fmla="*/ 192 h 198"/>
                  <a:gd name="T4" fmla="*/ 48 w 102"/>
                  <a:gd name="T5" fmla="*/ 198 h 198"/>
                  <a:gd name="T6" fmla="*/ 42 w 102"/>
                  <a:gd name="T7" fmla="*/ 192 h 198"/>
                  <a:gd name="T8" fmla="*/ 30 w 102"/>
                  <a:gd name="T9" fmla="*/ 138 h 198"/>
                  <a:gd name="T10" fmla="*/ 24 w 102"/>
                  <a:gd name="T11" fmla="*/ 138 h 198"/>
                  <a:gd name="T12" fmla="*/ 12 w 102"/>
                  <a:gd name="T13" fmla="*/ 102 h 198"/>
                  <a:gd name="T14" fmla="*/ 0 w 102"/>
                  <a:gd name="T15" fmla="*/ 30 h 198"/>
                  <a:gd name="T16" fmla="*/ 96 w 102"/>
                  <a:gd name="T17" fmla="*/ 0 h 198"/>
                  <a:gd name="T18" fmla="*/ 102 w 102"/>
                  <a:gd name="T19" fmla="*/ 42 h 198"/>
                  <a:gd name="T20" fmla="*/ 84 w 102"/>
                  <a:gd name="T21" fmla="*/ 66 h 198"/>
                  <a:gd name="T22" fmla="*/ 78 w 102"/>
                  <a:gd name="T23" fmla="*/ 120 h 198"/>
                  <a:gd name="T24" fmla="*/ 90 w 102"/>
                  <a:gd name="T25" fmla="*/ 186 h 198"/>
                  <a:gd name="T26" fmla="*/ 90 w 102"/>
                  <a:gd name="T27" fmla="*/ 192 h 1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2"/>
                  <a:gd name="T43" fmla="*/ 0 h 198"/>
                  <a:gd name="T44" fmla="*/ 102 w 102"/>
                  <a:gd name="T45" fmla="*/ 198 h 1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2" h="198">
                    <a:moveTo>
                      <a:pt x="90" y="186"/>
                    </a:moveTo>
                    <a:lnTo>
                      <a:pt x="66" y="192"/>
                    </a:lnTo>
                    <a:lnTo>
                      <a:pt x="48" y="198"/>
                    </a:lnTo>
                    <a:lnTo>
                      <a:pt x="42" y="192"/>
                    </a:lnTo>
                    <a:lnTo>
                      <a:pt x="30" y="138"/>
                    </a:lnTo>
                    <a:lnTo>
                      <a:pt x="24" y="138"/>
                    </a:lnTo>
                    <a:lnTo>
                      <a:pt x="12" y="102"/>
                    </a:lnTo>
                    <a:lnTo>
                      <a:pt x="0" y="30"/>
                    </a:lnTo>
                    <a:lnTo>
                      <a:pt x="96" y="0"/>
                    </a:lnTo>
                    <a:lnTo>
                      <a:pt x="102" y="42"/>
                    </a:lnTo>
                    <a:lnTo>
                      <a:pt x="84" y="66"/>
                    </a:lnTo>
                    <a:lnTo>
                      <a:pt x="78" y="120"/>
                    </a:lnTo>
                    <a:lnTo>
                      <a:pt x="90" y="186"/>
                    </a:lnTo>
                    <a:lnTo>
                      <a:pt x="90" y="19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64" name="Freeform 491"/>
              <p:cNvSpPr>
                <a:spLocks noChangeAspect="1"/>
              </p:cNvSpPr>
              <p:nvPr/>
            </p:nvSpPr>
            <p:spPr bwMode="auto">
              <a:xfrm>
                <a:off x="4167" y="2052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0 w 6"/>
                  <a:gd name="T5" fmla="*/ 0 h 18"/>
                  <a:gd name="T6" fmla="*/ 6 w 6"/>
                  <a:gd name="T7" fmla="*/ 0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18"/>
                  <a:gd name="T14" fmla="*/ 6 w 6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65" name="Freeform 492"/>
              <p:cNvSpPr>
                <a:spLocks noChangeAspect="1"/>
              </p:cNvSpPr>
              <p:nvPr/>
            </p:nvSpPr>
            <p:spPr bwMode="auto">
              <a:xfrm>
                <a:off x="4167" y="2052"/>
                <a:ext cx="6" cy="18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0 w 6"/>
                  <a:gd name="T5" fmla="*/ 0 h 18"/>
                  <a:gd name="T6" fmla="*/ 6 w 6"/>
                  <a:gd name="T7" fmla="*/ 0 h 18"/>
                  <a:gd name="T8" fmla="*/ 6 w 6"/>
                  <a:gd name="T9" fmla="*/ 6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8"/>
                  <a:gd name="T17" fmla="*/ 6 w 6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8">
                    <a:moveTo>
                      <a:pt x="6" y="0"/>
                    </a:moveTo>
                    <a:lnTo>
                      <a:pt x="0" y="18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66" name="Freeform 493"/>
              <p:cNvSpPr>
                <a:spLocks noChangeAspect="1"/>
              </p:cNvSpPr>
              <p:nvPr/>
            </p:nvSpPr>
            <p:spPr bwMode="auto">
              <a:xfrm>
                <a:off x="4137" y="2052"/>
                <a:ext cx="24" cy="78"/>
              </a:xfrm>
              <a:custGeom>
                <a:avLst/>
                <a:gdLst>
                  <a:gd name="T0" fmla="*/ 24 w 24"/>
                  <a:gd name="T1" fmla="*/ 0 h 78"/>
                  <a:gd name="T2" fmla="*/ 6 w 24"/>
                  <a:gd name="T3" fmla="*/ 78 h 78"/>
                  <a:gd name="T4" fmla="*/ 0 w 24"/>
                  <a:gd name="T5" fmla="*/ 54 h 78"/>
                  <a:gd name="T6" fmla="*/ 12 w 24"/>
                  <a:gd name="T7" fmla="*/ 12 h 78"/>
                  <a:gd name="T8" fmla="*/ 12 w 24"/>
                  <a:gd name="T9" fmla="*/ 6 h 78"/>
                  <a:gd name="T10" fmla="*/ 24 w 24"/>
                  <a:gd name="T11" fmla="*/ 0 h 7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78"/>
                  <a:gd name="T20" fmla="*/ 24 w 24"/>
                  <a:gd name="T21" fmla="*/ 78 h 7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78">
                    <a:moveTo>
                      <a:pt x="24" y="0"/>
                    </a:moveTo>
                    <a:lnTo>
                      <a:pt x="6" y="78"/>
                    </a:lnTo>
                    <a:lnTo>
                      <a:pt x="0" y="54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67" name="Freeform 494"/>
              <p:cNvSpPr>
                <a:spLocks noChangeAspect="1"/>
              </p:cNvSpPr>
              <p:nvPr/>
            </p:nvSpPr>
            <p:spPr bwMode="auto">
              <a:xfrm>
                <a:off x="4137" y="2052"/>
                <a:ext cx="24" cy="78"/>
              </a:xfrm>
              <a:custGeom>
                <a:avLst/>
                <a:gdLst>
                  <a:gd name="T0" fmla="*/ 24 w 24"/>
                  <a:gd name="T1" fmla="*/ 0 h 78"/>
                  <a:gd name="T2" fmla="*/ 6 w 24"/>
                  <a:gd name="T3" fmla="*/ 78 h 78"/>
                  <a:gd name="T4" fmla="*/ 0 w 24"/>
                  <a:gd name="T5" fmla="*/ 54 h 78"/>
                  <a:gd name="T6" fmla="*/ 12 w 24"/>
                  <a:gd name="T7" fmla="*/ 12 h 78"/>
                  <a:gd name="T8" fmla="*/ 12 w 24"/>
                  <a:gd name="T9" fmla="*/ 6 h 78"/>
                  <a:gd name="T10" fmla="*/ 24 w 24"/>
                  <a:gd name="T11" fmla="*/ 0 h 78"/>
                  <a:gd name="T12" fmla="*/ 24 w 24"/>
                  <a:gd name="T13" fmla="*/ 6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"/>
                  <a:gd name="T22" fmla="*/ 0 h 78"/>
                  <a:gd name="T23" fmla="*/ 24 w 24"/>
                  <a:gd name="T24" fmla="*/ 78 h 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" h="78">
                    <a:moveTo>
                      <a:pt x="24" y="0"/>
                    </a:moveTo>
                    <a:lnTo>
                      <a:pt x="6" y="78"/>
                    </a:lnTo>
                    <a:lnTo>
                      <a:pt x="0" y="54"/>
                    </a:lnTo>
                    <a:lnTo>
                      <a:pt x="12" y="12"/>
                    </a:lnTo>
                    <a:lnTo>
                      <a:pt x="12" y="6"/>
                    </a:lnTo>
                    <a:lnTo>
                      <a:pt x="24" y="0"/>
                    </a:lnTo>
                    <a:lnTo>
                      <a:pt x="24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68" name="Freeform 495"/>
              <p:cNvSpPr>
                <a:spLocks noChangeAspect="1"/>
              </p:cNvSpPr>
              <p:nvPr/>
            </p:nvSpPr>
            <p:spPr bwMode="auto">
              <a:xfrm>
                <a:off x="3681" y="1980"/>
                <a:ext cx="474" cy="270"/>
              </a:xfrm>
              <a:custGeom>
                <a:avLst/>
                <a:gdLst>
                  <a:gd name="T0" fmla="*/ 474 w 474"/>
                  <a:gd name="T1" fmla="*/ 192 h 270"/>
                  <a:gd name="T2" fmla="*/ 468 w 474"/>
                  <a:gd name="T3" fmla="*/ 186 h 270"/>
                  <a:gd name="T4" fmla="*/ 474 w 474"/>
                  <a:gd name="T5" fmla="*/ 192 h 270"/>
                  <a:gd name="T6" fmla="*/ 468 w 474"/>
                  <a:gd name="T7" fmla="*/ 198 h 270"/>
                  <a:gd name="T8" fmla="*/ 120 w 474"/>
                  <a:gd name="T9" fmla="*/ 252 h 270"/>
                  <a:gd name="T10" fmla="*/ 0 w 474"/>
                  <a:gd name="T11" fmla="*/ 270 h 270"/>
                  <a:gd name="T12" fmla="*/ 30 w 474"/>
                  <a:gd name="T13" fmla="*/ 258 h 270"/>
                  <a:gd name="T14" fmla="*/ 90 w 474"/>
                  <a:gd name="T15" fmla="*/ 186 h 270"/>
                  <a:gd name="T16" fmla="*/ 96 w 474"/>
                  <a:gd name="T17" fmla="*/ 198 h 270"/>
                  <a:gd name="T18" fmla="*/ 114 w 474"/>
                  <a:gd name="T19" fmla="*/ 210 h 270"/>
                  <a:gd name="T20" fmla="*/ 186 w 474"/>
                  <a:gd name="T21" fmla="*/ 180 h 270"/>
                  <a:gd name="T22" fmla="*/ 198 w 474"/>
                  <a:gd name="T23" fmla="*/ 162 h 270"/>
                  <a:gd name="T24" fmla="*/ 192 w 474"/>
                  <a:gd name="T25" fmla="*/ 156 h 270"/>
                  <a:gd name="T26" fmla="*/ 216 w 474"/>
                  <a:gd name="T27" fmla="*/ 84 h 270"/>
                  <a:gd name="T28" fmla="*/ 240 w 474"/>
                  <a:gd name="T29" fmla="*/ 90 h 270"/>
                  <a:gd name="T30" fmla="*/ 252 w 474"/>
                  <a:gd name="T31" fmla="*/ 60 h 270"/>
                  <a:gd name="T32" fmla="*/ 264 w 474"/>
                  <a:gd name="T33" fmla="*/ 60 h 270"/>
                  <a:gd name="T34" fmla="*/ 282 w 474"/>
                  <a:gd name="T35" fmla="*/ 24 h 270"/>
                  <a:gd name="T36" fmla="*/ 282 w 474"/>
                  <a:gd name="T37" fmla="*/ 0 h 270"/>
                  <a:gd name="T38" fmla="*/ 318 w 474"/>
                  <a:gd name="T39" fmla="*/ 18 h 270"/>
                  <a:gd name="T40" fmla="*/ 324 w 474"/>
                  <a:gd name="T41" fmla="*/ 6 h 270"/>
                  <a:gd name="T42" fmla="*/ 360 w 474"/>
                  <a:gd name="T43" fmla="*/ 24 h 270"/>
                  <a:gd name="T44" fmla="*/ 372 w 474"/>
                  <a:gd name="T45" fmla="*/ 36 h 270"/>
                  <a:gd name="T46" fmla="*/ 360 w 474"/>
                  <a:gd name="T47" fmla="*/ 66 h 270"/>
                  <a:gd name="T48" fmla="*/ 366 w 474"/>
                  <a:gd name="T49" fmla="*/ 78 h 270"/>
                  <a:gd name="T50" fmla="*/ 372 w 474"/>
                  <a:gd name="T51" fmla="*/ 66 h 270"/>
                  <a:gd name="T52" fmla="*/ 384 w 474"/>
                  <a:gd name="T53" fmla="*/ 84 h 270"/>
                  <a:gd name="T54" fmla="*/ 432 w 474"/>
                  <a:gd name="T55" fmla="*/ 96 h 270"/>
                  <a:gd name="T56" fmla="*/ 426 w 474"/>
                  <a:gd name="T57" fmla="*/ 120 h 270"/>
                  <a:gd name="T58" fmla="*/ 390 w 474"/>
                  <a:gd name="T59" fmla="*/ 96 h 270"/>
                  <a:gd name="T60" fmla="*/ 420 w 474"/>
                  <a:gd name="T61" fmla="*/ 120 h 270"/>
                  <a:gd name="T62" fmla="*/ 432 w 474"/>
                  <a:gd name="T63" fmla="*/ 120 h 270"/>
                  <a:gd name="T64" fmla="*/ 426 w 474"/>
                  <a:gd name="T65" fmla="*/ 126 h 270"/>
                  <a:gd name="T66" fmla="*/ 438 w 474"/>
                  <a:gd name="T67" fmla="*/ 132 h 270"/>
                  <a:gd name="T68" fmla="*/ 438 w 474"/>
                  <a:gd name="T69" fmla="*/ 138 h 270"/>
                  <a:gd name="T70" fmla="*/ 426 w 474"/>
                  <a:gd name="T71" fmla="*/ 138 h 270"/>
                  <a:gd name="T72" fmla="*/ 432 w 474"/>
                  <a:gd name="T73" fmla="*/ 150 h 270"/>
                  <a:gd name="T74" fmla="*/ 402 w 474"/>
                  <a:gd name="T75" fmla="*/ 132 h 270"/>
                  <a:gd name="T76" fmla="*/ 444 w 474"/>
                  <a:gd name="T77" fmla="*/ 162 h 270"/>
                  <a:gd name="T78" fmla="*/ 438 w 474"/>
                  <a:gd name="T79" fmla="*/ 168 h 270"/>
                  <a:gd name="T80" fmla="*/ 402 w 474"/>
                  <a:gd name="T81" fmla="*/ 150 h 270"/>
                  <a:gd name="T82" fmla="*/ 396 w 474"/>
                  <a:gd name="T83" fmla="*/ 156 h 270"/>
                  <a:gd name="T84" fmla="*/ 414 w 474"/>
                  <a:gd name="T85" fmla="*/ 156 h 270"/>
                  <a:gd name="T86" fmla="*/ 432 w 474"/>
                  <a:gd name="T87" fmla="*/ 174 h 270"/>
                  <a:gd name="T88" fmla="*/ 462 w 474"/>
                  <a:gd name="T89" fmla="*/ 168 h 270"/>
                  <a:gd name="T90" fmla="*/ 474 w 474"/>
                  <a:gd name="T91" fmla="*/ 192 h 27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74"/>
                  <a:gd name="T139" fmla="*/ 0 h 270"/>
                  <a:gd name="T140" fmla="*/ 474 w 474"/>
                  <a:gd name="T141" fmla="*/ 270 h 27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74" h="270">
                    <a:moveTo>
                      <a:pt x="474" y="192"/>
                    </a:moveTo>
                    <a:lnTo>
                      <a:pt x="468" y="186"/>
                    </a:lnTo>
                    <a:lnTo>
                      <a:pt x="474" y="192"/>
                    </a:lnTo>
                    <a:lnTo>
                      <a:pt x="468" y="198"/>
                    </a:lnTo>
                    <a:lnTo>
                      <a:pt x="120" y="252"/>
                    </a:lnTo>
                    <a:lnTo>
                      <a:pt x="0" y="270"/>
                    </a:lnTo>
                    <a:lnTo>
                      <a:pt x="30" y="258"/>
                    </a:lnTo>
                    <a:lnTo>
                      <a:pt x="90" y="186"/>
                    </a:lnTo>
                    <a:lnTo>
                      <a:pt x="96" y="198"/>
                    </a:lnTo>
                    <a:lnTo>
                      <a:pt x="114" y="210"/>
                    </a:lnTo>
                    <a:lnTo>
                      <a:pt x="186" y="180"/>
                    </a:lnTo>
                    <a:lnTo>
                      <a:pt x="198" y="162"/>
                    </a:lnTo>
                    <a:lnTo>
                      <a:pt x="192" y="156"/>
                    </a:lnTo>
                    <a:lnTo>
                      <a:pt x="216" y="84"/>
                    </a:lnTo>
                    <a:lnTo>
                      <a:pt x="240" y="90"/>
                    </a:lnTo>
                    <a:lnTo>
                      <a:pt x="252" y="60"/>
                    </a:lnTo>
                    <a:lnTo>
                      <a:pt x="264" y="60"/>
                    </a:lnTo>
                    <a:lnTo>
                      <a:pt x="282" y="24"/>
                    </a:lnTo>
                    <a:lnTo>
                      <a:pt x="282" y="0"/>
                    </a:lnTo>
                    <a:lnTo>
                      <a:pt x="318" y="18"/>
                    </a:lnTo>
                    <a:lnTo>
                      <a:pt x="324" y="6"/>
                    </a:lnTo>
                    <a:lnTo>
                      <a:pt x="360" y="24"/>
                    </a:lnTo>
                    <a:lnTo>
                      <a:pt x="372" y="36"/>
                    </a:lnTo>
                    <a:lnTo>
                      <a:pt x="360" y="66"/>
                    </a:lnTo>
                    <a:lnTo>
                      <a:pt x="366" y="78"/>
                    </a:lnTo>
                    <a:lnTo>
                      <a:pt x="372" y="66"/>
                    </a:lnTo>
                    <a:lnTo>
                      <a:pt x="384" y="84"/>
                    </a:lnTo>
                    <a:lnTo>
                      <a:pt x="432" y="96"/>
                    </a:lnTo>
                    <a:lnTo>
                      <a:pt x="426" y="120"/>
                    </a:lnTo>
                    <a:lnTo>
                      <a:pt x="390" y="96"/>
                    </a:lnTo>
                    <a:lnTo>
                      <a:pt x="420" y="120"/>
                    </a:lnTo>
                    <a:lnTo>
                      <a:pt x="432" y="120"/>
                    </a:lnTo>
                    <a:lnTo>
                      <a:pt x="426" y="126"/>
                    </a:lnTo>
                    <a:lnTo>
                      <a:pt x="438" y="132"/>
                    </a:lnTo>
                    <a:lnTo>
                      <a:pt x="438" y="138"/>
                    </a:lnTo>
                    <a:lnTo>
                      <a:pt x="426" y="138"/>
                    </a:lnTo>
                    <a:lnTo>
                      <a:pt x="432" y="150"/>
                    </a:lnTo>
                    <a:lnTo>
                      <a:pt x="402" y="132"/>
                    </a:lnTo>
                    <a:lnTo>
                      <a:pt x="444" y="162"/>
                    </a:lnTo>
                    <a:lnTo>
                      <a:pt x="438" y="168"/>
                    </a:lnTo>
                    <a:lnTo>
                      <a:pt x="402" y="150"/>
                    </a:lnTo>
                    <a:lnTo>
                      <a:pt x="396" y="156"/>
                    </a:lnTo>
                    <a:lnTo>
                      <a:pt x="414" y="156"/>
                    </a:lnTo>
                    <a:lnTo>
                      <a:pt x="432" y="174"/>
                    </a:lnTo>
                    <a:lnTo>
                      <a:pt x="462" y="168"/>
                    </a:lnTo>
                    <a:lnTo>
                      <a:pt x="474" y="192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69" name="Freeform 496"/>
              <p:cNvSpPr>
                <a:spLocks noChangeAspect="1"/>
              </p:cNvSpPr>
              <p:nvPr/>
            </p:nvSpPr>
            <p:spPr bwMode="auto">
              <a:xfrm>
                <a:off x="3681" y="1980"/>
                <a:ext cx="474" cy="270"/>
              </a:xfrm>
              <a:custGeom>
                <a:avLst/>
                <a:gdLst>
                  <a:gd name="T0" fmla="*/ 474 w 474"/>
                  <a:gd name="T1" fmla="*/ 192 h 270"/>
                  <a:gd name="T2" fmla="*/ 468 w 474"/>
                  <a:gd name="T3" fmla="*/ 186 h 270"/>
                  <a:gd name="T4" fmla="*/ 474 w 474"/>
                  <a:gd name="T5" fmla="*/ 192 h 270"/>
                  <a:gd name="T6" fmla="*/ 468 w 474"/>
                  <a:gd name="T7" fmla="*/ 198 h 270"/>
                  <a:gd name="T8" fmla="*/ 120 w 474"/>
                  <a:gd name="T9" fmla="*/ 252 h 270"/>
                  <a:gd name="T10" fmla="*/ 0 w 474"/>
                  <a:gd name="T11" fmla="*/ 270 h 270"/>
                  <a:gd name="T12" fmla="*/ 30 w 474"/>
                  <a:gd name="T13" fmla="*/ 258 h 270"/>
                  <a:gd name="T14" fmla="*/ 90 w 474"/>
                  <a:gd name="T15" fmla="*/ 186 h 270"/>
                  <a:gd name="T16" fmla="*/ 96 w 474"/>
                  <a:gd name="T17" fmla="*/ 198 h 270"/>
                  <a:gd name="T18" fmla="*/ 114 w 474"/>
                  <a:gd name="T19" fmla="*/ 210 h 270"/>
                  <a:gd name="T20" fmla="*/ 186 w 474"/>
                  <a:gd name="T21" fmla="*/ 180 h 270"/>
                  <a:gd name="T22" fmla="*/ 198 w 474"/>
                  <a:gd name="T23" fmla="*/ 162 h 270"/>
                  <a:gd name="T24" fmla="*/ 192 w 474"/>
                  <a:gd name="T25" fmla="*/ 156 h 270"/>
                  <a:gd name="T26" fmla="*/ 216 w 474"/>
                  <a:gd name="T27" fmla="*/ 84 h 270"/>
                  <a:gd name="T28" fmla="*/ 240 w 474"/>
                  <a:gd name="T29" fmla="*/ 90 h 270"/>
                  <a:gd name="T30" fmla="*/ 252 w 474"/>
                  <a:gd name="T31" fmla="*/ 60 h 270"/>
                  <a:gd name="T32" fmla="*/ 264 w 474"/>
                  <a:gd name="T33" fmla="*/ 60 h 270"/>
                  <a:gd name="T34" fmla="*/ 282 w 474"/>
                  <a:gd name="T35" fmla="*/ 24 h 270"/>
                  <a:gd name="T36" fmla="*/ 282 w 474"/>
                  <a:gd name="T37" fmla="*/ 0 h 270"/>
                  <a:gd name="T38" fmla="*/ 318 w 474"/>
                  <a:gd name="T39" fmla="*/ 18 h 270"/>
                  <a:gd name="T40" fmla="*/ 324 w 474"/>
                  <a:gd name="T41" fmla="*/ 6 h 270"/>
                  <a:gd name="T42" fmla="*/ 360 w 474"/>
                  <a:gd name="T43" fmla="*/ 24 h 270"/>
                  <a:gd name="T44" fmla="*/ 372 w 474"/>
                  <a:gd name="T45" fmla="*/ 36 h 270"/>
                  <a:gd name="T46" fmla="*/ 360 w 474"/>
                  <a:gd name="T47" fmla="*/ 66 h 270"/>
                  <a:gd name="T48" fmla="*/ 366 w 474"/>
                  <a:gd name="T49" fmla="*/ 78 h 270"/>
                  <a:gd name="T50" fmla="*/ 372 w 474"/>
                  <a:gd name="T51" fmla="*/ 66 h 270"/>
                  <a:gd name="T52" fmla="*/ 384 w 474"/>
                  <a:gd name="T53" fmla="*/ 84 h 270"/>
                  <a:gd name="T54" fmla="*/ 432 w 474"/>
                  <a:gd name="T55" fmla="*/ 96 h 270"/>
                  <a:gd name="T56" fmla="*/ 426 w 474"/>
                  <a:gd name="T57" fmla="*/ 120 h 270"/>
                  <a:gd name="T58" fmla="*/ 390 w 474"/>
                  <a:gd name="T59" fmla="*/ 96 h 270"/>
                  <a:gd name="T60" fmla="*/ 420 w 474"/>
                  <a:gd name="T61" fmla="*/ 120 h 270"/>
                  <a:gd name="T62" fmla="*/ 432 w 474"/>
                  <a:gd name="T63" fmla="*/ 120 h 270"/>
                  <a:gd name="T64" fmla="*/ 426 w 474"/>
                  <a:gd name="T65" fmla="*/ 126 h 270"/>
                  <a:gd name="T66" fmla="*/ 438 w 474"/>
                  <a:gd name="T67" fmla="*/ 132 h 270"/>
                  <a:gd name="T68" fmla="*/ 438 w 474"/>
                  <a:gd name="T69" fmla="*/ 138 h 270"/>
                  <a:gd name="T70" fmla="*/ 426 w 474"/>
                  <a:gd name="T71" fmla="*/ 138 h 270"/>
                  <a:gd name="T72" fmla="*/ 432 w 474"/>
                  <a:gd name="T73" fmla="*/ 150 h 270"/>
                  <a:gd name="T74" fmla="*/ 402 w 474"/>
                  <a:gd name="T75" fmla="*/ 132 h 270"/>
                  <a:gd name="T76" fmla="*/ 444 w 474"/>
                  <a:gd name="T77" fmla="*/ 162 h 270"/>
                  <a:gd name="T78" fmla="*/ 438 w 474"/>
                  <a:gd name="T79" fmla="*/ 168 h 270"/>
                  <a:gd name="T80" fmla="*/ 402 w 474"/>
                  <a:gd name="T81" fmla="*/ 150 h 270"/>
                  <a:gd name="T82" fmla="*/ 396 w 474"/>
                  <a:gd name="T83" fmla="*/ 156 h 270"/>
                  <a:gd name="T84" fmla="*/ 414 w 474"/>
                  <a:gd name="T85" fmla="*/ 156 h 270"/>
                  <a:gd name="T86" fmla="*/ 432 w 474"/>
                  <a:gd name="T87" fmla="*/ 174 h 270"/>
                  <a:gd name="T88" fmla="*/ 462 w 474"/>
                  <a:gd name="T89" fmla="*/ 168 h 270"/>
                  <a:gd name="T90" fmla="*/ 474 w 474"/>
                  <a:gd name="T91" fmla="*/ 192 h 270"/>
                  <a:gd name="T92" fmla="*/ 474 w 474"/>
                  <a:gd name="T93" fmla="*/ 198 h 27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74"/>
                  <a:gd name="T142" fmla="*/ 0 h 270"/>
                  <a:gd name="T143" fmla="*/ 474 w 474"/>
                  <a:gd name="T144" fmla="*/ 270 h 27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74" h="270">
                    <a:moveTo>
                      <a:pt x="474" y="192"/>
                    </a:moveTo>
                    <a:lnTo>
                      <a:pt x="468" y="186"/>
                    </a:lnTo>
                    <a:lnTo>
                      <a:pt x="474" y="192"/>
                    </a:lnTo>
                    <a:lnTo>
                      <a:pt x="468" y="198"/>
                    </a:lnTo>
                    <a:lnTo>
                      <a:pt x="120" y="252"/>
                    </a:lnTo>
                    <a:lnTo>
                      <a:pt x="0" y="270"/>
                    </a:lnTo>
                    <a:lnTo>
                      <a:pt x="30" y="258"/>
                    </a:lnTo>
                    <a:lnTo>
                      <a:pt x="90" y="186"/>
                    </a:lnTo>
                    <a:lnTo>
                      <a:pt x="96" y="198"/>
                    </a:lnTo>
                    <a:lnTo>
                      <a:pt x="114" y="210"/>
                    </a:lnTo>
                    <a:lnTo>
                      <a:pt x="186" y="180"/>
                    </a:lnTo>
                    <a:lnTo>
                      <a:pt x="198" y="162"/>
                    </a:lnTo>
                    <a:lnTo>
                      <a:pt x="192" y="156"/>
                    </a:lnTo>
                    <a:lnTo>
                      <a:pt x="216" y="84"/>
                    </a:lnTo>
                    <a:lnTo>
                      <a:pt x="240" y="90"/>
                    </a:lnTo>
                    <a:lnTo>
                      <a:pt x="252" y="60"/>
                    </a:lnTo>
                    <a:lnTo>
                      <a:pt x="264" y="60"/>
                    </a:lnTo>
                    <a:lnTo>
                      <a:pt x="282" y="24"/>
                    </a:lnTo>
                    <a:lnTo>
                      <a:pt x="282" y="0"/>
                    </a:lnTo>
                    <a:lnTo>
                      <a:pt x="318" y="18"/>
                    </a:lnTo>
                    <a:lnTo>
                      <a:pt x="324" y="6"/>
                    </a:lnTo>
                    <a:lnTo>
                      <a:pt x="360" y="24"/>
                    </a:lnTo>
                    <a:lnTo>
                      <a:pt x="372" y="36"/>
                    </a:lnTo>
                    <a:lnTo>
                      <a:pt x="360" y="66"/>
                    </a:lnTo>
                    <a:lnTo>
                      <a:pt x="366" y="78"/>
                    </a:lnTo>
                    <a:lnTo>
                      <a:pt x="372" y="66"/>
                    </a:lnTo>
                    <a:lnTo>
                      <a:pt x="384" y="84"/>
                    </a:lnTo>
                    <a:lnTo>
                      <a:pt x="432" y="96"/>
                    </a:lnTo>
                    <a:lnTo>
                      <a:pt x="426" y="120"/>
                    </a:lnTo>
                    <a:lnTo>
                      <a:pt x="390" y="96"/>
                    </a:lnTo>
                    <a:lnTo>
                      <a:pt x="420" y="120"/>
                    </a:lnTo>
                    <a:lnTo>
                      <a:pt x="432" y="120"/>
                    </a:lnTo>
                    <a:lnTo>
                      <a:pt x="426" y="126"/>
                    </a:lnTo>
                    <a:lnTo>
                      <a:pt x="438" y="132"/>
                    </a:lnTo>
                    <a:lnTo>
                      <a:pt x="438" y="138"/>
                    </a:lnTo>
                    <a:lnTo>
                      <a:pt x="426" y="138"/>
                    </a:lnTo>
                    <a:lnTo>
                      <a:pt x="432" y="150"/>
                    </a:lnTo>
                    <a:lnTo>
                      <a:pt x="402" y="132"/>
                    </a:lnTo>
                    <a:lnTo>
                      <a:pt x="444" y="162"/>
                    </a:lnTo>
                    <a:lnTo>
                      <a:pt x="438" y="168"/>
                    </a:lnTo>
                    <a:lnTo>
                      <a:pt x="402" y="150"/>
                    </a:lnTo>
                    <a:lnTo>
                      <a:pt x="396" y="156"/>
                    </a:lnTo>
                    <a:lnTo>
                      <a:pt x="414" y="156"/>
                    </a:lnTo>
                    <a:lnTo>
                      <a:pt x="432" y="174"/>
                    </a:lnTo>
                    <a:lnTo>
                      <a:pt x="462" y="168"/>
                    </a:lnTo>
                    <a:lnTo>
                      <a:pt x="474" y="192"/>
                    </a:lnTo>
                    <a:lnTo>
                      <a:pt x="474" y="19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70" name="Freeform 497"/>
              <p:cNvSpPr>
                <a:spLocks noChangeAspect="1"/>
              </p:cNvSpPr>
              <p:nvPr/>
            </p:nvSpPr>
            <p:spPr bwMode="auto">
              <a:xfrm>
                <a:off x="1419" y="1140"/>
                <a:ext cx="408" cy="300"/>
              </a:xfrm>
              <a:custGeom>
                <a:avLst/>
                <a:gdLst>
                  <a:gd name="T0" fmla="*/ 30 w 408"/>
                  <a:gd name="T1" fmla="*/ 192 h 300"/>
                  <a:gd name="T2" fmla="*/ 0 w 408"/>
                  <a:gd name="T3" fmla="*/ 180 h 300"/>
                  <a:gd name="T4" fmla="*/ 6 w 408"/>
                  <a:gd name="T5" fmla="*/ 156 h 300"/>
                  <a:gd name="T6" fmla="*/ 6 w 408"/>
                  <a:gd name="T7" fmla="*/ 174 h 300"/>
                  <a:gd name="T8" fmla="*/ 18 w 408"/>
                  <a:gd name="T9" fmla="*/ 150 h 300"/>
                  <a:gd name="T10" fmla="*/ 6 w 408"/>
                  <a:gd name="T11" fmla="*/ 150 h 300"/>
                  <a:gd name="T12" fmla="*/ 12 w 408"/>
                  <a:gd name="T13" fmla="*/ 132 h 300"/>
                  <a:gd name="T14" fmla="*/ 24 w 408"/>
                  <a:gd name="T15" fmla="*/ 132 h 300"/>
                  <a:gd name="T16" fmla="*/ 12 w 408"/>
                  <a:gd name="T17" fmla="*/ 126 h 300"/>
                  <a:gd name="T18" fmla="*/ 12 w 408"/>
                  <a:gd name="T19" fmla="*/ 66 h 300"/>
                  <a:gd name="T20" fmla="*/ 6 w 408"/>
                  <a:gd name="T21" fmla="*/ 48 h 300"/>
                  <a:gd name="T22" fmla="*/ 12 w 408"/>
                  <a:gd name="T23" fmla="*/ 18 h 300"/>
                  <a:gd name="T24" fmla="*/ 48 w 408"/>
                  <a:gd name="T25" fmla="*/ 42 h 300"/>
                  <a:gd name="T26" fmla="*/ 84 w 408"/>
                  <a:gd name="T27" fmla="*/ 60 h 300"/>
                  <a:gd name="T28" fmla="*/ 96 w 408"/>
                  <a:gd name="T29" fmla="*/ 72 h 300"/>
                  <a:gd name="T30" fmla="*/ 102 w 408"/>
                  <a:gd name="T31" fmla="*/ 66 h 300"/>
                  <a:gd name="T32" fmla="*/ 108 w 408"/>
                  <a:gd name="T33" fmla="*/ 72 h 300"/>
                  <a:gd name="T34" fmla="*/ 108 w 408"/>
                  <a:gd name="T35" fmla="*/ 84 h 300"/>
                  <a:gd name="T36" fmla="*/ 96 w 408"/>
                  <a:gd name="T37" fmla="*/ 84 h 300"/>
                  <a:gd name="T38" fmla="*/ 66 w 408"/>
                  <a:gd name="T39" fmla="*/ 114 h 300"/>
                  <a:gd name="T40" fmla="*/ 72 w 408"/>
                  <a:gd name="T41" fmla="*/ 114 h 300"/>
                  <a:gd name="T42" fmla="*/ 108 w 408"/>
                  <a:gd name="T43" fmla="*/ 90 h 300"/>
                  <a:gd name="T44" fmla="*/ 108 w 408"/>
                  <a:gd name="T45" fmla="*/ 78 h 300"/>
                  <a:gd name="T46" fmla="*/ 114 w 408"/>
                  <a:gd name="T47" fmla="*/ 84 h 300"/>
                  <a:gd name="T48" fmla="*/ 114 w 408"/>
                  <a:gd name="T49" fmla="*/ 96 h 300"/>
                  <a:gd name="T50" fmla="*/ 96 w 408"/>
                  <a:gd name="T51" fmla="*/ 102 h 300"/>
                  <a:gd name="T52" fmla="*/ 102 w 408"/>
                  <a:gd name="T53" fmla="*/ 114 h 300"/>
                  <a:gd name="T54" fmla="*/ 96 w 408"/>
                  <a:gd name="T55" fmla="*/ 132 h 300"/>
                  <a:gd name="T56" fmla="*/ 96 w 408"/>
                  <a:gd name="T57" fmla="*/ 120 h 300"/>
                  <a:gd name="T58" fmla="*/ 84 w 408"/>
                  <a:gd name="T59" fmla="*/ 132 h 300"/>
                  <a:gd name="T60" fmla="*/ 84 w 408"/>
                  <a:gd name="T61" fmla="*/ 120 h 300"/>
                  <a:gd name="T62" fmla="*/ 66 w 408"/>
                  <a:gd name="T63" fmla="*/ 132 h 300"/>
                  <a:gd name="T64" fmla="*/ 78 w 408"/>
                  <a:gd name="T65" fmla="*/ 144 h 300"/>
                  <a:gd name="T66" fmla="*/ 114 w 408"/>
                  <a:gd name="T67" fmla="*/ 126 h 300"/>
                  <a:gd name="T68" fmla="*/ 114 w 408"/>
                  <a:gd name="T69" fmla="*/ 102 h 300"/>
                  <a:gd name="T70" fmla="*/ 132 w 408"/>
                  <a:gd name="T71" fmla="*/ 78 h 300"/>
                  <a:gd name="T72" fmla="*/ 114 w 408"/>
                  <a:gd name="T73" fmla="*/ 42 h 300"/>
                  <a:gd name="T74" fmla="*/ 132 w 408"/>
                  <a:gd name="T75" fmla="*/ 36 h 300"/>
                  <a:gd name="T76" fmla="*/ 126 w 408"/>
                  <a:gd name="T77" fmla="*/ 0 h 300"/>
                  <a:gd name="T78" fmla="*/ 408 w 408"/>
                  <a:gd name="T79" fmla="*/ 72 h 300"/>
                  <a:gd name="T80" fmla="*/ 366 w 408"/>
                  <a:gd name="T81" fmla="*/ 300 h 300"/>
                  <a:gd name="T82" fmla="*/ 258 w 408"/>
                  <a:gd name="T83" fmla="*/ 276 h 300"/>
                  <a:gd name="T84" fmla="*/ 132 w 408"/>
                  <a:gd name="T85" fmla="*/ 276 h 300"/>
                  <a:gd name="T86" fmla="*/ 102 w 408"/>
                  <a:gd name="T87" fmla="*/ 258 h 300"/>
                  <a:gd name="T88" fmla="*/ 72 w 408"/>
                  <a:gd name="T89" fmla="*/ 264 h 300"/>
                  <a:gd name="T90" fmla="*/ 48 w 408"/>
                  <a:gd name="T91" fmla="*/ 252 h 300"/>
                  <a:gd name="T92" fmla="*/ 54 w 408"/>
                  <a:gd name="T93" fmla="*/ 216 h 300"/>
                  <a:gd name="T94" fmla="*/ 24 w 408"/>
                  <a:gd name="T95" fmla="*/ 198 h 300"/>
                  <a:gd name="T96" fmla="*/ 30 w 408"/>
                  <a:gd name="T97" fmla="*/ 192 h 30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08"/>
                  <a:gd name="T148" fmla="*/ 0 h 300"/>
                  <a:gd name="T149" fmla="*/ 408 w 408"/>
                  <a:gd name="T150" fmla="*/ 300 h 30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08" h="300">
                    <a:moveTo>
                      <a:pt x="30" y="192"/>
                    </a:moveTo>
                    <a:lnTo>
                      <a:pt x="0" y="180"/>
                    </a:lnTo>
                    <a:lnTo>
                      <a:pt x="6" y="156"/>
                    </a:lnTo>
                    <a:lnTo>
                      <a:pt x="6" y="174"/>
                    </a:lnTo>
                    <a:lnTo>
                      <a:pt x="18" y="150"/>
                    </a:lnTo>
                    <a:lnTo>
                      <a:pt x="6" y="150"/>
                    </a:lnTo>
                    <a:lnTo>
                      <a:pt x="12" y="132"/>
                    </a:lnTo>
                    <a:lnTo>
                      <a:pt x="24" y="132"/>
                    </a:lnTo>
                    <a:lnTo>
                      <a:pt x="12" y="126"/>
                    </a:lnTo>
                    <a:lnTo>
                      <a:pt x="12" y="66"/>
                    </a:lnTo>
                    <a:lnTo>
                      <a:pt x="6" y="48"/>
                    </a:lnTo>
                    <a:lnTo>
                      <a:pt x="12" y="18"/>
                    </a:lnTo>
                    <a:lnTo>
                      <a:pt x="48" y="42"/>
                    </a:lnTo>
                    <a:lnTo>
                      <a:pt x="84" y="60"/>
                    </a:lnTo>
                    <a:lnTo>
                      <a:pt x="96" y="72"/>
                    </a:lnTo>
                    <a:lnTo>
                      <a:pt x="102" y="66"/>
                    </a:lnTo>
                    <a:lnTo>
                      <a:pt x="108" y="72"/>
                    </a:lnTo>
                    <a:lnTo>
                      <a:pt x="108" y="84"/>
                    </a:lnTo>
                    <a:lnTo>
                      <a:pt x="96" y="84"/>
                    </a:lnTo>
                    <a:lnTo>
                      <a:pt x="66" y="114"/>
                    </a:lnTo>
                    <a:lnTo>
                      <a:pt x="72" y="114"/>
                    </a:lnTo>
                    <a:lnTo>
                      <a:pt x="108" y="90"/>
                    </a:lnTo>
                    <a:lnTo>
                      <a:pt x="108" y="78"/>
                    </a:lnTo>
                    <a:lnTo>
                      <a:pt x="114" y="84"/>
                    </a:lnTo>
                    <a:lnTo>
                      <a:pt x="114" y="96"/>
                    </a:lnTo>
                    <a:lnTo>
                      <a:pt x="96" y="102"/>
                    </a:lnTo>
                    <a:lnTo>
                      <a:pt x="102" y="114"/>
                    </a:lnTo>
                    <a:lnTo>
                      <a:pt x="96" y="132"/>
                    </a:lnTo>
                    <a:lnTo>
                      <a:pt x="96" y="120"/>
                    </a:lnTo>
                    <a:lnTo>
                      <a:pt x="84" y="132"/>
                    </a:lnTo>
                    <a:lnTo>
                      <a:pt x="84" y="120"/>
                    </a:lnTo>
                    <a:lnTo>
                      <a:pt x="66" y="132"/>
                    </a:lnTo>
                    <a:lnTo>
                      <a:pt x="78" y="144"/>
                    </a:lnTo>
                    <a:lnTo>
                      <a:pt x="114" y="126"/>
                    </a:lnTo>
                    <a:lnTo>
                      <a:pt x="114" y="102"/>
                    </a:lnTo>
                    <a:lnTo>
                      <a:pt x="132" y="78"/>
                    </a:lnTo>
                    <a:lnTo>
                      <a:pt x="114" y="42"/>
                    </a:lnTo>
                    <a:lnTo>
                      <a:pt x="132" y="36"/>
                    </a:lnTo>
                    <a:lnTo>
                      <a:pt x="126" y="0"/>
                    </a:lnTo>
                    <a:lnTo>
                      <a:pt x="408" y="72"/>
                    </a:lnTo>
                    <a:lnTo>
                      <a:pt x="366" y="300"/>
                    </a:lnTo>
                    <a:lnTo>
                      <a:pt x="258" y="276"/>
                    </a:lnTo>
                    <a:lnTo>
                      <a:pt x="132" y="276"/>
                    </a:lnTo>
                    <a:lnTo>
                      <a:pt x="102" y="258"/>
                    </a:lnTo>
                    <a:lnTo>
                      <a:pt x="72" y="264"/>
                    </a:lnTo>
                    <a:lnTo>
                      <a:pt x="48" y="252"/>
                    </a:lnTo>
                    <a:lnTo>
                      <a:pt x="54" y="216"/>
                    </a:lnTo>
                    <a:lnTo>
                      <a:pt x="24" y="198"/>
                    </a:lnTo>
                    <a:lnTo>
                      <a:pt x="30" y="19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71" name="Freeform 498"/>
              <p:cNvSpPr>
                <a:spLocks noChangeAspect="1"/>
              </p:cNvSpPr>
              <p:nvPr/>
            </p:nvSpPr>
            <p:spPr bwMode="auto">
              <a:xfrm>
                <a:off x="1419" y="1140"/>
                <a:ext cx="408" cy="300"/>
              </a:xfrm>
              <a:custGeom>
                <a:avLst/>
                <a:gdLst>
                  <a:gd name="T0" fmla="*/ 30 w 408"/>
                  <a:gd name="T1" fmla="*/ 192 h 300"/>
                  <a:gd name="T2" fmla="*/ 0 w 408"/>
                  <a:gd name="T3" fmla="*/ 180 h 300"/>
                  <a:gd name="T4" fmla="*/ 6 w 408"/>
                  <a:gd name="T5" fmla="*/ 156 h 300"/>
                  <a:gd name="T6" fmla="*/ 6 w 408"/>
                  <a:gd name="T7" fmla="*/ 174 h 300"/>
                  <a:gd name="T8" fmla="*/ 18 w 408"/>
                  <a:gd name="T9" fmla="*/ 150 h 300"/>
                  <a:gd name="T10" fmla="*/ 6 w 408"/>
                  <a:gd name="T11" fmla="*/ 150 h 300"/>
                  <a:gd name="T12" fmla="*/ 12 w 408"/>
                  <a:gd name="T13" fmla="*/ 132 h 300"/>
                  <a:gd name="T14" fmla="*/ 24 w 408"/>
                  <a:gd name="T15" fmla="*/ 132 h 300"/>
                  <a:gd name="T16" fmla="*/ 12 w 408"/>
                  <a:gd name="T17" fmla="*/ 126 h 300"/>
                  <a:gd name="T18" fmla="*/ 12 w 408"/>
                  <a:gd name="T19" fmla="*/ 66 h 300"/>
                  <a:gd name="T20" fmla="*/ 6 w 408"/>
                  <a:gd name="T21" fmla="*/ 48 h 300"/>
                  <a:gd name="T22" fmla="*/ 12 w 408"/>
                  <a:gd name="T23" fmla="*/ 18 h 300"/>
                  <a:gd name="T24" fmla="*/ 48 w 408"/>
                  <a:gd name="T25" fmla="*/ 42 h 300"/>
                  <a:gd name="T26" fmla="*/ 84 w 408"/>
                  <a:gd name="T27" fmla="*/ 60 h 300"/>
                  <a:gd name="T28" fmla="*/ 96 w 408"/>
                  <a:gd name="T29" fmla="*/ 72 h 300"/>
                  <a:gd name="T30" fmla="*/ 102 w 408"/>
                  <a:gd name="T31" fmla="*/ 66 h 300"/>
                  <a:gd name="T32" fmla="*/ 108 w 408"/>
                  <a:gd name="T33" fmla="*/ 72 h 300"/>
                  <a:gd name="T34" fmla="*/ 108 w 408"/>
                  <a:gd name="T35" fmla="*/ 84 h 300"/>
                  <a:gd name="T36" fmla="*/ 96 w 408"/>
                  <a:gd name="T37" fmla="*/ 84 h 300"/>
                  <a:gd name="T38" fmla="*/ 66 w 408"/>
                  <a:gd name="T39" fmla="*/ 114 h 300"/>
                  <a:gd name="T40" fmla="*/ 84 w 408"/>
                  <a:gd name="T41" fmla="*/ 114 h 300"/>
                  <a:gd name="T42" fmla="*/ 72 w 408"/>
                  <a:gd name="T43" fmla="*/ 114 h 300"/>
                  <a:gd name="T44" fmla="*/ 108 w 408"/>
                  <a:gd name="T45" fmla="*/ 90 h 300"/>
                  <a:gd name="T46" fmla="*/ 108 w 408"/>
                  <a:gd name="T47" fmla="*/ 78 h 300"/>
                  <a:gd name="T48" fmla="*/ 114 w 408"/>
                  <a:gd name="T49" fmla="*/ 84 h 300"/>
                  <a:gd name="T50" fmla="*/ 114 w 408"/>
                  <a:gd name="T51" fmla="*/ 96 h 300"/>
                  <a:gd name="T52" fmla="*/ 96 w 408"/>
                  <a:gd name="T53" fmla="*/ 102 h 300"/>
                  <a:gd name="T54" fmla="*/ 102 w 408"/>
                  <a:gd name="T55" fmla="*/ 114 h 300"/>
                  <a:gd name="T56" fmla="*/ 96 w 408"/>
                  <a:gd name="T57" fmla="*/ 132 h 300"/>
                  <a:gd name="T58" fmla="*/ 96 w 408"/>
                  <a:gd name="T59" fmla="*/ 120 h 300"/>
                  <a:gd name="T60" fmla="*/ 84 w 408"/>
                  <a:gd name="T61" fmla="*/ 132 h 300"/>
                  <a:gd name="T62" fmla="*/ 84 w 408"/>
                  <a:gd name="T63" fmla="*/ 120 h 300"/>
                  <a:gd name="T64" fmla="*/ 66 w 408"/>
                  <a:gd name="T65" fmla="*/ 132 h 300"/>
                  <a:gd name="T66" fmla="*/ 78 w 408"/>
                  <a:gd name="T67" fmla="*/ 144 h 300"/>
                  <a:gd name="T68" fmla="*/ 114 w 408"/>
                  <a:gd name="T69" fmla="*/ 126 h 300"/>
                  <a:gd name="T70" fmla="*/ 114 w 408"/>
                  <a:gd name="T71" fmla="*/ 102 h 300"/>
                  <a:gd name="T72" fmla="*/ 132 w 408"/>
                  <a:gd name="T73" fmla="*/ 78 h 300"/>
                  <a:gd name="T74" fmla="*/ 114 w 408"/>
                  <a:gd name="T75" fmla="*/ 42 h 300"/>
                  <a:gd name="T76" fmla="*/ 132 w 408"/>
                  <a:gd name="T77" fmla="*/ 36 h 300"/>
                  <a:gd name="T78" fmla="*/ 126 w 408"/>
                  <a:gd name="T79" fmla="*/ 0 h 300"/>
                  <a:gd name="T80" fmla="*/ 408 w 408"/>
                  <a:gd name="T81" fmla="*/ 72 h 300"/>
                  <a:gd name="T82" fmla="*/ 366 w 408"/>
                  <a:gd name="T83" fmla="*/ 300 h 300"/>
                  <a:gd name="T84" fmla="*/ 258 w 408"/>
                  <a:gd name="T85" fmla="*/ 276 h 300"/>
                  <a:gd name="T86" fmla="*/ 132 w 408"/>
                  <a:gd name="T87" fmla="*/ 276 h 300"/>
                  <a:gd name="T88" fmla="*/ 102 w 408"/>
                  <a:gd name="T89" fmla="*/ 258 h 300"/>
                  <a:gd name="T90" fmla="*/ 72 w 408"/>
                  <a:gd name="T91" fmla="*/ 264 h 300"/>
                  <a:gd name="T92" fmla="*/ 48 w 408"/>
                  <a:gd name="T93" fmla="*/ 252 h 300"/>
                  <a:gd name="T94" fmla="*/ 54 w 408"/>
                  <a:gd name="T95" fmla="*/ 216 h 300"/>
                  <a:gd name="T96" fmla="*/ 24 w 408"/>
                  <a:gd name="T97" fmla="*/ 198 h 300"/>
                  <a:gd name="T98" fmla="*/ 30 w 408"/>
                  <a:gd name="T99" fmla="*/ 192 h 300"/>
                  <a:gd name="T100" fmla="*/ 30 w 408"/>
                  <a:gd name="T101" fmla="*/ 198 h 30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08"/>
                  <a:gd name="T154" fmla="*/ 0 h 300"/>
                  <a:gd name="T155" fmla="*/ 408 w 408"/>
                  <a:gd name="T156" fmla="*/ 300 h 30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08" h="300">
                    <a:moveTo>
                      <a:pt x="30" y="192"/>
                    </a:moveTo>
                    <a:lnTo>
                      <a:pt x="0" y="180"/>
                    </a:lnTo>
                    <a:lnTo>
                      <a:pt x="6" y="156"/>
                    </a:lnTo>
                    <a:lnTo>
                      <a:pt x="6" y="174"/>
                    </a:lnTo>
                    <a:lnTo>
                      <a:pt x="18" y="150"/>
                    </a:lnTo>
                    <a:lnTo>
                      <a:pt x="6" y="150"/>
                    </a:lnTo>
                    <a:lnTo>
                      <a:pt x="12" y="132"/>
                    </a:lnTo>
                    <a:lnTo>
                      <a:pt x="24" y="132"/>
                    </a:lnTo>
                    <a:lnTo>
                      <a:pt x="12" y="126"/>
                    </a:lnTo>
                    <a:lnTo>
                      <a:pt x="12" y="66"/>
                    </a:lnTo>
                    <a:lnTo>
                      <a:pt x="6" y="48"/>
                    </a:lnTo>
                    <a:lnTo>
                      <a:pt x="12" y="18"/>
                    </a:lnTo>
                    <a:lnTo>
                      <a:pt x="48" y="42"/>
                    </a:lnTo>
                    <a:lnTo>
                      <a:pt x="84" y="60"/>
                    </a:lnTo>
                    <a:lnTo>
                      <a:pt x="96" y="72"/>
                    </a:lnTo>
                    <a:lnTo>
                      <a:pt x="102" y="66"/>
                    </a:lnTo>
                    <a:lnTo>
                      <a:pt x="108" y="72"/>
                    </a:lnTo>
                    <a:lnTo>
                      <a:pt x="108" y="84"/>
                    </a:lnTo>
                    <a:lnTo>
                      <a:pt x="96" y="84"/>
                    </a:lnTo>
                    <a:lnTo>
                      <a:pt x="66" y="114"/>
                    </a:lnTo>
                    <a:lnTo>
                      <a:pt x="84" y="114"/>
                    </a:lnTo>
                    <a:lnTo>
                      <a:pt x="72" y="114"/>
                    </a:lnTo>
                    <a:lnTo>
                      <a:pt x="108" y="90"/>
                    </a:lnTo>
                    <a:lnTo>
                      <a:pt x="108" y="78"/>
                    </a:lnTo>
                    <a:lnTo>
                      <a:pt x="114" y="84"/>
                    </a:lnTo>
                    <a:lnTo>
                      <a:pt x="114" y="96"/>
                    </a:lnTo>
                    <a:lnTo>
                      <a:pt x="96" y="102"/>
                    </a:lnTo>
                    <a:lnTo>
                      <a:pt x="102" y="114"/>
                    </a:lnTo>
                    <a:lnTo>
                      <a:pt x="96" y="132"/>
                    </a:lnTo>
                    <a:lnTo>
                      <a:pt x="96" y="120"/>
                    </a:lnTo>
                    <a:lnTo>
                      <a:pt x="84" y="132"/>
                    </a:lnTo>
                    <a:lnTo>
                      <a:pt x="84" y="120"/>
                    </a:lnTo>
                    <a:lnTo>
                      <a:pt x="66" y="132"/>
                    </a:lnTo>
                    <a:lnTo>
                      <a:pt x="78" y="144"/>
                    </a:lnTo>
                    <a:lnTo>
                      <a:pt x="114" y="126"/>
                    </a:lnTo>
                    <a:lnTo>
                      <a:pt x="114" y="102"/>
                    </a:lnTo>
                    <a:lnTo>
                      <a:pt x="132" y="78"/>
                    </a:lnTo>
                    <a:lnTo>
                      <a:pt x="114" y="42"/>
                    </a:lnTo>
                    <a:lnTo>
                      <a:pt x="132" y="36"/>
                    </a:lnTo>
                    <a:lnTo>
                      <a:pt x="126" y="0"/>
                    </a:lnTo>
                    <a:lnTo>
                      <a:pt x="408" y="72"/>
                    </a:lnTo>
                    <a:lnTo>
                      <a:pt x="366" y="300"/>
                    </a:lnTo>
                    <a:lnTo>
                      <a:pt x="258" y="276"/>
                    </a:lnTo>
                    <a:lnTo>
                      <a:pt x="132" y="276"/>
                    </a:lnTo>
                    <a:lnTo>
                      <a:pt x="102" y="258"/>
                    </a:lnTo>
                    <a:lnTo>
                      <a:pt x="72" y="264"/>
                    </a:lnTo>
                    <a:lnTo>
                      <a:pt x="48" y="252"/>
                    </a:lnTo>
                    <a:lnTo>
                      <a:pt x="54" y="216"/>
                    </a:lnTo>
                    <a:lnTo>
                      <a:pt x="24" y="198"/>
                    </a:lnTo>
                    <a:lnTo>
                      <a:pt x="30" y="192"/>
                    </a:lnTo>
                    <a:lnTo>
                      <a:pt x="30" y="19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72" name="Freeform 499"/>
              <p:cNvSpPr>
                <a:spLocks noChangeAspect="1"/>
              </p:cNvSpPr>
              <p:nvPr/>
            </p:nvSpPr>
            <p:spPr bwMode="auto">
              <a:xfrm>
                <a:off x="3723" y="1908"/>
                <a:ext cx="282" cy="282"/>
              </a:xfrm>
              <a:custGeom>
                <a:avLst/>
                <a:gdLst>
                  <a:gd name="T0" fmla="*/ 168 w 282"/>
                  <a:gd name="T1" fmla="*/ 66 h 282"/>
                  <a:gd name="T2" fmla="*/ 180 w 282"/>
                  <a:gd name="T3" fmla="*/ 102 h 282"/>
                  <a:gd name="T4" fmla="*/ 216 w 282"/>
                  <a:gd name="T5" fmla="*/ 66 h 282"/>
                  <a:gd name="T6" fmla="*/ 234 w 282"/>
                  <a:gd name="T7" fmla="*/ 72 h 282"/>
                  <a:gd name="T8" fmla="*/ 246 w 282"/>
                  <a:gd name="T9" fmla="*/ 54 h 282"/>
                  <a:gd name="T10" fmla="*/ 270 w 282"/>
                  <a:gd name="T11" fmla="*/ 54 h 282"/>
                  <a:gd name="T12" fmla="*/ 282 w 282"/>
                  <a:gd name="T13" fmla="*/ 78 h 282"/>
                  <a:gd name="T14" fmla="*/ 276 w 282"/>
                  <a:gd name="T15" fmla="*/ 90 h 282"/>
                  <a:gd name="T16" fmla="*/ 240 w 282"/>
                  <a:gd name="T17" fmla="*/ 72 h 282"/>
                  <a:gd name="T18" fmla="*/ 240 w 282"/>
                  <a:gd name="T19" fmla="*/ 96 h 282"/>
                  <a:gd name="T20" fmla="*/ 222 w 282"/>
                  <a:gd name="T21" fmla="*/ 132 h 282"/>
                  <a:gd name="T22" fmla="*/ 210 w 282"/>
                  <a:gd name="T23" fmla="*/ 132 h 282"/>
                  <a:gd name="T24" fmla="*/ 198 w 282"/>
                  <a:gd name="T25" fmla="*/ 162 h 282"/>
                  <a:gd name="T26" fmla="*/ 174 w 282"/>
                  <a:gd name="T27" fmla="*/ 156 h 282"/>
                  <a:gd name="T28" fmla="*/ 150 w 282"/>
                  <a:gd name="T29" fmla="*/ 228 h 282"/>
                  <a:gd name="T30" fmla="*/ 156 w 282"/>
                  <a:gd name="T31" fmla="*/ 234 h 282"/>
                  <a:gd name="T32" fmla="*/ 144 w 282"/>
                  <a:gd name="T33" fmla="*/ 252 h 282"/>
                  <a:gd name="T34" fmla="*/ 72 w 282"/>
                  <a:gd name="T35" fmla="*/ 282 h 282"/>
                  <a:gd name="T36" fmla="*/ 54 w 282"/>
                  <a:gd name="T37" fmla="*/ 270 h 282"/>
                  <a:gd name="T38" fmla="*/ 48 w 282"/>
                  <a:gd name="T39" fmla="*/ 258 h 282"/>
                  <a:gd name="T40" fmla="*/ 12 w 282"/>
                  <a:gd name="T41" fmla="*/ 228 h 282"/>
                  <a:gd name="T42" fmla="*/ 0 w 282"/>
                  <a:gd name="T43" fmla="*/ 192 h 282"/>
                  <a:gd name="T44" fmla="*/ 6 w 282"/>
                  <a:gd name="T45" fmla="*/ 192 h 282"/>
                  <a:gd name="T46" fmla="*/ 24 w 282"/>
                  <a:gd name="T47" fmla="*/ 174 h 282"/>
                  <a:gd name="T48" fmla="*/ 24 w 282"/>
                  <a:gd name="T49" fmla="*/ 144 h 282"/>
                  <a:gd name="T50" fmla="*/ 42 w 282"/>
                  <a:gd name="T51" fmla="*/ 144 h 282"/>
                  <a:gd name="T52" fmla="*/ 48 w 282"/>
                  <a:gd name="T53" fmla="*/ 120 h 282"/>
                  <a:gd name="T54" fmla="*/ 90 w 282"/>
                  <a:gd name="T55" fmla="*/ 84 h 282"/>
                  <a:gd name="T56" fmla="*/ 96 w 282"/>
                  <a:gd name="T57" fmla="*/ 30 h 282"/>
                  <a:gd name="T58" fmla="*/ 90 w 282"/>
                  <a:gd name="T59" fmla="*/ 6 h 282"/>
                  <a:gd name="T60" fmla="*/ 96 w 282"/>
                  <a:gd name="T61" fmla="*/ 0 h 282"/>
                  <a:gd name="T62" fmla="*/ 108 w 282"/>
                  <a:gd name="T63" fmla="*/ 72 h 282"/>
                  <a:gd name="T64" fmla="*/ 156 w 282"/>
                  <a:gd name="T65" fmla="*/ 66 h 282"/>
                  <a:gd name="T66" fmla="*/ 168 w 282"/>
                  <a:gd name="T67" fmla="*/ 66 h 28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82"/>
                  <a:gd name="T103" fmla="*/ 0 h 282"/>
                  <a:gd name="T104" fmla="*/ 282 w 282"/>
                  <a:gd name="T105" fmla="*/ 282 h 28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82" h="282">
                    <a:moveTo>
                      <a:pt x="168" y="66"/>
                    </a:moveTo>
                    <a:lnTo>
                      <a:pt x="180" y="102"/>
                    </a:lnTo>
                    <a:lnTo>
                      <a:pt x="216" y="66"/>
                    </a:lnTo>
                    <a:lnTo>
                      <a:pt x="234" y="72"/>
                    </a:lnTo>
                    <a:lnTo>
                      <a:pt x="246" y="54"/>
                    </a:lnTo>
                    <a:lnTo>
                      <a:pt x="270" y="54"/>
                    </a:lnTo>
                    <a:lnTo>
                      <a:pt x="282" y="78"/>
                    </a:lnTo>
                    <a:lnTo>
                      <a:pt x="276" y="90"/>
                    </a:lnTo>
                    <a:lnTo>
                      <a:pt x="240" y="72"/>
                    </a:lnTo>
                    <a:lnTo>
                      <a:pt x="240" y="96"/>
                    </a:lnTo>
                    <a:lnTo>
                      <a:pt x="222" y="132"/>
                    </a:lnTo>
                    <a:lnTo>
                      <a:pt x="210" y="132"/>
                    </a:lnTo>
                    <a:lnTo>
                      <a:pt x="198" y="162"/>
                    </a:lnTo>
                    <a:lnTo>
                      <a:pt x="174" y="156"/>
                    </a:lnTo>
                    <a:lnTo>
                      <a:pt x="150" y="228"/>
                    </a:lnTo>
                    <a:lnTo>
                      <a:pt x="156" y="234"/>
                    </a:lnTo>
                    <a:lnTo>
                      <a:pt x="144" y="252"/>
                    </a:lnTo>
                    <a:lnTo>
                      <a:pt x="72" y="282"/>
                    </a:lnTo>
                    <a:lnTo>
                      <a:pt x="54" y="270"/>
                    </a:lnTo>
                    <a:lnTo>
                      <a:pt x="48" y="258"/>
                    </a:lnTo>
                    <a:lnTo>
                      <a:pt x="12" y="228"/>
                    </a:lnTo>
                    <a:lnTo>
                      <a:pt x="0" y="192"/>
                    </a:lnTo>
                    <a:lnTo>
                      <a:pt x="6" y="192"/>
                    </a:lnTo>
                    <a:lnTo>
                      <a:pt x="24" y="174"/>
                    </a:lnTo>
                    <a:lnTo>
                      <a:pt x="24" y="144"/>
                    </a:lnTo>
                    <a:lnTo>
                      <a:pt x="42" y="144"/>
                    </a:lnTo>
                    <a:lnTo>
                      <a:pt x="48" y="120"/>
                    </a:lnTo>
                    <a:lnTo>
                      <a:pt x="90" y="84"/>
                    </a:lnTo>
                    <a:lnTo>
                      <a:pt x="96" y="30"/>
                    </a:lnTo>
                    <a:lnTo>
                      <a:pt x="90" y="6"/>
                    </a:lnTo>
                    <a:lnTo>
                      <a:pt x="96" y="0"/>
                    </a:lnTo>
                    <a:lnTo>
                      <a:pt x="108" y="72"/>
                    </a:lnTo>
                    <a:lnTo>
                      <a:pt x="156" y="66"/>
                    </a:lnTo>
                    <a:lnTo>
                      <a:pt x="168" y="66"/>
                    </a:lnTo>
                    <a:close/>
                  </a:path>
                </a:pathLst>
              </a:custGeom>
              <a:solidFill>
                <a:srgbClr val="FF8C00"/>
              </a:solidFill>
              <a:ln w="9525">
                <a:solidFill>
                  <a:srgbClr val="FF8C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73" name="Freeform 500"/>
              <p:cNvSpPr>
                <a:spLocks noChangeAspect="1"/>
              </p:cNvSpPr>
              <p:nvPr/>
            </p:nvSpPr>
            <p:spPr bwMode="auto">
              <a:xfrm>
                <a:off x="3723" y="1908"/>
                <a:ext cx="282" cy="282"/>
              </a:xfrm>
              <a:custGeom>
                <a:avLst/>
                <a:gdLst>
                  <a:gd name="T0" fmla="*/ 168 w 282"/>
                  <a:gd name="T1" fmla="*/ 66 h 282"/>
                  <a:gd name="T2" fmla="*/ 180 w 282"/>
                  <a:gd name="T3" fmla="*/ 102 h 282"/>
                  <a:gd name="T4" fmla="*/ 216 w 282"/>
                  <a:gd name="T5" fmla="*/ 66 h 282"/>
                  <a:gd name="T6" fmla="*/ 234 w 282"/>
                  <a:gd name="T7" fmla="*/ 72 h 282"/>
                  <a:gd name="T8" fmla="*/ 246 w 282"/>
                  <a:gd name="T9" fmla="*/ 54 h 282"/>
                  <a:gd name="T10" fmla="*/ 270 w 282"/>
                  <a:gd name="T11" fmla="*/ 54 h 282"/>
                  <a:gd name="T12" fmla="*/ 282 w 282"/>
                  <a:gd name="T13" fmla="*/ 78 h 282"/>
                  <a:gd name="T14" fmla="*/ 276 w 282"/>
                  <a:gd name="T15" fmla="*/ 90 h 282"/>
                  <a:gd name="T16" fmla="*/ 240 w 282"/>
                  <a:gd name="T17" fmla="*/ 72 h 282"/>
                  <a:gd name="T18" fmla="*/ 240 w 282"/>
                  <a:gd name="T19" fmla="*/ 96 h 282"/>
                  <a:gd name="T20" fmla="*/ 222 w 282"/>
                  <a:gd name="T21" fmla="*/ 132 h 282"/>
                  <a:gd name="T22" fmla="*/ 210 w 282"/>
                  <a:gd name="T23" fmla="*/ 132 h 282"/>
                  <a:gd name="T24" fmla="*/ 198 w 282"/>
                  <a:gd name="T25" fmla="*/ 162 h 282"/>
                  <a:gd name="T26" fmla="*/ 174 w 282"/>
                  <a:gd name="T27" fmla="*/ 156 h 282"/>
                  <a:gd name="T28" fmla="*/ 150 w 282"/>
                  <a:gd name="T29" fmla="*/ 228 h 282"/>
                  <a:gd name="T30" fmla="*/ 156 w 282"/>
                  <a:gd name="T31" fmla="*/ 234 h 282"/>
                  <a:gd name="T32" fmla="*/ 144 w 282"/>
                  <a:gd name="T33" fmla="*/ 252 h 282"/>
                  <a:gd name="T34" fmla="*/ 72 w 282"/>
                  <a:gd name="T35" fmla="*/ 282 h 282"/>
                  <a:gd name="T36" fmla="*/ 54 w 282"/>
                  <a:gd name="T37" fmla="*/ 270 h 282"/>
                  <a:gd name="T38" fmla="*/ 48 w 282"/>
                  <a:gd name="T39" fmla="*/ 258 h 282"/>
                  <a:gd name="T40" fmla="*/ 12 w 282"/>
                  <a:gd name="T41" fmla="*/ 228 h 282"/>
                  <a:gd name="T42" fmla="*/ 0 w 282"/>
                  <a:gd name="T43" fmla="*/ 192 h 282"/>
                  <a:gd name="T44" fmla="*/ 6 w 282"/>
                  <a:gd name="T45" fmla="*/ 192 h 282"/>
                  <a:gd name="T46" fmla="*/ 24 w 282"/>
                  <a:gd name="T47" fmla="*/ 174 h 282"/>
                  <a:gd name="T48" fmla="*/ 24 w 282"/>
                  <a:gd name="T49" fmla="*/ 144 h 282"/>
                  <a:gd name="T50" fmla="*/ 42 w 282"/>
                  <a:gd name="T51" fmla="*/ 144 h 282"/>
                  <a:gd name="T52" fmla="*/ 48 w 282"/>
                  <a:gd name="T53" fmla="*/ 120 h 282"/>
                  <a:gd name="T54" fmla="*/ 90 w 282"/>
                  <a:gd name="T55" fmla="*/ 84 h 282"/>
                  <a:gd name="T56" fmla="*/ 96 w 282"/>
                  <a:gd name="T57" fmla="*/ 30 h 282"/>
                  <a:gd name="T58" fmla="*/ 90 w 282"/>
                  <a:gd name="T59" fmla="*/ 6 h 282"/>
                  <a:gd name="T60" fmla="*/ 96 w 282"/>
                  <a:gd name="T61" fmla="*/ 0 h 282"/>
                  <a:gd name="T62" fmla="*/ 108 w 282"/>
                  <a:gd name="T63" fmla="*/ 72 h 282"/>
                  <a:gd name="T64" fmla="*/ 156 w 282"/>
                  <a:gd name="T65" fmla="*/ 66 h 282"/>
                  <a:gd name="T66" fmla="*/ 168 w 282"/>
                  <a:gd name="T67" fmla="*/ 66 h 282"/>
                  <a:gd name="T68" fmla="*/ 168 w 282"/>
                  <a:gd name="T69" fmla="*/ 72 h 2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82"/>
                  <a:gd name="T106" fmla="*/ 0 h 282"/>
                  <a:gd name="T107" fmla="*/ 282 w 282"/>
                  <a:gd name="T108" fmla="*/ 282 h 28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82" h="282">
                    <a:moveTo>
                      <a:pt x="168" y="66"/>
                    </a:moveTo>
                    <a:lnTo>
                      <a:pt x="180" y="102"/>
                    </a:lnTo>
                    <a:lnTo>
                      <a:pt x="216" y="66"/>
                    </a:lnTo>
                    <a:lnTo>
                      <a:pt x="234" y="72"/>
                    </a:lnTo>
                    <a:lnTo>
                      <a:pt x="246" y="54"/>
                    </a:lnTo>
                    <a:lnTo>
                      <a:pt x="270" y="54"/>
                    </a:lnTo>
                    <a:lnTo>
                      <a:pt x="282" y="78"/>
                    </a:lnTo>
                    <a:lnTo>
                      <a:pt x="276" y="90"/>
                    </a:lnTo>
                    <a:lnTo>
                      <a:pt x="240" y="72"/>
                    </a:lnTo>
                    <a:lnTo>
                      <a:pt x="240" y="96"/>
                    </a:lnTo>
                    <a:lnTo>
                      <a:pt x="222" y="132"/>
                    </a:lnTo>
                    <a:lnTo>
                      <a:pt x="210" y="132"/>
                    </a:lnTo>
                    <a:lnTo>
                      <a:pt x="198" y="162"/>
                    </a:lnTo>
                    <a:lnTo>
                      <a:pt x="174" y="156"/>
                    </a:lnTo>
                    <a:lnTo>
                      <a:pt x="150" y="228"/>
                    </a:lnTo>
                    <a:lnTo>
                      <a:pt x="156" y="234"/>
                    </a:lnTo>
                    <a:lnTo>
                      <a:pt x="144" y="252"/>
                    </a:lnTo>
                    <a:lnTo>
                      <a:pt x="72" y="282"/>
                    </a:lnTo>
                    <a:lnTo>
                      <a:pt x="54" y="270"/>
                    </a:lnTo>
                    <a:lnTo>
                      <a:pt x="48" y="258"/>
                    </a:lnTo>
                    <a:lnTo>
                      <a:pt x="12" y="228"/>
                    </a:lnTo>
                    <a:lnTo>
                      <a:pt x="0" y="192"/>
                    </a:lnTo>
                    <a:lnTo>
                      <a:pt x="6" y="192"/>
                    </a:lnTo>
                    <a:lnTo>
                      <a:pt x="24" y="174"/>
                    </a:lnTo>
                    <a:lnTo>
                      <a:pt x="24" y="144"/>
                    </a:lnTo>
                    <a:lnTo>
                      <a:pt x="42" y="144"/>
                    </a:lnTo>
                    <a:lnTo>
                      <a:pt x="48" y="120"/>
                    </a:lnTo>
                    <a:lnTo>
                      <a:pt x="90" y="84"/>
                    </a:lnTo>
                    <a:lnTo>
                      <a:pt x="96" y="30"/>
                    </a:lnTo>
                    <a:lnTo>
                      <a:pt x="90" y="6"/>
                    </a:lnTo>
                    <a:lnTo>
                      <a:pt x="96" y="0"/>
                    </a:lnTo>
                    <a:lnTo>
                      <a:pt x="108" y="72"/>
                    </a:lnTo>
                    <a:lnTo>
                      <a:pt x="156" y="66"/>
                    </a:lnTo>
                    <a:lnTo>
                      <a:pt x="168" y="66"/>
                    </a:lnTo>
                    <a:lnTo>
                      <a:pt x="168" y="7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74" name="Freeform 501"/>
              <p:cNvSpPr>
                <a:spLocks noChangeAspect="1"/>
              </p:cNvSpPr>
              <p:nvPr/>
            </p:nvSpPr>
            <p:spPr bwMode="auto">
              <a:xfrm>
                <a:off x="3081" y="1488"/>
                <a:ext cx="330" cy="342"/>
              </a:xfrm>
              <a:custGeom>
                <a:avLst/>
                <a:gdLst>
                  <a:gd name="T0" fmla="*/ 138 w 330"/>
                  <a:gd name="T1" fmla="*/ 342 h 342"/>
                  <a:gd name="T2" fmla="*/ 114 w 330"/>
                  <a:gd name="T3" fmla="*/ 324 h 342"/>
                  <a:gd name="T4" fmla="*/ 108 w 330"/>
                  <a:gd name="T5" fmla="*/ 300 h 342"/>
                  <a:gd name="T6" fmla="*/ 114 w 330"/>
                  <a:gd name="T7" fmla="*/ 282 h 342"/>
                  <a:gd name="T8" fmla="*/ 102 w 330"/>
                  <a:gd name="T9" fmla="*/ 264 h 342"/>
                  <a:gd name="T10" fmla="*/ 90 w 330"/>
                  <a:gd name="T11" fmla="*/ 228 h 342"/>
                  <a:gd name="T12" fmla="*/ 12 w 330"/>
                  <a:gd name="T13" fmla="*/ 174 h 342"/>
                  <a:gd name="T14" fmla="*/ 18 w 330"/>
                  <a:gd name="T15" fmla="*/ 120 h 342"/>
                  <a:gd name="T16" fmla="*/ 0 w 330"/>
                  <a:gd name="T17" fmla="*/ 108 h 342"/>
                  <a:gd name="T18" fmla="*/ 12 w 330"/>
                  <a:gd name="T19" fmla="*/ 84 h 342"/>
                  <a:gd name="T20" fmla="*/ 36 w 330"/>
                  <a:gd name="T21" fmla="*/ 72 h 342"/>
                  <a:gd name="T22" fmla="*/ 36 w 330"/>
                  <a:gd name="T23" fmla="*/ 24 h 342"/>
                  <a:gd name="T24" fmla="*/ 42 w 330"/>
                  <a:gd name="T25" fmla="*/ 18 h 342"/>
                  <a:gd name="T26" fmla="*/ 60 w 330"/>
                  <a:gd name="T27" fmla="*/ 24 h 342"/>
                  <a:gd name="T28" fmla="*/ 114 w 330"/>
                  <a:gd name="T29" fmla="*/ 0 h 342"/>
                  <a:gd name="T30" fmla="*/ 108 w 330"/>
                  <a:gd name="T31" fmla="*/ 24 h 342"/>
                  <a:gd name="T32" fmla="*/ 138 w 330"/>
                  <a:gd name="T33" fmla="*/ 30 h 342"/>
                  <a:gd name="T34" fmla="*/ 150 w 330"/>
                  <a:gd name="T35" fmla="*/ 42 h 342"/>
                  <a:gd name="T36" fmla="*/ 264 w 330"/>
                  <a:gd name="T37" fmla="*/ 66 h 342"/>
                  <a:gd name="T38" fmla="*/ 282 w 330"/>
                  <a:gd name="T39" fmla="*/ 84 h 342"/>
                  <a:gd name="T40" fmla="*/ 276 w 330"/>
                  <a:gd name="T41" fmla="*/ 108 h 342"/>
                  <a:gd name="T42" fmla="*/ 288 w 330"/>
                  <a:gd name="T43" fmla="*/ 108 h 342"/>
                  <a:gd name="T44" fmla="*/ 288 w 330"/>
                  <a:gd name="T45" fmla="*/ 126 h 342"/>
                  <a:gd name="T46" fmla="*/ 300 w 330"/>
                  <a:gd name="T47" fmla="*/ 126 h 342"/>
                  <a:gd name="T48" fmla="*/ 276 w 330"/>
                  <a:gd name="T49" fmla="*/ 162 h 342"/>
                  <a:gd name="T50" fmla="*/ 282 w 330"/>
                  <a:gd name="T51" fmla="*/ 174 h 342"/>
                  <a:gd name="T52" fmla="*/ 330 w 330"/>
                  <a:gd name="T53" fmla="*/ 114 h 342"/>
                  <a:gd name="T54" fmla="*/ 300 w 330"/>
                  <a:gd name="T55" fmla="*/ 210 h 342"/>
                  <a:gd name="T56" fmla="*/ 294 w 330"/>
                  <a:gd name="T57" fmla="*/ 270 h 342"/>
                  <a:gd name="T58" fmla="*/ 300 w 330"/>
                  <a:gd name="T59" fmla="*/ 330 h 342"/>
                  <a:gd name="T60" fmla="*/ 150 w 330"/>
                  <a:gd name="T61" fmla="*/ 342 h 342"/>
                  <a:gd name="T62" fmla="*/ 138 w 330"/>
                  <a:gd name="T63" fmla="*/ 342 h 34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30"/>
                  <a:gd name="T97" fmla="*/ 0 h 342"/>
                  <a:gd name="T98" fmla="*/ 330 w 330"/>
                  <a:gd name="T99" fmla="*/ 342 h 34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30" h="342">
                    <a:moveTo>
                      <a:pt x="138" y="342"/>
                    </a:moveTo>
                    <a:lnTo>
                      <a:pt x="114" y="324"/>
                    </a:lnTo>
                    <a:lnTo>
                      <a:pt x="108" y="300"/>
                    </a:lnTo>
                    <a:lnTo>
                      <a:pt x="114" y="282"/>
                    </a:lnTo>
                    <a:lnTo>
                      <a:pt x="102" y="264"/>
                    </a:lnTo>
                    <a:lnTo>
                      <a:pt x="90" y="228"/>
                    </a:lnTo>
                    <a:lnTo>
                      <a:pt x="12" y="174"/>
                    </a:lnTo>
                    <a:lnTo>
                      <a:pt x="18" y="120"/>
                    </a:lnTo>
                    <a:lnTo>
                      <a:pt x="0" y="108"/>
                    </a:lnTo>
                    <a:lnTo>
                      <a:pt x="12" y="84"/>
                    </a:lnTo>
                    <a:lnTo>
                      <a:pt x="36" y="72"/>
                    </a:lnTo>
                    <a:lnTo>
                      <a:pt x="36" y="24"/>
                    </a:lnTo>
                    <a:lnTo>
                      <a:pt x="42" y="18"/>
                    </a:lnTo>
                    <a:lnTo>
                      <a:pt x="60" y="24"/>
                    </a:lnTo>
                    <a:lnTo>
                      <a:pt x="114" y="0"/>
                    </a:lnTo>
                    <a:lnTo>
                      <a:pt x="108" y="24"/>
                    </a:lnTo>
                    <a:lnTo>
                      <a:pt x="138" y="30"/>
                    </a:lnTo>
                    <a:lnTo>
                      <a:pt x="150" y="42"/>
                    </a:lnTo>
                    <a:lnTo>
                      <a:pt x="264" y="66"/>
                    </a:lnTo>
                    <a:lnTo>
                      <a:pt x="282" y="84"/>
                    </a:lnTo>
                    <a:lnTo>
                      <a:pt x="276" y="108"/>
                    </a:lnTo>
                    <a:lnTo>
                      <a:pt x="288" y="108"/>
                    </a:lnTo>
                    <a:lnTo>
                      <a:pt x="288" y="126"/>
                    </a:lnTo>
                    <a:lnTo>
                      <a:pt x="300" y="126"/>
                    </a:lnTo>
                    <a:lnTo>
                      <a:pt x="276" y="162"/>
                    </a:lnTo>
                    <a:lnTo>
                      <a:pt x="282" y="174"/>
                    </a:lnTo>
                    <a:lnTo>
                      <a:pt x="330" y="114"/>
                    </a:lnTo>
                    <a:lnTo>
                      <a:pt x="300" y="210"/>
                    </a:lnTo>
                    <a:lnTo>
                      <a:pt x="294" y="270"/>
                    </a:lnTo>
                    <a:lnTo>
                      <a:pt x="300" y="330"/>
                    </a:lnTo>
                    <a:lnTo>
                      <a:pt x="150" y="342"/>
                    </a:lnTo>
                    <a:lnTo>
                      <a:pt x="138" y="342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75" name="Freeform 502"/>
              <p:cNvSpPr>
                <a:spLocks noChangeAspect="1"/>
              </p:cNvSpPr>
              <p:nvPr/>
            </p:nvSpPr>
            <p:spPr bwMode="auto">
              <a:xfrm>
                <a:off x="3081" y="1488"/>
                <a:ext cx="330" cy="348"/>
              </a:xfrm>
              <a:custGeom>
                <a:avLst/>
                <a:gdLst>
                  <a:gd name="T0" fmla="*/ 138 w 330"/>
                  <a:gd name="T1" fmla="*/ 342 h 348"/>
                  <a:gd name="T2" fmla="*/ 114 w 330"/>
                  <a:gd name="T3" fmla="*/ 324 h 348"/>
                  <a:gd name="T4" fmla="*/ 108 w 330"/>
                  <a:gd name="T5" fmla="*/ 300 h 348"/>
                  <a:gd name="T6" fmla="*/ 114 w 330"/>
                  <a:gd name="T7" fmla="*/ 282 h 348"/>
                  <a:gd name="T8" fmla="*/ 102 w 330"/>
                  <a:gd name="T9" fmla="*/ 264 h 348"/>
                  <a:gd name="T10" fmla="*/ 90 w 330"/>
                  <a:gd name="T11" fmla="*/ 228 h 348"/>
                  <a:gd name="T12" fmla="*/ 12 w 330"/>
                  <a:gd name="T13" fmla="*/ 174 h 348"/>
                  <a:gd name="T14" fmla="*/ 18 w 330"/>
                  <a:gd name="T15" fmla="*/ 120 h 348"/>
                  <a:gd name="T16" fmla="*/ 0 w 330"/>
                  <a:gd name="T17" fmla="*/ 108 h 348"/>
                  <a:gd name="T18" fmla="*/ 12 w 330"/>
                  <a:gd name="T19" fmla="*/ 84 h 348"/>
                  <a:gd name="T20" fmla="*/ 36 w 330"/>
                  <a:gd name="T21" fmla="*/ 72 h 348"/>
                  <a:gd name="T22" fmla="*/ 36 w 330"/>
                  <a:gd name="T23" fmla="*/ 24 h 348"/>
                  <a:gd name="T24" fmla="*/ 42 w 330"/>
                  <a:gd name="T25" fmla="*/ 18 h 348"/>
                  <a:gd name="T26" fmla="*/ 60 w 330"/>
                  <a:gd name="T27" fmla="*/ 24 h 348"/>
                  <a:gd name="T28" fmla="*/ 114 w 330"/>
                  <a:gd name="T29" fmla="*/ 0 h 348"/>
                  <a:gd name="T30" fmla="*/ 108 w 330"/>
                  <a:gd name="T31" fmla="*/ 24 h 348"/>
                  <a:gd name="T32" fmla="*/ 138 w 330"/>
                  <a:gd name="T33" fmla="*/ 30 h 348"/>
                  <a:gd name="T34" fmla="*/ 150 w 330"/>
                  <a:gd name="T35" fmla="*/ 42 h 348"/>
                  <a:gd name="T36" fmla="*/ 264 w 330"/>
                  <a:gd name="T37" fmla="*/ 66 h 348"/>
                  <a:gd name="T38" fmla="*/ 282 w 330"/>
                  <a:gd name="T39" fmla="*/ 84 h 348"/>
                  <a:gd name="T40" fmla="*/ 276 w 330"/>
                  <a:gd name="T41" fmla="*/ 108 h 348"/>
                  <a:gd name="T42" fmla="*/ 288 w 330"/>
                  <a:gd name="T43" fmla="*/ 108 h 348"/>
                  <a:gd name="T44" fmla="*/ 288 w 330"/>
                  <a:gd name="T45" fmla="*/ 126 h 348"/>
                  <a:gd name="T46" fmla="*/ 300 w 330"/>
                  <a:gd name="T47" fmla="*/ 126 h 348"/>
                  <a:gd name="T48" fmla="*/ 276 w 330"/>
                  <a:gd name="T49" fmla="*/ 162 h 348"/>
                  <a:gd name="T50" fmla="*/ 282 w 330"/>
                  <a:gd name="T51" fmla="*/ 174 h 348"/>
                  <a:gd name="T52" fmla="*/ 330 w 330"/>
                  <a:gd name="T53" fmla="*/ 114 h 348"/>
                  <a:gd name="T54" fmla="*/ 300 w 330"/>
                  <a:gd name="T55" fmla="*/ 210 h 348"/>
                  <a:gd name="T56" fmla="*/ 294 w 330"/>
                  <a:gd name="T57" fmla="*/ 270 h 348"/>
                  <a:gd name="T58" fmla="*/ 300 w 330"/>
                  <a:gd name="T59" fmla="*/ 330 h 348"/>
                  <a:gd name="T60" fmla="*/ 150 w 330"/>
                  <a:gd name="T61" fmla="*/ 342 h 348"/>
                  <a:gd name="T62" fmla="*/ 138 w 330"/>
                  <a:gd name="T63" fmla="*/ 342 h 348"/>
                  <a:gd name="T64" fmla="*/ 138 w 330"/>
                  <a:gd name="T65" fmla="*/ 348 h 34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30"/>
                  <a:gd name="T100" fmla="*/ 0 h 348"/>
                  <a:gd name="T101" fmla="*/ 330 w 330"/>
                  <a:gd name="T102" fmla="*/ 348 h 34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30" h="348">
                    <a:moveTo>
                      <a:pt x="138" y="342"/>
                    </a:moveTo>
                    <a:lnTo>
                      <a:pt x="114" y="324"/>
                    </a:lnTo>
                    <a:lnTo>
                      <a:pt x="108" y="300"/>
                    </a:lnTo>
                    <a:lnTo>
                      <a:pt x="114" y="282"/>
                    </a:lnTo>
                    <a:lnTo>
                      <a:pt x="102" y="264"/>
                    </a:lnTo>
                    <a:lnTo>
                      <a:pt x="90" y="228"/>
                    </a:lnTo>
                    <a:lnTo>
                      <a:pt x="12" y="174"/>
                    </a:lnTo>
                    <a:lnTo>
                      <a:pt x="18" y="120"/>
                    </a:lnTo>
                    <a:lnTo>
                      <a:pt x="0" y="108"/>
                    </a:lnTo>
                    <a:lnTo>
                      <a:pt x="12" y="84"/>
                    </a:lnTo>
                    <a:lnTo>
                      <a:pt x="36" y="72"/>
                    </a:lnTo>
                    <a:lnTo>
                      <a:pt x="36" y="24"/>
                    </a:lnTo>
                    <a:lnTo>
                      <a:pt x="42" y="18"/>
                    </a:lnTo>
                    <a:lnTo>
                      <a:pt x="60" y="24"/>
                    </a:lnTo>
                    <a:lnTo>
                      <a:pt x="114" y="0"/>
                    </a:lnTo>
                    <a:lnTo>
                      <a:pt x="108" y="24"/>
                    </a:lnTo>
                    <a:lnTo>
                      <a:pt x="138" y="30"/>
                    </a:lnTo>
                    <a:lnTo>
                      <a:pt x="150" y="42"/>
                    </a:lnTo>
                    <a:lnTo>
                      <a:pt x="264" y="66"/>
                    </a:lnTo>
                    <a:lnTo>
                      <a:pt x="282" y="84"/>
                    </a:lnTo>
                    <a:lnTo>
                      <a:pt x="276" y="108"/>
                    </a:lnTo>
                    <a:lnTo>
                      <a:pt x="288" y="108"/>
                    </a:lnTo>
                    <a:lnTo>
                      <a:pt x="288" y="126"/>
                    </a:lnTo>
                    <a:lnTo>
                      <a:pt x="300" y="126"/>
                    </a:lnTo>
                    <a:lnTo>
                      <a:pt x="276" y="162"/>
                    </a:lnTo>
                    <a:lnTo>
                      <a:pt x="282" y="174"/>
                    </a:lnTo>
                    <a:lnTo>
                      <a:pt x="330" y="114"/>
                    </a:lnTo>
                    <a:lnTo>
                      <a:pt x="300" y="210"/>
                    </a:lnTo>
                    <a:lnTo>
                      <a:pt x="294" y="270"/>
                    </a:lnTo>
                    <a:lnTo>
                      <a:pt x="300" y="330"/>
                    </a:lnTo>
                    <a:lnTo>
                      <a:pt x="150" y="342"/>
                    </a:lnTo>
                    <a:lnTo>
                      <a:pt x="138" y="342"/>
                    </a:lnTo>
                    <a:lnTo>
                      <a:pt x="138" y="34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76" name="Freeform 503"/>
              <p:cNvSpPr>
                <a:spLocks noChangeAspect="1"/>
              </p:cNvSpPr>
              <p:nvPr/>
            </p:nvSpPr>
            <p:spPr bwMode="auto">
              <a:xfrm>
                <a:off x="2037" y="1578"/>
                <a:ext cx="432" cy="354"/>
              </a:xfrm>
              <a:custGeom>
                <a:avLst/>
                <a:gdLst>
                  <a:gd name="T0" fmla="*/ 420 w 432"/>
                  <a:gd name="T1" fmla="*/ 204 h 354"/>
                  <a:gd name="T2" fmla="*/ 408 w 432"/>
                  <a:gd name="T3" fmla="*/ 354 h 354"/>
                  <a:gd name="T4" fmla="*/ 114 w 432"/>
                  <a:gd name="T5" fmla="*/ 324 h 354"/>
                  <a:gd name="T6" fmla="*/ 0 w 432"/>
                  <a:gd name="T7" fmla="*/ 306 h 354"/>
                  <a:gd name="T8" fmla="*/ 12 w 432"/>
                  <a:gd name="T9" fmla="*/ 228 h 354"/>
                  <a:gd name="T10" fmla="*/ 42 w 432"/>
                  <a:gd name="T11" fmla="*/ 36 h 354"/>
                  <a:gd name="T12" fmla="*/ 48 w 432"/>
                  <a:gd name="T13" fmla="*/ 0 h 354"/>
                  <a:gd name="T14" fmla="*/ 432 w 432"/>
                  <a:gd name="T15" fmla="*/ 48 h 354"/>
                  <a:gd name="T16" fmla="*/ 420 w 432"/>
                  <a:gd name="T17" fmla="*/ 162 h 354"/>
                  <a:gd name="T18" fmla="*/ 420 w 432"/>
                  <a:gd name="T19" fmla="*/ 204 h 3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32"/>
                  <a:gd name="T31" fmla="*/ 0 h 354"/>
                  <a:gd name="T32" fmla="*/ 432 w 432"/>
                  <a:gd name="T33" fmla="*/ 354 h 35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32" h="354">
                    <a:moveTo>
                      <a:pt x="420" y="204"/>
                    </a:moveTo>
                    <a:lnTo>
                      <a:pt x="408" y="354"/>
                    </a:lnTo>
                    <a:lnTo>
                      <a:pt x="114" y="324"/>
                    </a:lnTo>
                    <a:lnTo>
                      <a:pt x="0" y="306"/>
                    </a:lnTo>
                    <a:lnTo>
                      <a:pt x="12" y="228"/>
                    </a:lnTo>
                    <a:lnTo>
                      <a:pt x="42" y="36"/>
                    </a:lnTo>
                    <a:lnTo>
                      <a:pt x="48" y="0"/>
                    </a:lnTo>
                    <a:lnTo>
                      <a:pt x="432" y="48"/>
                    </a:lnTo>
                    <a:lnTo>
                      <a:pt x="420" y="162"/>
                    </a:lnTo>
                    <a:lnTo>
                      <a:pt x="420" y="204"/>
                    </a:lnTo>
                    <a:close/>
                  </a:path>
                </a:pathLst>
              </a:custGeom>
              <a:solidFill>
                <a:srgbClr val="FFAA00"/>
              </a:solidFill>
              <a:ln w="9525">
                <a:solidFill>
                  <a:srgbClr val="FFAA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  <p:sp>
            <p:nvSpPr>
              <p:cNvPr id="19877" name="Freeform 504"/>
              <p:cNvSpPr>
                <a:spLocks noChangeAspect="1"/>
              </p:cNvSpPr>
              <p:nvPr/>
            </p:nvSpPr>
            <p:spPr bwMode="auto">
              <a:xfrm>
                <a:off x="2037" y="1578"/>
                <a:ext cx="432" cy="354"/>
              </a:xfrm>
              <a:custGeom>
                <a:avLst/>
                <a:gdLst>
                  <a:gd name="T0" fmla="*/ 420 w 432"/>
                  <a:gd name="T1" fmla="*/ 204 h 354"/>
                  <a:gd name="T2" fmla="*/ 408 w 432"/>
                  <a:gd name="T3" fmla="*/ 354 h 354"/>
                  <a:gd name="T4" fmla="*/ 114 w 432"/>
                  <a:gd name="T5" fmla="*/ 324 h 354"/>
                  <a:gd name="T6" fmla="*/ 0 w 432"/>
                  <a:gd name="T7" fmla="*/ 306 h 354"/>
                  <a:gd name="T8" fmla="*/ 12 w 432"/>
                  <a:gd name="T9" fmla="*/ 228 h 354"/>
                  <a:gd name="T10" fmla="*/ 42 w 432"/>
                  <a:gd name="T11" fmla="*/ 36 h 354"/>
                  <a:gd name="T12" fmla="*/ 48 w 432"/>
                  <a:gd name="T13" fmla="*/ 0 h 354"/>
                  <a:gd name="T14" fmla="*/ 432 w 432"/>
                  <a:gd name="T15" fmla="*/ 48 h 354"/>
                  <a:gd name="T16" fmla="*/ 420 w 432"/>
                  <a:gd name="T17" fmla="*/ 162 h 354"/>
                  <a:gd name="T18" fmla="*/ 420 w 432"/>
                  <a:gd name="T19" fmla="*/ 204 h 354"/>
                  <a:gd name="T20" fmla="*/ 420 w 432"/>
                  <a:gd name="T21" fmla="*/ 210 h 35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2"/>
                  <a:gd name="T34" fmla="*/ 0 h 354"/>
                  <a:gd name="T35" fmla="*/ 432 w 432"/>
                  <a:gd name="T36" fmla="*/ 354 h 35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2" h="354">
                    <a:moveTo>
                      <a:pt x="420" y="204"/>
                    </a:moveTo>
                    <a:lnTo>
                      <a:pt x="408" y="354"/>
                    </a:lnTo>
                    <a:lnTo>
                      <a:pt x="114" y="324"/>
                    </a:lnTo>
                    <a:lnTo>
                      <a:pt x="0" y="306"/>
                    </a:lnTo>
                    <a:lnTo>
                      <a:pt x="12" y="228"/>
                    </a:lnTo>
                    <a:lnTo>
                      <a:pt x="42" y="36"/>
                    </a:lnTo>
                    <a:lnTo>
                      <a:pt x="48" y="0"/>
                    </a:lnTo>
                    <a:lnTo>
                      <a:pt x="432" y="48"/>
                    </a:lnTo>
                    <a:lnTo>
                      <a:pt x="420" y="162"/>
                    </a:lnTo>
                    <a:lnTo>
                      <a:pt x="420" y="204"/>
                    </a:lnTo>
                    <a:lnTo>
                      <a:pt x="420" y="2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Garamond" pitchFamily="18" charset="0"/>
                </a:endParaRPr>
              </a:p>
            </p:txBody>
          </p:sp>
        </p:grpSp>
        <p:sp>
          <p:nvSpPr>
            <p:cNvPr id="19754" name="Rectangle 505"/>
            <p:cNvSpPr>
              <a:spLocks noChangeArrowheads="1"/>
            </p:cNvSpPr>
            <p:nvPr/>
          </p:nvSpPr>
          <p:spPr bwMode="auto">
            <a:xfrm>
              <a:off x="2639" y="2592"/>
              <a:ext cx="576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FFFF00"/>
                  </a:solidFill>
                  <a:latin typeface="Garamond" pitchFamily="18" charset="0"/>
                </a:rPr>
                <a:t>2000</a:t>
              </a:r>
            </a:p>
          </p:txBody>
        </p:sp>
      </p:grpSp>
      <p:grpSp>
        <p:nvGrpSpPr>
          <p:cNvPr id="19465" name="Group 756"/>
          <p:cNvGrpSpPr>
            <a:grpSpLocks/>
          </p:cNvGrpSpPr>
          <p:nvPr/>
        </p:nvGrpSpPr>
        <p:grpSpPr bwMode="auto">
          <a:xfrm>
            <a:off x="2657476" y="3184526"/>
            <a:ext cx="7477125" cy="320675"/>
            <a:chOff x="405" y="3744"/>
            <a:chExt cx="4710" cy="202"/>
          </a:xfrm>
        </p:grpSpPr>
        <p:sp>
          <p:nvSpPr>
            <p:cNvPr id="19745" name="Text Box 757"/>
            <p:cNvSpPr txBox="1">
              <a:spLocks noChangeArrowheads="1"/>
            </p:cNvSpPr>
            <p:nvPr/>
          </p:nvSpPr>
          <p:spPr bwMode="auto">
            <a:xfrm>
              <a:off x="411" y="3744"/>
              <a:ext cx="4245" cy="194"/>
            </a:xfrm>
            <a:prstGeom prst="rect">
              <a:avLst/>
            </a:prstGeom>
            <a:solidFill>
              <a:schemeClr val="bg1"/>
            </a:solidFill>
            <a:ln w="8001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Garamond" pitchFamily="18" charset="0"/>
                </a:rPr>
                <a:t>      No Data       &lt;14.0%        14.0%–17.9%        18.0%–21.9%       22.0%–25.9%      </a:t>
              </a:r>
              <a:r>
                <a:rPr lang="en-US" sz="1400" u="sng" dirty="0">
                  <a:solidFill>
                    <a:srgbClr val="000000"/>
                  </a:solidFill>
                  <a:latin typeface="Garamond" pitchFamily="18" charset="0"/>
                </a:rPr>
                <a:t>&gt; </a:t>
              </a:r>
              <a:r>
                <a:rPr lang="en-US" sz="1400" dirty="0">
                  <a:solidFill>
                    <a:srgbClr val="000000"/>
                  </a:solidFill>
                  <a:latin typeface="Garamond" pitchFamily="18" charset="0"/>
                </a:rPr>
                <a:t>26.0%</a:t>
              </a:r>
            </a:p>
          </p:txBody>
        </p:sp>
        <p:sp>
          <p:nvSpPr>
            <p:cNvPr id="19746" name="Rectangle 758"/>
            <p:cNvSpPr>
              <a:spLocks noChangeArrowheads="1"/>
            </p:cNvSpPr>
            <p:nvPr/>
          </p:nvSpPr>
          <p:spPr bwMode="auto">
            <a:xfrm>
              <a:off x="405" y="3754"/>
              <a:ext cx="471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747" name="Rectangle 759"/>
            <p:cNvSpPr>
              <a:spLocks noChangeArrowheads="1"/>
            </p:cNvSpPr>
            <p:nvPr/>
          </p:nvSpPr>
          <p:spPr bwMode="auto">
            <a:xfrm>
              <a:off x="461" y="3802"/>
              <a:ext cx="86" cy="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748" name="Rectangle 760"/>
            <p:cNvSpPr>
              <a:spLocks noChangeArrowheads="1"/>
            </p:cNvSpPr>
            <p:nvPr/>
          </p:nvSpPr>
          <p:spPr bwMode="auto">
            <a:xfrm>
              <a:off x="1141" y="3802"/>
              <a:ext cx="86" cy="86"/>
            </a:xfrm>
            <a:prstGeom prst="rect">
              <a:avLst/>
            </a:prstGeom>
            <a:solidFill>
              <a:srgbClr val="E8D89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749" name="Rectangle 761"/>
            <p:cNvSpPr>
              <a:spLocks noChangeArrowheads="1"/>
            </p:cNvSpPr>
            <p:nvPr/>
          </p:nvSpPr>
          <p:spPr bwMode="auto">
            <a:xfrm>
              <a:off x="1669" y="3802"/>
              <a:ext cx="86" cy="86"/>
            </a:xfrm>
            <a:prstGeom prst="rect">
              <a:avLst/>
            </a:prstGeom>
            <a:solidFill>
              <a:srgbClr val="FFAA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750" name="Rectangle 762"/>
            <p:cNvSpPr>
              <a:spLocks noChangeArrowheads="1"/>
            </p:cNvSpPr>
            <p:nvPr/>
          </p:nvSpPr>
          <p:spPr bwMode="auto">
            <a:xfrm>
              <a:off x="2496" y="3802"/>
              <a:ext cx="86" cy="86"/>
            </a:xfrm>
            <a:prstGeom prst="rect">
              <a:avLst/>
            </a:prstGeom>
            <a:solidFill>
              <a:srgbClr val="FF8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751" name="Rectangle 763"/>
            <p:cNvSpPr>
              <a:spLocks noChangeArrowheads="1"/>
            </p:cNvSpPr>
            <p:nvPr/>
          </p:nvSpPr>
          <p:spPr bwMode="auto">
            <a:xfrm>
              <a:off x="3301" y="3802"/>
              <a:ext cx="86" cy="86"/>
            </a:xfrm>
            <a:prstGeom prst="rect">
              <a:avLst/>
            </a:prstGeom>
            <a:solidFill>
              <a:srgbClr val="FF45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752" name="Rectangle 764"/>
            <p:cNvSpPr>
              <a:spLocks noChangeArrowheads="1"/>
            </p:cNvSpPr>
            <p:nvPr/>
          </p:nvSpPr>
          <p:spPr bwMode="auto">
            <a:xfrm>
              <a:off x="4107" y="3802"/>
              <a:ext cx="86" cy="86"/>
            </a:xfrm>
            <a:prstGeom prst="rect">
              <a:avLst/>
            </a:prstGeom>
            <a:solidFill>
              <a:srgbClr val="B2222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  <a:latin typeface="Garamond" pitchFamily="18" charset="0"/>
                </a:rPr>
                <a:t> </a:t>
              </a:r>
            </a:p>
          </p:txBody>
        </p:sp>
      </p:grpSp>
      <p:grpSp>
        <p:nvGrpSpPr>
          <p:cNvPr id="19466" name="Group 765"/>
          <p:cNvGrpSpPr>
            <a:grpSpLocks/>
          </p:cNvGrpSpPr>
          <p:nvPr/>
        </p:nvGrpSpPr>
        <p:grpSpPr bwMode="auto">
          <a:xfrm>
            <a:off x="2682876" y="5827714"/>
            <a:ext cx="7451725" cy="344487"/>
            <a:chOff x="405" y="3383"/>
            <a:chExt cx="4694" cy="217"/>
          </a:xfrm>
        </p:grpSpPr>
        <p:sp>
          <p:nvSpPr>
            <p:cNvPr id="19737" name="Text Box 766"/>
            <p:cNvSpPr txBox="1">
              <a:spLocks noChangeArrowheads="1"/>
            </p:cNvSpPr>
            <p:nvPr/>
          </p:nvSpPr>
          <p:spPr bwMode="auto">
            <a:xfrm>
              <a:off x="405" y="3383"/>
              <a:ext cx="4310" cy="194"/>
            </a:xfrm>
            <a:prstGeom prst="rect">
              <a:avLst/>
            </a:prstGeom>
            <a:solidFill>
              <a:schemeClr val="bg1"/>
            </a:solidFill>
            <a:ln w="8001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Garamond" pitchFamily="18" charset="0"/>
                </a:rPr>
                <a:t>      No Data         &lt;4.5%         4.5%–5.9%           6.0%–7.4%        7.5%–8.9%            </a:t>
              </a:r>
              <a:r>
                <a:rPr lang="en-US" sz="1400" u="sng" dirty="0">
                  <a:solidFill>
                    <a:srgbClr val="000000"/>
                  </a:solidFill>
                  <a:latin typeface="Garamond" pitchFamily="18" charset="0"/>
                </a:rPr>
                <a:t>&gt;</a:t>
              </a:r>
              <a:r>
                <a:rPr lang="en-US" sz="1400" dirty="0">
                  <a:solidFill>
                    <a:srgbClr val="000000"/>
                  </a:solidFill>
                  <a:latin typeface="Garamond" pitchFamily="18" charset="0"/>
                </a:rPr>
                <a:t>9.0%</a:t>
              </a:r>
            </a:p>
          </p:txBody>
        </p:sp>
        <p:sp>
          <p:nvSpPr>
            <p:cNvPr id="19738" name="Rectangle 767"/>
            <p:cNvSpPr>
              <a:spLocks noChangeArrowheads="1"/>
            </p:cNvSpPr>
            <p:nvPr/>
          </p:nvSpPr>
          <p:spPr bwMode="auto">
            <a:xfrm>
              <a:off x="405" y="3383"/>
              <a:ext cx="4694" cy="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739" name="Rectangle 768"/>
            <p:cNvSpPr>
              <a:spLocks noChangeArrowheads="1"/>
            </p:cNvSpPr>
            <p:nvPr/>
          </p:nvSpPr>
          <p:spPr bwMode="auto">
            <a:xfrm>
              <a:off x="472" y="3437"/>
              <a:ext cx="86" cy="8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740" name="Rectangle 769"/>
            <p:cNvSpPr>
              <a:spLocks noChangeArrowheads="1"/>
            </p:cNvSpPr>
            <p:nvPr/>
          </p:nvSpPr>
          <p:spPr bwMode="auto">
            <a:xfrm>
              <a:off x="1145" y="3437"/>
              <a:ext cx="86" cy="86"/>
            </a:xfrm>
            <a:prstGeom prst="rect">
              <a:avLst/>
            </a:prstGeom>
            <a:solidFill>
              <a:srgbClr val="E8D89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741" name="Rectangle 770"/>
            <p:cNvSpPr>
              <a:spLocks noChangeArrowheads="1"/>
            </p:cNvSpPr>
            <p:nvPr/>
          </p:nvSpPr>
          <p:spPr bwMode="auto">
            <a:xfrm>
              <a:off x="1691" y="3437"/>
              <a:ext cx="86" cy="86"/>
            </a:xfrm>
            <a:prstGeom prst="rect">
              <a:avLst/>
            </a:prstGeom>
            <a:solidFill>
              <a:srgbClr val="FFAA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742" name="Rectangle 771"/>
            <p:cNvSpPr>
              <a:spLocks noChangeArrowheads="1"/>
            </p:cNvSpPr>
            <p:nvPr/>
          </p:nvSpPr>
          <p:spPr bwMode="auto">
            <a:xfrm>
              <a:off x="2498" y="3437"/>
              <a:ext cx="86" cy="86"/>
            </a:xfrm>
            <a:prstGeom prst="rect">
              <a:avLst/>
            </a:prstGeom>
            <a:solidFill>
              <a:srgbClr val="FF8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743" name="Rectangle 772"/>
            <p:cNvSpPr>
              <a:spLocks noChangeArrowheads="1"/>
            </p:cNvSpPr>
            <p:nvPr/>
          </p:nvSpPr>
          <p:spPr bwMode="auto">
            <a:xfrm>
              <a:off x="3237" y="3437"/>
              <a:ext cx="86" cy="86"/>
            </a:xfrm>
            <a:prstGeom prst="rect">
              <a:avLst/>
            </a:prstGeom>
            <a:solidFill>
              <a:srgbClr val="FF45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744" name="Rectangle 773"/>
            <p:cNvSpPr>
              <a:spLocks noChangeArrowheads="1"/>
            </p:cNvSpPr>
            <p:nvPr/>
          </p:nvSpPr>
          <p:spPr bwMode="auto">
            <a:xfrm>
              <a:off x="4053" y="3437"/>
              <a:ext cx="86" cy="86"/>
            </a:xfrm>
            <a:prstGeom prst="rect">
              <a:avLst/>
            </a:prstGeom>
            <a:solidFill>
              <a:srgbClr val="B2222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</p:grpSp>
      <p:sp>
        <p:nvSpPr>
          <p:cNvPr id="19467" name="Rectangle 774"/>
          <p:cNvSpPr>
            <a:spLocks noChangeArrowheads="1"/>
          </p:cNvSpPr>
          <p:nvPr/>
        </p:nvSpPr>
        <p:spPr bwMode="auto">
          <a:xfrm rot="10800000" flipV="1">
            <a:off x="2667000" y="6248400"/>
            <a:ext cx="655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FFFFFF"/>
                </a:solidFill>
                <a:latin typeface="Garamond" pitchFamily="18" charset="0"/>
              </a:rPr>
              <a:t>CDC’s Division of Diabetes Translation. United States Surveillance System available at http://www.cdc.gov/diabetes/data</a:t>
            </a:r>
          </a:p>
        </p:txBody>
      </p:sp>
      <p:pic>
        <p:nvPicPr>
          <p:cNvPr id="19468" name="Picture 7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29800" y="6207126"/>
            <a:ext cx="685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9" name="Picture 776" descr="hhs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62484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6" name="Rectangle 379"/>
          <p:cNvSpPr>
            <a:spLocks noChangeArrowheads="1"/>
          </p:cNvSpPr>
          <p:nvPr/>
        </p:nvSpPr>
        <p:spPr bwMode="auto">
          <a:xfrm>
            <a:off x="8287349" y="1374775"/>
            <a:ext cx="914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00"/>
                </a:solidFill>
                <a:latin typeface="Garamond" pitchFamily="18" charset="0"/>
              </a:rPr>
              <a:t>2015</a:t>
            </a:r>
          </a:p>
        </p:txBody>
      </p:sp>
      <p:sp>
        <p:nvSpPr>
          <p:cNvPr id="1088" name="Rectangle 505"/>
          <p:cNvSpPr>
            <a:spLocks noChangeArrowheads="1"/>
          </p:cNvSpPr>
          <p:nvPr/>
        </p:nvSpPr>
        <p:spPr bwMode="auto">
          <a:xfrm>
            <a:off x="8458704" y="3962400"/>
            <a:ext cx="914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FFFF00"/>
                </a:solidFill>
                <a:latin typeface="Garamond" pitchFamily="18" charset="0"/>
              </a:rPr>
              <a:t>2015</a:t>
            </a:r>
          </a:p>
        </p:txBody>
      </p:sp>
      <p:grpSp>
        <p:nvGrpSpPr>
          <p:cNvPr id="912" name="Group 137"/>
          <p:cNvGrpSpPr>
            <a:grpSpLocks noChangeAspect="1"/>
          </p:cNvGrpSpPr>
          <p:nvPr/>
        </p:nvGrpSpPr>
        <p:grpSpPr bwMode="auto">
          <a:xfrm>
            <a:off x="7690766" y="1599364"/>
            <a:ext cx="2194560" cy="1671829"/>
            <a:chOff x="1461" y="1079"/>
            <a:chExt cx="2838" cy="2162"/>
          </a:xfrm>
        </p:grpSpPr>
        <p:sp>
          <p:nvSpPr>
            <p:cNvPr id="913" name="AutoShape 136"/>
            <p:cNvSpPr>
              <a:spLocks noChangeAspect="1" noChangeArrowheads="1" noTextEdit="1"/>
            </p:cNvSpPr>
            <p:nvPr/>
          </p:nvSpPr>
          <p:spPr bwMode="auto">
            <a:xfrm>
              <a:off x="1461" y="1079"/>
              <a:ext cx="2838" cy="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914" name="Rectangle 138"/>
            <p:cNvSpPr>
              <a:spLocks noChangeArrowheads="1"/>
            </p:cNvSpPr>
            <p:nvPr/>
          </p:nvSpPr>
          <p:spPr bwMode="auto">
            <a:xfrm>
              <a:off x="1461" y="1079"/>
              <a:ext cx="2846" cy="217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915" name="Rectangle 139"/>
            <p:cNvSpPr>
              <a:spLocks noChangeArrowheads="1"/>
            </p:cNvSpPr>
            <p:nvPr/>
          </p:nvSpPr>
          <p:spPr bwMode="auto">
            <a:xfrm>
              <a:off x="1491" y="1140"/>
              <a:ext cx="2785" cy="204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916" name="Freeform 140"/>
            <p:cNvSpPr>
              <a:spLocks/>
            </p:cNvSpPr>
            <p:nvPr/>
          </p:nvSpPr>
          <p:spPr bwMode="auto">
            <a:xfrm>
              <a:off x="3315" y="2353"/>
              <a:ext cx="189" cy="319"/>
            </a:xfrm>
            <a:custGeom>
              <a:avLst/>
              <a:gdLst>
                <a:gd name="T0" fmla="*/ 182 w 189"/>
                <a:gd name="T1" fmla="*/ 198 h 319"/>
                <a:gd name="T2" fmla="*/ 189 w 189"/>
                <a:gd name="T3" fmla="*/ 251 h 319"/>
                <a:gd name="T4" fmla="*/ 53 w 189"/>
                <a:gd name="T5" fmla="*/ 266 h 319"/>
                <a:gd name="T6" fmla="*/ 61 w 189"/>
                <a:gd name="T7" fmla="*/ 304 h 319"/>
                <a:gd name="T8" fmla="*/ 61 w 189"/>
                <a:gd name="T9" fmla="*/ 311 h 319"/>
                <a:gd name="T10" fmla="*/ 30 w 189"/>
                <a:gd name="T11" fmla="*/ 319 h 319"/>
                <a:gd name="T12" fmla="*/ 46 w 189"/>
                <a:gd name="T13" fmla="*/ 311 h 319"/>
                <a:gd name="T14" fmla="*/ 30 w 189"/>
                <a:gd name="T15" fmla="*/ 289 h 319"/>
                <a:gd name="T16" fmla="*/ 23 w 189"/>
                <a:gd name="T17" fmla="*/ 311 h 319"/>
                <a:gd name="T18" fmla="*/ 8 w 189"/>
                <a:gd name="T19" fmla="*/ 311 h 319"/>
                <a:gd name="T20" fmla="*/ 0 w 189"/>
                <a:gd name="T21" fmla="*/ 213 h 319"/>
                <a:gd name="T22" fmla="*/ 0 w 189"/>
                <a:gd name="T23" fmla="*/ 16 h 319"/>
                <a:gd name="T24" fmla="*/ 129 w 189"/>
                <a:gd name="T25" fmla="*/ 0 h 319"/>
                <a:gd name="T26" fmla="*/ 167 w 189"/>
                <a:gd name="T27" fmla="*/ 137 h 319"/>
                <a:gd name="T28" fmla="*/ 189 w 189"/>
                <a:gd name="T29" fmla="*/ 175 h 319"/>
                <a:gd name="T30" fmla="*/ 182 w 189"/>
                <a:gd name="T31" fmla="*/ 19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9" h="319">
                  <a:moveTo>
                    <a:pt x="182" y="198"/>
                  </a:moveTo>
                  <a:lnTo>
                    <a:pt x="189" y="251"/>
                  </a:lnTo>
                  <a:lnTo>
                    <a:pt x="53" y="266"/>
                  </a:lnTo>
                  <a:lnTo>
                    <a:pt x="61" y="304"/>
                  </a:lnTo>
                  <a:lnTo>
                    <a:pt x="61" y="311"/>
                  </a:lnTo>
                  <a:lnTo>
                    <a:pt x="30" y="319"/>
                  </a:lnTo>
                  <a:lnTo>
                    <a:pt x="46" y="311"/>
                  </a:lnTo>
                  <a:lnTo>
                    <a:pt x="30" y="289"/>
                  </a:lnTo>
                  <a:lnTo>
                    <a:pt x="23" y="311"/>
                  </a:lnTo>
                  <a:lnTo>
                    <a:pt x="8" y="311"/>
                  </a:lnTo>
                  <a:lnTo>
                    <a:pt x="0" y="213"/>
                  </a:lnTo>
                  <a:lnTo>
                    <a:pt x="0" y="16"/>
                  </a:lnTo>
                  <a:lnTo>
                    <a:pt x="129" y="0"/>
                  </a:lnTo>
                  <a:lnTo>
                    <a:pt x="167" y="137"/>
                  </a:lnTo>
                  <a:lnTo>
                    <a:pt x="189" y="175"/>
                  </a:lnTo>
                  <a:lnTo>
                    <a:pt x="182" y="198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917" name="Freeform 141"/>
            <p:cNvSpPr>
              <a:spLocks/>
            </p:cNvSpPr>
            <p:nvPr/>
          </p:nvSpPr>
          <p:spPr bwMode="auto">
            <a:xfrm>
              <a:off x="3315" y="2353"/>
              <a:ext cx="189" cy="319"/>
            </a:xfrm>
            <a:custGeom>
              <a:avLst/>
              <a:gdLst>
                <a:gd name="T0" fmla="*/ 182 w 189"/>
                <a:gd name="T1" fmla="*/ 198 h 319"/>
                <a:gd name="T2" fmla="*/ 189 w 189"/>
                <a:gd name="T3" fmla="*/ 251 h 319"/>
                <a:gd name="T4" fmla="*/ 53 w 189"/>
                <a:gd name="T5" fmla="*/ 266 h 319"/>
                <a:gd name="T6" fmla="*/ 61 w 189"/>
                <a:gd name="T7" fmla="*/ 304 h 319"/>
                <a:gd name="T8" fmla="*/ 61 w 189"/>
                <a:gd name="T9" fmla="*/ 311 h 319"/>
                <a:gd name="T10" fmla="*/ 30 w 189"/>
                <a:gd name="T11" fmla="*/ 319 h 319"/>
                <a:gd name="T12" fmla="*/ 46 w 189"/>
                <a:gd name="T13" fmla="*/ 311 h 319"/>
                <a:gd name="T14" fmla="*/ 30 w 189"/>
                <a:gd name="T15" fmla="*/ 289 h 319"/>
                <a:gd name="T16" fmla="*/ 23 w 189"/>
                <a:gd name="T17" fmla="*/ 311 h 319"/>
                <a:gd name="T18" fmla="*/ 8 w 189"/>
                <a:gd name="T19" fmla="*/ 311 h 319"/>
                <a:gd name="T20" fmla="*/ 0 w 189"/>
                <a:gd name="T21" fmla="*/ 213 h 319"/>
                <a:gd name="T22" fmla="*/ 0 w 189"/>
                <a:gd name="T23" fmla="*/ 16 h 319"/>
                <a:gd name="T24" fmla="*/ 129 w 189"/>
                <a:gd name="T25" fmla="*/ 0 h 319"/>
                <a:gd name="T26" fmla="*/ 167 w 189"/>
                <a:gd name="T27" fmla="*/ 137 h 319"/>
                <a:gd name="T28" fmla="*/ 189 w 189"/>
                <a:gd name="T29" fmla="*/ 175 h 319"/>
                <a:gd name="T30" fmla="*/ 182 w 189"/>
                <a:gd name="T31" fmla="*/ 198 h 319"/>
                <a:gd name="T32" fmla="*/ 182 w 189"/>
                <a:gd name="T33" fmla="*/ 205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319">
                  <a:moveTo>
                    <a:pt x="182" y="198"/>
                  </a:moveTo>
                  <a:lnTo>
                    <a:pt x="189" y="251"/>
                  </a:lnTo>
                  <a:lnTo>
                    <a:pt x="53" y="266"/>
                  </a:lnTo>
                  <a:lnTo>
                    <a:pt x="61" y="304"/>
                  </a:lnTo>
                  <a:lnTo>
                    <a:pt x="61" y="311"/>
                  </a:lnTo>
                  <a:lnTo>
                    <a:pt x="30" y="319"/>
                  </a:lnTo>
                  <a:lnTo>
                    <a:pt x="46" y="311"/>
                  </a:lnTo>
                  <a:lnTo>
                    <a:pt x="30" y="289"/>
                  </a:lnTo>
                  <a:lnTo>
                    <a:pt x="23" y="311"/>
                  </a:lnTo>
                  <a:lnTo>
                    <a:pt x="8" y="311"/>
                  </a:lnTo>
                  <a:lnTo>
                    <a:pt x="0" y="213"/>
                  </a:lnTo>
                  <a:lnTo>
                    <a:pt x="0" y="16"/>
                  </a:lnTo>
                  <a:lnTo>
                    <a:pt x="129" y="0"/>
                  </a:lnTo>
                  <a:lnTo>
                    <a:pt x="167" y="137"/>
                  </a:lnTo>
                  <a:lnTo>
                    <a:pt x="189" y="175"/>
                  </a:lnTo>
                  <a:lnTo>
                    <a:pt x="182" y="198"/>
                  </a:lnTo>
                  <a:lnTo>
                    <a:pt x="182" y="205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918" name="Freeform 142"/>
            <p:cNvSpPr>
              <a:spLocks/>
            </p:cNvSpPr>
            <p:nvPr/>
          </p:nvSpPr>
          <p:spPr bwMode="auto">
            <a:xfrm>
              <a:off x="1552" y="2520"/>
              <a:ext cx="530" cy="471"/>
            </a:xfrm>
            <a:custGeom>
              <a:avLst/>
              <a:gdLst>
                <a:gd name="T0" fmla="*/ 0 w 530"/>
                <a:gd name="T1" fmla="*/ 266 h 471"/>
                <a:gd name="T2" fmla="*/ 0 w 530"/>
                <a:gd name="T3" fmla="*/ 273 h 471"/>
                <a:gd name="T4" fmla="*/ 30 w 530"/>
                <a:gd name="T5" fmla="*/ 296 h 471"/>
                <a:gd name="T6" fmla="*/ 23 w 530"/>
                <a:gd name="T7" fmla="*/ 327 h 471"/>
                <a:gd name="T8" fmla="*/ 45 w 530"/>
                <a:gd name="T9" fmla="*/ 311 h 471"/>
                <a:gd name="T10" fmla="*/ 45 w 530"/>
                <a:gd name="T11" fmla="*/ 364 h 471"/>
                <a:gd name="T12" fmla="*/ 83 w 530"/>
                <a:gd name="T13" fmla="*/ 372 h 471"/>
                <a:gd name="T14" fmla="*/ 98 w 530"/>
                <a:gd name="T15" fmla="*/ 372 h 471"/>
                <a:gd name="T16" fmla="*/ 98 w 530"/>
                <a:gd name="T17" fmla="*/ 410 h 471"/>
                <a:gd name="T18" fmla="*/ 60 w 530"/>
                <a:gd name="T19" fmla="*/ 448 h 471"/>
                <a:gd name="T20" fmla="*/ 7 w 530"/>
                <a:gd name="T21" fmla="*/ 471 h 471"/>
                <a:gd name="T22" fmla="*/ 68 w 530"/>
                <a:gd name="T23" fmla="*/ 455 h 471"/>
                <a:gd name="T24" fmla="*/ 83 w 530"/>
                <a:gd name="T25" fmla="*/ 433 h 471"/>
                <a:gd name="T26" fmla="*/ 159 w 530"/>
                <a:gd name="T27" fmla="*/ 387 h 471"/>
                <a:gd name="T28" fmla="*/ 159 w 530"/>
                <a:gd name="T29" fmla="*/ 349 h 471"/>
                <a:gd name="T30" fmla="*/ 204 w 530"/>
                <a:gd name="T31" fmla="*/ 266 h 471"/>
                <a:gd name="T32" fmla="*/ 219 w 530"/>
                <a:gd name="T33" fmla="*/ 289 h 471"/>
                <a:gd name="T34" fmla="*/ 227 w 530"/>
                <a:gd name="T35" fmla="*/ 304 h 471"/>
                <a:gd name="T36" fmla="*/ 189 w 530"/>
                <a:gd name="T37" fmla="*/ 357 h 471"/>
                <a:gd name="T38" fmla="*/ 242 w 530"/>
                <a:gd name="T39" fmla="*/ 289 h 471"/>
                <a:gd name="T40" fmla="*/ 265 w 530"/>
                <a:gd name="T41" fmla="*/ 296 h 471"/>
                <a:gd name="T42" fmla="*/ 295 w 530"/>
                <a:gd name="T43" fmla="*/ 319 h 471"/>
                <a:gd name="T44" fmla="*/ 356 w 530"/>
                <a:gd name="T45" fmla="*/ 311 h 471"/>
                <a:gd name="T46" fmla="*/ 356 w 530"/>
                <a:gd name="T47" fmla="*/ 327 h 471"/>
                <a:gd name="T48" fmla="*/ 378 w 530"/>
                <a:gd name="T49" fmla="*/ 319 h 471"/>
                <a:gd name="T50" fmla="*/ 408 w 530"/>
                <a:gd name="T51" fmla="*/ 349 h 471"/>
                <a:gd name="T52" fmla="*/ 401 w 530"/>
                <a:gd name="T53" fmla="*/ 327 h 471"/>
                <a:gd name="T54" fmla="*/ 416 w 530"/>
                <a:gd name="T55" fmla="*/ 311 h 471"/>
                <a:gd name="T56" fmla="*/ 461 w 530"/>
                <a:gd name="T57" fmla="*/ 364 h 471"/>
                <a:gd name="T58" fmla="*/ 492 w 530"/>
                <a:gd name="T59" fmla="*/ 402 h 471"/>
                <a:gd name="T60" fmla="*/ 522 w 530"/>
                <a:gd name="T61" fmla="*/ 418 h 471"/>
                <a:gd name="T62" fmla="*/ 522 w 530"/>
                <a:gd name="T63" fmla="*/ 387 h 471"/>
                <a:gd name="T64" fmla="*/ 416 w 530"/>
                <a:gd name="T65" fmla="*/ 304 h 471"/>
                <a:gd name="T66" fmla="*/ 386 w 530"/>
                <a:gd name="T67" fmla="*/ 311 h 471"/>
                <a:gd name="T68" fmla="*/ 363 w 530"/>
                <a:gd name="T69" fmla="*/ 304 h 471"/>
                <a:gd name="T70" fmla="*/ 287 w 530"/>
                <a:gd name="T71" fmla="*/ 31 h 471"/>
                <a:gd name="T72" fmla="*/ 151 w 530"/>
                <a:gd name="T73" fmla="*/ 0 h 471"/>
                <a:gd name="T74" fmla="*/ 136 w 530"/>
                <a:gd name="T75" fmla="*/ 0 h 471"/>
                <a:gd name="T76" fmla="*/ 106 w 530"/>
                <a:gd name="T77" fmla="*/ 23 h 471"/>
                <a:gd name="T78" fmla="*/ 91 w 530"/>
                <a:gd name="T79" fmla="*/ 23 h 471"/>
                <a:gd name="T80" fmla="*/ 83 w 530"/>
                <a:gd name="T81" fmla="*/ 31 h 471"/>
                <a:gd name="T82" fmla="*/ 38 w 530"/>
                <a:gd name="T83" fmla="*/ 53 h 471"/>
                <a:gd name="T84" fmla="*/ 60 w 530"/>
                <a:gd name="T85" fmla="*/ 114 h 471"/>
                <a:gd name="T86" fmla="*/ 75 w 530"/>
                <a:gd name="T87" fmla="*/ 129 h 471"/>
                <a:gd name="T88" fmla="*/ 75 w 530"/>
                <a:gd name="T89" fmla="*/ 152 h 471"/>
                <a:gd name="T90" fmla="*/ 0 w 530"/>
                <a:gd name="T91" fmla="*/ 144 h 471"/>
                <a:gd name="T92" fmla="*/ 15 w 530"/>
                <a:gd name="T93" fmla="*/ 160 h 471"/>
                <a:gd name="T94" fmla="*/ 53 w 530"/>
                <a:gd name="T95" fmla="*/ 182 h 471"/>
                <a:gd name="T96" fmla="*/ 83 w 530"/>
                <a:gd name="T97" fmla="*/ 182 h 471"/>
                <a:gd name="T98" fmla="*/ 38 w 530"/>
                <a:gd name="T99" fmla="*/ 235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30" h="471">
                  <a:moveTo>
                    <a:pt x="38" y="235"/>
                  </a:moveTo>
                  <a:lnTo>
                    <a:pt x="0" y="266"/>
                  </a:lnTo>
                  <a:lnTo>
                    <a:pt x="15" y="266"/>
                  </a:lnTo>
                  <a:lnTo>
                    <a:pt x="0" y="273"/>
                  </a:lnTo>
                  <a:lnTo>
                    <a:pt x="7" y="289"/>
                  </a:lnTo>
                  <a:lnTo>
                    <a:pt x="30" y="296"/>
                  </a:lnTo>
                  <a:lnTo>
                    <a:pt x="15" y="311"/>
                  </a:lnTo>
                  <a:lnTo>
                    <a:pt x="23" y="327"/>
                  </a:lnTo>
                  <a:lnTo>
                    <a:pt x="30" y="334"/>
                  </a:lnTo>
                  <a:lnTo>
                    <a:pt x="45" y="311"/>
                  </a:lnTo>
                  <a:lnTo>
                    <a:pt x="53" y="349"/>
                  </a:lnTo>
                  <a:lnTo>
                    <a:pt x="45" y="364"/>
                  </a:lnTo>
                  <a:lnTo>
                    <a:pt x="68" y="349"/>
                  </a:lnTo>
                  <a:lnTo>
                    <a:pt x="83" y="372"/>
                  </a:lnTo>
                  <a:lnTo>
                    <a:pt x="91" y="357"/>
                  </a:lnTo>
                  <a:lnTo>
                    <a:pt x="98" y="372"/>
                  </a:lnTo>
                  <a:lnTo>
                    <a:pt x="121" y="357"/>
                  </a:lnTo>
                  <a:lnTo>
                    <a:pt x="98" y="410"/>
                  </a:lnTo>
                  <a:lnTo>
                    <a:pt x="60" y="433"/>
                  </a:lnTo>
                  <a:lnTo>
                    <a:pt x="60" y="448"/>
                  </a:lnTo>
                  <a:lnTo>
                    <a:pt x="38" y="440"/>
                  </a:lnTo>
                  <a:lnTo>
                    <a:pt x="7" y="471"/>
                  </a:lnTo>
                  <a:lnTo>
                    <a:pt x="38" y="448"/>
                  </a:lnTo>
                  <a:lnTo>
                    <a:pt x="68" y="455"/>
                  </a:lnTo>
                  <a:lnTo>
                    <a:pt x="83" y="448"/>
                  </a:lnTo>
                  <a:lnTo>
                    <a:pt x="83" y="433"/>
                  </a:lnTo>
                  <a:lnTo>
                    <a:pt x="98" y="433"/>
                  </a:lnTo>
                  <a:lnTo>
                    <a:pt x="159" y="387"/>
                  </a:lnTo>
                  <a:lnTo>
                    <a:pt x="166" y="364"/>
                  </a:lnTo>
                  <a:lnTo>
                    <a:pt x="159" y="349"/>
                  </a:lnTo>
                  <a:lnTo>
                    <a:pt x="204" y="296"/>
                  </a:lnTo>
                  <a:lnTo>
                    <a:pt x="204" y="266"/>
                  </a:lnTo>
                  <a:lnTo>
                    <a:pt x="204" y="296"/>
                  </a:lnTo>
                  <a:lnTo>
                    <a:pt x="219" y="289"/>
                  </a:lnTo>
                  <a:lnTo>
                    <a:pt x="212" y="296"/>
                  </a:lnTo>
                  <a:lnTo>
                    <a:pt x="227" y="304"/>
                  </a:lnTo>
                  <a:lnTo>
                    <a:pt x="197" y="311"/>
                  </a:lnTo>
                  <a:lnTo>
                    <a:pt x="189" y="357"/>
                  </a:lnTo>
                  <a:lnTo>
                    <a:pt x="234" y="327"/>
                  </a:lnTo>
                  <a:lnTo>
                    <a:pt x="242" y="289"/>
                  </a:lnTo>
                  <a:lnTo>
                    <a:pt x="242" y="304"/>
                  </a:lnTo>
                  <a:lnTo>
                    <a:pt x="265" y="296"/>
                  </a:lnTo>
                  <a:lnTo>
                    <a:pt x="257" y="304"/>
                  </a:lnTo>
                  <a:lnTo>
                    <a:pt x="295" y="319"/>
                  </a:lnTo>
                  <a:lnTo>
                    <a:pt x="348" y="319"/>
                  </a:lnTo>
                  <a:lnTo>
                    <a:pt x="356" y="311"/>
                  </a:lnTo>
                  <a:lnTo>
                    <a:pt x="363" y="311"/>
                  </a:lnTo>
                  <a:lnTo>
                    <a:pt x="356" y="327"/>
                  </a:lnTo>
                  <a:lnTo>
                    <a:pt x="378" y="334"/>
                  </a:lnTo>
                  <a:lnTo>
                    <a:pt x="378" y="319"/>
                  </a:lnTo>
                  <a:lnTo>
                    <a:pt x="378" y="334"/>
                  </a:lnTo>
                  <a:lnTo>
                    <a:pt x="408" y="349"/>
                  </a:lnTo>
                  <a:lnTo>
                    <a:pt x="416" y="342"/>
                  </a:lnTo>
                  <a:lnTo>
                    <a:pt x="401" y="327"/>
                  </a:lnTo>
                  <a:lnTo>
                    <a:pt x="431" y="342"/>
                  </a:lnTo>
                  <a:lnTo>
                    <a:pt x="416" y="311"/>
                  </a:lnTo>
                  <a:lnTo>
                    <a:pt x="431" y="342"/>
                  </a:lnTo>
                  <a:lnTo>
                    <a:pt x="461" y="364"/>
                  </a:lnTo>
                  <a:lnTo>
                    <a:pt x="499" y="387"/>
                  </a:lnTo>
                  <a:lnTo>
                    <a:pt x="492" y="402"/>
                  </a:lnTo>
                  <a:lnTo>
                    <a:pt x="507" y="387"/>
                  </a:lnTo>
                  <a:lnTo>
                    <a:pt x="522" y="418"/>
                  </a:lnTo>
                  <a:lnTo>
                    <a:pt x="530" y="410"/>
                  </a:lnTo>
                  <a:lnTo>
                    <a:pt x="522" y="387"/>
                  </a:lnTo>
                  <a:lnTo>
                    <a:pt x="492" y="380"/>
                  </a:lnTo>
                  <a:lnTo>
                    <a:pt x="416" y="304"/>
                  </a:lnTo>
                  <a:lnTo>
                    <a:pt x="393" y="334"/>
                  </a:lnTo>
                  <a:lnTo>
                    <a:pt x="386" y="311"/>
                  </a:lnTo>
                  <a:lnTo>
                    <a:pt x="371" y="319"/>
                  </a:lnTo>
                  <a:lnTo>
                    <a:pt x="363" y="304"/>
                  </a:lnTo>
                  <a:lnTo>
                    <a:pt x="340" y="304"/>
                  </a:lnTo>
                  <a:lnTo>
                    <a:pt x="287" y="31"/>
                  </a:lnTo>
                  <a:lnTo>
                    <a:pt x="181" y="23"/>
                  </a:lnTo>
                  <a:lnTo>
                    <a:pt x="151" y="0"/>
                  </a:lnTo>
                  <a:lnTo>
                    <a:pt x="151" y="16"/>
                  </a:lnTo>
                  <a:lnTo>
                    <a:pt x="136" y="0"/>
                  </a:lnTo>
                  <a:lnTo>
                    <a:pt x="106" y="8"/>
                  </a:lnTo>
                  <a:lnTo>
                    <a:pt x="106" y="23"/>
                  </a:lnTo>
                  <a:lnTo>
                    <a:pt x="106" y="16"/>
                  </a:lnTo>
                  <a:lnTo>
                    <a:pt x="91" y="23"/>
                  </a:lnTo>
                  <a:lnTo>
                    <a:pt x="91" y="31"/>
                  </a:lnTo>
                  <a:lnTo>
                    <a:pt x="83" y="31"/>
                  </a:lnTo>
                  <a:lnTo>
                    <a:pt x="60" y="53"/>
                  </a:lnTo>
                  <a:lnTo>
                    <a:pt x="38" y="53"/>
                  </a:lnTo>
                  <a:lnTo>
                    <a:pt x="30" y="69"/>
                  </a:lnTo>
                  <a:lnTo>
                    <a:pt x="60" y="114"/>
                  </a:lnTo>
                  <a:lnTo>
                    <a:pt x="98" y="137"/>
                  </a:lnTo>
                  <a:lnTo>
                    <a:pt x="75" y="129"/>
                  </a:lnTo>
                  <a:lnTo>
                    <a:pt x="83" y="144"/>
                  </a:lnTo>
                  <a:lnTo>
                    <a:pt x="75" y="152"/>
                  </a:lnTo>
                  <a:lnTo>
                    <a:pt x="45" y="122"/>
                  </a:lnTo>
                  <a:lnTo>
                    <a:pt x="0" y="144"/>
                  </a:lnTo>
                  <a:lnTo>
                    <a:pt x="23" y="160"/>
                  </a:lnTo>
                  <a:lnTo>
                    <a:pt x="15" y="160"/>
                  </a:lnTo>
                  <a:lnTo>
                    <a:pt x="15" y="182"/>
                  </a:lnTo>
                  <a:lnTo>
                    <a:pt x="53" y="182"/>
                  </a:lnTo>
                  <a:lnTo>
                    <a:pt x="60" y="198"/>
                  </a:lnTo>
                  <a:lnTo>
                    <a:pt x="83" y="182"/>
                  </a:lnTo>
                  <a:lnTo>
                    <a:pt x="75" y="220"/>
                  </a:lnTo>
                  <a:lnTo>
                    <a:pt x="38" y="235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919" name="Freeform 143"/>
            <p:cNvSpPr>
              <a:spLocks/>
            </p:cNvSpPr>
            <p:nvPr/>
          </p:nvSpPr>
          <p:spPr bwMode="auto">
            <a:xfrm>
              <a:off x="1552" y="2520"/>
              <a:ext cx="530" cy="471"/>
            </a:xfrm>
            <a:custGeom>
              <a:avLst/>
              <a:gdLst>
                <a:gd name="T0" fmla="*/ 0 w 530"/>
                <a:gd name="T1" fmla="*/ 266 h 471"/>
                <a:gd name="T2" fmla="*/ 0 w 530"/>
                <a:gd name="T3" fmla="*/ 273 h 471"/>
                <a:gd name="T4" fmla="*/ 30 w 530"/>
                <a:gd name="T5" fmla="*/ 296 h 471"/>
                <a:gd name="T6" fmla="*/ 23 w 530"/>
                <a:gd name="T7" fmla="*/ 327 h 471"/>
                <a:gd name="T8" fmla="*/ 45 w 530"/>
                <a:gd name="T9" fmla="*/ 311 h 471"/>
                <a:gd name="T10" fmla="*/ 45 w 530"/>
                <a:gd name="T11" fmla="*/ 364 h 471"/>
                <a:gd name="T12" fmla="*/ 83 w 530"/>
                <a:gd name="T13" fmla="*/ 372 h 471"/>
                <a:gd name="T14" fmla="*/ 98 w 530"/>
                <a:gd name="T15" fmla="*/ 372 h 471"/>
                <a:gd name="T16" fmla="*/ 98 w 530"/>
                <a:gd name="T17" fmla="*/ 410 h 471"/>
                <a:gd name="T18" fmla="*/ 60 w 530"/>
                <a:gd name="T19" fmla="*/ 448 h 471"/>
                <a:gd name="T20" fmla="*/ 7 w 530"/>
                <a:gd name="T21" fmla="*/ 471 h 471"/>
                <a:gd name="T22" fmla="*/ 68 w 530"/>
                <a:gd name="T23" fmla="*/ 455 h 471"/>
                <a:gd name="T24" fmla="*/ 83 w 530"/>
                <a:gd name="T25" fmla="*/ 433 h 471"/>
                <a:gd name="T26" fmla="*/ 159 w 530"/>
                <a:gd name="T27" fmla="*/ 387 h 471"/>
                <a:gd name="T28" fmla="*/ 159 w 530"/>
                <a:gd name="T29" fmla="*/ 349 h 471"/>
                <a:gd name="T30" fmla="*/ 204 w 530"/>
                <a:gd name="T31" fmla="*/ 266 h 471"/>
                <a:gd name="T32" fmla="*/ 219 w 530"/>
                <a:gd name="T33" fmla="*/ 289 h 471"/>
                <a:gd name="T34" fmla="*/ 227 w 530"/>
                <a:gd name="T35" fmla="*/ 304 h 471"/>
                <a:gd name="T36" fmla="*/ 189 w 530"/>
                <a:gd name="T37" fmla="*/ 357 h 471"/>
                <a:gd name="T38" fmla="*/ 242 w 530"/>
                <a:gd name="T39" fmla="*/ 289 h 471"/>
                <a:gd name="T40" fmla="*/ 265 w 530"/>
                <a:gd name="T41" fmla="*/ 296 h 471"/>
                <a:gd name="T42" fmla="*/ 295 w 530"/>
                <a:gd name="T43" fmla="*/ 319 h 471"/>
                <a:gd name="T44" fmla="*/ 356 w 530"/>
                <a:gd name="T45" fmla="*/ 311 h 471"/>
                <a:gd name="T46" fmla="*/ 356 w 530"/>
                <a:gd name="T47" fmla="*/ 327 h 471"/>
                <a:gd name="T48" fmla="*/ 378 w 530"/>
                <a:gd name="T49" fmla="*/ 319 h 471"/>
                <a:gd name="T50" fmla="*/ 408 w 530"/>
                <a:gd name="T51" fmla="*/ 349 h 471"/>
                <a:gd name="T52" fmla="*/ 401 w 530"/>
                <a:gd name="T53" fmla="*/ 327 h 471"/>
                <a:gd name="T54" fmla="*/ 416 w 530"/>
                <a:gd name="T55" fmla="*/ 311 h 471"/>
                <a:gd name="T56" fmla="*/ 461 w 530"/>
                <a:gd name="T57" fmla="*/ 364 h 471"/>
                <a:gd name="T58" fmla="*/ 492 w 530"/>
                <a:gd name="T59" fmla="*/ 402 h 471"/>
                <a:gd name="T60" fmla="*/ 522 w 530"/>
                <a:gd name="T61" fmla="*/ 418 h 471"/>
                <a:gd name="T62" fmla="*/ 522 w 530"/>
                <a:gd name="T63" fmla="*/ 387 h 471"/>
                <a:gd name="T64" fmla="*/ 416 w 530"/>
                <a:gd name="T65" fmla="*/ 304 h 471"/>
                <a:gd name="T66" fmla="*/ 386 w 530"/>
                <a:gd name="T67" fmla="*/ 311 h 471"/>
                <a:gd name="T68" fmla="*/ 363 w 530"/>
                <a:gd name="T69" fmla="*/ 304 h 471"/>
                <a:gd name="T70" fmla="*/ 287 w 530"/>
                <a:gd name="T71" fmla="*/ 31 h 471"/>
                <a:gd name="T72" fmla="*/ 151 w 530"/>
                <a:gd name="T73" fmla="*/ 0 h 471"/>
                <a:gd name="T74" fmla="*/ 136 w 530"/>
                <a:gd name="T75" fmla="*/ 0 h 471"/>
                <a:gd name="T76" fmla="*/ 106 w 530"/>
                <a:gd name="T77" fmla="*/ 23 h 471"/>
                <a:gd name="T78" fmla="*/ 91 w 530"/>
                <a:gd name="T79" fmla="*/ 23 h 471"/>
                <a:gd name="T80" fmla="*/ 83 w 530"/>
                <a:gd name="T81" fmla="*/ 31 h 471"/>
                <a:gd name="T82" fmla="*/ 38 w 530"/>
                <a:gd name="T83" fmla="*/ 53 h 471"/>
                <a:gd name="T84" fmla="*/ 60 w 530"/>
                <a:gd name="T85" fmla="*/ 114 h 471"/>
                <a:gd name="T86" fmla="*/ 75 w 530"/>
                <a:gd name="T87" fmla="*/ 129 h 471"/>
                <a:gd name="T88" fmla="*/ 75 w 530"/>
                <a:gd name="T89" fmla="*/ 152 h 471"/>
                <a:gd name="T90" fmla="*/ 0 w 530"/>
                <a:gd name="T91" fmla="*/ 144 h 471"/>
                <a:gd name="T92" fmla="*/ 15 w 530"/>
                <a:gd name="T93" fmla="*/ 160 h 471"/>
                <a:gd name="T94" fmla="*/ 53 w 530"/>
                <a:gd name="T95" fmla="*/ 182 h 471"/>
                <a:gd name="T96" fmla="*/ 83 w 530"/>
                <a:gd name="T97" fmla="*/ 182 h 471"/>
                <a:gd name="T98" fmla="*/ 38 w 530"/>
                <a:gd name="T99" fmla="*/ 235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30" h="471">
                  <a:moveTo>
                    <a:pt x="38" y="235"/>
                  </a:moveTo>
                  <a:lnTo>
                    <a:pt x="0" y="266"/>
                  </a:lnTo>
                  <a:lnTo>
                    <a:pt x="15" y="266"/>
                  </a:lnTo>
                  <a:lnTo>
                    <a:pt x="0" y="273"/>
                  </a:lnTo>
                  <a:lnTo>
                    <a:pt x="7" y="289"/>
                  </a:lnTo>
                  <a:lnTo>
                    <a:pt x="30" y="296"/>
                  </a:lnTo>
                  <a:lnTo>
                    <a:pt x="15" y="311"/>
                  </a:lnTo>
                  <a:lnTo>
                    <a:pt x="23" y="327"/>
                  </a:lnTo>
                  <a:lnTo>
                    <a:pt x="30" y="334"/>
                  </a:lnTo>
                  <a:lnTo>
                    <a:pt x="45" y="311"/>
                  </a:lnTo>
                  <a:lnTo>
                    <a:pt x="53" y="349"/>
                  </a:lnTo>
                  <a:lnTo>
                    <a:pt x="45" y="364"/>
                  </a:lnTo>
                  <a:lnTo>
                    <a:pt x="68" y="349"/>
                  </a:lnTo>
                  <a:lnTo>
                    <a:pt x="83" y="372"/>
                  </a:lnTo>
                  <a:lnTo>
                    <a:pt x="91" y="357"/>
                  </a:lnTo>
                  <a:lnTo>
                    <a:pt x="98" y="372"/>
                  </a:lnTo>
                  <a:lnTo>
                    <a:pt x="121" y="357"/>
                  </a:lnTo>
                  <a:lnTo>
                    <a:pt x="98" y="410"/>
                  </a:lnTo>
                  <a:lnTo>
                    <a:pt x="60" y="433"/>
                  </a:lnTo>
                  <a:lnTo>
                    <a:pt x="60" y="448"/>
                  </a:lnTo>
                  <a:lnTo>
                    <a:pt x="38" y="440"/>
                  </a:lnTo>
                  <a:lnTo>
                    <a:pt x="7" y="471"/>
                  </a:lnTo>
                  <a:lnTo>
                    <a:pt x="38" y="448"/>
                  </a:lnTo>
                  <a:lnTo>
                    <a:pt x="68" y="455"/>
                  </a:lnTo>
                  <a:lnTo>
                    <a:pt x="83" y="448"/>
                  </a:lnTo>
                  <a:lnTo>
                    <a:pt x="83" y="433"/>
                  </a:lnTo>
                  <a:lnTo>
                    <a:pt x="98" y="433"/>
                  </a:lnTo>
                  <a:lnTo>
                    <a:pt x="159" y="387"/>
                  </a:lnTo>
                  <a:lnTo>
                    <a:pt x="166" y="364"/>
                  </a:lnTo>
                  <a:lnTo>
                    <a:pt x="159" y="349"/>
                  </a:lnTo>
                  <a:lnTo>
                    <a:pt x="204" y="296"/>
                  </a:lnTo>
                  <a:lnTo>
                    <a:pt x="204" y="266"/>
                  </a:lnTo>
                  <a:lnTo>
                    <a:pt x="204" y="296"/>
                  </a:lnTo>
                  <a:lnTo>
                    <a:pt x="219" y="289"/>
                  </a:lnTo>
                  <a:lnTo>
                    <a:pt x="212" y="296"/>
                  </a:lnTo>
                  <a:lnTo>
                    <a:pt x="227" y="304"/>
                  </a:lnTo>
                  <a:lnTo>
                    <a:pt x="197" y="311"/>
                  </a:lnTo>
                  <a:lnTo>
                    <a:pt x="189" y="357"/>
                  </a:lnTo>
                  <a:lnTo>
                    <a:pt x="234" y="327"/>
                  </a:lnTo>
                  <a:lnTo>
                    <a:pt x="242" y="289"/>
                  </a:lnTo>
                  <a:lnTo>
                    <a:pt x="242" y="304"/>
                  </a:lnTo>
                  <a:lnTo>
                    <a:pt x="265" y="296"/>
                  </a:lnTo>
                  <a:lnTo>
                    <a:pt x="257" y="304"/>
                  </a:lnTo>
                  <a:lnTo>
                    <a:pt x="295" y="319"/>
                  </a:lnTo>
                  <a:lnTo>
                    <a:pt x="348" y="319"/>
                  </a:lnTo>
                  <a:lnTo>
                    <a:pt x="356" y="311"/>
                  </a:lnTo>
                  <a:lnTo>
                    <a:pt x="363" y="311"/>
                  </a:lnTo>
                  <a:lnTo>
                    <a:pt x="356" y="327"/>
                  </a:lnTo>
                  <a:lnTo>
                    <a:pt x="378" y="334"/>
                  </a:lnTo>
                  <a:lnTo>
                    <a:pt x="378" y="319"/>
                  </a:lnTo>
                  <a:lnTo>
                    <a:pt x="378" y="334"/>
                  </a:lnTo>
                  <a:lnTo>
                    <a:pt x="408" y="349"/>
                  </a:lnTo>
                  <a:lnTo>
                    <a:pt x="416" y="342"/>
                  </a:lnTo>
                  <a:lnTo>
                    <a:pt x="401" y="327"/>
                  </a:lnTo>
                  <a:lnTo>
                    <a:pt x="431" y="342"/>
                  </a:lnTo>
                  <a:lnTo>
                    <a:pt x="416" y="311"/>
                  </a:lnTo>
                  <a:lnTo>
                    <a:pt x="431" y="342"/>
                  </a:lnTo>
                  <a:lnTo>
                    <a:pt x="461" y="364"/>
                  </a:lnTo>
                  <a:lnTo>
                    <a:pt x="499" y="387"/>
                  </a:lnTo>
                  <a:lnTo>
                    <a:pt x="492" y="402"/>
                  </a:lnTo>
                  <a:lnTo>
                    <a:pt x="507" y="387"/>
                  </a:lnTo>
                  <a:lnTo>
                    <a:pt x="522" y="418"/>
                  </a:lnTo>
                  <a:lnTo>
                    <a:pt x="530" y="410"/>
                  </a:lnTo>
                  <a:lnTo>
                    <a:pt x="522" y="387"/>
                  </a:lnTo>
                  <a:lnTo>
                    <a:pt x="492" y="380"/>
                  </a:lnTo>
                  <a:lnTo>
                    <a:pt x="416" y="304"/>
                  </a:lnTo>
                  <a:lnTo>
                    <a:pt x="393" y="334"/>
                  </a:lnTo>
                  <a:lnTo>
                    <a:pt x="386" y="311"/>
                  </a:lnTo>
                  <a:lnTo>
                    <a:pt x="371" y="319"/>
                  </a:lnTo>
                  <a:lnTo>
                    <a:pt x="363" y="304"/>
                  </a:lnTo>
                  <a:lnTo>
                    <a:pt x="340" y="304"/>
                  </a:lnTo>
                  <a:lnTo>
                    <a:pt x="287" y="31"/>
                  </a:lnTo>
                  <a:lnTo>
                    <a:pt x="181" y="23"/>
                  </a:lnTo>
                  <a:lnTo>
                    <a:pt x="151" y="0"/>
                  </a:lnTo>
                  <a:lnTo>
                    <a:pt x="151" y="16"/>
                  </a:lnTo>
                  <a:lnTo>
                    <a:pt x="136" y="0"/>
                  </a:lnTo>
                  <a:lnTo>
                    <a:pt x="106" y="8"/>
                  </a:lnTo>
                  <a:lnTo>
                    <a:pt x="106" y="23"/>
                  </a:lnTo>
                  <a:lnTo>
                    <a:pt x="106" y="16"/>
                  </a:lnTo>
                  <a:lnTo>
                    <a:pt x="91" y="23"/>
                  </a:lnTo>
                  <a:lnTo>
                    <a:pt x="91" y="31"/>
                  </a:lnTo>
                  <a:lnTo>
                    <a:pt x="83" y="31"/>
                  </a:lnTo>
                  <a:lnTo>
                    <a:pt x="60" y="53"/>
                  </a:lnTo>
                  <a:lnTo>
                    <a:pt x="38" y="53"/>
                  </a:lnTo>
                  <a:lnTo>
                    <a:pt x="30" y="69"/>
                  </a:lnTo>
                  <a:lnTo>
                    <a:pt x="60" y="114"/>
                  </a:lnTo>
                  <a:lnTo>
                    <a:pt x="98" y="137"/>
                  </a:lnTo>
                  <a:lnTo>
                    <a:pt x="75" y="129"/>
                  </a:lnTo>
                  <a:lnTo>
                    <a:pt x="83" y="144"/>
                  </a:lnTo>
                  <a:lnTo>
                    <a:pt x="75" y="152"/>
                  </a:lnTo>
                  <a:lnTo>
                    <a:pt x="45" y="122"/>
                  </a:lnTo>
                  <a:lnTo>
                    <a:pt x="0" y="144"/>
                  </a:lnTo>
                  <a:lnTo>
                    <a:pt x="23" y="160"/>
                  </a:lnTo>
                  <a:lnTo>
                    <a:pt x="15" y="160"/>
                  </a:lnTo>
                  <a:lnTo>
                    <a:pt x="15" y="182"/>
                  </a:lnTo>
                  <a:lnTo>
                    <a:pt x="53" y="182"/>
                  </a:lnTo>
                  <a:lnTo>
                    <a:pt x="60" y="198"/>
                  </a:lnTo>
                  <a:lnTo>
                    <a:pt x="83" y="182"/>
                  </a:lnTo>
                  <a:lnTo>
                    <a:pt x="75" y="220"/>
                  </a:lnTo>
                  <a:lnTo>
                    <a:pt x="38" y="235"/>
                  </a:lnTo>
                  <a:lnTo>
                    <a:pt x="38" y="243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920" name="Freeform 144"/>
            <p:cNvSpPr>
              <a:spLocks/>
            </p:cNvSpPr>
            <p:nvPr/>
          </p:nvSpPr>
          <p:spPr bwMode="auto">
            <a:xfrm>
              <a:off x="1900" y="2171"/>
              <a:ext cx="348" cy="402"/>
            </a:xfrm>
            <a:custGeom>
              <a:avLst/>
              <a:gdLst>
                <a:gd name="T0" fmla="*/ 348 w 348"/>
                <a:gd name="T1" fmla="*/ 38 h 402"/>
                <a:gd name="T2" fmla="*/ 98 w 348"/>
                <a:gd name="T3" fmla="*/ 0 h 402"/>
                <a:gd name="T4" fmla="*/ 83 w 348"/>
                <a:gd name="T5" fmla="*/ 61 h 402"/>
                <a:gd name="T6" fmla="*/ 68 w 348"/>
                <a:gd name="T7" fmla="*/ 46 h 402"/>
                <a:gd name="T8" fmla="*/ 53 w 348"/>
                <a:gd name="T9" fmla="*/ 46 h 402"/>
                <a:gd name="T10" fmla="*/ 45 w 348"/>
                <a:gd name="T11" fmla="*/ 114 h 402"/>
                <a:gd name="T12" fmla="*/ 60 w 348"/>
                <a:gd name="T13" fmla="*/ 167 h 402"/>
                <a:gd name="T14" fmla="*/ 38 w 348"/>
                <a:gd name="T15" fmla="*/ 182 h 402"/>
                <a:gd name="T16" fmla="*/ 30 w 348"/>
                <a:gd name="T17" fmla="*/ 213 h 402"/>
                <a:gd name="T18" fmla="*/ 15 w 348"/>
                <a:gd name="T19" fmla="*/ 220 h 402"/>
                <a:gd name="T20" fmla="*/ 23 w 348"/>
                <a:gd name="T21" fmla="*/ 258 h 402"/>
                <a:gd name="T22" fmla="*/ 8 w 348"/>
                <a:gd name="T23" fmla="*/ 258 h 402"/>
                <a:gd name="T24" fmla="*/ 0 w 348"/>
                <a:gd name="T25" fmla="*/ 273 h 402"/>
                <a:gd name="T26" fmla="*/ 189 w 348"/>
                <a:gd name="T27" fmla="*/ 380 h 402"/>
                <a:gd name="T28" fmla="*/ 295 w 348"/>
                <a:gd name="T29" fmla="*/ 402 h 402"/>
                <a:gd name="T30" fmla="*/ 348 w 348"/>
                <a:gd name="T31" fmla="*/ 38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8" h="402">
                  <a:moveTo>
                    <a:pt x="348" y="38"/>
                  </a:moveTo>
                  <a:lnTo>
                    <a:pt x="98" y="0"/>
                  </a:lnTo>
                  <a:lnTo>
                    <a:pt x="83" y="61"/>
                  </a:lnTo>
                  <a:lnTo>
                    <a:pt x="68" y="46"/>
                  </a:lnTo>
                  <a:lnTo>
                    <a:pt x="53" y="46"/>
                  </a:lnTo>
                  <a:lnTo>
                    <a:pt x="45" y="114"/>
                  </a:lnTo>
                  <a:lnTo>
                    <a:pt x="60" y="167"/>
                  </a:lnTo>
                  <a:lnTo>
                    <a:pt x="38" y="182"/>
                  </a:lnTo>
                  <a:lnTo>
                    <a:pt x="30" y="213"/>
                  </a:lnTo>
                  <a:lnTo>
                    <a:pt x="15" y="220"/>
                  </a:lnTo>
                  <a:lnTo>
                    <a:pt x="23" y="258"/>
                  </a:lnTo>
                  <a:lnTo>
                    <a:pt x="8" y="258"/>
                  </a:lnTo>
                  <a:lnTo>
                    <a:pt x="0" y="273"/>
                  </a:lnTo>
                  <a:lnTo>
                    <a:pt x="189" y="380"/>
                  </a:lnTo>
                  <a:lnTo>
                    <a:pt x="295" y="402"/>
                  </a:lnTo>
                  <a:lnTo>
                    <a:pt x="348" y="38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921" name="Freeform 145"/>
            <p:cNvSpPr>
              <a:spLocks/>
            </p:cNvSpPr>
            <p:nvPr/>
          </p:nvSpPr>
          <p:spPr bwMode="auto">
            <a:xfrm>
              <a:off x="1900" y="2171"/>
              <a:ext cx="348" cy="402"/>
            </a:xfrm>
            <a:custGeom>
              <a:avLst/>
              <a:gdLst>
                <a:gd name="T0" fmla="*/ 348 w 348"/>
                <a:gd name="T1" fmla="*/ 38 h 402"/>
                <a:gd name="T2" fmla="*/ 98 w 348"/>
                <a:gd name="T3" fmla="*/ 0 h 402"/>
                <a:gd name="T4" fmla="*/ 83 w 348"/>
                <a:gd name="T5" fmla="*/ 61 h 402"/>
                <a:gd name="T6" fmla="*/ 68 w 348"/>
                <a:gd name="T7" fmla="*/ 46 h 402"/>
                <a:gd name="T8" fmla="*/ 53 w 348"/>
                <a:gd name="T9" fmla="*/ 46 h 402"/>
                <a:gd name="T10" fmla="*/ 45 w 348"/>
                <a:gd name="T11" fmla="*/ 114 h 402"/>
                <a:gd name="T12" fmla="*/ 60 w 348"/>
                <a:gd name="T13" fmla="*/ 167 h 402"/>
                <a:gd name="T14" fmla="*/ 38 w 348"/>
                <a:gd name="T15" fmla="*/ 182 h 402"/>
                <a:gd name="T16" fmla="*/ 30 w 348"/>
                <a:gd name="T17" fmla="*/ 213 h 402"/>
                <a:gd name="T18" fmla="*/ 15 w 348"/>
                <a:gd name="T19" fmla="*/ 220 h 402"/>
                <a:gd name="T20" fmla="*/ 23 w 348"/>
                <a:gd name="T21" fmla="*/ 258 h 402"/>
                <a:gd name="T22" fmla="*/ 8 w 348"/>
                <a:gd name="T23" fmla="*/ 258 h 402"/>
                <a:gd name="T24" fmla="*/ 0 w 348"/>
                <a:gd name="T25" fmla="*/ 273 h 402"/>
                <a:gd name="T26" fmla="*/ 189 w 348"/>
                <a:gd name="T27" fmla="*/ 380 h 402"/>
                <a:gd name="T28" fmla="*/ 295 w 348"/>
                <a:gd name="T29" fmla="*/ 402 h 402"/>
                <a:gd name="T30" fmla="*/ 348 w 348"/>
                <a:gd name="T31" fmla="*/ 38 h 402"/>
                <a:gd name="T32" fmla="*/ 348 w 348"/>
                <a:gd name="T33" fmla="*/ 46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8" h="402">
                  <a:moveTo>
                    <a:pt x="348" y="38"/>
                  </a:moveTo>
                  <a:lnTo>
                    <a:pt x="98" y="0"/>
                  </a:lnTo>
                  <a:lnTo>
                    <a:pt x="83" y="61"/>
                  </a:lnTo>
                  <a:lnTo>
                    <a:pt x="68" y="46"/>
                  </a:lnTo>
                  <a:lnTo>
                    <a:pt x="53" y="46"/>
                  </a:lnTo>
                  <a:lnTo>
                    <a:pt x="45" y="114"/>
                  </a:lnTo>
                  <a:lnTo>
                    <a:pt x="60" y="167"/>
                  </a:lnTo>
                  <a:lnTo>
                    <a:pt x="38" y="182"/>
                  </a:lnTo>
                  <a:lnTo>
                    <a:pt x="30" y="213"/>
                  </a:lnTo>
                  <a:lnTo>
                    <a:pt x="15" y="220"/>
                  </a:lnTo>
                  <a:lnTo>
                    <a:pt x="23" y="258"/>
                  </a:lnTo>
                  <a:lnTo>
                    <a:pt x="8" y="258"/>
                  </a:lnTo>
                  <a:lnTo>
                    <a:pt x="0" y="273"/>
                  </a:lnTo>
                  <a:lnTo>
                    <a:pt x="189" y="380"/>
                  </a:lnTo>
                  <a:lnTo>
                    <a:pt x="295" y="402"/>
                  </a:lnTo>
                  <a:lnTo>
                    <a:pt x="348" y="38"/>
                  </a:lnTo>
                  <a:lnTo>
                    <a:pt x="348" y="4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922" name="Freeform 146"/>
            <p:cNvSpPr>
              <a:spLocks/>
            </p:cNvSpPr>
            <p:nvPr/>
          </p:nvSpPr>
          <p:spPr bwMode="auto">
            <a:xfrm>
              <a:off x="2975" y="2278"/>
              <a:ext cx="257" cy="235"/>
            </a:xfrm>
            <a:custGeom>
              <a:avLst/>
              <a:gdLst>
                <a:gd name="T0" fmla="*/ 257 w 257"/>
                <a:gd name="T1" fmla="*/ 30 h 235"/>
                <a:gd name="T2" fmla="*/ 219 w 257"/>
                <a:gd name="T3" fmla="*/ 38 h 235"/>
                <a:gd name="T4" fmla="*/ 234 w 257"/>
                <a:gd name="T5" fmla="*/ 15 h 235"/>
                <a:gd name="T6" fmla="*/ 227 w 257"/>
                <a:gd name="T7" fmla="*/ 0 h 235"/>
                <a:gd name="T8" fmla="*/ 196 w 257"/>
                <a:gd name="T9" fmla="*/ 0 h 235"/>
                <a:gd name="T10" fmla="*/ 0 w 257"/>
                <a:gd name="T11" fmla="*/ 7 h 235"/>
                <a:gd name="T12" fmla="*/ 15 w 257"/>
                <a:gd name="T13" fmla="*/ 83 h 235"/>
                <a:gd name="T14" fmla="*/ 15 w 257"/>
                <a:gd name="T15" fmla="*/ 189 h 235"/>
                <a:gd name="T16" fmla="*/ 37 w 257"/>
                <a:gd name="T17" fmla="*/ 197 h 235"/>
                <a:gd name="T18" fmla="*/ 37 w 257"/>
                <a:gd name="T19" fmla="*/ 235 h 235"/>
                <a:gd name="T20" fmla="*/ 189 w 257"/>
                <a:gd name="T21" fmla="*/ 227 h 235"/>
                <a:gd name="T22" fmla="*/ 196 w 257"/>
                <a:gd name="T23" fmla="*/ 212 h 235"/>
                <a:gd name="T24" fmla="*/ 196 w 257"/>
                <a:gd name="T25" fmla="*/ 197 h 235"/>
                <a:gd name="T26" fmla="*/ 181 w 257"/>
                <a:gd name="T27" fmla="*/ 197 h 235"/>
                <a:gd name="T28" fmla="*/ 181 w 257"/>
                <a:gd name="T29" fmla="*/ 182 h 235"/>
                <a:gd name="T30" fmla="*/ 196 w 257"/>
                <a:gd name="T31" fmla="*/ 182 h 235"/>
                <a:gd name="T32" fmla="*/ 189 w 257"/>
                <a:gd name="T33" fmla="*/ 166 h 235"/>
                <a:gd name="T34" fmla="*/ 204 w 257"/>
                <a:gd name="T35" fmla="*/ 151 h 235"/>
                <a:gd name="T36" fmla="*/ 196 w 257"/>
                <a:gd name="T37" fmla="*/ 151 h 235"/>
                <a:gd name="T38" fmla="*/ 219 w 257"/>
                <a:gd name="T39" fmla="*/ 136 h 235"/>
                <a:gd name="T40" fmla="*/ 219 w 257"/>
                <a:gd name="T41" fmla="*/ 113 h 235"/>
                <a:gd name="T42" fmla="*/ 227 w 257"/>
                <a:gd name="T43" fmla="*/ 106 h 235"/>
                <a:gd name="T44" fmla="*/ 227 w 257"/>
                <a:gd name="T45" fmla="*/ 98 h 235"/>
                <a:gd name="T46" fmla="*/ 242 w 257"/>
                <a:gd name="T47" fmla="*/ 91 h 235"/>
                <a:gd name="T48" fmla="*/ 234 w 257"/>
                <a:gd name="T49" fmla="*/ 68 h 235"/>
                <a:gd name="T50" fmla="*/ 249 w 257"/>
                <a:gd name="T51" fmla="*/ 60 h 235"/>
                <a:gd name="T52" fmla="*/ 242 w 257"/>
                <a:gd name="T53" fmla="*/ 53 h 235"/>
                <a:gd name="T54" fmla="*/ 257 w 257"/>
                <a:gd name="T55" fmla="*/ 38 h 235"/>
                <a:gd name="T56" fmla="*/ 257 w 257"/>
                <a:gd name="T57" fmla="*/ 3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7" h="235">
                  <a:moveTo>
                    <a:pt x="257" y="30"/>
                  </a:moveTo>
                  <a:lnTo>
                    <a:pt x="219" y="38"/>
                  </a:lnTo>
                  <a:lnTo>
                    <a:pt x="234" y="15"/>
                  </a:lnTo>
                  <a:lnTo>
                    <a:pt x="227" y="0"/>
                  </a:lnTo>
                  <a:lnTo>
                    <a:pt x="196" y="0"/>
                  </a:lnTo>
                  <a:lnTo>
                    <a:pt x="0" y="7"/>
                  </a:lnTo>
                  <a:lnTo>
                    <a:pt x="15" y="83"/>
                  </a:lnTo>
                  <a:lnTo>
                    <a:pt x="15" y="189"/>
                  </a:lnTo>
                  <a:lnTo>
                    <a:pt x="37" y="197"/>
                  </a:lnTo>
                  <a:lnTo>
                    <a:pt x="37" y="235"/>
                  </a:lnTo>
                  <a:lnTo>
                    <a:pt x="189" y="227"/>
                  </a:lnTo>
                  <a:lnTo>
                    <a:pt x="196" y="212"/>
                  </a:lnTo>
                  <a:lnTo>
                    <a:pt x="196" y="197"/>
                  </a:lnTo>
                  <a:lnTo>
                    <a:pt x="181" y="197"/>
                  </a:lnTo>
                  <a:lnTo>
                    <a:pt x="181" y="182"/>
                  </a:lnTo>
                  <a:lnTo>
                    <a:pt x="196" y="182"/>
                  </a:lnTo>
                  <a:lnTo>
                    <a:pt x="189" y="166"/>
                  </a:lnTo>
                  <a:lnTo>
                    <a:pt x="204" y="151"/>
                  </a:lnTo>
                  <a:lnTo>
                    <a:pt x="196" y="151"/>
                  </a:lnTo>
                  <a:lnTo>
                    <a:pt x="219" y="136"/>
                  </a:lnTo>
                  <a:lnTo>
                    <a:pt x="219" y="113"/>
                  </a:lnTo>
                  <a:lnTo>
                    <a:pt x="227" y="106"/>
                  </a:lnTo>
                  <a:lnTo>
                    <a:pt x="227" y="98"/>
                  </a:lnTo>
                  <a:lnTo>
                    <a:pt x="242" y="91"/>
                  </a:lnTo>
                  <a:lnTo>
                    <a:pt x="234" y="68"/>
                  </a:lnTo>
                  <a:lnTo>
                    <a:pt x="249" y="60"/>
                  </a:lnTo>
                  <a:lnTo>
                    <a:pt x="242" y="53"/>
                  </a:lnTo>
                  <a:lnTo>
                    <a:pt x="257" y="38"/>
                  </a:lnTo>
                  <a:lnTo>
                    <a:pt x="257" y="30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923" name="Freeform 147"/>
            <p:cNvSpPr>
              <a:spLocks/>
            </p:cNvSpPr>
            <p:nvPr/>
          </p:nvSpPr>
          <p:spPr bwMode="auto">
            <a:xfrm>
              <a:off x="2975" y="2278"/>
              <a:ext cx="257" cy="235"/>
            </a:xfrm>
            <a:custGeom>
              <a:avLst/>
              <a:gdLst>
                <a:gd name="T0" fmla="*/ 257 w 257"/>
                <a:gd name="T1" fmla="*/ 30 h 235"/>
                <a:gd name="T2" fmla="*/ 219 w 257"/>
                <a:gd name="T3" fmla="*/ 38 h 235"/>
                <a:gd name="T4" fmla="*/ 234 w 257"/>
                <a:gd name="T5" fmla="*/ 15 h 235"/>
                <a:gd name="T6" fmla="*/ 227 w 257"/>
                <a:gd name="T7" fmla="*/ 0 h 235"/>
                <a:gd name="T8" fmla="*/ 196 w 257"/>
                <a:gd name="T9" fmla="*/ 0 h 235"/>
                <a:gd name="T10" fmla="*/ 0 w 257"/>
                <a:gd name="T11" fmla="*/ 7 h 235"/>
                <a:gd name="T12" fmla="*/ 15 w 257"/>
                <a:gd name="T13" fmla="*/ 83 h 235"/>
                <a:gd name="T14" fmla="*/ 15 w 257"/>
                <a:gd name="T15" fmla="*/ 189 h 235"/>
                <a:gd name="T16" fmla="*/ 37 w 257"/>
                <a:gd name="T17" fmla="*/ 197 h 235"/>
                <a:gd name="T18" fmla="*/ 37 w 257"/>
                <a:gd name="T19" fmla="*/ 235 h 235"/>
                <a:gd name="T20" fmla="*/ 189 w 257"/>
                <a:gd name="T21" fmla="*/ 227 h 235"/>
                <a:gd name="T22" fmla="*/ 196 w 257"/>
                <a:gd name="T23" fmla="*/ 212 h 235"/>
                <a:gd name="T24" fmla="*/ 196 w 257"/>
                <a:gd name="T25" fmla="*/ 197 h 235"/>
                <a:gd name="T26" fmla="*/ 181 w 257"/>
                <a:gd name="T27" fmla="*/ 197 h 235"/>
                <a:gd name="T28" fmla="*/ 181 w 257"/>
                <a:gd name="T29" fmla="*/ 182 h 235"/>
                <a:gd name="T30" fmla="*/ 196 w 257"/>
                <a:gd name="T31" fmla="*/ 182 h 235"/>
                <a:gd name="T32" fmla="*/ 189 w 257"/>
                <a:gd name="T33" fmla="*/ 166 h 235"/>
                <a:gd name="T34" fmla="*/ 204 w 257"/>
                <a:gd name="T35" fmla="*/ 151 h 235"/>
                <a:gd name="T36" fmla="*/ 196 w 257"/>
                <a:gd name="T37" fmla="*/ 151 h 235"/>
                <a:gd name="T38" fmla="*/ 219 w 257"/>
                <a:gd name="T39" fmla="*/ 136 h 235"/>
                <a:gd name="T40" fmla="*/ 219 w 257"/>
                <a:gd name="T41" fmla="*/ 113 h 235"/>
                <a:gd name="T42" fmla="*/ 227 w 257"/>
                <a:gd name="T43" fmla="*/ 106 h 235"/>
                <a:gd name="T44" fmla="*/ 227 w 257"/>
                <a:gd name="T45" fmla="*/ 98 h 235"/>
                <a:gd name="T46" fmla="*/ 242 w 257"/>
                <a:gd name="T47" fmla="*/ 91 h 235"/>
                <a:gd name="T48" fmla="*/ 234 w 257"/>
                <a:gd name="T49" fmla="*/ 68 h 235"/>
                <a:gd name="T50" fmla="*/ 249 w 257"/>
                <a:gd name="T51" fmla="*/ 60 h 235"/>
                <a:gd name="T52" fmla="*/ 242 w 257"/>
                <a:gd name="T53" fmla="*/ 53 h 235"/>
                <a:gd name="T54" fmla="*/ 257 w 257"/>
                <a:gd name="T55" fmla="*/ 38 h 235"/>
                <a:gd name="T56" fmla="*/ 257 w 257"/>
                <a:gd name="T57" fmla="*/ 30 h 235"/>
                <a:gd name="T58" fmla="*/ 257 w 257"/>
                <a:gd name="T59" fmla="*/ 3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7" h="235">
                  <a:moveTo>
                    <a:pt x="257" y="30"/>
                  </a:moveTo>
                  <a:lnTo>
                    <a:pt x="219" y="38"/>
                  </a:lnTo>
                  <a:lnTo>
                    <a:pt x="234" y="15"/>
                  </a:lnTo>
                  <a:lnTo>
                    <a:pt x="227" y="0"/>
                  </a:lnTo>
                  <a:lnTo>
                    <a:pt x="196" y="0"/>
                  </a:lnTo>
                  <a:lnTo>
                    <a:pt x="0" y="7"/>
                  </a:lnTo>
                  <a:lnTo>
                    <a:pt x="15" y="83"/>
                  </a:lnTo>
                  <a:lnTo>
                    <a:pt x="15" y="189"/>
                  </a:lnTo>
                  <a:lnTo>
                    <a:pt x="37" y="197"/>
                  </a:lnTo>
                  <a:lnTo>
                    <a:pt x="37" y="235"/>
                  </a:lnTo>
                  <a:lnTo>
                    <a:pt x="189" y="227"/>
                  </a:lnTo>
                  <a:lnTo>
                    <a:pt x="196" y="212"/>
                  </a:lnTo>
                  <a:lnTo>
                    <a:pt x="196" y="197"/>
                  </a:lnTo>
                  <a:lnTo>
                    <a:pt x="181" y="197"/>
                  </a:lnTo>
                  <a:lnTo>
                    <a:pt x="181" y="182"/>
                  </a:lnTo>
                  <a:lnTo>
                    <a:pt x="196" y="182"/>
                  </a:lnTo>
                  <a:lnTo>
                    <a:pt x="189" y="166"/>
                  </a:lnTo>
                  <a:lnTo>
                    <a:pt x="204" y="151"/>
                  </a:lnTo>
                  <a:lnTo>
                    <a:pt x="196" y="151"/>
                  </a:lnTo>
                  <a:lnTo>
                    <a:pt x="219" y="136"/>
                  </a:lnTo>
                  <a:lnTo>
                    <a:pt x="219" y="113"/>
                  </a:lnTo>
                  <a:lnTo>
                    <a:pt x="227" y="106"/>
                  </a:lnTo>
                  <a:lnTo>
                    <a:pt x="227" y="98"/>
                  </a:lnTo>
                  <a:lnTo>
                    <a:pt x="242" y="91"/>
                  </a:lnTo>
                  <a:lnTo>
                    <a:pt x="234" y="68"/>
                  </a:lnTo>
                  <a:lnTo>
                    <a:pt x="249" y="60"/>
                  </a:lnTo>
                  <a:lnTo>
                    <a:pt x="242" y="53"/>
                  </a:lnTo>
                  <a:lnTo>
                    <a:pt x="257" y="38"/>
                  </a:lnTo>
                  <a:lnTo>
                    <a:pt x="257" y="30"/>
                  </a:lnTo>
                  <a:lnTo>
                    <a:pt x="257" y="3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924" name="Freeform 148"/>
            <p:cNvSpPr>
              <a:spLocks/>
            </p:cNvSpPr>
            <p:nvPr/>
          </p:nvSpPr>
          <p:spPr bwMode="auto">
            <a:xfrm>
              <a:off x="1552" y="1739"/>
              <a:ext cx="408" cy="690"/>
            </a:xfrm>
            <a:custGeom>
              <a:avLst/>
              <a:gdLst>
                <a:gd name="T0" fmla="*/ 393 w 408"/>
                <a:gd name="T1" fmla="*/ 546 h 690"/>
                <a:gd name="T2" fmla="*/ 181 w 408"/>
                <a:gd name="T3" fmla="*/ 235 h 690"/>
                <a:gd name="T4" fmla="*/ 234 w 408"/>
                <a:gd name="T5" fmla="*/ 53 h 690"/>
                <a:gd name="T6" fmla="*/ 38 w 408"/>
                <a:gd name="T7" fmla="*/ 0 h 690"/>
                <a:gd name="T8" fmla="*/ 23 w 408"/>
                <a:gd name="T9" fmla="*/ 61 h 690"/>
                <a:gd name="T10" fmla="*/ 0 w 408"/>
                <a:gd name="T11" fmla="*/ 91 h 690"/>
                <a:gd name="T12" fmla="*/ 15 w 408"/>
                <a:gd name="T13" fmla="*/ 137 h 690"/>
                <a:gd name="T14" fmla="*/ 7 w 408"/>
                <a:gd name="T15" fmla="*/ 197 h 690"/>
                <a:gd name="T16" fmla="*/ 30 w 408"/>
                <a:gd name="T17" fmla="*/ 243 h 690"/>
                <a:gd name="T18" fmla="*/ 23 w 408"/>
                <a:gd name="T19" fmla="*/ 258 h 690"/>
                <a:gd name="T20" fmla="*/ 45 w 408"/>
                <a:gd name="T21" fmla="*/ 281 h 690"/>
                <a:gd name="T22" fmla="*/ 53 w 408"/>
                <a:gd name="T23" fmla="*/ 265 h 690"/>
                <a:gd name="T24" fmla="*/ 60 w 408"/>
                <a:gd name="T25" fmla="*/ 265 h 690"/>
                <a:gd name="T26" fmla="*/ 53 w 408"/>
                <a:gd name="T27" fmla="*/ 273 h 690"/>
                <a:gd name="T28" fmla="*/ 60 w 408"/>
                <a:gd name="T29" fmla="*/ 311 h 690"/>
                <a:gd name="T30" fmla="*/ 45 w 408"/>
                <a:gd name="T31" fmla="*/ 296 h 690"/>
                <a:gd name="T32" fmla="*/ 45 w 408"/>
                <a:gd name="T33" fmla="*/ 281 h 690"/>
                <a:gd name="T34" fmla="*/ 38 w 408"/>
                <a:gd name="T35" fmla="*/ 319 h 690"/>
                <a:gd name="T36" fmla="*/ 60 w 408"/>
                <a:gd name="T37" fmla="*/ 341 h 690"/>
                <a:gd name="T38" fmla="*/ 45 w 408"/>
                <a:gd name="T39" fmla="*/ 379 h 690"/>
                <a:gd name="T40" fmla="*/ 83 w 408"/>
                <a:gd name="T41" fmla="*/ 448 h 690"/>
                <a:gd name="T42" fmla="*/ 75 w 408"/>
                <a:gd name="T43" fmla="*/ 463 h 690"/>
                <a:gd name="T44" fmla="*/ 91 w 408"/>
                <a:gd name="T45" fmla="*/ 470 h 690"/>
                <a:gd name="T46" fmla="*/ 83 w 408"/>
                <a:gd name="T47" fmla="*/ 508 h 690"/>
                <a:gd name="T48" fmla="*/ 91 w 408"/>
                <a:gd name="T49" fmla="*/ 516 h 690"/>
                <a:gd name="T50" fmla="*/ 136 w 408"/>
                <a:gd name="T51" fmla="*/ 531 h 690"/>
                <a:gd name="T52" fmla="*/ 151 w 408"/>
                <a:gd name="T53" fmla="*/ 554 h 690"/>
                <a:gd name="T54" fmla="*/ 181 w 408"/>
                <a:gd name="T55" fmla="*/ 569 h 690"/>
                <a:gd name="T56" fmla="*/ 181 w 408"/>
                <a:gd name="T57" fmla="*/ 584 h 690"/>
                <a:gd name="T58" fmla="*/ 197 w 408"/>
                <a:gd name="T59" fmla="*/ 592 h 690"/>
                <a:gd name="T60" fmla="*/ 219 w 408"/>
                <a:gd name="T61" fmla="*/ 622 h 690"/>
                <a:gd name="T62" fmla="*/ 227 w 408"/>
                <a:gd name="T63" fmla="*/ 675 h 690"/>
                <a:gd name="T64" fmla="*/ 356 w 408"/>
                <a:gd name="T65" fmla="*/ 690 h 690"/>
                <a:gd name="T66" fmla="*/ 371 w 408"/>
                <a:gd name="T67" fmla="*/ 690 h 690"/>
                <a:gd name="T68" fmla="*/ 363 w 408"/>
                <a:gd name="T69" fmla="*/ 652 h 690"/>
                <a:gd name="T70" fmla="*/ 378 w 408"/>
                <a:gd name="T71" fmla="*/ 645 h 690"/>
                <a:gd name="T72" fmla="*/ 386 w 408"/>
                <a:gd name="T73" fmla="*/ 614 h 690"/>
                <a:gd name="T74" fmla="*/ 408 w 408"/>
                <a:gd name="T75" fmla="*/ 599 h 690"/>
                <a:gd name="T76" fmla="*/ 393 w 408"/>
                <a:gd name="T77" fmla="*/ 546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08" h="690">
                  <a:moveTo>
                    <a:pt x="393" y="546"/>
                  </a:moveTo>
                  <a:lnTo>
                    <a:pt x="181" y="235"/>
                  </a:lnTo>
                  <a:lnTo>
                    <a:pt x="234" y="53"/>
                  </a:lnTo>
                  <a:lnTo>
                    <a:pt x="38" y="0"/>
                  </a:lnTo>
                  <a:lnTo>
                    <a:pt x="23" y="61"/>
                  </a:lnTo>
                  <a:lnTo>
                    <a:pt x="0" y="91"/>
                  </a:lnTo>
                  <a:lnTo>
                    <a:pt x="15" y="137"/>
                  </a:lnTo>
                  <a:lnTo>
                    <a:pt x="7" y="197"/>
                  </a:lnTo>
                  <a:lnTo>
                    <a:pt x="30" y="243"/>
                  </a:lnTo>
                  <a:lnTo>
                    <a:pt x="23" y="258"/>
                  </a:lnTo>
                  <a:lnTo>
                    <a:pt x="45" y="281"/>
                  </a:lnTo>
                  <a:lnTo>
                    <a:pt x="53" y="265"/>
                  </a:lnTo>
                  <a:lnTo>
                    <a:pt x="60" y="265"/>
                  </a:lnTo>
                  <a:lnTo>
                    <a:pt x="53" y="273"/>
                  </a:lnTo>
                  <a:lnTo>
                    <a:pt x="60" y="311"/>
                  </a:lnTo>
                  <a:lnTo>
                    <a:pt x="45" y="296"/>
                  </a:lnTo>
                  <a:lnTo>
                    <a:pt x="45" y="281"/>
                  </a:lnTo>
                  <a:lnTo>
                    <a:pt x="38" y="319"/>
                  </a:lnTo>
                  <a:lnTo>
                    <a:pt x="60" y="341"/>
                  </a:lnTo>
                  <a:lnTo>
                    <a:pt x="45" y="379"/>
                  </a:lnTo>
                  <a:lnTo>
                    <a:pt x="83" y="448"/>
                  </a:lnTo>
                  <a:lnTo>
                    <a:pt x="75" y="463"/>
                  </a:lnTo>
                  <a:lnTo>
                    <a:pt x="91" y="470"/>
                  </a:lnTo>
                  <a:lnTo>
                    <a:pt x="83" y="508"/>
                  </a:lnTo>
                  <a:lnTo>
                    <a:pt x="91" y="516"/>
                  </a:lnTo>
                  <a:lnTo>
                    <a:pt x="136" y="531"/>
                  </a:lnTo>
                  <a:lnTo>
                    <a:pt x="151" y="554"/>
                  </a:lnTo>
                  <a:lnTo>
                    <a:pt x="181" y="569"/>
                  </a:lnTo>
                  <a:lnTo>
                    <a:pt x="181" y="584"/>
                  </a:lnTo>
                  <a:lnTo>
                    <a:pt x="197" y="592"/>
                  </a:lnTo>
                  <a:lnTo>
                    <a:pt x="219" y="622"/>
                  </a:lnTo>
                  <a:lnTo>
                    <a:pt x="227" y="675"/>
                  </a:lnTo>
                  <a:lnTo>
                    <a:pt x="356" y="690"/>
                  </a:lnTo>
                  <a:lnTo>
                    <a:pt x="371" y="690"/>
                  </a:lnTo>
                  <a:lnTo>
                    <a:pt x="363" y="652"/>
                  </a:lnTo>
                  <a:lnTo>
                    <a:pt x="378" y="645"/>
                  </a:lnTo>
                  <a:lnTo>
                    <a:pt x="386" y="614"/>
                  </a:lnTo>
                  <a:lnTo>
                    <a:pt x="408" y="599"/>
                  </a:lnTo>
                  <a:lnTo>
                    <a:pt x="393" y="546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925" name="Freeform 149"/>
            <p:cNvSpPr>
              <a:spLocks/>
            </p:cNvSpPr>
            <p:nvPr/>
          </p:nvSpPr>
          <p:spPr bwMode="auto">
            <a:xfrm>
              <a:off x="1552" y="1739"/>
              <a:ext cx="408" cy="690"/>
            </a:xfrm>
            <a:custGeom>
              <a:avLst/>
              <a:gdLst>
                <a:gd name="T0" fmla="*/ 393 w 408"/>
                <a:gd name="T1" fmla="*/ 546 h 690"/>
                <a:gd name="T2" fmla="*/ 181 w 408"/>
                <a:gd name="T3" fmla="*/ 235 h 690"/>
                <a:gd name="T4" fmla="*/ 234 w 408"/>
                <a:gd name="T5" fmla="*/ 53 h 690"/>
                <a:gd name="T6" fmla="*/ 38 w 408"/>
                <a:gd name="T7" fmla="*/ 0 h 690"/>
                <a:gd name="T8" fmla="*/ 23 w 408"/>
                <a:gd name="T9" fmla="*/ 61 h 690"/>
                <a:gd name="T10" fmla="*/ 0 w 408"/>
                <a:gd name="T11" fmla="*/ 91 h 690"/>
                <a:gd name="T12" fmla="*/ 15 w 408"/>
                <a:gd name="T13" fmla="*/ 137 h 690"/>
                <a:gd name="T14" fmla="*/ 7 w 408"/>
                <a:gd name="T15" fmla="*/ 197 h 690"/>
                <a:gd name="T16" fmla="*/ 30 w 408"/>
                <a:gd name="T17" fmla="*/ 243 h 690"/>
                <a:gd name="T18" fmla="*/ 23 w 408"/>
                <a:gd name="T19" fmla="*/ 258 h 690"/>
                <a:gd name="T20" fmla="*/ 45 w 408"/>
                <a:gd name="T21" fmla="*/ 281 h 690"/>
                <a:gd name="T22" fmla="*/ 53 w 408"/>
                <a:gd name="T23" fmla="*/ 265 h 690"/>
                <a:gd name="T24" fmla="*/ 60 w 408"/>
                <a:gd name="T25" fmla="*/ 265 h 690"/>
                <a:gd name="T26" fmla="*/ 53 w 408"/>
                <a:gd name="T27" fmla="*/ 273 h 690"/>
                <a:gd name="T28" fmla="*/ 60 w 408"/>
                <a:gd name="T29" fmla="*/ 311 h 690"/>
                <a:gd name="T30" fmla="*/ 45 w 408"/>
                <a:gd name="T31" fmla="*/ 296 h 690"/>
                <a:gd name="T32" fmla="*/ 45 w 408"/>
                <a:gd name="T33" fmla="*/ 281 h 690"/>
                <a:gd name="T34" fmla="*/ 38 w 408"/>
                <a:gd name="T35" fmla="*/ 319 h 690"/>
                <a:gd name="T36" fmla="*/ 60 w 408"/>
                <a:gd name="T37" fmla="*/ 341 h 690"/>
                <a:gd name="T38" fmla="*/ 45 w 408"/>
                <a:gd name="T39" fmla="*/ 379 h 690"/>
                <a:gd name="T40" fmla="*/ 83 w 408"/>
                <a:gd name="T41" fmla="*/ 448 h 690"/>
                <a:gd name="T42" fmla="*/ 75 w 408"/>
                <a:gd name="T43" fmla="*/ 463 h 690"/>
                <a:gd name="T44" fmla="*/ 91 w 408"/>
                <a:gd name="T45" fmla="*/ 470 h 690"/>
                <a:gd name="T46" fmla="*/ 83 w 408"/>
                <a:gd name="T47" fmla="*/ 508 h 690"/>
                <a:gd name="T48" fmla="*/ 91 w 408"/>
                <a:gd name="T49" fmla="*/ 516 h 690"/>
                <a:gd name="T50" fmla="*/ 136 w 408"/>
                <a:gd name="T51" fmla="*/ 531 h 690"/>
                <a:gd name="T52" fmla="*/ 151 w 408"/>
                <a:gd name="T53" fmla="*/ 554 h 690"/>
                <a:gd name="T54" fmla="*/ 181 w 408"/>
                <a:gd name="T55" fmla="*/ 569 h 690"/>
                <a:gd name="T56" fmla="*/ 181 w 408"/>
                <a:gd name="T57" fmla="*/ 584 h 690"/>
                <a:gd name="T58" fmla="*/ 197 w 408"/>
                <a:gd name="T59" fmla="*/ 592 h 690"/>
                <a:gd name="T60" fmla="*/ 219 w 408"/>
                <a:gd name="T61" fmla="*/ 622 h 690"/>
                <a:gd name="T62" fmla="*/ 227 w 408"/>
                <a:gd name="T63" fmla="*/ 675 h 690"/>
                <a:gd name="T64" fmla="*/ 356 w 408"/>
                <a:gd name="T65" fmla="*/ 690 h 690"/>
                <a:gd name="T66" fmla="*/ 371 w 408"/>
                <a:gd name="T67" fmla="*/ 690 h 690"/>
                <a:gd name="T68" fmla="*/ 363 w 408"/>
                <a:gd name="T69" fmla="*/ 652 h 690"/>
                <a:gd name="T70" fmla="*/ 378 w 408"/>
                <a:gd name="T71" fmla="*/ 645 h 690"/>
                <a:gd name="T72" fmla="*/ 386 w 408"/>
                <a:gd name="T73" fmla="*/ 614 h 690"/>
                <a:gd name="T74" fmla="*/ 408 w 408"/>
                <a:gd name="T75" fmla="*/ 599 h 690"/>
                <a:gd name="T76" fmla="*/ 393 w 408"/>
                <a:gd name="T77" fmla="*/ 546 h 690"/>
                <a:gd name="T78" fmla="*/ 393 w 408"/>
                <a:gd name="T79" fmla="*/ 554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08" h="690">
                  <a:moveTo>
                    <a:pt x="393" y="546"/>
                  </a:moveTo>
                  <a:lnTo>
                    <a:pt x="181" y="235"/>
                  </a:lnTo>
                  <a:lnTo>
                    <a:pt x="234" y="53"/>
                  </a:lnTo>
                  <a:lnTo>
                    <a:pt x="38" y="0"/>
                  </a:lnTo>
                  <a:lnTo>
                    <a:pt x="23" y="61"/>
                  </a:lnTo>
                  <a:lnTo>
                    <a:pt x="0" y="91"/>
                  </a:lnTo>
                  <a:lnTo>
                    <a:pt x="15" y="137"/>
                  </a:lnTo>
                  <a:lnTo>
                    <a:pt x="7" y="197"/>
                  </a:lnTo>
                  <a:lnTo>
                    <a:pt x="30" y="243"/>
                  </a:lnTo>
                  <a:lnTo>
                    <a:pt x="23" y="258"/>
                  </a:lnTo>
                  <a:lnTo>
                    <a:pt x="45" y="281"/>
                  </a:lnTo>
                  <a:lnTo>
                    <a:pt x="53" y="265"/>
                  </a:lnTo>
                  <a:lnTo>
                    <a:pt x="60" y="265"/>
                  </a:lnTo>
                  <a:lnTo>
                    <a:pt x="53" y="273"/>
                  </a:lnTo>
                  <a:lnTo>
                    <a:pt x="60" y="311"/>
                  </a:lnTo>
                  <a:lnTo>
                    <a:pt x="45" y="296"/>
                  </a:lnTo>
                  <a:lnTo>
                    <a:pt x="45" y="281"/>
                  </a:lnTo>
                  <a:lnTo>
                    <a:pt x="38" y="319"/>
                  </a:lnTo>
                  <a:lnTo>
                    <a:pt x="60" y="341"/>
                  </a:lnTo>
                  <a:lnTo>
                    <a:pt x="45" y="379"/>
                  </a:lnTo>
                  <a:lnTo>
                    <a:pt x="83" y="448"/>
                  </a:lnTo>
                  <a:lnTo>
                    <a:pt x="75" y="463"/>
                  </a:lnTo>
                  <a:lnTo>
                    <a:pt x="91" y="470"/>
                  </a:lnTo>
                  <a:lnTo>
                    <a:pt x="83" y="508"/>
                  </a:lnTo>
                  <a:lnTo>
                    <a:pt x="91" y="516"/>
                  </a:lnTo>
                  <a:lnTo>
                    <a:pt x="136" y="531"/>
                  </a:lnTo>
                  <a:lnTo>
                    <a:pt x="151" y="554"/>
                  </a:lnTo>
                  <a:lnTo>
                    <a:pt x="181" y="569"/>
                  </a:lnTo>
                  <a:lnTo>
                    <a:pt x="181" y="584"/>
                  </a:lnTo>
                  <a:lnTo>
                    <a:pt x="197" y="592"/>
                  </a:lnTo>
                  <a:lnTo>
                    <a:pt x="219" y="622"/>
                  </a:lnTo>
                  <a:lnTo>
                    <a:pt x="227" y="675"/>
                  </a:lnTo>
                  <a:lnTo>
                    <a:pt x="356" y="690"/>
                  </a:lnTo>
                  <a:lnTo>
                    <a:pt x="371" y="690"/>
                  </a:lnTo>
                  <a:lnTo>
                    <a:pt x="363" y="652"/>
                  </a:lnTo>
                  <a:lnTo>
                    <a:pt x="378" y="645"/>
                  </a:lnTo>
                  <a:lnTo>
                    <a:pt x="386" y="614"/>
                  </a:lnTo>
                  <a:lnTo>
                    <a:pt x="408" y="599"/>
                  </a:lnTo>
                  <a:lnTo>
                    <a:pt x="393" y="546"/>
                  </a:lnTo>
                  <a:lnTo>
                    <a:pt x="393" y="554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927" name="Freeform 150"/>
            <p:cNvSpPr>
              <a:spLocks/>
            </p:cNvSpPr>
            <p:nvPr/>
          </p:nvSpPr>
          <p:spPr bwMode="auto">
            <a:xfrm>
              <a:off x="2248" y="1959"/>
              <a:ext cx="371" cy="288"/>
            </a:xfrm>
            <a:custGeom>
              <a:avLst/>
              <a:gdLst>
                <a:gd name="T0" fmla="*/ 363 w 371"/>
                <a:gd name="T1" fmla="*/ 91 h 288"/>
                <a:gd name="T2" fmla="*/ 371 w 371"/>
                <a:gd name="T3" fmla="*/ 30 h 288"/>
                <a:gd name="T4" fmla="*/ 272 w 371"/>
                <a:gd name="T5" fmla="*/ 23 h 288"/>
                <a:gd name="T6" fmla="*/ 38 w 371"/>
                <a:gd name="T7" fmla="*/ 0 h 288"/>
                <a:gd name="T8" fmla="*/ 0 w 371"/>
                <a:gd name="T9" fmla="*/ 250 h 288"/>
                <a:gd name="T10" fmla="*/ 303 w 371"/>
                <a:gd name="T11" fmla="*/ 281 h 288"/>
                <a:gd name="T12" fmla="*/ 356 w 371"/>
                <a:gd name="T13" fmla="*/ 288 h 288"/>
                <a:gd name="T14" fmla="*/ 363 w 371"/>
                <a:gd name="T15" fmla="*/ 91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1" h="288">
                  <a:moveTo>
                    <a:pt x="363" y="91"/>
                  </a:moveTo>
                  <a:lnTo>
                    <a:pt x="371" y="30"/>
                  </a:lnTo>
                  <a:lnTo>
                    <a:pt x="272" y="23"/>
                  </a:lnTo>
                  <a:lnTo>
                    <a:pt x="38" y="0"/>
                  </a:lnTo>
                  <a:lnTo>
                    <a:pt x="0" y="250"/>
                  </a:lnTo>
                  <a:lnTo>
                    <a:pt x="303" y="281"/>
                  </a:lnTo>
                  <a:lnTo>
                    <a:pt x="356" y="288"/>
                  </a:lnTo>
                  <a:lnTo>
                    <a:pt x="363" y="91"/>
                  </a:lnTo>
                  <a:close/>
                </a:path>
              </a:pathLst>
            </a:custGeom>
            <a:solidFill>
              <a:srgbClr val="FF8C00"/>
            </a:solidFill>
            <a:ln w="12700">
              <a:solidFill>
                <a:srgbClr val="FF8C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456" name="Freeform 151"/>
            <p:cNvSpPr>
              <a:spLocks/>
            </p:cNvSpPr>
            <p:nvPr/>
          </p:nvSpPr>
          <p:spPr bwMode="auto">
            <a:xfrm>
              <a:off x="2248" y="1959"/>
              <a:ext cx="371" cy="288"/>
            </a:xfrm>
            <a:custGeom>
              <a:avLst/>
              <a:gdLst>
                <a:gd name="T0" fmla="*/ 363 w 371"/>
                <a:gd name="T1" fmla="*/ 91 h 288"/>
                <a:gd name="T2" fmla="*/ 371 w 371"/>
                <a:gd name="T3" fmla="*/ 30 h 288"/>
                <a:gd name="T4" fmla="*/ 272 w 371"/>
                <a:gd name="T5" fmla="*/ 23 h 288"/>
                <a:gd name="T6" fmla="*/ 38 w 371"/>
                <a:gd name="T7" fmla="*/ 0 h 288"/>
                <a:gd name="T8" fmla="*/ 0 w 371"/>
                <a:gd name="T9" fmla="*/ 250 h 288"/>
                <a:gd name="T10" fmla="*/ 303 w 371"/>
                <a:gd name="T11" fmla="*/ 281 h 288"/>
                <a:gd name="T12" fmla="*/ 356 w 371"/>
                <a:gd name="T13" fmla="*/ 288 h 288"/>
                <a:gd name="T14" fmla="*/ 363 w 371"/>
                <a:gd name="T15" fmla="*/ 91 h 288"/>
                <a:gd name="T16" fmla="*/ 363 w 371"/>
                <a:gd name="T17" fmla="*/ 99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1" h="288">
                  <a:moveTo>
                    <a:pt x="363" y="91"/>
                  </a:moveTo>
                  <a:lnTo>
                    <a:pt x="371" y="30"/>
                  </a:lnTo>
                  <a:lnTo>
                    <a:pt x="272" y="23"/>
                  </a:lnTo>
                  <a:lnTo>
                    <a:pt x="38" y="0"/>
                  </a:lnTo>
                  <a:lnTo>
                    <a:pt x="0" y="250"/>
                  </a:lnTo>
                  <a:lnTo>
                    <a:pt x="303" y="281"/>
                  </a:lnTo>
                  <a:lnTo>
                    <a:pt x="356" y="288"/>
                  </a:lnTo>
                  <a:lnTo>
                    <a:pt x="363" y="91"/>
                  </a:lnTo>
                  <a:lnTo>
                    <a:pt x="363" y="99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457" name="Freeform 152"/>
            <p:cNvSpPr>
              <a:spLocks/>
            </p:cNvSpPr>
            <p:nvPr/>
          </p:nvSpPr>
          <p:spPr bwMode="auto">
            <a:xfrm>
              <a:off x="3966" y="1792"/>
              <a:ext cx="83" cy="84"/>
            </a:xfrm>
            <a:custGeom>
              <a:avLst/>
              <a:gdLst>
                <a:gd name="T0" fmla="*/ 76 w 83"/>
                <a:gd name="T1" fmla="*/ 0 h 84"/>
                <a:gd name="T2" fmla="*/ 0 w 83"/>
                <a:gd name="T3" fmla="*/ 15 h 84"/>
                <a:gd name="T4" fmla="*/ 8 w 83"/>
                <a:gd name="T5" fmla="*/ 68 h 84"/>
                <a:gd name="T6" fmla="*/ 0 w 83"/>
                <a:gd name="T7" fmla="*/ 76 h 84"/>
                <a:gd name="T8" fmla="*/ 8 w 83"/>
                <a:gd name="T9" fmla="*/ 84 h 84"/>
                <a:gd name="T10" fmla="*/ 38 w 83"/>
                <a:gd name="T11" fmla="*/ 53 h 84"/>
                <a:gd name="T12" fmla="*/ 61 w 83"/>
                <a:gd name="T13" fmla="*/ 53 h 84"/>
                <a:gd name="T14" fmla="*/ 83 w 83"/>
                <a:gd name="T15" fmla="*/ 38 h 84"/>
                <a:gd name="T16" fmla="*/ 76 w 83"/>
                <a:gd name="T1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" h="84">
                  <a:moveTo>
                    <a:pt x="76" y="0"/>
                  </a:moveTo>
                  <a:lnTo>
                    <a:pt x="0" y="15"/>
                  </a:lnTo>
                  <a:lnTo>
                    <a:pt x="8" y="68"/>
                  </a:lnTo>
                  <a:lnTo>
                    <a:pt x="0" y="76"/>
                  </a:lnTo>
                  <a:lnTo>
                    <a:pt x="8" y="84"/>
                  </a:lnTo>
                  <a:lnTo>
                    <a:pt x="38" y="53"/>
                  </a:lnTo>
                  <a:lnTo>
                    <a:pt x="61" y="53"/>
                  </a:lnTo>
                  <a:lnTo>
                    <a:pt x="83" y="38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461" name="Freeform 153"/>
            <p:cNvSpPr>
              <a:spLocks/>
            </p:cNvSpPr>
            <p:nvPr/>
          </p:nvSpPr>
          <p:spPr bwMode="auto">
            <a:xfrm>
              <a:off x="3966" y="1792"/>
              <a:ext cx="83" cy="84"/>
            </a:xfrm>
            <a:custGeom>
              <a:avLst/>
              <a:gdLst>
                <a:gd name="T0" fmla="*/ 76 w 83"/>
                <a:gd name="T1" fmla="*/ 0 h 84"/>
                <a:gd name="T2" fmla="*/ 0 w 83"/>
                <a:gd name="T3" fmla="*/ 15 h 84"/>
                <a:gd name="T4" fmla="*/ 8 w 83"/>
                <a:gd name="T5" fmla="*/ 68 h 84"/>
                <a:gd name="T6" fmla="*/ 0 w 83"/>
                <a:gd name="T7" fmla="*/ 76 h 84"/>
                <a:gd name="T8" fmla="*/ 8 w 83"/>
                <a:gd name="T9" fmla="*/ 84 h 84"/>
                <a:gd name="T10" fmla="*/ 38 w 83"/>
                <a:gd name="T11" fmla="*/ 53 h 84"/>
                <a:gd name="T12" fmla="*/ 61 w 83"/>
                <a:gd name="T13" fmla="*/ 53 h 84"/>
                <a:gd name="T14" fmla="*/ 83 w 83"/>
                <a:gd name="T15" fmla="*/ 38 h 84"/>
                <a:gd name="T16" fmla="*/ 76 w 83"/>
                <a:gd name="T17" fmla="*/ 0 h 84"/>
                <a:gd name="T18" fmla="*/ 76 w 83"/>
                <a:gd name="T19" fmla="*/ 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4">
                  <a:moveTo>
                    <a:pt x="76" y="0"/>
                  </a:moveTo>
                  <a:lnTo>
                    <a:pt x="0" y="15"/>
                  </a:lnTo>
                  <a:lnTo>
                    <a:pt x="8" y="68"/>
                  </a:lnTo>
                  <a:lnTo>
                    <a:pt x="0" y="76"/>
                  </a:lnTo>
                  <a:lnTo>
                    <a:pt x="8" y="84"/>
                  </a:lnTo>
                  <a:lnTo>
                    <a:pt x="38" y="53"/>
                  </a:lnTo>
                  <a:lnTo>
                    <a:pt x="61" y="53"/>
                  </a:lnTo>
                  <a:lnTo>
                    <a:pt x="83" y="38"/>
                  </a:lnTo>
                  <a:lnTo>
                    <a:pt x="76" y="0"/>
                  </a:lnTo>
                  <a:lnTo>
                    <a:pt x="76" y="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462" name="Freeform 154"/>
            <p:cNvSpPr>
              <a:spLocks/>
            </p:cNvSpPr>
            <p:nvPr/>
          </p:nvSpPr>
          <p:spPr bwMode="auto">
            <a:xfrm>
              <a:off x="3890" y="1967"/>
              <a:ext cx="53" cy="91"/>
            </a:xfrm>
            <a:custGeom>
              <a:avLst/>
              <a:gdLst>
                <a:gd name="T0" fmla="*/ 46 w 53"/>
                <a:gd name="T1" fmla="*/ 75 h 91"/>
                <a:gd name="T2" fmla="*/ 46 w 53"/>
                <a:gd name="T3" fmla="*/ 60 h 91"/>
                <a:gd name="T4" fmla="*/ 8 w 53"/>
                <a:gd name="T5" fmla="*/ 22 h 91"/>
                <a:gd name="T6" fmla="*/ 15 w 53"/>
                <a:gd name="T7" fmla="*/ 7 h 91"/>
                <a:gd name="T8" fmla="*/ 15 w 53"/>
                <a:gd name="T9" fmla="*/ 0 h 91"/>
                <a:gd name="T10" fmla="*/ 0 w 53"/>
                <a:gd name="T11" fmla="*/ 15 h 91"/>
                <a:gd name="T12" fmla="*/ 15 w 53"/>
                <a:gd name="T13" fmla="*/ 91 h 91"/>
                <a:gd name="T14" fmla="*/ 46 w 53"/>
                <a:gd name="T15" fmla="*/ 83 h 91"/>
                <a:gd name="T16" fmla="*/ 53 w 53"/>
                <a:gd name="T17" fmla="*/ 83 h 91"/>
                <a:gd name="T18" fmla="*/ 46 w 53"/>
                <a:gd name="T19" fmla="*/ 7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91">
                  <a:moveTo>
                    <a:pt x="46" y="75"/>
                  </a:moveTo>
                  <a:lnTo>
                    <a:pt x="46" y="60"/>
                  </a:lnTo>
                  <a:lnTo>
                    <a:pt x="8" y="22"/>
                  </a:lnTo>
                  <a:lnTo>
                    <a:pt x="15" y="7"/>
                  </a:lnTo>
                  <a:lnTo>
                    <a:pt x="15" y="0"/>
                  </a:lnTo>
                  <a:lnTo>
                    <a:pt x="0" y="15"/>
                  </a:lnTo>
                  <a:lnTo>
                    <a:pt x="15" y="91"/>
                  </a:lnTo>
                  <a:lnTo>
                    <a:pt x="46" y="83"/>
                  </a:lnTo>
                  <a:lnTo>
                    <a:pt x="53" y="83"/>
                  </a:lnTo>
                  <a:lnTo>
                    <a:pt x="46" y="75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463" name="Freeform 155"/>
            <p:cNvSpPr>
              <a:spLocks/>
            </p:cNvSpPr>
            <p:nvPr/>
          </p:nvSpPr>
          <p:spPr bwMode="auto">
            <a:xfrm>
              <a:off x="3890" y="1967"/>
              <a:ext cx="53" cy="91"/>
            </a:xfrm>
            <a:custGeom>
              <a:avLst/>
              <a:gdLst>
                <a:gd name="T0" fmla="*/ 46 w 53"/>
                <a:gd name="T1" fmla="*/ 75 h 91"/>
                <a:gd name="T2" fmla="*/ 46 w 53"/>
                <a:gd name="T3" fmla="*/ 60 h 91"/>
                <a:gd name="T4" fmla="*/ 8 w 53"/>
                <a:gd name="T5" fmla="*/ 22 h 91"/>
                <a:gd name="T6" fmla="*/ 15 w 53"/>
                <a:gd name="T7" fmla="*/ 7 h 91"/>
                <a:gd name="T8" fmla="*/ 15 w 53"/>
                <a:gd name="T9" fmla="*/ 0 h 91"/>
                <a:gd name="T10" fmla="*/ 0 w 53"/>
                <a:gd name="T11" fmla="*/ 15 h 91"/>
                <a:gd name="T12" fmla="*/ 15 w 53"/>
                <a:gd name="T13" fmla="*/ 91 h 91"/>
                <a:gd name="T14" fmla="*/ 46 w 53"/>
                <a:gd name="T15" fmla="*/ 83 h 91"/>
                <a:gd name="T16" fmla="*/ 53 w 53"/>
                <a:gd name="T17" fmla="*/ 83 h 91"/>
                <a:gd name="T18" fmla="*/ 46 w 53"/>
                <a:gd name="T19" fmla="*/ 75 h 91"/>
                <a:gd name="T20" fmla="*/ 46 w 53"/>
                <a:gd name="T21" fmla="*/ 8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" h="91">
                  <a:moveTo>
                    <a:pt x="46" y="75"/>
                  </a:moveTo>
                  <a:lnTo>
                    <a:pt x="46" y="60"/>
                  </a:lnTo>
                  <a:lnTo>
                    <a:pt x="8" y="22"/>
                  </a:lnTo>
                  <a:lnTo>
                    <a:pt x="15" y="7"/>
                  </a:lnTo>
                  <a:lnTo>
                    <a:pt x="15" y="0"/>
                  </a:lnTo>
                  <a:lnTo>
                    <a:pt x="0" y="15"/>
                  </a:lnTo>
                  <a:lnTo>
                    <a:pt x="15" y="91"/>
                  </a:lnTo>
                  <a:lnTo>
                    <a:pt x="46" y="83"/>
                  </a:lnTo>
                  <a:lnTo>
                    <a:pt x="53" y="83"/>
                  </a:lnTo>
                  <a:lnTo>
                    <a:pt x="46" y="75"/>
                  </a:lnTo>
                  <a:lnTo>
                    <a:pt x="46" y="83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464" name="Freeform 156"/>
            <p:cNvSpPr>
              <a:spLocks/>
            </p:cNvSpPr>
            <p:nvPr/>
          </p:nvSpPr>
          <p:spPr bwMode="auto">
            <a:xfrm>
              <a:off x="3837" y="2042"/>
              <a:ext cx="8" cy="8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0 h 8"/>
                <a:gd name="T4" fmla="*/ 8 w 8"/>
                <a:gd name="T5" fmla="*/ 0 h 8"/>
                <a:gd name="T6" fmla="*/ 0 w 8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470" name="Freeform 157"/>
            <p:cNvSpPr>
              <a:spLocks/>
            </p:cNvSpPr>
            <p:nvPr/>
          </p:nvSpPr>
          <p:spPr bwMode="auto">
            <a:xfrm>
              <a:off x="3837" y="2042"/>
              <a:ext cx="8" cy="16"/>
            </a:xfrm>
            <a:custGeom>
              <a:avLst/>
              <a:gdLst>
                <a:gd name="T0" fmla="*/ 0 w 8"/>
                <a:gd name="T1" fmla="*/ 8 h 16"/>
                <a:gd name="T2" fmla="*/ 0 w 8"/>
                <a:gd name="T3" fmla="*/ 0 h 16"/>
                <a:gd name="T4" fmla="*/ 8 w 8"/>
                <a:gd name="T5" fmla="*/ 0 h 16"/>
                <a:gd name="T6" fmla="*/ 0 w 8"/>
                <a:gd name="T7" fmla="*/ 8 h 16"/>
                <a:gd name="T8" fmla="*/ 0 w 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0" y="8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1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471" name="Freeform 158"/>
            <p:cNvSpPr>
              <a:spLocks/>
            </p:cNvSpPr>
            <p:nvPr/>
          </p:nvSpPr>
          <p:spPr bwMode="auto">
            <a:xfrm>
              <a:off x="3368" y="2596"/>
              <a:ext cx="454" cy="349"/>
            </a:xfrm>
            <a:custGeom>
              <a:avLst/>
              <a:gdLst>
                <a:gd name="T0" fmla="*/ 454 w 454"/>
                <a:gd name="T1" fmla="*/ 235 h 349"/>
                <a:gd name="T2" fmla="*/ 409 w 454"/>
                <a:gd name="T3" fmla="*/ 159 h 349"/>
                <a:gd name="T4" fmla="*/ 401 w 454"/>
                <a:gd name="T5" fmla="*/ 129 h 349"/>
                <a:gd name="T6" fmla="*/ 356 w 454"/>
                <a:gd name="T7" fmla="*/ 68 h 349"/>
                <a:gd name="T8" fmla="*/ 333 w 454"/>
                <a:gd name="T9" fmla="*/ 0 h 349"/>
                <a:gd name="T10" fmla="*/ 303 w 454"/>
                <a:gd name="T11" fmla="*/ 0 h 349"/>
                <a:gd name="T12" fmla="*/ 303 w 454"/>
                <a:gd name="T13" fmla="*/ 31 h 349"/>
                <a:gd name="T14" fmla="*/ 295 w 454"/>
                <a:gd name="T15" fmla="*/ 31 h 349"/>
                <a:gd name="T16" fmla="*/ 295 w 454"/>
                <a:gd name="T17" fmla="*/ 15 h 349"/>
                <a:gd name="T18" fmla="*/ 151 w 454"/>
                <a:gd name="T19" fmla="*/ 31 h 349"/>
                <a:gd name="T20" fmla="*/ 136 w 454"/>
                <a:gd name="T21" fmla="*/ 8 h 349"/>
                <a:gd name="T22" fmla="*/ 0 w 454"/>
                <a:gd name="T23" fmla="*/ 23 h 349"/>
                <a:gd name="T24" fmla="*/ 8 w 454"/>
                <a:gd name="T25" fmla="*/ 61 h 349"/>
                <a:gd name="T26" fmla="*/ 8 w 454"/>
                <a:gd name="T27" fmla="*/ 68 h 349"/>
                <a:gd name="T28" fmla="*/ 15 w 454"/>
                <a:gd name="T29" fmla="*/ 61 h 349"/>
                <a:gd name="T30" fmla="*/ 23 w 454"/>
                <a:gd name="T31" fmla="*/ 53 h 349"/>
                <a:gd name="T32" fmla="*/ 30 w 454"/>
                <a:gd name="T33" fmla="*/ 61 h 349"/>
                <a:gd name="T34" fmla="*/ 30 w 454"/>
                <a:gd name="T35" fmla="*/ 46 h 349"/>
                <a:gd name="T36" fmla="*/ 38 w 454"/>
                <a:gd name="T37" fmla="*/ 53 h 349"/>
                <a:gd name="T38" fmla="*/ 23 w 454"/>
                <a:gd name="T39" fmla="*/ 61 h 349"/>
                <a:gd name="T40" fmla="*/ 76 w 454"/>
                <a:gd name="T41" fmla="*/ 46 h 349"/>
                <a:gd name="T42" fmla="*/ 83 w 454"/>
                <a:gd name="T43" fmla="*/ 53 h 349"/>
                <a:gd name="T44" fmla="*/ 61 w 454"/>
                <a:gd name="T45" fmla="*/ 61 h 349"/>
                <a:gd name="T46" fmla="*/ 106 w 454"/>
                <a:gd name="T47" fmla="*/ 68 h 349"/>
                <a:gd name="T48" fmla="*/ 98 w 454"/>
                <a:gd name="T49" fmla="*/ 61 h 349"/>
                <a:gd name="T50" fmla="*/ 114 w 454"/>
                <a:gd name="T51" fmla="*/ 53 h 349"/>
                <a:gd name="T52" fmla="*/ 106 w 454"/>
                <a:gd name="T53" fmla="*/ 68 h 349"/>
                <a:gd name="T54" fmla="*/ 121 w 454"/>
                <a:gd name="T55" fmla="*/ 76 h 349"/>
                <a:gd name="T56" fmla="*/ 106 w 454"/>
                <a:gd name="T57" fmla="*/ 68 h 349"/>
                <a:gd name="T58" fmla="*/ 129 w 454"/>
                <a:gd name="T59" fmla="*/ 84 h 349"/>
                <a:gd name="T60" fmla="*/ 129 w 454"/>
                <a:gd name="T61" fmla="*/ 99 h 349"/>
                <a:gd name="T62" fmla="*/ 144 w 454"/>
                <a:gd name="T63" fmla="*/ 99 h 349"/>
                <a:gd name="T64" fmla="*/ 182 w 454"/>
                <a:gd name="T65" fmla="*/ 76 h 349"/>
                <a:gd name="T66" fmla="*/ 182 w 454"/>
                <a:gd name="T67" fmla="*/ 68 h 349"/>
                <a:gd name="T68" fmla="*/ 189 w 454"/>
                <a:gd name="T69" fmla="*/ 61 h 349"/>
                <a:gd name="T70" fmla="*/ 220 w 454"/>
                <a:gd name="T71" fmla="*/ 68 h 349"/>
                <a:gd name="T72" fmla="*/ 257 w 454"/>
                <a:gd name="T73" fmla="*/ 114 h 349"/>
                <a:gd name="T74" fmla="*/ 273 w 454"/>
                <a:gd name="T75" fmla="*/ 114 h 349"/>
                <a:gd name="T76" fmla="*/ 288 w 454"/>
                <a:gd name="T77" fmla="*/ 152 h 349"/>
                <a:gd name="T78" fmla="*/ 280 w 454"/>
                <a:gd name="T79" fmla="*/ 197 h 349"/>
                <a:gd name="T80" fmla="*/ 295 w 454"/>
                <a:gd name="T81" fmla="*/ 205 h 349"/>
                <a:gd name="T82" fmla="*/ 295 w 454"/>
                <a:gd name="T83" fmla="*/ 190 h 349"/>
                <a:gd name="T84" fmla="*/ 288 w 454"/>
                <a:gd name="T85" fmla="*/ 182 h 349"/>
                <a:gd name="T86" fmla="*/ 303 w 454"/>
                <a:gd name="T87" fmla="*/ 190 h 349"/>
                <a:gd name="T88" fmla="*/ 310 w 454"/>
                <a:gd name="T89" fmla="*/ 182 h 349"/>
                <a:gd name="T90" fmla="*/ 295 w 454"/>
                <a:gd name="T91" fmla="*/ 213 h 349"/>
                <a:gd name="T92" fmla="*/ 310 w 454"/>
                <a:gd name="T93" fmla="*/ 213 h 349"/>
                <a:gd name="T94" fmla="*/ 295 w 454"/>
                <a:gd name="T95" fmla="*/ 220 h 349"/>
                <a:gd name="T96" fmla="*/ 326 w 454"/>
                <a:gd name="T97" fmla="*/ 251 h 349"/>
                <a:gd name="T98" fmla="*/ 333 w 454"/>
                <a:gd name="T99" fmla="*/ 258 h 349"/>
                <a:gd name="T100" fmla="*/ 326 w 454"/>
                <a:gd name="T101" fmla="*/ 243 h 349"/>
                <a:gd name="T102" fmla="*/ 341 w 454"/>
                <a:gd name="T103" fmla="*/ 243 h 349"/>
                <a:gd name="T104" fmla="*/ 341 w 454"/>
                <a:gd name="T105" fmla="*/ 273 h 349"/>
                <a:gd name="T106" fmla="*/ 356 w 454"/>
                <a:gd name="T107" fmla="*/ 258 h 349"/>
                <a:gd name="T108" fmla="*/ 341 w 454"/>
                <a:gd name="T109" fmla="*/ 273 h 349"/>
                <a:gd name="T110" fmla="*/ 348 w 454"/>
                <a:gd name="T111" fmla="*/ 273 h 349"/>
                <a:gd name="T112" fmla="*/ 363 w 454"/>
                <a:gd name="T113" fmla="*/ 311 h 349"/>
                <a:gd name="T114" fmla="*/ 394 w 454"/>
                <a:gd name="T115" fmla="*/ 319 h 349"/>
                <a:gd name="T116" fmla="*/ 409 w 454"/>
                <a:gd name="T117" fmla="*/ 349 h 349"/>
                <a:gd name="T118" fmla="*/ 447 w 454"/>
                <a:gd name="T119" fmla="*/ 334 h 349"/>
                <a:gd name="T120" fmla="*/ 454 w 454"/>
                <a:gd name="T121" fmla="*/ 296 h 349"/>
                <a:gd name="T122" fmla="*/ 454 w 454"/>
                <a:gd name="T123" fmla="*/ 235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54" h="349">
                  <a:moveTo>
                    <a:pt x="454" y="235"/>
                  </a:moveTo>
                  <a:lnTo>
                    <a:pt x="409" y="159"/>
                  </a:lnTo>
                  <a:lnTo>
                    <a:pt x="401" y="129"/>
                  </a:lnTo>
                  <a:lnTo>
                    <a:pt x="356" y="68"/>
                  </a:lnTo>
                  <a:lnTo>
                    <a:pt x="333" y="0"/>
                  </a:lnTo>
                  <a:lnTo>
                    <a:pt x="303" y="0"/>
                  </a:lnTo>
                  <a:lnTo>
                    <a:pt x="303" y="31"/>
                  </a:lnTo>
                  <a:lnTo>
                    <a:pt x="295" y="31"/>
                  </a:lnTo>
                  <a:lnTo>
                    <a:pt x="295" y="15"/>
                  </a:lnTo>
                  <a:lnTo>
                    <a:pt x="151" y="31"/>
                  </a:lnTo>
                  <a:lnTo>
                    <a:pt x="136" y="8"/>
                  </a:lnTo>
                  <a:lnTo>
                    <a:pt x="0" y="23"/>
                  </a:lnTo>
                  <a:lnTo>
                    <a:pt x="8" y="61"/>
                  </a:lnTo>
                  <a:lnTo>
                    <a:pt x="8" y="68"/>
                  </a:lnTo>
                  <a:lnTo>
                    <a:pt x="15" y="61"/>
                  </a:lnTo>
                  <a:lnTo>
                    <a:pt x="23" y="53"/>
                  </a:lnTo>
                  <a:lnTo>
                    <a:pt x="30" y="61"/>
                  </a:lnTo>
                  <a:lnTo>
                    <a:pt x="30" y="46"/>
                  </a:lnTo>
                  <a:lnTo>
                    <a:pt x="38" y="53"/>
                  </a:lnTo>
                  <a:lnTo>
                    <a:pt x="23" y="61"/>
                  </a:lnTo>
                  <a:lnTo>
                    <a:pt x="76" y="46"/>
                  </a:lnTo>
                  <a:lnTo>
                    <a:pt x="83" y="53"/>
                  </a:lnTo>
                  <a:lnTo>
                    <a:pt x="61" y="61"/>
                  </a:lnTo>
                  <a:lnTo>
                    <a:pt x="106" y="68"/>
                  </a:lnTo>
                  <a:lnTo>
                    <a:pt x="98" y="61"/>
                  </a:lnTo>
                  <a:lnTo>
                    <a:pt x="114" y="53"/>
                  </a:lnTo>
                  <a:lnTo>
                    <a:pt x="106" y="68"/>
                  </a:lnTo>
                  <a:lnTo>
                    <a:pt x="121" y="76"/>
                  </a:lnTo>
                  <a:lnTo>
                    <a:pt x="106" y="68"/>
                  </a:lnTo>
                  <a:lnTo>
                    <a:pt x="129" y="84"/>
                  </a:lnTo>
                  <a:lnTo>
                    <a:pt x="129" y="99"/>
                  </a:lnTo>
                  <a:lnTo>
                    <a:pt x="144" y="99"/>
                  </a:lnTo>
                  <a:lnTo>
                    <a:pt x="182" y="76"/>
                  </a:lnTo>
                  <a:lnTo>
                    <a:pt x="182" y="68"/>
                  </a:lnTo>
                  <a:lnTo>
                    <a:pt x="189" y="61"/>
                  </a:lnTo>
                  <a:lnTo>
                    <a:pt x="220" y="68"/>
                  </a:lnTo>
                  <a:lnTo>
                    <a:pt x="257" y="114"/>
                  </a:lnTo>
                  <a:lnTo>
                    <a:pt x="273" y="114"/>
                  </a:lnTo>
                  <a:lnTo>
                    <a:pt x="288" y="152"/>
                  </a:lnTo>
                  <a:lnTo>
                    <a:pt x="280" y="197"/>
                  </a:lnTo>
                  <a:lnTo>
                    <a:pt x="295" y="205"/>
                  </a:lnTo>
                  <a:lnTo>
                    <a:pt x="295" y="190"/>
                  </a:lnTo>
                  <a:lnTo>
                    <a:pt x="288" y="182"/>
                  </a:lnTo>
                  <a:lnTo>
                    <a:pt x="303" y="190"/>
                  </a:lnTo>
                  <a:lnTo>
                    <a:pt x="310" y="182"/>
                  </a:lnTo>
                  <a:lnTo>
                    <a:pt x="295" y="213"/>
                  </a:lnTo>
                  <a:lnTo>
                    <a:pt x="310" y="213"/>
                  </a:lnTo>
                  <a:lnTo>
                    <a:pt x="295" y="220"/>
                  </a:lnTo>
                  <a:lnTo>
                    <a:pt x="326" y="251"/>
                  </a:lnTo>
                  <a:lnTo>
                    <a:pt x="333" y="258"/>
                  </a:lnTo>
                  <a:lnTo>
                    <a:pt x="326" y="243"/>
                  </a:lnTo>
                  <a:lnTo>
                    <a:pt x="341" y="243"/>
                  </a:lnTo>
                  <a:lnTo>
                    <a:pt x="341" y="273"/>
                  </a:lnTo>
                  <a:lnTo>
                    <a:pt x="356" y="258"/>
                  </a:lnTo>
                  <a:lnTo>
                    <a:pt x="341" y="273"/>
                  </a:lnTo>
                  <a:lnTo>
                    <a:pt x="348" y="273"/>
                  </a:lnTo>
                  <a:lnTo>
                    <a:pt x="363" y="311"/>
                  </a:lnTo>
                  <a:lnTo>
                    <a:pt x="394" y="319"/>
                  </a:lnTo>
                  <a:lnTo>
                    <a:pt x="409" y="349"/>
                  </a:lnTo>
                  <a:lnTo>
                    <a:pt x="447" y="334"/>
                  </a:lnTo>
                  <a:lnTo>
                    <a:pt x="454" y="296"/>
                  </a:lnTo>
                  <a:lnTo>
                    <a:pt x="454" y="235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472" name="Freeform 159"/>
            <p:cNvSpPr>
              <a:spLocks/>
            </p:cNvSpPr>
            <p:nvPr/>
          </p:nvSpPr>
          <p:spPr bwMode="auto">
            <a:xfrm>
              <a:off x="3368" y="2596"/>
              <a:ext cx="454" cy="349"/>
            </a:xfrm>
            <a:custGeom>
              <a:avLst/>
              <a:gdLst>
                <a:gd name="T0" fmla="*/ 454 w 454"/>
                <a:gd name="T1" fmla="*/ 235 h 349"/>
                <a:gd name="T2" fmla="*/ 409 w 454"/>
                <a:gd name="T3" fmla="*/ 159 h 349"/>
                <a:gd name="T4" fmla="*/ 401 w 454"/>
                <a:gd name="T5" fmla="*/ 129 h 349"/>
                <a:gd name="T6" fmla="*/ 356 w 454"/>
                <a:gd name="T7" fmla="*/ 68 h 349"/>
                <a:gd name="T8" fmla="*/ 333 w 454"/>
                <a:gd name="T9" fmla="*/ 0 h 349"/>
                <a:gd name="T10" fmla="*/ 303 w 454"/>
                <a:gd name="T11" fmla="*/ 0 h 349"/>
                <a:gd name="T12" fmla="*/ 303 w 454"/>
                <a:gd name="T13" fmla="*/ 31 h 349"/>
                <a:gd name="T14" fmla="*/ 295 w 454"/>
                <a:gd name="T15" fmla="*/ 31 h 349"/>
                <a:gd name="T16" fmla="*/ 295 w 454"/>
                <a:gd name="T17" fmla="*/ 15 h 349"/>
                <a:gd name="T18" fmla="*/ 151 w 454"/>
                <a:gd name="T19" fmla="*/ 31 h 349"/>
                <a:gd name="T20" fmla="*/ 136 w 454"/>
                <a:gd name="T21" fmla="*/ 8 h 349"/>
                <a:gd name="T22" fmla="*/ 0 w 454"/>
                <a:gd name="T23" fmla="*/ 23 h 349"/>
                <a:gd name="T24" fmla="*/ 8 w 454"/>
                <a:gd name="T25" fmla="*/ 61 h 349"/>
                <a:gd name="T26" fmla="*/ 8 w 454"/>
                <a:gd name="T27" fmla="*/ 68 h 349"/>
                <a:gd name="T28" fmla="*/ 15 w 454"/>
                <a:gd name="T29" fmla="*/ 61 h 349"/>
                <a:gd name="T30" fmla="*/ 23 w 454"/>
                <a:gd name="T31" fmla="*/ 53 h 349"/>
                <a:gd name="T32" fmla="*/ 30 w 454"/>
                <a:gd name="T33" fmla="*/ 61 h 349"/>
                <a:gd name="T34" fmla="*/ 30 w 454"/>
                <a:gd name="T35" fmla="*/ 46 h 349"/>
                <a:gd name="T36" fmla="*/ 38 w 454"/>
                <a:gd name="T37" fmla="*/ 53 h 349"/>
                <a:gd name="T38" fmla="*/ 23 w 454"/>
                <a:gd name="T39" fmla="*/ 61 h 349"/>
                <a:gd name="T40" fmla="*/ 76 w 454"/>
                <a:gd name="T41" fmla="*/ 46 h 349"/>
                <a:gd name="T42" fmla="*/ 83 w 454"/>
                <a:gd name="T43" fmla="*/ 53 h 349"/>
                <a:gd name="T44" fmla="*/ 61 w 454"/>
                <a:gd name="T45" fmla="*/ 61 h 349"/>
                <a:gd name="T46" fmla="*/ 106 w 454"/>
                <a:gd name="T47" fmla="*/ 68 h 349"/>
                <a:gd name="T48" fmla="*/ 98 w 454"/>
                <a:gd name="T49" fmla="*/ 61 h 349"/>
                <a:gd name="T50" fmla="*/ 114 w 454"/>
                <a:gd name="T51" fmla="*/ 53 h 349"/>
                <a:gd name="T52" fmla="*/ 106 w 454"/>
                <a:gd name="T53" fmla="*/ 68 h 349"/>
                <a:gd name="T54" fmla="*/ 121 w 454"/>
                <a:gd name="T55" fmla="*/ 76 h 349"/>
                <a:gd name="T56" fmla="*/ 106 w 454"/>
                <a:gd name="T57" fmla="*/ 68 h 349"/>
                <a:gd name="T58" fmla="*/ 129 w 454"/>
                <a:gd name="T59" fmla="*/ 84 h 349"/>
                <a:gd name="T60" fmla="*/ 129 w 454"/>
                <a:gd name="T61" fmla="*/ 99 h 349"/>
                <a:gd name="T62" fmla="*/ 144 w 454"/>
                <a:gd name="T63" fmla="*/ 99 h 349"/>
                <a:gd name="T64" fmla="*/ 182 w 454"/>
                <a:gd name="T65" fmla="*/ 76 h 349"/>
                <a:gd name="T66" fmla="*/ 182 w 454"/>
                <a:gd name="T67" fmla="*/ 68 h 349"/>
                <a:gd name="T68" fmla="*/ 189 w 454"/>
                <a:gd name="T69" fmla="*/ 61 h 349"/>
                <a:gd name="T70" fmla="*/ 220 w 454"/>
                <a:gd name="T71" fmla="*/ 68 h 349"/>
                <a:gd name="T72" fmla="*/ 257 w 454"/>
                <a:gd name="T73" fmla="*/ 114 h 349"/>
                <a:gd name="T74" fmla="*/ 273 w 454"/>
                <a:gd name="T75" fmla="*/ 114 h 349"/>
                <a:gd name="T76" fmla="*/ 288 w 454"/>
                <a:gd name="T77" fmla="*/ 152 h 349"/>
                <a:gd name="T78" fmla="*/ 280 w 454"/>
                <a:gd name="T79" fmla="*/ 197 h 349"/>
                <a:gd name="T80" fmla="*/ 295 w 454"/>
                <a:gd name="T81" fmla="*/ 205 h 349"/>
                <a:gd name="T82" fmla="*/ 295 w 454"/>
                <a:gd name="T83" fmla="*/ 190 h 349"/>
                <a:gd name="T84" fmla="*/ 288 w 454"/>
                <a:gd name="T85" fmla="*/ 182 h 349"/>
                <a:gd name="T86" fmla="*/ 303 w 454"/>
                <a:gd name="T87" fmla="*/ 190 h 349"/>
                <a:gd name="T88" fmla="*/ 310 w 454"/>
                <a:gd name="T89" fmla="*/ 182 h 349"/>
                <a:gd name="T90" fmla="*/ 295 w 454"/>
                <a:gd name="T91" fmla="*/ 213 h 349"/>
                <a:gd name="T92" fmla="*/ 310 w 454"/>
                <a:gd name="T93" fmla="*/ 213 h 349"/>
                <a:gd name="T94" fmla="*/ 295 w 454"/>
                <a:gd name="T95" fmla="*/ 220 h 349"/>
                <a:gd name="T96" fmla="*/ 326 w 454"/>
                <a:gd name="T97" fmla="*/ 251 h 349"/>
                <a:gd name="T98" fmla="*/ 333 w 454"/>
                <a:gd name="T99" fmla="*/ 258 h 349"/>
                <a:gd name="T100" fmla="*/ 326 w 454"/>
                <a:gd name="T101" fmla="*/ 243 h 349"/>
                <a:gd name="T102" fmla="*/ 341 w 454"/>
                <a:gd name="T103" fmla="*/ 243 h 349"/>
                <a:gd name="T104" fmla="*/ 341 w 454"/>
                <a:gd name="T105" fmla="*/ 273 h 349"/>
                <a:gd name="T106" fmla="*/ 356 w 454"/>
                <a:gd name="T107" fmla="*/ 258 h 349"/>
                <a:gd name="T108" fmla="*/ 341 w 454"/>
                <a:gd name="T109" fmla="*/ 273 h 349"/>
                <a:gd name="T110" fmla="*/ 348 w 454"/>
                <a:gd name="T111" fmla="*/ 273 h 349"/>
                <a:gd name="T112" fmla="*/ 363 w 454"/>
                <a:gd name="T113" fmla="*/ 311 h 349"/>
                <a:gd name="T114" fmla="*/ 394 w 454"/>
                <a:gd name="T115" fmla="*/ 319 h 349"/>
                <a:gd name="T116" fmla="*/ 409 w 454"/>
                <a:gd name="T117" fmla="*/ 349 h 349"/>
                <a:gd name="T118" fmla="*/ 447 w 454"/>
                <a:gd name="T119" fmla="*/ 334 h 349"/>
                <a:gd name="T120" fmla="*/ 454 w 454"/>
                <a:gd name="T121" fmla="*/ 296 h 349"/>
                <a:gd name="T122" fmla="*/ 454 w 454"/>
                <a:gd name="T123" fmla="*/ 235 h 349"/>
                <a:gd name="T124" fmla="*/ 454 w 454"/>
                <a:gd name="T125" fmla="*/ 24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54" h="349">
                  <a:moveTo>
                    <a:pt x="454" y="235"/>
                  </a:moveTo>
                  <a:lnTo>
                    <a:pt x="409" y="159"/>
                  </a:lnTo>
                  <a:lnTo>
                    <a:pt x="401" y="129"/>
                  </a:lnTo>
                  <a:lnTo>
                    <a:pt x="356" y="68"/>
                  </a:lnTo>
                  <a:lnTo>
                    <a:pt x="333" y="0"/>
                  </a:lnTo>
                  <a:lnTo>
                    <a:pt x="303" y="0"/>
                  </a:lnTo>
                  <a:lnTo>
                    <a:pt x="303" y="31"/>
                  </a:lnTo>
                  <a:lnTo>
                    <a:pt x="295" y="31"/>
                  </a:lnTo>
                  <a:lnTo>
                    <a:pt x="295" y="15"/>
                  </a:lnTo>
                  <a:lnTo>
                    <a:pt x="151" y="31"/>
                  </a:lnTo>
                  <a:lnTo>
                    <a:pt x="136" y="8"/>
                  </a:lnTo>
                  <a:lnTo>
                    <a:pt x="0" y="23"/>
                  </a:lnTo>
                  <a:lnTo>
                    <a:pt x="8" y="61"/>
                  </a:lnTo>
                  <a:lnTo>
                    <a:pt x="8" y="68"/>
                  </a:lnTo>
                  <a:lnTo>
                    <a:pt x="15" y="61"/>
                  </a:lnTo>
                  <a:lnTo>
                    <a:pt x="23" y="53"/>
                  </a:lnTo>
                  <a:lnTo>
                    <a:pt x="30" y="61"/>
                  </a:lnTo>
                  <a:lnTo>
                    <a:pt x="30" y="46"/>
                  </a:lnTo>
                  <a:lnTo>
                    <a:pt x="38" y="53"/>
                  </a:lnTo>
                  <a:lnTo>
                    <a:pt x="23" y="61"/>
                  </a:lnTo>
                  <a:lnTo>
                    <a:pt x="76" y="46"/>
                  </a:lnTo>
                  <a:lnTo>
                    <a:pt x="83" y="53"/>
                  </a:lnTo>
                  <a:lnTo>
                    <a:pt x="61" y="61"/>
                  </a:lnTo>
                  <a:lnTo>
                    <a:pt x="106" y="68"/>
                  </a:lnTo>
                  <a:lnTo>
                    <a:pt x="98" y="61"/>
                  </a:lnTo>
                  <a:lnTo>
                    <a:pt x="114" y="53"/>
                  </a:lnTo>
                  <a:lnTo>
                    <a:pt x="106" y="68"/>
                  </a:lnTo>
                  <a:lnTo>
                    <a:pt x="121" y="76"/>
                  </a:lnTo>
                  <a:lnTo>
                    <a:pt x="106" y="68"/>
                  </a:lnTo>
                  <a:lnTo>
                    <a:pt x="129" y="84"/>
                  </a:lnTo>
                  <a:lnTo>
                    <a:pt x="129" y="99"/>
                  </a:lnTo>
                  <a:lnTo>
                    <a:pt x="144" y="99"/>
                  </a:lnTo>
                  <a:lnTo>
                    <a:pt x="182" y="76"/>
                  </a:lnTo>
                  <a:lnTo>
                    <a:pt x="182" y="68"/>
                  </a:lnTo>
                  <a:lnTo>
                    <a:pt x="189" y="61"/>
                  </a:lnTo>
                  <a:lnTo>
                    <a:pt x="220" y="68"/>
                  </a:lnTo>
                  <a:lnTo>
                    <a:pt x="257" y="114"/>
                  </a:lnTo>
                  <a:lnTo>
                    <a:pt x="273" y="114"/>
                  </a:lnTo>
                  <a:lnTo>
                    <a:pt x="288" y="152"/>
                  </a:lnTo>
                  <a:lnTo>
                    <a:pt x="280" y="197"/>
                  </a:lnTo>
                  <a:lnTo>
                    <a:pt x="295" y="205"/>
                  </a:lnTo>
                  <a:lnTo>
                    <a:pt x="295" y="190"/>
                  </a:lnTo>
                  <a:lnTo>
                    <a:pt x="288" y="182"/>
                  </a:lnTo>
                  <a:lnTo>
                    <a:pt x="303" y="190"/>
                  </a:lnTo>
                  <a:lnTo>
                    <a:pt x="310" y="182"/>
                  </a:lnTo>
                  <a:lnTo>
                    <a:pt x="295" y="213"/>
                  </a:lnTo>
                  <a:lnTo>
                    <a:pt x="310" y="213"/>
                  </a:lnTo>
                  <a:lnTo>
                    <a:pt x="295" y="220"/>
                  </a:lnTo>
                  <a:lnTo>
                    <a:pt x="326" y="251"/>
                  </a:lnTo>
                  <a:lnTo>
                    <a:pt x="333" y="258"/>
                  </a:lnTo>
                  <a:lnTo>
                    <a:pt x="326" y="243"/>
                  </a:lnTo>
                  <a:lnTo>
                    <a:pt x="341" y="243"/>
                  </a:lnTo>
                  <a:lnTo>
                    <a:pt x="341" y="273"/>
                  </a:lnTo>
                  <a:lnTo>
                    <a:pt x="356" y="258"/>
                  </a:lnTo>
                  <a:lnTo>
                    <a:pt x="341" y="273"/>
                  </a:lnTo>
                  <a:lnTo>
                    <a:pt x="348" y="273"/>
                  </a:lnTo>
                  <a:lnTo>
                    <a:pt x="363" y="311"/>
                  </a:lnTo>
                  <a:lnTo>
                    <a:pt x="394" y="319"/>
                  </a:lnTo>
                  <a:lnTo>
                    <a:pt x="409" y="349"/>
                  </a:lnTo>
                  <a:lnTo>
                    <a:pt x="447" y="334"/>
                  </a:lnTo>
                  <a:lnTo>
                    <a:pt x="454" y="296"/>
                  </a:lnTo>
                  <a:lnTo>
                    <a:pt x="454" y="235"/>
                  </a:lnTo>
                  <a:lnTo>
                    <a:pt x="454" y="243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473" name="Freeform 160"/>
            <p:cNvSpPr>
              <a:spLocks/>
            </p:cNvSpPr>
            <p:nvPr/>
          </p:nvSpPr>
          <p:spPr bwMode="auto">
            <a:xfrm>
              <a:off x="3444" y="2338"/>
              <a:ext cx="272" cy="289"/>
            </a:xfrm>
            <a:custGeom>
              <a:avLst/>
              <a:gdLst>
                <a:gd name="T0" fmla="*/ 257 w 272"/>
                <a:gd name="T1" fmla="*/ 160 h 289"/>
                <a:gd name="T2" fmla="*/ 234 w 272"/>
                <a:gd name="T3" fmla="*/ 114 h 289"/>
                <a:gd name="T4" fmla="*/ 166 w 272"/>
                <a:gd name="T5" fmla="*/ 69 h 289"/>
                <a:gd name="T6" fmla="*/ 151 w 272"/>
                <a:gd name="T7" fmla="*/ 31 h 289"/>
                <a:gd name="T8" fmla="*/ 121 w 272"/>
                <a:gd name="T9" fmla="*/ 23 h 289"/>
                <a:gd name="T10" fmla="*/ 128 w 272"/>
                <a:gd name="T11" fmla="*/ 0 h 289"/>
                <a:gd name="T12" fmla="*/ 68 w 272"/>
                <a:gd name="T13" fmla="*/ 8 h 289"/>
                <a:gd name="T14" fmla="*/ 0 w 272"/>
                <a:gd name="T15" fmla="*/ 15 h 289"/>
                <a:gd name="T16" fmla="*/ 38 w 272"/>
                <a:gd name="T17" fmla="*/ 152 h 289"/>
                <a:gd name="T18" fmla="*/ 60 w 272"/>
                <a:gd name="T19" fmla="*/ 190 h 289"/>
                <a:gd name="T20" fmla="*/ 53 w 272"/>
                <a:gd name="T21" fmla="*/ 213 h 289"/>
                <a:gd name="T22" fmla="*/ 60 w 272"/>
                <a:gd name="T23" fmla="*/ 266 h 289"/>
                <a:gd name="T24" fmla="*/ 75 w 272"/>
                <a:gd name="T25" fmla="*/ 289 h 289"/>
                <a:gd name="T26" fmla="*/ 219 w 272"/>
                <a:gd name="T27" fmla="*/ 273 h 289"/>
                <a:gd name="T28" fmla="*/ 219 w 272"/>
                <a:gd name="T29" fmla="*/ 289 h 289"/>
                <a:gd name="T30" fmla="*/ 227 w 272"/>
                <a:gd name="T31" fmla="*/ 289 h 289"/>
                <a:gd name="T32" fmla="*/ 227 w 272"/>
                <a:gd name="T33" fmla="*/ 258 h 289"/>
                <a:gd name="T34" fmla="*/ 257 w 272"/>
                <a:gd name="T35" fmla="*/ 258 h 289"/>
                <a:gd name="T36" fmla="*/ 257 w 272"/>
                <a:gd name="T37" fmla="*/ 243 h 289"/>
                <a:gd name="T38" fmla="*/ 250 w 272"/>
                <a:gd name="T39" fmla="*/ 243 h 289"/>
                <a:gd name="T40" fmla="*/ 257 w 272"/>
                <a:gd name="T41" fmla="*/ 243 h 289"/>
                <a:gd name="T42" fmla="*/ 250 w 272"/>
                <a:gd name="T43" fmla="*/ 235 h 289"/>
                <a:gd name="T44" fmla="*/ 265 w 272"/>
                <a:gd name="T45" fmla="*/ 205 h 289"/>
                <a:gd name="T46" fmla="*/ 257 w 272"/>
                <a:gd name="T47" fmla="*/ 182 h 289"/>
                <a:gd name="T48" fmla="*/ 272 w 272"/>
                <a:gd name="T49" fmla="*/ 182 h 289"/>
                <a:gd name="T50" fmla="*/ 257 w 272"/>
                <a:gd name="T51" fmla="*/ 16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72" h="289">
                  <a:moveTo>
                    <a:pt x="257" y="160"/>
                  </a:moveTo>
                  <a:lnTo>
                    <a:pt x="234" y="114"/>
                  </a:lnTo>
                  <a:lnTo>
                    <a:pt x="166" y="69"/>
                  </a:lnTo>
                  <a:lnTo>
                    <a:pt x="151" y="31"/>
                  </a:lnTo>
                  <a:lnTo>
                    <a:pt x="121" y="23"/>
                  </a:lnTo>
                  <a:lnTo>
                    <a:pt x="128" y="0"/>
                  </a:lnTo>
                  <a:lnTo>
                    <a:pt x="68" y="8"/>
                  </a:lnTo>
                  <a:lnTo>
                    <a:pt x="0" y="15"/>
                  </a:lnTo>
                  <a:lnTo>
                    <a:pt x="38" y="152"/>
                  </a:lnTo>
                  <a:lnTo>
                    <a:pt x="60" y="190"/>
                  </a:lnTo>
                  <a:lnTo>
                    <a:pt x="53" y="213"/>
                  </a:lnTo>
                  <a:lnTo>
                    <a:pt x="60" y="266"/>
                  </a:lnTo>
                  <a:lnTo>
                    <a:pt x="75" y="289"/>
                  </a:lnTo>
                  <a:lnTo>
                    <a:pt x="219" y="273"/>
                  </a:lnTo>
                  <a:lnTo>
                    <a:pt x="219" y="289"/>
                  </a:lnTo>
                  <a:lnTo>
                    <a:pt x="227" y="289"/>
                  </a:lnTo>
                  <a:lnTo>
                    <a:pt x="227" y="258"/>
                  </a:lnTo>
                  <a:lnTo>
                    <a:pt x="257" y="258"/>
                  </a:lnTo>
                  <a:lnTo>
                    <a:pt x="257" y="243"/>
                  </a:lnTo>
                  <a:lnTo>
                    <a:pt x="250" y="243"/>
                  </a:lnTo>
                  <a:lnTo>
                    <a:pt x="257" y="243"/>
                  </a:lnTo>
                  <a:lnTo>
                    <a:pt x="250" y="235"/>
                  </a:lnTo>
                  <a:lnTo>
                    <a:pt x="265" y="205"/>
                  </a:lnTo>
                  <a:lnTo>
                    <a:pt x="257" y="182"/>
                  </a:lnTo>
                  <a:lnTo>
                    <a:pt x="272" y="182"/>
                  </a:lnTo>
                  <a:lnTo>
                    <a:pt x="257" y="160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474" name="Freeform 161"/>
            <p:cNvSpPr>
              <a:spLocks/>
            </p:cNvSpPr>
            <p:nvPr/>
          </p:nvSpPr>
          <p:spPr bwMode="auto">
            <a:xfrm>
              <a:off x="3444" y="2338"/>
              <a:ext cx="272" cy="289"/>
            </a:xfrm>
            <a:custGeom>
              <a:avLst/>
              <a:gdLst>
                <a:gd name="T0" fmla="*/ 257 w 272"/>
                <a:gd name="T1" fmla="*/ 160 h 289"/>
                <a:gd name="T2" fmla="*/ 234 w 272"/>
                <a:gd name="T3" fmla="*/ 114 h 289"/>
                <a:gd name="T4" fmla="*/ 166 w 272"/>
                <a:gd name="T5" fmla="*/ 69 h 289"/>
                <a:gd name="T6" fmla="*/ 151 w 272"/>
                <a:gd name="T7" fmla="*/ 31 h 289"/>
                <a:gd name="T8" fmla="*/ 121 w 272"/>
                <a:gd name="T9" fmla="*/ 23 h 289"/>
                <a:gd name="T10" fmla="*/ 128 w 272"/>
                <a:gd name="T11" fmla="*/ 0 h 289"/>
                <a:gd name="T12" fmla="*/ 68 w 272"/>
                <a:gd name="T13" fmla="*/ 8 h 289"/>
                <a:gd name="T14" fmla="*/ 0 w 272"/>
                <a:gd name="T15" fmla="*/ 15 h 289"/>
                <a:gd name="T16" fmla="*/ 38 w 272"/>
                <a:gd name="T17" fmla="*/ 152 h 289"/>
                <a:gd name="T18" fmla="*/ 60 w 272"/>
                <a:gd name="T19" fmla="*/ 190 h 289"/>
                <a:gd name="T20" fmla="*/ 53 w 272"/>
                <a:gd name="T21" fmla="*/ 213 h 289"/>
                <a:gd name="T22" fmla="*/ 60 w 272"/>
                <a:gd name="T23" fmla="*/ 266 h 289"/>
                <a:gd name="T24" fmla="*/ 75 w 272"/>
                <a:gd name="T25" fmla="*/ 289 h 289"/>
                <a:gd name="T26" fmla="*/ 219 w 272"/>
                <a:gd name="T27" fmla="*/ 273 h 289"/>
                <a:gd name="T28" fmla="*/ 219 w 272"/>
                <a:gd name="T29" fmla="*/ 289 h 289"/>
                <a:gd name="T30" fmla="*/ 227 w 272"/>
                <a:gd name="T31" fmla="*/ 289 h 289"/>
                <a:gd name="T32" fmla="*/ 227 w 272"/>
                <a:gd name="T33" fmla="*/ 258 h 289"/>
                <a:gd name="T34" fmla="*/ 257 w 272"/>
                <a:gd name="T35" fmla="*/ 258 h 289"/>
                <a:gd name="T36" fmla="*/ 257 w 272"/>
                <a:gd name="T37" fmla="*/ 243 h 289"/>
                <a:gd name="T38" fmla="*/ 250 w 272"/>
                <a:gd name="T39" fmla="*/ 243 h 289"/>
                <a:gd name="T40" fmla="*/ 257 w 272"/>
                <a:gd name="T41" fmla="*/ 243 h 289"/>
                <a:gd name="T42" fmla="*/ 250 w 272"/>
                <a:gd name="T43" fmla="*/ 235 h 289"/>
                <a:gd name="T44" fmla="*/ 265 w 272"/>
                <a:gd name="T45" fmla="*/ 205 h 289"/>
                <a:gd name="T46" fmla="*/ 257 w 272"/>
                <a:gd name="T47" fmla="*/ 182 h 289"/>
                <a:gd name="T48" fmla="*/ 272 w 272"/>
                <a:gd name="T49" fmla="*/ 182 h 289"/>
                <a:gd name="T50" fmla="*/ 257 w 272"/>
                <a:gd name="T51" fmla="*/ 160 h 289"/>
                <a:gd name="T52" fmla="*/ 257 w 272"/>
                <a:gd name="T53" fmla="*/ 167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2" h="289">
                  <a:moveTo>
                    <a:pt x="257" y="160"/>
                  </a:moveTo>
                  <a:lnTo>
                    <a:pt x="234" y="114"/>
                  </a:lnTo>
                  <a:lnTo>
                    <a:pt x="166" y="69"/>
                  </a:lnTo>
                  <a:lnTo>
                    <a:pt x="151" y="31"/>
                  </a:lnTo>
                  <a:lnTo>
                    <a:pt x="121" y="23"/>
                  </a:lnTo>
                  <a:lnTo>
                    <a:pt x="128" y="0"/>
                  </a:lnTo>
                  <a:lnTo>
                    <a:pt x="68" y="8"/>
                  </a:lnTo>
                  <a:lnTo>
                    <a:pt x="0" y="15"/>
                  </a:lnTo>
                  <a:lnTo>
                    <a:pt x="38" y="152"/>
                  </a:lnTo>
                  <a:lnTo>
                    <a:pt x="60" y="190"/>
                  </a:lnTo>
                  <a:lnTo>
                    <a:pt x="53" y="213"/>
                  </a:lnTo>
                  <a:lnTo>
                    <a:pt x="60" y="266"/>
                  </a:lnTo>
                  <a:lnTo>
                    <a:pt x="75" y="289"/>
                  </a:lnTo>
                  <a:lnTo>
                    <a:pt x="219" y="273"/>
                  </a:lnTo>
                  <a:lnTo>
                    <a:pt x="219" y="289"/>
                  </a:lnTo>
                  <a:lnTo>
                    <a:pt x="227" y="289"/>
                  </a:lnTo>
                  <a:lnTo>
                    <a:pt x="227" y="258"/>
                  </a:lnTo>
                  <a:lnTo>
                    <a:pt x="257" y="258"/>
                  </a:lnTo>
                  <a:lnTo>
                    <a:pt x="257" y="243"/>
                  </a:lnTo>
                  <a:lnTo>
                    <a:pt x="250" y="243"/>
                  </a:lnTo>
                  <a:lnTo>
                    <a:pt x="257" y="243"/>
                  </a:lnTo>
                  <a:lnTo>
                    <a:pt x="250" y="235"/>
                  </a:lnTo>
                  <a:lnTo>
                    <a:pt x="265" y="205"/>
                  </a:lnTo>
                  <a:lnTo>
                    <a:pt x="257" y="182"/>
                  </a:lnTo>
                  <a:lnTo>
                    <a:pt x="272" y="182"/>
                  </a:lnTo>
                  <a:lnTo>
                    <a:pt x="257" y="160"/>
                  </a:lnTo>
                  <a:lnTo>
                    <a:pt x="257" y="16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475" name="Freeform 162"/>
            <p:cNvSpPr>
              <a:spLocks/>
            </p:cNvSpPr>
            <p:nvPr/>
          </p:nvSpPr>
          <p:spPr bwMode="auto">
            <a:xfrm>
              <a:off x="2286" y="2892"/>
              <a:ext cx="60" cy="99"/>
            </a:xfrm>
            <a:custGeom>
              <a:avLst/>
              <a:gdLst>
                <a:gd name="T0" fmla="*/ 60 w 60"/>
                <a:gd name="T1" fmla="*/ 53 h 99"/>
                <a:gd name="T2" fmla="*/ 53 w 60"/>
                <a:gd name="T3" fmla="*/ 68 h 99"/>
                <a:gd name="T4" fmla="*/ 45 w 60"/>
                <a:gd name="T5" fmla="*/ 76 h 99"/>
                <a:gd name="T6" fmla="*/ 38 w 60"/>
                <a:gd name="T7" fmla="*/ 68 h 99"/>
                <a:gd name="T8" fmla="*/ 30 w 60"/>
                <a:gd name="T9" fmla="*/ 83 h 99"/>
                <a:gd name="T10" fmla="*/ 23 w 60"/>
                <a:gd name="T11" fmla="*/ 91 h 99"/>
                <a:gd name="T12" fmla="*/ 23 w 60"/>
                <a:gd name="T13" fmla="*/ 99 h 99"/>
                <a:gd name="T14" fmla="*/ 15 w 60"/>
                <a:gd name="T15" fmla="*/ 91 h 99"/>
                <a:gd name="T16" fmla="*/ 7 w 60"/>
                <a:gd name="T17" fmla="*/ 91 h 99"/>
                <a:gd name="T18" fmla="*/ 7 w 60"/>
                <a:gd name="T19" fmla="*/ 46 h 99"/>
                <a:gd name="T20" fmla="*/ 0 w 60"/>
                <a:gd name="T21" fmla="*/ 38 h 99"/>
                <a:gd name="T22" fmla="*/ 7 w 60"/>
                <a:gd name="T23" fmla="*/ 30 h 99"/>
                <a:gd name="T24" fmla="*/ 15 w 60"/>
                <a:gd name="T25" fmla="*/ 23 h 99"/>
                <a:gd name="T26" fmla="*/ 15 w 60"/>
                <a:gd name="T27" fmla="*/ 15 h 99"/>
                <a:gd name="T28" fmla="*/ 7 w 60"/>
                <a:gd name="T29" fmla="*/ 8 h 99"/>
                <a:gd name="T30" fmla="*/ 7 w 60"/>
                <a:gd name="T31" fmla="*/ 0 h 99"/>
                <a:gd name="T32" fmla="*/ 15 w 60"/>
                <a:gd name="T33" fmla="*/ 0 h 99"/>
                <a:gd name="T34" fmla="*/ 23 w 60"/>
                <a:gd name="T35" fmla="*/ 8 h 99"/>
                <a:gd name="T36" fmla="*/ 30 w 60"/>
                <a:gd name="T37" fmla="*/ 15 h 99"/>
                <a:gd name="T38" fmla="*/ 38 w 60"/>
                <a:gd name="T39" fmla="*/ 23 h 99"/>
                <a:gd name="T40" fmla="*/ 45 w 60"/>
                <a:gd name="T41" fmla="*/ 30 h 99"/>
                <a:gd name="T42" fmla="*/ 45 w 60"/>
                <a:gd name="T43" fmla="*/ 38 h 99"/>
                <a:gd name="T44" fmla="*/ 53 w 60"/>
                <a:gd name="T45" fmla="*/ 38 h 99"/>
                <a:gd name="T46" fmla="*/ 53 w 60"/>
                <a:gd name="T47" fmla="*/ 46 h 99"/>
                <a:gd name="T48" fmla="*/ 60 w 60"/>
                <a:gd name="T49" fmla="*/ 5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0" h="99">
                  <a:moveTo>
                    <a:pt x="60" y="53"/>
                  </a:moveTo>
                  <a:lnTo>
                    <a:pt x="53" y="68"/>
                  </a:lnTo>
                  <a:lnTo>
                    <a:pt x="45" y="76"/>
                  </a:lnTo>
                  <a:lnTo>
                    <a:pt x="38" y="68"/>
                  </a:lnTo>
                  <a:lnTo>
                    <a:pt x="30" y="83"/>
                  </a:lnTo>
                  <a:lnTo>
                    <a:pt x="23" y="91"/>
                  </a:lnTo>
                  <a:lnTo>
                    <a:pt x="23" y="99"/>
                  </a:lnTo>
                  <a:lnTo>
                    <a:pt x="15" y="91"/>
                  </a:lnTo>
                  <a:lnTo>
                    <a:pt x="7" y="91"/>
                  </a:lnTo>
                  <a:lnTo>
                    <a:pt x="7" y="46"/>
                  </a:lnTo>
                  <a:lnTo>
                    <a:pt x="0" y="38"/>
                  </a:lnTo>
                  <a:lnTo>
                    <a:pt x="7" y="30"/>
                  </a:lnTo>
                  <a:lnTo>
                    <a:pt x="15" y="23"/>
                  </a:lnTo>
                  <a:lnTo>
                    <a:pt x="15" y="15"/>
                  </a:lnTo>
                  <a:lnTo>
                    <a:pt x="7" y="8"/>
                  </a:lnTo>
                  <a:lnTo>
                    <a:pt x="7" y="0"/>
                  </a:lnTo>
                  <a:lnTo>
                    <a:pt x="15" y="0"/>
                  </a:lnTo>
                  <a:lnTo>
                    <a:pt x="23" y="8"/>
                  </a:lnTo>
                  <a:lnTo>
                    <a:pt x="30" y="15"/>
                  </a:lnTo>
                  <a:lnTo>
                    <a:pt x="38" y="23"/>
                  </a:lnTo>
                  <a:lnTo>
                    <a:pt x="45" y="30"/>
                  </a:lnTo>
                  <a:lnTo>
                    <a:pt x="45" y="38"/>
                  </a:lnTo>
                  <a:lnTo>
                    <a:pt x="53" y="38"/>
                  </a:lnTo>
                  <a:lnTo>
                    <a:pt x="53" y="46"/>
                  </a:lnTo>
                  <a:lnTo>
                    <a:pt x="60" y="53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476" name="Freeform 163"/>
            <p:cNvSpPr>
              <a:spLocks/>
            </p:cNvSpPr>
            <p:nvPr/>
          </p:nvSpPr>
          <p:spPr bwMode="auto">
            <a:xfrm>
              <a:off x="2286" y="2892"/>
              <a:ext cx="60" cy="99"/>
            </a:xfrm>
            <a:custGeom>
              <a:avLst/>
              <a:gdLst>
                <a:gd name="T0" fmla="*/ 60 w 60"/>
                <a:gd name="T1" fmla="*/ 53 h 99"/>
                <a:gd name="T2" fmla="*/ 53 w 60"/>
                <a:gd name="T3" fmla="*/ 68 h 99"/>
                <a:gd name="T4" fmla="*/ 45 w 60"/>
                <a:gd name="T5" fmla="*/ 76 h 99"/>
                <a:gd name="T6" fmla="*/ 38 w 60"/>
                <a:gd name="T7" fmla="*/ 68 h 99"/>
                <a:gd name="T8" fmla="*/ 30 w 60"/>
                <a:gd name="T9" fmla="*/ 83 h 99"/>
                <a:gd name="T10" fmla="*/ 23 w 60"/>
                <a:gd name="T11" fmla="*/ 91 h 99"/>
                <a:gd name="T12" fmla="*/ 23 w 60"/>
                <a:gd name="T13" fmla="*/ 99 h 99"/>
                <a:gd name="T14" fmla="*/ 15 w 60"/>
                <a:gd name="T15" fmla="*/ 91 h 99"/>
                <a:gd name="T16" fmla="*/ 7 w 60"/>
                <a:gd name="T17" fmla="*/ 91 h 99"/>
                <a:gd name="T18" fmla="*/ 7 w 60"/>
                <a:gd name="T19" fmla="*/ 46 h 99"/>
                <a:gd name="T20" fmla="*/ 0 w 60"/>
                <a:gd name="T21" fmla="*/ 38 h 99"/>
                <a:gd name="T22" fmla="*/ 7 w 60"/>
                <a:gd name="T23" fmla="*/ 30 h 99"/>
                <a:gd name="T24" fmla="*/ 15 w 60"/>
                <a:gd name="T25" fmla="*/ 23 h 99"/>
                <a:gd name="T26" fmla="*/ 15 w 60"/>
                <a:gd name="T27" fmla="*/ 15 h 99"/>
                <a:gd name="T28" fmla="*/ 7 w 60"/>
                <a:gd name="T29" fmla="*/ 8 h 99"/>
                <a:gd name="T30" fmla="*/ 7 w 60"/>
                <a:gd name="T31" fmla="*/ 0 h 99"/>
                <a:gd name="T32" fmla="*/ 15 w 60"/>
                <a:gd name="T33" fmla="*/ 0 h 99"/>
                <a:gd name="T34" fmla="*/ 23 w 60"/>
                <a:gd name="T35" fmla="*/ 8 h 99"/>
                <a:gd name="T36" fmla="*/ 30 w 60"/>
                <a:gd name="T37" fmla="*/ 15 h 99"/>
                <a:gd name="T38" fmla="*/ 38 w 60"/>
                <a:gd name="T39" fmla="*/ 23 h 99"/>
                <a:gd name="T40" fmla="*/ 45 w 60"/>
                <a:gd name="T41" fmla="*/ 30 h 99"/>
                <a:gd name="T42" fmla="*/ 45 w 60"/>
                <a:gd name="T43" fmla="*/ 38 h 99"/>
                <a:gd name="T44" fmla="*/ 53 w 60"/>
                <a:gd name="T45" fmla="*/ 38 h 99"/>
                <a:gd name="T46" fmla="*/ 53 w 60"/>
                <a:gd name="T47" fmla="*/ 46 h 99"/>
                <a:gd name="T48" fmla="*/ 60 w 60"/>
                <a:gd name="T49" fmla="*/ 53 h 99"/>
                <a:gd name="T50" fmla="*/ 60 w 60"/>
                <a:gd name="T51" fmla="*/ 6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" h="99">
                  <a:moveTo>
                    <a:pt x="60" y="53"/>
                  </a:moveTo>
                  <a:lnTo>
                    <a:pt x="53" y="68"/>
                  </a:lnTo>
                  <a:lnTo>
                    <a:pt x="45" y="76"/>
                  </a:lnTo>
                  <a:lnTo>
                    <a:pt x="38" y="68"/>
                  </a:lnTo>
                  <a:lnTo>
                    <a:pt x="30" y="83"/>
                  </a:lnTo>
                  <a:lnTo>
                    <a:pt x="23" y="91"/>
                  </a:lnTo>
                  <a:lnTo>
                    <a:pt x="23" y="99"/>
                  </a:lnTo>
                  <a:lnTo>
                    <a:pt x="15" y="91"/>
                  </a:lnTo>
                  <a:lnTo>
                    <a:pt x="7" y="91"/>
                  </a:lnTo>
                  <a:lnTo>
                    <a:pt x="7" y="46"/>
                  </a:lnTo>
                  <a:lnTo>
                    <a:pt x="0" y="38"/>
                  </a:lnTo>
                  <a:lnTo>
                    <a:pt x="7" y="30"/>
                  </a:lnTo>
                  <a:lnTo>
                    <a:pt x="15" y="23"/>
                  </a:lnTo>
                  <a:lnTo>
                    <a:pt x="15" y="15"/>
                  </a:lnTo>
                  <a:lnTo>
                    <a:pt x="7" y="8"/>
                  </a:lnTo>
                  <a:lnTo>
                    <a:pt x="7" y="0"/>
                  </a:lnTo>
                  <a:lnTo>
                    <a:pt x="15" y="0"/>
                  </a:lnTo>
                  <a:lnTo>
                    <a:pt x="23" y="8"/>
                  </a:lnTo>
                  <a:lnTo>
                    <a:pt x="30" y="15"/>
                  </a:lnTo>
                  <a:lnTo>
                    <a:pt x="38" y="23"/>
                  </a:lnTo>
                  <a:lnTo>
                    <a:pt x="45" y="30"/>
                  </a:lnTo>
                  <a:lnTo>
                    <a:pt x="45" y="38"/>
                  </a:lnTo>
                  <a:lnTo>
                    <a:pt x="53" y="38"/>
                  </a:lnTo>
                  <a:lnTo>
                    <a:pt x="53" y="46"/>
                  </a:lnTo>
                  <a:lnTo>
                    <a:pt x="60" y="53"/>
                  </a:lnTo>
                  <a:lnTo>
                    <a:pt x="60" y="61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477" name="Freeform 164"/>
            <p:cNvSpPr>
              <a:spLocks/>
            </p:cNvSpPr>
            <p:nvPr/>
          </p:nvSpPr>
          <p:spPr bwMode="auto">
            <a:xfrm>
              <a:off x="2256" y="2839"/>
              <a:ext cx="37" cy="30"/>
            </a:xfrm>
            <a:custGeom>
              <a:avLst/>
              <a:gdLst>
                <a:gd name="T0" fmla="*/ 37 w 37"/>
                <a:gd name="T1" fmla="*/ 23 h 30"/>
                <a:gd name="T2" fmla="*/ 30 w 37"/>
                <a:gd name="T3" fmla="*/ 15 h 30"/>
                <a:gd name="T4" fmla="*/ 22 w 37"/>
                <a:gd name="T5" fmla="*/ 8 h 30"/>
                <a:gd name="T6" fmla="*/ 7 w 37"/>
                <a:gd name="T7" fmla="*/ 8 h 30"/>
                <a:gd name="T8" fmla="*/ 7 w 37"/>
                <a:gd name="T9" fmla="*/ 0 h 30"/>
                <a:gd name="T10" fmla="*/ 0 w 37"/>
                <a:gd name="T11" fmla="*/ 0 h 30"/>
                <a:gd name="T12" fmla="*/ 0 w 37"/>
                <a:gd name="T13" fmla="*/ 15 h 30"/>
                <a:gd name="T14" fmla="*/ 7 w 37"/>
                <a:gd name="T15" fmla="*/ 15 h 30"/>
                <a:gd name="T16" fmla="*/ 15 w 37"/>
                <a:gd name="T17" fmla="*/ 30 h 30"/>
                <a:gd name="T18" fmla="*/ 30 w 37"/>
                <a:gd name="T19" fmla="*/ 30 h 30"/>
                <a:gd name="T20" fmla="*/ 30 w 37"/>
                <a:gd name="T21" fmla="*/ 23 h 30"/>
                <a:gd name="T22" fmla="*/ 37 w 37"/>
                <a:gd name="T23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30">
                  <a:moveTo>
                    <a:pt x="37" y="23"/>
                  </a:moveTo>
                  <a:lnTo>
                    <a:pt x="30" y="15"/>
                  </a:lnTo>
                  <a:lnTo>
                    <a:pt x="22" y="8"/>
                  </a:lnTo>
                  <a:lnTo>
                    <a:pt x="7" y="8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15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37" y="23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478" name="Freeform 165"/>
            <p:cNvSpPr>
              <a:spLocks/>
            </p:cNvSpPr>
            <p:nvPr/>
          </p:nvSpPr>
          <p:spPr bwMode="auto">
            <a:xfrm>
              <a:off x="2256" y="2839"/>
              <a:ext cx="37" cy="30"/>
            </a:xfrm>
            <a:custGeom>
              <a:avLst/>
              <a:gdLst>
                <a:gd name="T0" fmla="*/ 37 w 37"/>
                <a:gd name="T1" fmla="*/ 23 h 30"/>
                <a:gd name="T2" fmla="*/ 30 w 37"/>
                <a:gd name="T3" fmla="*/ 15 h 30"/>
                <a:gd name="T4" fmla="*/ 22 w 37"/>
                <a:gd name="T5" fmla="*/ 8 h 30"/>
                <a:gd name="T6" fmla="*/ 7 w 37"/>
                <a:gd name="T7" fmla="*/ 8 h 30"/>
                <a:gd name="T8" fmla="*/ 7 w 37"/>
                <a:gd name="T9" fmla="*/ 0 h 30"/>
                <a:gd name="T10" fmla="*/ 0 w 37"/>
                <a:gd name="T11" fmla="*/ 0 h 30"/>
                <a:gd name="T12" fmla="*/ 0 w 37"/>
                <a:gd name="T13" fmla="*/ 15 h 30"/>
                <a:gd name="T14" fmla="*/ 7 w 37"/>
                <a:gd name="T15" fmla="*/ 15 h 30"/>
                <a:gd name="T16" fmla="*/ 15 w 37"/>
                <a:gd name="T17" fmla="*/ 30 h 30"/>
                <a:gd name="T18" fmla="*/ 30 w 37"/>
                <a:gd name="T19" fmla="*/ 30 h 30"/>
                <a:gd name="T20" fmla="*/ 30 w 37"/>
                <a:gd name="T21" fmla="*/ 23 h 30"/>
                <a:gd name="T22" fmla="*/ 37 w 37"/>
                <a:gd name="T23" fmla="*/ 23 h 30"/>
                <a:gd name="T24" fmla="*/ 37 w 37"/>
                <a:gd name="T2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0">
                  <a:moveTo>
                    <a:pt x="37" y="23"/>
                  </a:moveTo>
                  <a:lnTo>
                    <a:pt x="30" y="15"/>
                  </a:lnTo>
                  <a:lnTo>
                    <a:pt x="22" y="8"/>
                  </a:lnTo>
                  <a:lnTo>
                    <a:pt x="7" y="8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15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37" y="23"/>
                  </a:lnTo>
                  <a:lnTo>
                    <a:pt x="37" y="3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479" name="Freeform 166"/>
            <p:cNvSpPr>
              <a:spLocks/>
            </p:cNvSpPr>
            <p:nvPr/>
          </p:nvSpPr>
          <p:spPr bwMode="auto">
            <a:xfrm>
              <a:off x="2180" y="2793"/>
              <a:ext cx="30" cy="31"/>
            </a:xfrm>
            <a:custGeom>
              <a:avLst/>
              <a:gdLst>
                <a:gd name="T0" fmla="*/ 30 w 30"/>
                <a:gd name="T1" fmla="*/ 23 h 31"/>
                <a:gd name="T2" fmla="*/ 23 w 30"/>
                <a:gd name="T3" fmla="*/ 16 h 31"/>
                <a:gd name="T4" fmla="*/ 23 w 30"/>
                <a:gd name="T5" fmla="*/ 8 h 31"/>
                <a:gd name="T6" fmla="*/ 15 w 30"/>
                <a:gd name="T7" fmla="*/ 0 h 31"/>
                <a:gd name="T8" fmla="*/ 8 w 30"/>
                <a:gd name="T9" fmla="*/ 0 h 31"/>
                <a:gd name="T10" fmla="*/ 8 w 30"/>
                <a:gd name="T11" fmla="*/ 8 h 31"/>
                <a:gd name="T12" fmla="*/ 0 w 30"/>
                <a:gd name="T13" fmla="*/ 8 h 31"/>
                <a:gd name="T14" fmla="*/ 0 w 30"/>
                <a:gd name="T15" fmla="*/ 16 h 31"/>
                <a:gd name="T16" fmla="*/ 8 w 30"/>
                <a:gd name="T17" fmla="*/ 23 h 31"/>
                <a:gd name="T18" fmla="*/ 15 w 30"/>
                <a:gd name="T19" fmla="*/ 23 h 31"/>
                <a:gd name="T20" fmla="*/ 23 w 30"/>
                <a:gd name="T21" fmla="*/ 31 h 31"/>
                <a:gd name="T22" fmla="*/ 30 w 30"/>
                <a:gd name="T23" fmla="*/ 2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1">
                  <a:moveTo>
                    <a:pt x="30" y="23"/>
                  </a:moveTo>
                  <a:lnTo>
                    <a:pt x="23" y="16"/>
                  </a:lnTo>
                  <a:lnTo>
                    <a:pt x="23" y="8"/>
                  </a:lnTo>
                  <a:lnTo>
                    <a:pt x="15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16"/>
                  </a:lnTo>
                  <a:lnTo>
                    <a:pt x="8" y="23"/>
                  </a:lnTo>
                  <a:lnTo>
                    <a:pt x="15" y="23"/>
                  </a:lnTo>
                  <a:lnTo>
                    <a:pt x="23" y="31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480" name="Freeform 167"/>
            <p:cNvSpPr>
              <a:spLocks/>
            </p:cNvSpPr>
            <p:nvPr/>
          </p:nvSpPr>
          <p:spPr bwMode="auto">
            <a:xfrm>
              <a:off x="2180" y="2793"/>
              <a:ext cx="30" cy="31"/>
            </a:xfrm>
            <a:custGeom>
              <a:avLst/>
              <a:gdLst>
                <a:gd name="T0" fmla="*/ 30 w 30"/>
                <a:gd name="T1" fmla="*/ 23 h 31"/>
                <a:gd name="T2" fmla="*/ 23 w 30"/>
                <a:gd name="T3" fmla="*/ 16 h 31"/>
                <a:gd name="T4" fmla="*/ 23 w 30"/>
                <a:gd name="T5" fmla="*/ 8 h 31"/>
                <a:gd name="T6" fmla="*/ 15 w 30"/>
                <a:gd name="T7" fmla="*/ 0 h 31"/>
                <a:gd name="T8" fmla="*/ 8 w 30"/>
                <a:gd name="T9" fmla="*/ 0 h 31"/>
                <a:gd name="T10" fmla="*/ 8 w 30"/>
                <a:gd name="T11" fmla="*/ 8 h 31"/>
                <a:gd name="T12" fmla="*/ 0 w 30"/>
                <a:gd name="T13" fmla="*/ 8 h 31"/>
                <a:gd name="T14" fmla="*/ 0 w 30"/>
                <a:gd name="T15" fmla="*/ 16 h 31"/>
                <a:gd name="T16" fmla="*/ 8 w 30"/>
                <a:gd name="T17" fmla="*/ 23 h 31"/>
                <a:gd name="T18" fmla="*/ 15 w 30"/>
                <a:gd name="T19" fmla="*/ 23 h 31"/>
                <a:gd name="T20" fmla="*/ 23 w 30"/>
                <a:gd name="T21" fmla="*/ 31 h 31"/>
                <a:gd name="T22" fmla="*/ 30 w 30"/>
                <a:gd name="T23" fmla="*/ 23 h 31"/>
                <a:gd name="T24" fmla="*/ 30 w 30"/>
                <a:gd name="T2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1">
                  <a:moveTo>
                    <a:pt x="30" y="23"/>
                  </a:moveTo>
                  <a:lnTo>
                    <a:pt x="23" y="16"/>
                  </a:lnTo>
                  <a:lnTo>
                    <a:pt x="23" y="8"/>
                  </a:lnTo>
                  <a:lnTo>
                    <a:pt x="15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16"/>
                  </a:lnTo>
                  <a:lnTo>
                    <a:pt x="8" y="23"/>
                  </a:lnTo>
                  <a:lnTo>
                    <a:pt x="15" y="23"/>
                  </a:lnTo>
                  <a:lnTo>
                    <a:pt x="23" y="31"/>
                  </a:lnTo>
                  <a:lnTo>
                    <a:pt x="30" y="23"/>
                  </a:lnTo>
                  <a:lnTo>
                    <a:pt x="30" y="31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481" name="Freeform 168"/>
            <p:cNvSpPr>
              <a:spLocks/>
            </p:cNvSpPr>
            <p:nvPr/>
          </p:nvSpPr>
          <p:spPr bwMode="auto">
            <a:xfrm>
              <a:off x="2225" y="2824"/>
              <a:ext cx="31" cy="15"/>
            </a:xfrm>
            <a:custGeom>
              <a:avLst/>
              <a:gdLst>
                <a:gd name="T0" fmla="*/ 31 w 31"/>
                <a:gd name="T1" fmla="*/ 7 h 15"/>
                <a:gd name="T2" fmla="*/ 23 w 31"/>
                <a:gd name="T3" fmla="*/ 15 h 15"/>
                <a:gd name="T4" fmla="*/ 8 w 31"/>
                <a:gd name="T5" fmla="*/ 7 h 15"/>
                <a:gd name="T6" fmla="*/ 0 w 31"/>
                <a:gd name="T7" fmla="*/ 7 h 15"/>
                <a:gd name="T8" fmla="*/ 0 w 31"/>
                <a:gd name="T9" fmla="*/ 0 h 15"/>
                <a:gd name="T10" fmla="*/ 15 w 31"/>
                <a:gd name="T11" fmla="*/ 7 h 15"/>
                <a:gd name="T12" fmla="*/ 15 w 31"/>
                <a:gd name="T13" fmla="*/ 0 h 15"/>
                <a:gd name="T14" fmla="*/ 23 w 31"/>
                <a:gd name="T15" fmla="*/ 7 h 15"/>
                <a:gd name="T16" fmla="*/ 31 w 31"/>
                <a:gd name="T17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5">
                  <a:moveTo>
                    <a:pt x="31" y="7"/>
                  </a:moveTo>
                  <a:lnTo>
                    <a:pt x="23" y="15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15" y="7"/>
                  </a:lnTo>
                  <a:lnTo>
                    <a:pt x="15" y="0"/>
                  </a:lnTo>
                  <a:lnTo>
                    <a:pt x="23" y="7"/>
                  </a:lnTo>
                  <a:lnTo>
                    <a:pt x="31" y="7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482" name="Freeform 169"/>
            <p:cNvSpPr>
              <a:spLocks/>
            </p:cNvSpPr>
            <p:nvPr/>
          </p:nvSpPr>
          <p:spPr bwMode="auto">
            <a:xfrm>
              <a:off x="2225" y="2824"/>
              <a:ext cx="31" cy="15"/>
            </a:xfrm>
            <a:custGeom>
              <a:avLst/>
              <a:gdLst>
                <a:gd name="T0" fmla="*/ 31 w 31"/>
                <a:gd name="T1" fmla="*/ 7 h 15"/>
                <a:gd name="T2" fmla="*/ 23 w 31"/>
                <a:gd name="T3" fmla="*/ 15 h 15"/>
                <a:gd name="T4" fmla="*/ 8 w 31"/>
                <a:gd name="T5" fmla="*/ 7 h 15"/>
                <a:gd name="T6" fmla="*/ 0 w 31"/>
                <a:gd name="T7" fmla="*/ 7 h 15"/>
                <a:gd name="T8" fmla="*/ 0 w 31"/>
                <a:gd name="T9" fmla="*/ 0 h 15"/>
                <a:gd name="T10" fmla="*/ 15 w 31"/>
                <a:gd name="T11" fmla="*/ 7 h 15"/>
                <a:gd name="T12" fmla="*/ 15 w 31"/>
                <a:gd name="T13" fmla="*/ 0 h 15"/>
                <a:gd name="T14" fmla="*/ 23 w 31"/>
                <a:gd name="T15" fmla="*/ 7 h 15"/>
                <a:gd name="T16" fmla="*/ 31 w 31"/>
                <a:gd name="T17" fmla="*/ 7 h 15"/>
                <a:gd name="T18" fmla="*/ 31 w 31"/>
                <a:gd name="T1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15">
                  <a:moveTo>
                    <a:pt x="31" y="7"/>
                  </a:moveTo>
                  <a:lnTo>
                    <a:pt x="23" y="15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15" y="7"/>
                  </a:lnTo>
                  <a:lnTo>
                    <a:pt x="15" y="0"/>
                  </a:lnTo>
                  <a:lnTo>
                    <a:pt x="23" y="7"/>
                  </a:lnTo>
                  <a:lnTo>
                    <a:pt x="31" y="7"/>
                  </a:lnTo>
                  <a:lnTo>
                    <a:pt x="31" y="15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483" name="Freeform 170"/>
            <p:cNvSpPr>
              <a:spLocks/>
            </p:cNvSpPr>
            <p:nvPr/>
          </p:nvSpPr>
          <p:spPr bwMode="auto">
            <a:xfrm>
              <a:off x="2104" y="2755"/>
              <a:ext cx="23" cy="23"/>
            </a:xfrm>
            <a:custGeom>
              <a:avLst/>
              <a:gdLst>
                <a:gd name="T0" fmla="*/ 23 w 23"/>
                <a:gd name="T1" fmla="*/ 8 h 23"/>
                <a:gd name="T2" fmla="*/ 23 w 23"/>
                <a:gd name="T3" fmla="*/ 16 h 23"/>
                <a:gd name="T4" fmla="*/ 15 w 23"/>
                <a:gd name="T5" fmla="*/ 23 h 23"/>
                <a:gd name="T6" fmla="*/ 8 w 23"/>
                <a:gd name="T7" fmla="*/ 23 h 23"/>
                <a:gd name="T8" fmla="*/ 0 w 23"/>
                <a:gd name="T9" fmla="*/ 16 h 23"/>
                <a:gd name="T10" fmla="*/ 0 w 23"/>
                <a:gd name="T11" fmla="*/ 8 h 23"/>
                <a:gd name="T12" fmla="*/ 8 w 23"/>
                <a:gd name="T13" fmla="*/ 0 h 23"/>
                <a:gd name="T14" fmla="*/ 23 w 23"/>
                <a:gd name="T15" fmla="*/ 0 h 23"/>
                <a:gd name="T16" fmla="*/ 23 w 23"/>
                <a:gd name="T17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23">
                  <a:moveTo>
                    <a:pt x="23" y="8"/>
                  </a:moveTo>
                  <a:lnTo>
                    <a:pt x="23" y="16"/>
                  </a:lnTo>
                  <a:lnTo>
                    <a:pt x="15" y="23"/>
                  </a:lnTo>
                  <a:lnTo>
                    <a:pt x="8" y="23"/>
                  </a:lnTo>
                  <a:lnTo>
                    <a:pt x="0" y="16"/>
                  </a:lnTo>
                  <a:lnTo>
                    <a:pt x="0" y="8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484" name="Freeform 171"/>
            <p:cNvSpPr>
              <a:spLocks/>
            </p:cNvSpPr>
            <p:nvPr/>
          </p:nvSpPr>
          <p:spPr bwMode="auto">
            <a:xfrm>
              <a:off x="2104" y="2755"/>
              <a:ext cx="23" cy="23"/>
            </a:xfrm>
            <a:custGeom>
              <a:avLst/>
              <a:gdLst>
                <a:gd name="T0" fmla="*/ 23 w 23"/>
                <a:gd name="T1" fmla="*/ 8 h 23"/>
                <a:gd name="T2" fmla="*/ 23 w 23"/>
                <a:gd name="T3" fmla="*/ 16 h 23"/>
                <a:gd name="T4" fmla="*/ 15 w 23"/>
                <a:gd name="T5" fmla="*/ 23 h 23"/>
                <a:gd name="T6" fmla="*/ 8 w 23"/>
                <a:gd name="T7" fmla="*/ 23 h 23"/>
                <a:gd name="T8" fmla="*/ 0 w 23"/>
                <a:gd name="T9" fmla="*/ 16 h 23"/>
                <a:gd name="T10" fmla="*/ 0 w 23"/>
                <a:gd name="T11" fmla="*/ 8 h 23"/>
                <a:gd name="T12" fmla="*/ 8 w 23"/>
                <a:gd name="T13" fmla="*/ 0 h 23"/>
                <a:gd name="T14" fmla="*/ 23 w 23"/>
                <a:gd name="T15" fmla="*/ 0 h 23"/>
                <a:gd name="T16" fmla="*/ 23 w 23"/>
                <a:gd name="T17" fmla="*/ 8 h 23"/>
                <a:gd name="T18" fmla="*/ 23 w 23"/>
                <a:gd name="T19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23">
                  <a:moveTo>
                    <a:pt x="23" y="8"/>
                  </a:moveTo>
                  <a:lnTo>
                    <a:pt x="23" y="16"/>
                  </a:lnTo>
                  <a:lnTo>
                    <a:pt x="15" y="23"/>
                  </a:lnTo>
                  <a:lnTo>
                    <a:pt x="8" y="23"/>
                  </a:lnTo>
                  <a:lnTo>
                    <a:pt x="0" y="16"/>
                  </a:lnTo>
                  <a:lnTo>
                    <a:pt x="0" y="8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8"/>
                  </a:lnTo>
                  <a:lnTo>
                    <a:pt x="23" y="1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485" name="Freeform 172"/>
            <p:cNvSpPr>
              <a:spLocks/>
            </p:cNvSpPr>
            <p:nvPr/>
          </p:nvSpPr>
          <p:spPr bwMode="auto">
            <a:xfrm>
              <a:off x="2082" y="2763"/>
              <a:ext cx="7" cy="23"/>
            </a:xfrm>
            <a:custGeom>
              <a:avLst/>
              <a:gdLst>
                <a:gd name="T0" fmla="*/ 7 w 7"/>
                <a:gd name="T1" fmla="*/ 8 h 23"/>
                <a:gd name="T2" fmla="*/ 7 w 7"/>
                <a:gd name="T3" fmla="*/ 0 h 23"/>
                <a:gd name="T4" fmla="*/ 7 w 7"/>
                <a:gd name="T5" fmla="*/ 8 h 23"/>
                <a:gd name="T6" fmla="*/ 0 w 7"/>
                <a:gd name="T7" fmla="*/ 15 h 23"/>
                <a:gd name="T8" fmla="*/ 0 w 7"/>
                <a:gd name="T9" fmla="*/ 23 h 23"/>
                <a:gd name="T10" fmla="*/ 7 w 7"/>
                <a:gd name="T11" fmla="*/ 15 h 23"/>
                <a:gd name="T12" fmla="*/ 7 w 7"/>
                <a:gd name="T13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3">
                  <a:moveTo>
                    <a:pt x="7" y="8"/>
                  </a:moveTo>
                  <a:lnTo>
                    <a:pt x="7" y="0"/>
                  </a:lnTo>
                  <a:lnTo>
                    <a:pt x="7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7" y="15"/>
                  </a:lnTo>
                  <a:lnTo>
                    <a:pt x="7" y="8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486" name="Freeform 173"/>
            <p:cNvSpPr>
              <a:spLocks/>
            </p:cNvSpPr>
            <p:nvPr/>
          </p:nvSpPr>
          <p:spPr bwMode="auto">
            <a:xfrm>
              <a:off x="2082" y="2763"/>
              <a:ext cx="7" cy="23"/>
            </a:xfrm>
            <a:custGeom>
              <a:avLst/>
              <a:gdLst>
                <a:gd name="T0" fmla="*/ 7 w 7"/>
                <a:gd name="T1" fmla="*/ 8 h 23"/>
                <a:gd name="T2" fmla="*/ 7 w 7"/>
                <a:gd name="T3" fmla="*/ 0 h 23"/>
                <a:gd name="T4" fmla="*/ 7 w 7"/>
                <a:gd name="T5" fmla="*/ 8 h 23"/>
                <a:gd name="T6" fmla="*/ 0 w 7"/>
                <a:gd name="T7" fmla="*/ 15 h 23"/>
                <a:gd name="T8" fmla="*/ 0 w 7"/>
                <a:gd name="T9" fmla="*/ 23 h 23"/>
                <a:gd name="T10" fmla="*/ 7 w 7"/>
                <a:gd name="T11" fmla="*/ 15 h 23"/>
                <a:gd name="T12" fmla="*/ 7 w 7"/>
                <a:gd name="T13" fmla="*/ 8 h 23"/>
                <a:gd name="T14" fmla="*/ 7 w 7"/>
                <a:gd name="T15" fmla="*/ 1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3">
                  <a:moveTo>
                    <a:pt x="7" y="8"/>
                  </a:moveTo>
                  <a:lnTo>
                    <a:pt x="7" y="0"/>
                  </a:lnTo>
                  <a:lnTo>
                    <a:pt x="7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7" y="15"/>
                  </a:lnTo>
                  <a:lnTo>
                    <a:pt x="7" y="8"/>
                  </a:lnTo>
                  <a:lnTo>
                    <a:pt x="7" y="15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19487" name="Freeform 174"/>
            <p:cNvSpPr>
              <a:spLocks/>
            </p:cNvSpPr>
            <p:nvPr/>
          </p:nvSpPr>
          <p:spPr bwMode="auto">
            <a:xfrm>
              <a:off x="2256" y="2869"/>
              <a:ext cx="7" cy="8"/>
            </a:xfrm>
            <a:custGeom>
              <a:avLst/>
              <a:gdLst>
                <a:gd name="T0" fmla="*/ 7 w 7"/>
                <a:gd name="T1" fmla="*/ 8 h 8"/>
                <a:gd name="T2" fmla="*/ 0 w 7"/>
                <a:gd name="T3" fmla="*/ 8 h 8"/>
                <a:gd name="T4" fmla="*/ 7 w 7"/>
                <a:gd name="T5" fmla="*/ 0 h 8"/>
                <a:gd name="T6" fmla="*/ 7 w 7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8">
                  <a:moveTo>
                    <a:pt x="7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7" y="8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56" name="Freeform 175"/>
            <p:cNvSpPr>
              <a:spLocks/>
            </p:cNvSpPr>
            <p:nvPr/>
          </p:nvSpPr>
          <p:spPr bwMode="auto">
            <a:xfrm>
              <a:off x="2256" y="2869"/>
              <a:ext cx="7" cy="15"/>
            </a:xfrm>
            <a:custGeom>
              <a:avLst/>
              <a:gdLst>
                <a:gd name="T0" fmla="*/ 7 w 7"/>
                <a:gd name="T1" fmla="*/ 8 h 15"/>
                <a:gd name="T2" fmla="*/ 0 w 7"/>
                <a:gd name="T3" fmla="*/ 8 h 15"/>
                <a:gd name="T4" fmla="*/ 7 w 7"/>
                <a:gd name="T5" fmla="*/ 0 h 15"/>
                <a:gd name="T6" fmla="*/ 7 w 7"/>
                <a:gd name="T7" fmla="*/ 8 h 15"/>
                <a:gd name="T8" fmla="*/ 7 w 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5">
                  <a:moveTo>
                    <a:pt x="7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7" y="8"/>
                  </a:lnTo>
                  <a:lnTo>
                    <a:pt x="7" y="15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57" name="Freeform 176"/>
            <p:cNvSpPr>
              <a:spLocks/>
            </p:cNvSpPr>
            <p:nvPr/>
          </p:nvSpPr>
          <p:spPr bwMode="auto">
            <a:xfrm>
              <a:off x="2240" y="2847"/>
              <a:ext cx="8" cy="15"/>
            </a:xfrm>
            <a:custGeom>
              <a:avLst/>
              <a:gdLst>
                <a:gd name="T0" fmla="*/ 8 w 8"/>
                <a:gd name="T1" fmla="*/ 7 h 15"/>
                <a:gd name="T2" fmla="*/ 8 w 8"/>
                <a:gd name="T3" fmla="*/ 15 h 15"/>
                <a:gd name="T4" fmla="*/ 0 w 8"/>
                <a:gd name="T5" fmla="*/ 15 h 15"/>
                <a:gd name="T6" fmla="*/ 0 w 8"/>
                <a:gd name="T7" fmla="*/ 0 h 15"/>
                <a:gd name="T8" fmla="*/ 8 w 8"/>
                <a:gd name="T9" fmla="*/ 0 h 15"/>
                <a:gd name="T10" fmla="*/ 8 w 8"/>
                <a:gd name="T11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5">
                  <a:moveTo>
                    <a:pt x="8" y="7"/>
                  </a:moveTo>
                  <a:lnTo>
                    <a:pt x="8" y="1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7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58" name="Freeform 177"/>
            <p:cNvSpPr>
              <a:spLocks/>
            </p:cNvSpPr>
            <p:nvPr/>
          </p:nvSpPr>
          <p:spPr bwMode="auto">
            <a:xfrm>
              <a:off x="2240" y="2847"/>
              <a:ext cx="8" cy="15"/>
            </a:xfrm>
            <a:custGeom>
              <a:avLst/>
              <a:gdLst>
                <a:gd name="T0" fmla="*/ 8 w 8"/>
                <a:gd name="T1" fmla="*/ 7 h 15"/>
                <a:gd name="T2" fmla="*/ 8 w 8"/>
                <a:gd name="T3" fmla="*/ 15 h 15"/>
                <a:gd name="T4" fmla="*/ 0 w 8"/>
                <a:gd name="T5" fmla="*/ 15 h 15"/>
                <a:gd name="T6" fmla="*/ 0 w 8"/>
                <a:gd name="T7" fmla="*/ 0 h 15"/>
                <a:gd name="T8" fmla="*/ 8 w 8"/>
                <a:gd name="T9" fmla="*/ 0 h 15"/>
                <a:gd name="T10" fmla="*/ 8 w 8"/>
                <a:gd name="T11" fmla="*/ 7 h 15"/>
                <a:gd name="T12" fmla="*/ 8 w 8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5">
                  <a:moveTo>
                    <a:pt x="8" y="7"/>
                  </a:moveTo>
                  <a:lnTo>
                    <a:pt x="8" y="1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8" y="15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59" name="Freeform 178"/>
            <p:cNvSpPr>
              <a:spLocks/>
            </p:cNvSpPr>
            <p:nvPr/>
          </p:nvSpPr>
          <p:spPr bwMode="auto">
            <a:xfrm>
              <a:off x="1923" y="1390"/>
              <a:ext cx="302" cy="486"/>
            </a:xfrm>
            <a:custGeom>
              <a:avLst/>
              <a:gdLst>
                <a:gd name="T0" fmla="*/ 302 w 302"/>
                <a:gd name="T1" fmla="*/ 334 h 486"/>
                <a:gd name="T2" fmla="*/ 287 w 302"/>
                <a:gd name="T3" fmla="*/ 311 h 486"/>
                <a:gd name="T4" fmla="*/ 280 w 302"/>
                <a:gd name="T5" fmla="*/ 326 h 486"/>
                <a:gd name="T6" fmla="*/ 242 w 302"/>
                <a:gd name="T7" fmla="*/ 319 h 486"/>
                <a:gd name="T8" fmla="*/ 219 w 302"/>
                <a:gd name="T9" fmla="*/ 326 h 486"/>
                <a:gd name="T10" fmla="*/ 212 w 302"/>
                <a:gd name="T11" fmla="*/ 296 h 486"/>
                <a:gd name="T12" fmla="*/ 196 w 302"/>
                <a:gd name="T13" fmla="*/ 288 h 486"/>
                <a:gd name="T14" fmla="*/ 181 w 302"/>
                <a:gd name="T15" fmla="*/ 235 h 486"/>
                <a:gd name="T16" fmla="*/ 166 w 302"/>
                <a:gd name="T17" fmla="*/ 243 h 486"/>
                <a:gd name="T18" fmla="*/ 159 w 302"/>
                <a:gd name="T19" fmla="*/ 235 h 486"/>
                <a:gd name="T20" fmla="*/ 181 w 302"/>
                <a:gd name="T21" fmla="*/ 167 h 486"/>
                <a:gd name="T22" fmla="*/ 159 w 302"/>
                <a:gd name="T23" fmla="*/ 167 h 486"/>
                <a:gd name="T24" fmla="*/ 143 w 302"/>
                <a:gd name="T25" fmla="*/ 121 h 486"/>
                <a:gd name="T26" fmla="*/ 128 w 302"/>
                <a:gd name="T27" fmla="*/ 106 h 486"/>
                <a:gd name="T28" fmla="*/ 128 w 302"/>
                <a:gd name="T29" fmla="*/ 91 h 486"/>
                <a:gd name="T30" fmla="*/ 121 w 302"/>
                <a:gd name="T31" fmla="*/ 76 h 486"/>
                <a:gd name="T32" fmla="*/ 136 w 302"/>
                <a:gd name="T33" fmla="*/ 8 h 486"/>
                <a:gd name="T34" fmla="*/ 98 w 302"/>
                <a:gd name="T35" fmla="*/ 0 h 486"/>
                <a:gd name="T36" fmla="*/ 60 w 302"/>
                <a:gd name="T37" fmla="*/ 167 h 486"/>
                <a:gd name="T38" fmla="*/ 60 w 302"/>
                <a:gd name="T39" fmla="*/ 190 h 486"/>
                <a:gd name="T40" fmla="*/ 75 w 302"/>
                <a:gd name="T41" fmla="*/ 212 h 486"/>
                <a:gd name="T42" fmla="*/ 22 w 302"/>
                <a:gd name="T43" fmla="*/ 281 h 486"/>
                <a:gd name="T44" fmla="*/ 30 w 302"/>
                <a:gd name="T45" fmla="*/ 303 h 486"/>
                <a:gd name="T46" fmla="*/ 0 w 302"/>
                <a:gd name="T47" fmla="*/ 432 h 486"/>
                <a:gd name="T48" fmla="*/ 136 w 302"/>
                <a:gd name="T49" fmla="*/ 463 h 486"/>
                <a:gd name="T50" fmla="*/ 272 w 302"/>
                <a:gd name="T51" fmla="*/ 486 h 486"/>
                <a:gd name="T52" fmla="*/ 302 w 302"/>
                <a:gd name="T53" fmla="*/ 334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02" h="486">
                  <a:moveTo>
                    <a:pt x="302" y="334"/>
                  </a:moveTo>
                  <a:lnTo>
                    <a:pt x="287" y="311"/>
                  </a:lnTo>
                  <a:lnTo>
                    <a:pt x="280" y="326"/>
                  </a:lnTo>
                  <a:lnTo>
                    <a:pt x="242" y="319"/>
                  </a:lnTo>
                  <a:lnTo>
                    <a:pt x="219" y="326"/>
                  </a:lnTo>
                  <a:lnTo>
                    <a:pt x="212" y="296"/>
                  </a:lnTo>
                  <a:lnTo>
                    <a:pt x="196" y="288"/>
                  </a:lnTo>
                  <a:lnTo>
                    <a:pt x="181" y="235"/>
                  </a:lnTo>
                  <a:lnTo>
                    <a:pt x="166" y="243"/>
                  </a:lnTo>
                  <a:lnTo>
                    <a:pt x="159" y="235"/>
                  </a:lnTo>
                  <a:lnTo>
                    <a:pt x="181" y="167"/>
                  </a:lnTo>
                  <a:lnTo>
                    <a:pt x="159" y="167"/>
                  </a:lnTo>
                  <a:lnTo>
                    <a:pt x="143" y="121"/>
                  </a:lnTo>
                  <a:lnTo>
                    <a:pt x="128" y="106"/>
                  </a:lnTo>
                  <a:lnTo>
                    <a:pt x="128" y="91"/>
                  </a:lnTo>
                  <a:lnTo>
                    <a:pt x="121" y="76"/>
                  </a:lnTo>
                  <a:lnTo>
                    <a:pt x="136" y="8"/>
                  </a:lnTo>
                  <a:lnTo>
                    <a:pt x="98" y="0"/>
                  </a:lnTo>
                  <a:lnTo>
                    <a:pt x="60" y="167"/>
                  </a:lnTo>
                  <a:lnTo>
                    <a:pt x="60" y="190"/>
                  </a:lnTo>
                  <a:lnTo>
                    <a:pt x="75" y="212"/>
                  </a:lnTo>
                  <a:lnTo>
                    <a:pt x="22" y="281"/>
                  </a:lnTo>
                  <a:lnTo>
                    <a:pt x="30" y="303"/>
                  </a:lnTo>
                  <a:lnTo>
                    <a:pt x="0" y="432"/>
                  </a:lnTo>
                  <a:lnTo>
                    <a:pt x="136" y="463"/>
                  </a:lnTo>
                  <a:lnTo>
                    <a:pt x="272" y="486"/>
                  </a:lnTo>
                  <a:lnTo>
                    <a:pt x="302" y="334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60" name="Freeform 179"/>
            <p:cNvSpPr>
              <a:spLocks/>
            </p:cNvSpPr>
            <p:nvPr/>
          </p:nvSpPr>
          <p:spPr bwMode="auto">
            <a:xfrm>
              <a:off x="1923" y="1390"/>
              <a:ext cx="302" cy="486"/>
            </a:xfrm>
            <a:custGeom>
              <a:avLst/>
              <a:gdLst>
                <a:gd name="T0" fmla="*/ 302 w 302"/>
                <a:gd name="T1" fmla="*/ 334 h 486"/>
                <a:gd name="T2" fmla="*/ 287 w 302"/>
                <a:gd name="T3" fmla="*/ 311 h 486"/>
                <a:gd name="T4" fmla="*/ 280 w 302"/>
                <a:gd name="T5" fmla="*/ 326 h 486"/>
                <a:gd name="T6" fmla="*/ 242 w 302"/>
                <a:gd name="T7" fmla="*/ 319 h 486"/>
                <a:gd name="T8" fmla="*/ 219 w 302"/>
                <a:gd name="T9" fmla="*/ 326 h 486"/>
                <a:gd name="T10" fmla="*/ 212 w 302"/>
                <a:gd name="T11" fmla="*/ 296 h 486"/>
                <a:gd name="T12" fmla="*/ 196 w 302"/>
                <a:gd name="T13" fmla="*/ 288 h 486"/>
                <a:gd name="T14" fmla="*/ 181 w 302"/>
                <a:gd name="T15" fmla="*/ 235 h 486"/>
                <a:gd name="T16" fmla="*/ 166 w 302"/>
                <a:gd name="T17" fmla="*/ 243 h 486"/>
                <a:gd name="T18" fmla="*/ 159 w 302"/>
                <a:gd name="T19" fmla="*/ 235 h 486"/>
                <a:gd name="T20" fmla="*/ 181 w 302"/>
                <a:gd name="T21" fmla="*/ 167 h 486"/>
                <a:gd name="T22" fmla="*/ 159 w 302"/>
                <a:gd name="T23" fmla="*/ 167 h 486"/>
                <a:gd name="T24" fmla="*/ 143 w 302"/>
                <a:gd name="T25" fmla="*/ 121 h 486"/>
                <a:gd name="T26" fmla="*/ 128 w 302"/>
                <a:gd name="T27" fmla="*/ 106 h 486"/>
                <a:gd name="T28" fmla="*/ 128 w 302"/>
                <a:gd name="T29" fmla="*/ 91 h 486"/>
                <a:gd name="T30" fmla="*/ 121 w 302"/>
                <a:gd name="T31" fmla="*/ 76 h 486"/>
                <a:gd name="T32" fmla="*/ 136 w 302"/>
                <a:gd name="T33" fmla="*/ 8 h 486"/>
                <a:gd name="T34" fmla="*/ 98 w 302"/>
                <a:gd name="T35" fmla="*/ 0 h 486"/>
                <a:gd name="T36" fmla="*/ 60 w 302"/>
                <a:gd name="T37" fmla="*/ 167 h 486"/>
                <a:gd name="T38" fmla="*/ 60 w 302"/>
                <a:gd name="T39" fmla="*/ 190 h 486"/>
                <a:gd name="T40" fmla="*/ 75 w 302"/>
                <a:gd name="T41" fmla="*/ 212 h 486"/>
                <a:gd name="T42" fmla="*/ 22 w 302"/>
                <a:gd name="T43" fmla="*/ 281 h 486"/>
                <a:gd name="T44" fmla="*/ 30 w 302"/>
                <a:gd name="T45" fmla="*/ 303 h 486"/>
                <a:gd name="T46" fmla="*/ 0 w 302"/>
                <a:gd name="T47" fmla="*/ 432 h 486"/>
                <a:gd name="T48" fmla="*/ 136 w 302"/>
                <a:gd name="T49" fmla="*/ 463 h 486"/>
                <a:gd name="T50" fmla="*/ 272 w 302"/>
                <a:gd name="T51" fmla="*/ 486 h 486"/>
                <a:gd name="T52" fmla="*/ 302 w 302"/>
                <a:gd name="T53" fmla="*/ 334 h 486"/>
                <a:gd name="T54" fmla="*/ 302 w 302"/>
                <a:gd name="T55" fmla="*/ 34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2" h="486">
                  <a:moveTo>
                    <a:pt x="302" y="334"/>
                  </a:moveTo>
                  <a:lnTo>
                    <a:pt x="287" y="311"/>
                  </a:lnTo>
                  <a:lnTo>
                    <a:pt x="280" y="326"/>
                  </a:lnTo>
                  <a:lnTo>
                    <a:pt x="242" y="319"/>
                  </a:lnTo>
                  <a:lnTo>
                    <a:pt x="219" y="326"/>
                  </a:lnTo>
                  <a:lnTo>
                    <a:pt x="212" y="296"/>
                  </a:lnTo>
                  <a:lnTo>
                    <a:pt x="196" y="288"/>
                  </a:lnTo>
                  <a:lnTo>
                    <a:pt x="181" y="235"/>
                  </a:lnTo>
                  <a:lnTo>
                    <a:pt x="166" y="243"/>
                  </a:lnTo>
                  <a:lnTo>
                    <a:pt x="159" y="235"/>
                  </a:lnTo>
                  <a:lnTo>
                    <a:pt x="181" y="167"/>
                  </a:lnTo>
                  <a:lnTo>
                    <a:pt x="159" y="167"/>
                  </a:lnTo>
                  <a:lnTo>
                    <a:pt x="143" y="121"/>
                  </a:lnTo>
                  <a:lnTo>
                    <a:pt x="128" y="106"/>
                  </a:lnTo>
                  <a:lnTo>
                    <a:pt x="128" y="91"/>
                  </a:lnTo>
                  <a:lnTo>
                    <a:pt x="121" y="76"/>
                  </a:lnTo>
                  <a:lnTo>
                    <a:pt x="136" y="8"/>
                  </a:lnTo>
                  <a:lnTo>
                    <a:pt x="98" y="0"/>
                  </a:lnTo>
                  <a:lnTo>
                    <a:pt x="60" y="167"/>
                  </a:lnTo>
                  <a:lnTo>
                    <a:pt x="60" y="190"/>
                  </a:lnTo>
                  <a:lnTo>
                    <a:pt x="75" y="212"/>
                  </a:lnTo>
                  <a:lnTo>
                    <a:pt x="22" y="281"/>
                  </a:lnTo>
                  <a:lnTo>
                    <a:pt x="30" y="303"/>
                  </a:lnTo>
                  <a:lnTo>
                    <a:pt x="0" y="432"/>
                  </a:lnTo>
                  <a:lnTo>
                    <a:pt x="136" y="463"/>
                  </a:lnTo>
                  <a:lnTo>
                    <a:pt x="272" y="486"/>
                  </a:lnTo>
                  <a:lnTo>
                    <a:pt x="302" y="334"/>
                  </a:lnTo>
                  <a:lnTo>
                    <a:pt x="302" y="341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61" name="Freeform 180"/>
            <p:cNvSpPr>
              <a:spLocks/>
            </p:cNvSpPr>
            <p:nvPr/>
          </p:nvSpPr>
          <p:spPr bwMode="auto">
            <a:xfrm>
              <a:off x="3126" y="1891"/>
              <a:ext cx="204" cy="356"/>
            </a:xfrm>
            <a:custGeom>
              <a:avLst/>
              <a:gdLst>
                <a:gd name="T0" fmla="*/ 189 w 204"/>
                <a:gd name="T1" fmla="*/ 212 h 356"/>
                <a:gd name="T2" fmla="*/ 182 w 204"/>
                <a:gd name="T3" fmla="*/ 45 h 356"/>
                <a:gd name="T4" fmla="*/ 166 w 204"/>
                <a:gd name="T5" fmla="*/ 0 h 356"/>
                <a:gd name="T6" fmla="*/ 30 w 204"/>
                <a:gd name="T7" fmla="*/ 7 h 356"/>
                <a:gd name="T8" fmla="*/ 60 w 204"/>
                <a:gd name="T9" fmla="*/ 30 h 356"/>
                <a:gd name="T10" fmla="*/ 60 w 204"/>
                <a:gd name="T11" fmla="*/ 45 h 356"/>
                <a:gd name="T12" fmla="*/ 45 w 204"/>
                <a:gd name="T13" fmla="*/ 68 h 356"/>
                <a:gd name="T14" fmla="*/ 15 w 204"/>
                <a:gd name="T15" fmla="*/ 76 h 356"/>
                <a:gd name="T16" fmla="*/ 23 w 204"/>
                <a:gd name="T17" fmla="*/ 106 h 356"/>
                <a:gd name="T18" fmla="*/ 0 w 204"/>
                <a:gd name="T19" fmla="*/ 144 h 356"/>
                <a:gd name="T20" fmla="*/ 7 w 204"/>
                <a:gd name="T21" fmla="*/ 182 h 356"/>
                <a:gd name="T22" fmla="*/ 38 w 204"/>
                <a:gd name="T23" fmla="*/ 212 h 356"/>
                <a:gd name="T24" fmla="*/ 45 w 204"/>
                <a:gd name="T25" fmla="*/ 235 h 356"/>
                <a:gd name="T26" fmla="*/ 53 w 204"/>
                <a:gd name="T27" fmla="*/ 227 h 356"/>
                <a:gd name="T28" fmla="*/ 76 w 204"/>
                <a:gd name="T29" fmla="*/ 235 h 356"/>
                <a:gd name="T30" fmla="*/ 60 w 204"/>
                <a:gd name="T31" fmla="*/ 280 h 356"/>
                <a:gd name="T32" fmla="*/ 106 w 204"/>
                <a:gd name="T33" fmla="*/ 311 h 356"/>
                <a:gd name="T34" fmla="*/ 106 w 204"/>
                <a:gd name="T35" fmla="*/ 333 h 356"/>
                <a:gd name="T36" fmla="*/ 129 w 204"/>
                <a:gd name="T37" fmla="*/ 356 h 356"/>
                <a:gd name="T38" fmla="*/ 136 w 204"/>
                <a:gd name="T39" fmla="*/ 341 h 356"/>
                <a:gd name="T40" fmla="*/ 159 w 204"/>
                <a:gd name="T41" fmla="*/ 349 h 356"/>
                <a:gd name="T42" fmla="*/ 159 w 204"/>
                <a:gd name="T43" fmla="*/ 326 h 356"/>
                <a:gd name="T44" fmla="*/ 182 w 204"/>
                <a:gd name="T45" fmla="*/ 318 h 356"/>
                <a:gd name="T46" fmla="*/ 182 w 204"/>
                <a:gd name="T47" fmla="*/ 265 h 356"/>
                <a:gd name="T48" fmla="*/ 204 w 204"/>
                <a:gd name="T49" fmla="*/ 235 h 356"/>
                <a:gd name="T50" fmla="*/ 189 w 204"/>
                <a:gd name="T51" fmla="*/ 21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4" h="356">
                  <a:moveTo>
                    <a:pt x="189" y="212"/>
                  </a:moveTo>
                  <a:lnTo>
                    <a:pt x="182" y="45"/>
                  </a:lnTo>
                  <a:lnTo>
                    <a:pt x="166" y="0"/>
                  </a:lnTo>
                  <a:lnTo>
                    <a:pt x="30" y="7"/>
                  </a:lnTo>
                  <a:lnTo>
                    <a:pt x="60" y="30"/>
                  </a:lnTo>
                  <a:lnTo>
                    <a:pt x="60" y="45"/>
                  </a:lnTo>
                  <a:lnTo>
                    <a:pt x="45" y="68"/>
                  </a:lnTo>
                  <a:lnTo>
                    <a:pt x="15" y="76"/>
                  </a:lnTo>
                  <a:lnTo>
                    <a:pt x="23" y="106"/>
                  </a:lnTo>
                  <a:lnTo>
                    <a:pt x="0" y="144"/>
                  </a:lnTo>
                  <a:lnTo>
                    <a:pt x="7" y="182"/>
                  </a:lnTo>
                  <a:lnTo>
                    <a:pt x="38" y="212"/>
                  </a:lnTo>
                  <a:lnTo>
                    <a:pt x="45" y="235"/>
                  </a:lnTo>
                  <a:lnTo>
                    <a:pt x="53" y="227"/>
                  </a:lnTo>
                  <a:lnTo>
                    <a:pt x="76" y="235"/>
                  </a:lnTo>
                  <a:lnTo>
                    <a:pt x="60" y="280"/>
                  </a:lnTo>
                  <a:lnTo>
                    <a:pt x="106" y="311"/>
                  </a:lnTo>
                  <a:lnTo>
                    <a:pt x="106" y="333"/>
                  </a:lnTo>
                  <a:lnTo>
                    <a:pt x="129" y="356"/>
                  </a:lnTo>
                  <a:lnTo>
                    <a:pt x="136" y="341"/>
                  </a:lnTo>
                  <a:lnTo>
                    <a:pt x="159" y="349"/>
                  </a:lnTo>
                  <a:lnTo>
                    <a:pt x="159" y="326"/>
                  </a:lnTo>
                  <a:lnTo>
                    <a:pt x="182" y="318"/>
                  </a:lnTo>
                  <a:lnTo>
                    <a:pt x="182" y="265"/>
                  </a:lnTo>
                  <a:lnTo>
                    <a:pt x="204" y="235"/>
                  </a:lnTo>
                  <a:lnTo>
                    <a:pt x="189" y="212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62" name="Freeform 181"/>
            <p:cNvSpPr>
              <a:spLocks/>
            </p:cNvSpPr>
            <p:nvPr/>
          </p:nvSpPr>
          <p:spPr bwMode="auto">
            <a:xfrm>
              <a:off x="3126" y="1891"/>
              <a:ext cx="204" cy="356"/>
            </a:xfrm>
            <a:custGeom>
              <a:avLst/>
              <a:gdLst>
                <a:gd name="T0" fmla="*/ 189 w 204"/>
                <a:gd name="T1" fmla="*/ 212 h 356"/>
                <a:gd name="T2" fmla="*/ 182 w 204"/>
                <a:gd name="T3" fmla="*/ 45 h 356"/>
                <a:gd name="T4" fmla="*/ 166 w 204"/>
                <a:gd name="T5" fmla="*/ 0 h 356"/>
                <a:gd name="T6" fmla="*/ 30 w 204"/>
                <a:gd name="T7" fmla="*/ 7 h 356"/>
                <a:gd name="T8" fmla="*/ 60 w 204"/>
                <a:gd name="T9" fmla="*/ 30 h 356"/>
                <a:gd name="T10" fmla="*/ 60 w 204"/>
                <a:gd name="T11" fmla="*/ 45 h 356"/>
                <a:gd name="T12" fmla="*/ 45 w 204"/>
                <a:gd name="T13" fmla="*/ 68 h 356"/>
                <a:gd name="T14" fmla="*/ 15 w 204"/>
                <a:gd name="T15" fmla="*/ 76 h 356"/>
                <a:gd name="T16" fmla="*/ 23 w 204"/>
                <a:gd name="T17" fmla="*/ 106 h 356"/>
                <a:gd name="T18" fmla="*/ 0 w 204"/>
                <a:gd name="T19" fmla="*/ 144 h 356"/>
                <a:gd name="T20" fmla="*/ 7 w 204"/>
                <a:gd name="T21" fmla="*/ 182 h 356"/>
                <a:gd name="T22" fmla="*/ 38 w 204"/>
                <a:gd name="T23" fmla="*/ 212 h 356"/>
                <a:gd name="T24" fmla="*/ 45 w 204"/>
                <a:gd name="T25" fmla="*/ 235 h 356"/>
                <a:gd name="T26" fmla="*/ 53 w 204"/>
                <a:gd name="T27" fmla="*/ 227 h 356"/>
                <a:gd name="T28" fmla="*/ 76 w 204"/>
                <a:gd name="T29" fmla="*/ 235 h 356"/>
                <a:gd name="T30" fmla="*/ 60 w 204"/>
                <a:gd name="T31" fmla="*/ 280 h 356"/>
                <a:gd name="T32" fmla="*/ 106 w 204"/>
                <a:gd name="T33" fmla="*/ 311 h 356"/>
                <a:gd name="T34" fmla="*/ 106 w 204"/>
                <a:gd name="T35" fmla="*/ 333 h 356"/>
                <a:gd name="T36" fmla="*/ 129 w 204"/>
                <a:gd name="T37" fmla="*/ 356 h 356"/>
                <a:gd name="T38" fmla="*/ 136 w 204"/>
                <a:gd name="T39" fmla="*/ 341 h 356"/>
                <a:gd name="T40" fmla="*/ 159 w 204"/>
                <a:gd name="T41" fmla="*/ 349 h 356"/>
                <a:gd name="T42" fmla="*/ 159 w 204"/>
                <a:gd name="T43" fmla="*/ 326 h 356"/>
                <a:gd name="T44" fmla="*/ 182 w 204"/>
                <a:gd name="T45" fmla="*/ 318 h 356"/>
                <a:gd name="T46" fmla="*/ 182 w 204"/>
                <a:gd name="T47" fmla="*/ 265 h 356"/>
                <a:gd name="T48" fmla="*/ 204 w 204"/>
                <a:gd name="T49" fmla="*/ 235 h 356"/>
                <a:gd name="T50" fmla="*/ 189 w 204"/>
                <a:gd name="T51" fmla="*/ 212 h 356"/>
                <a:gd name="T52" fmla="*/ 189 w 204"/>
                <a:gd name="T53" fmla="*/ 22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4" h="356">
                  <a:moveTo>
                    <a:pt x="189" y="212"/>
                  </a:moveTo>
                  <a:lnTo>
                    <a:pt x="182" y="45"/>
                  </a:lnTo>
                  <a:lnTo>
                    <a:pt x="166" y="0"/>
                  </a:lnTo>
                  <a:lnTo>
                    <a:pt x="30" y="7"/>
                  </a:lnTo>
                  <a:lnTo>
                    <a:pt x="60" y="30"/>
                  </a:lnTo>
                  <a:lnTo>
                    <a:pt x="60" y="45"/>
                  </a:lnTo>
                  <a:lnTo>
                    <a:pt x="45" y="68"/>
                  </a:lnTo>
                  <a:lnTo>
                    <a:pt x="15" y="76"/>
                  </a:lnTo>
                  <a:lnTo>
                    <a:pt x="23" y="106"/>
                  </a:lnTo>
                  <a:lnTo>
                    <a:pt x="0" y="144"/>
                  </a:lnTo>
                  <a:lnTo>
                    <a:pt x="7" y="182"/>
                  </a:lnTo>
                  <a:lnTo>
                    <a:pt x="38" y="212"/>
                  </a:lnTo>
                  <a:lnTo>
                    <a:pt x="45" y="235"/>
                  </a:lnTo>
                  <a:lnTo>
                    <a:pt x="53" y="227"/>
                  </a:lnTo>
                  <a:lnTo>
                    <a:pt x="76" y="235"/>
                  </a:lnTo>
                  <a:lnTo>
                    <a:pt x="60" y="280"/>
                  </a:lnTo>
                  <a:lnTo>
                    <a:pt x="106" y="311"/>
                  </a:lnTo>
                  <a:lnTo>
                    <a:pt x="106" y="333"/>
                  </a:lnTo>
                  <a:lnTo>
                    <a:pt x="129" y="356"/>
                  </a:lnTo>
                  <a:lnTo>
                    <a:pt x="136" y="341"/>
                  </a:lnTo>
                  <a:lnTo>
                    <a:pt x="159" y="349"/>
                  </a:lnTo>
                  <a:lnTo>
                    <a:pt x="159" y="326"/>
                  </a:lnTo>
                  <a:lnTo>
                    <a:pt x="182" y="318"/>
                  </a:lnTo>
                  <a:lnTo>
                    <a:pt x="182" y="265"/>
                  </a:lnTo>
                  <a:lnTo>
                    <a:pt x="204" y="235"/>
                  </a:lnTo>
                  <a:lnTo>
                    <a:pt x="189" y="212"/>
                  </a:lnTo>
                  <a:lnTo>
                    <a:pt x="189" y="22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63" name="Freeform 182"/>
            <p:cNvSpPr>
              <a:spLocks/>
            </p:cNvSpPr>
            <p:nvPr/>
          </p:nvSpPr>
          <p:spPr bwMode="auto">
            <a:xfrm>
              <a:off x="3308" y="1921"/>
              <a:ext cx="151" cy="266"/>
            </a:xfrm>
            <a:custGeom>
              <a:avLst/>
              <a:gdLst>
                <a:gd name="T0" fmla="*/ 151 w 151"/>
                <a:gd name="T1" fmla="*/ 190 h 266"/>
                <a:gd name="T2" fmla="*/ 121 w 151"/>
                <a:gd name="T3" fmla="*/ 197 h 266"/>
                <a:gd name="T4" fmla="*/ 121 w 151"/>
                <a:gd name="T5" fmla="*/ 205 h 266"/>
                <a:gd name="T6" fmla="*/ 98 w 151"/>
                <a:gd name="T7" fmla="*/ 250 h 266"/>
                <a:gd name="T8" fmla="*/ 75 w 151"/>
                <a:gd name="T9" fmla="*/ 235 h 266"/>
                <a:gd name="T10" fmla="*/ 68 w 151"/>
                <a:gd name="T11" fmla="*/ 258 h 266"/>
                <a:gd name="T12" fmla="*/ 60 w 151"/>
                <a:gd name="T13" fmla="*/ 250 h 266"/>
                <a:gd name="T14" fmla="*/ 45 w 151"/>
                <a:gd name="T15" fmla="*/ 266 h 266"/>
                <a:gd name="T16" fmla="*/ 22 w 151"/>
                <a:gd name="T17" fmla="*/ 250 h 266"/>
                <a:gd name="T18" fmla="*/ 22 w 151"/>
                <a:gd name="T19" fmla="*/ 266 h 266"/>
                <a:gd name="T20" fmla="*/ 7 w 151"/>
                <a:gd name="T21" fmla="*/ 258 h 266"/>
                <a:gd name="T22" fmla="*/ 0 w 151"/>
                <a:gd name="T23" fmla="*/ 266 h 266"/>
                <a:gd name="T24" fmla="*/ 0 w 151"/>
                <a:gd name="T25" fmla="*/ 235 h 266"/>
                <a:gd name="T26" fmla="*/ 22 w 151"/>
                <a:gd name="T27" fmla="*/ 205 h 266"/>
                <a:gd name="T28" fmla="*/ 7 w 151"/>
                <a:gd name="T29" fmla="*/ 182 h 266"/>
                <a:gd name="T30" fmla="*/ 0 w 151"/>
                <a:gd name="T31" fmla="*/ 15 h 266"/>
                <a:gd name="T32" fmla="*/ 15 w 151"/>
                <a:gd name="T33" fmla="*/ 23 h 266"/>
                <a:gd name="T34" fmla="*/ 37 w 151"/>
                <a:gd name="T35" fmla="*/ 8 h 266"/>
                <a:gd name="T36" fmla="*/ 128 w 151"/>
                <a:gd name="T37" fmla="*/ 0 h 266"/>
                <a:gd name="T38" fmla="*/ 151 w 151"/>
                <a:gd name="T39" fmla="*/ 167 h 266"/>
                <a:gd name="T40" fmla="*/ 151 w 151"/>
                <a:gd name="T41" fmla="*/ 19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1" h="266">
                  <a:moveTo>
                    <a:pt x="151" y="190"/>
                  </a:moveTo>
                  <a:lnTo>
                    <a:pt x="121" y="197"/>
                  </a:lnTo>
                  <a:lnTo>
                    <a:pt x="121" y="205"/>
                  </a:lnTo>
                  <a:lnTo>
                    <a:pt x="98" y="250"/>
                  </a:lnTo>
                  <a:lnTo>
                    <a:pt x="75" y="235"/>
                  </a:lnTo>
                  <a:lnTo>
                    <a:pt x="68" y="258"/>
                  </a:lnTo>
                  <a:lnTo>
                    <a:pt x="60" y="250"/>
                  </a:lnTo>
                  <a:lnTo>
                    <a:pt x="45" y="266"/>
                  </a:lnTo>
                  <a:lnTo>
                    <a:pt x="22" y="250"/>
                  </a:lnTo>
                  <a:lnTo>
                    <a:pt x="22" y="266"/>
                  </a:lnTo>
                  <a:lnTo>
                    <a:pt x="7" y="258"/>
                  </a:lnTo>
                  <a:lnTo>
                    <a:pt x="0" y="266"/>
                  </a:lnTo>
                  <a:lnTo>
                    <a:pt x="0" y="235"/>
                  </a:lnTo>
                  <a:lnTo>
                    <a:pt x="22" y="205"/>
                  </a:lnTo>
                  <a:lnTo>
                    <a:pt x="7" y="182"/>
                  </a:lnTo>
                  <a:lnTo>
                    <a:pt x="0" y="15"/>
                  </a:lnTo>
                  <a:lnTo>
                    <a:pt x="15" y="23"/>
                  </a:lnTo>
                  <a:lnTo>
                    <a:pt x="37" y="8"/>
                  </a:lnTo>
                  <a:lnTo>
                    <a:pt x="128" y="0"/>
                  </a:lnTo>
                  <a:lnTo>
                    <a:pt x="151" y="167"/>
                  </a:lnTo>
                  <a:lnTo>
                    <a:pt x="151" y="190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64" name="Freeform 183"/>
            <p:cNvSpPr>
              <a:spLocks/>
            </p:cNvSpPr>
            <p:nvPr/>
          </p:nvSpPr>
          <p:spPr bwMode="auto">
            <a:xfrm>
              <a:off x="3308" y="1921"/>
              <a:ext cx="151" cy="266"/>
            </a:xfrm>
            <a:custGeom>
              <a:avLst/>
              <a:gdLst>
                <a:gd name="T0" fmla="*/ 151 w 151"/>
                <a:gd name="T1" fmla="*/ 190 h 266"/>
                <a:gd name="T2" fmla="*/ 121 w 151"/>
                <a:gd name="T3" fmla="*/ 197 h 266"/>
                <a:gd name="T4" fmla="*/ 121 w 151"/>
                <a:gd name="T5" fmla="*/ 205 h 266"/>
                <a:gd name="T6" fmla="*/ 98 w 151"/>
                <a:gd name="T7" fmla="*/ 250 h 266"/>
                <a:gd name="T8" fmla="*/ 75 w 151"/>
                <a:gd name="T9" fmla="*/ 235 h 266"/>
                <a:gd name="T10" fmla="*/ 68 w 151"/>
                <a:gd name="T11" fmla="*/ 258 h 266"/>
                <a:gd name="T12" fmla="*/ 60 w 151"/>
                <a:gd name="T13" fmla="*/ 250 h 266"/>
                <a:gd name="T14" fmla="*/ 45 w 151"/>
                <a:gd name="T15" fmla="*/ 266 h 266"/>
                <a:gd name="T16" fmla="*/ 22 w 151"/>
                <a:gd name="T17" fmla="*/ 250 h 266"/>
                <a:gd name="T18" fmla="*/ 22 w 151"/>
                <a:gd name="T19" fmla="*/ 266 h 266"/>
                <a:gd name="T20" fmla="*/ 7 w 151"/>
                <a:gd name="T21" fmla="*/ 258 h 266"/>
                <a:gd name="T22" fmla="*/ 0 w 151"/>
                <a:gd name="T23" fmla="*/ 266 h 266"/>
                <a:gd name="T24" fmla="*/ 0 w 151"/>
                <a:gd name="T25" fmla="*/ 235 h 266"/>
                <a:gd name="T26" fmla="*/ 22 w 151"/>
                <a:gd name="T27" fmla="*/ 205 h 266"/>
                <a:gd name="T28" fmla="*/ 7 w 151"/>
                <a:gd name="T29" fmla="*/ 182 h 266"/>
                <a:gd name="T30" fmla="*/ 0 w 151"/>
                <a:gd name="T31" fmla="*/ 15 h 266"/>
                <a:gd name="T32" fmla="*/ 15 w 151"/>
                <a:gd name="T33" fmla="*/ 23 h 266"/>
                <a:gd name="T34" fmla="*/ 37 w 151"/>
                <a:gd name="T35" fmla="*/ 8 h 266"/>
                <a:gd name="T36" fmla="*/ 128 w 151"/>
                <a:gd name="T37" fmla="*/ 0 h 266"/>
                <a:gd name="T38" fmla="*/ 151 w 151"/>
                <a:gd name="T39" fmla="*/ 167 h 266"/>
                <a:gd name="T40" fmla="*/ 151 w 151"/>
                <a:gd name="T41" fmla="*/ 190 h 266"/>
                <a:gd name="T42" fmla="*/ 151 w 151"/>
                <a:gd name="T43" fmla="*/ 197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1" h="266">
                  <a:moveTo>
                    <a:pt x="151" y="190"/>
                  </a:moveTo>
                  <a:lnTo>
                    <a:pt x="121" y="197"/>
                  </a:lnTo>
                  <a:lnTo>
                    <a:pt x="121" y="205"/>
                  </a:lnTo>
                  <a:lnTo>
                    <a:pt x="98" y="250"/>
                  </a:lnTo>
                  <a:lnTo>
                    <a:pt x="75" y="235"/>
                  </a:lnTo>
                  <a:lnTo>
                    <a:pt x="68" y="258"/>
                  </a:lnTo>
                  <a:lnTo>
                    <a:pt x="60" y="250"/>
                  </a:lnTo>
                  <a:lnTo>
                    <a:pt x="45" y="266"/>
                  </a:lnTo>
                  <a:lnTo>
                    <a:pt x="22" y="250"/>
                  </a:lnTo>
                  <a:lnTo>
                    <a:pt x="22" y="266"/>
                  </a:lnTo>
                  <a:lnTo>
                    <a:pt x="7" y="258"/>
                  </a:lnTo>
                  <a:lnTo>
                    <a:pt x="0" y="266"/>
                  </a:lnTo>
                  <a:lnTo>
                    <a:pt x="0" y="235"/>
                  </a:lnTo>
                  <a:lnTo>
                    <a:pt x="22" y="205"/>
                  </a:lnTo>
                  <a:lnTo>
                    <a:pt x="7" y="182"/>
                  </a:lnTo>
                  <a:lnTo>
                    <a:pt x="0" y="15"/>
                  </a:lnTo>
                  <a:lnTo>
                    <a:pt x="15" y="23"/>
                  </a:lnTo>
                  <a:lnTo>
                    <a:pt x="37" y="8"/>
                  </a:lnTo>
                  <a:lnTo>
                    <a:pt x="128" y="0"/>
                  </a:lnTo>
                  <a:lnTo>
                    <a:pt x="151" y="167"/>
                  </a:lnTo>
                  <a:lnTo>
                    <a:pt x="151" y="190"/>
                  </a:lnTo>
                  <a:lnTo>
                    <a:pt x="151" y="19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65" name="Freeform 184"/>
            <p:cNvSpPr>
              <a:spLocks/>
            </p:cNvSpPr>
            <p:nvPr/>
          </p:nvSpPr>
          <p:spPr bwMode="auto">
            <a:xfrm>
              <a:off x="2876" y="1830"/>
              <a:ext cx="310" cy="205"/>
            </a:xfrm>
            <a:custGeom>
              <a:avLst/>
              <a:gdLst>
                <a:gd name="T0" fmla="*/ 310 w 310"/>
                <a:gd name="T1" fmla="*/ 91 h 205"/>
                <a:gd name="T2" fmla="*/ 280 w 310"/>
                <a:gd name="T3" fmla="*/ 68 h 205"/>
                <a:gd name="T4" fmla="*/ 265 w 310"/>
                <a:gd name="T5" fmla="*/ 53 h 205"/>
                <a:gd name="T6" fmla="*/ 250 w 310"/>
                <a:gd name="T7" fmla="*/ 0 h 205"/>
                <a:gd name="T8" fmla="*/ 8 w 310"/>
                <a:gd name="T9" fmla="*/ 8 h 205"/>
                <a:gd name="T10" fmla="*/ 0 w 310"/>
                <a:gd name="T11" fmla="*/ 8 h 205"/>
                <a:gd name="T12" fmla="*/ 8 w 310"/>
                <a:gd name="T13" fmla="*/ 30 h 205"/>
                <a:gd name="T14" fmla="*/ 0 w 310"/>
                <a:gd name="T15" fmla="*/ 61 h 205"/>
                <a:gd name="T16" fmla="*/ 8 w 310"/>
                <a:gd name="T17" fmla="*/ 76 h 205"/>
                <a:gd name="T18" fmla="*/ 30 w 310"/>
                <a:gd name="T19" fmla="*/ 137 h 205"/>
                <a:gd name="T20" fmla="*/ 38 w 310"/>
                <a:gd name="T21" fmla="*/ 137 h 205"/>
                <a:gd name="T22" fmla="*/ 46 w 310"/>
                <a:gd name="T23" fmla="*/ 197 h 205"/>
                <a:gd name="T24" fmla="*/ 235 w 310"/>
                <a:gd name="T25" fmla="*/ 190 h 205"/>
                <a:gd name="T26" fmla="*/ 250 w 310"/>
                <a:gd name="T27" fmla="*/ 205 h 205"/>
                <a:gd name="T28" fmla="*/ 273 w 310"/>
                <a:gd name="T29" fmla="*/ 167 h 205"/>
                <a:gd name="T30" fmla="*/ 265 w 310"/>
                <a:gd name="T31" fmla="*/ 137 h 205"/>
                <a:gd name="T32" fmla="*/ 295 w 310"/>
                <a:gd name="T33" fmla="*/ 129 h 205"/>
                <a:gd name="T34" fmla="*/ 310 w 310"/>
                <a:gd name="T35" fmla="*/ 106 h 205"/>
                <a:gd name="T36" fmla="*/ 310 w 310"/>
                <a:gd name="T37" fmla="*/ 9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0" h="205">
                  <a:moveTo>
                    <a:pt x="310" y="91"/>
                  </a:moveTo>
                  <a:lnTo>
                    <a:pt x="280" y="68"/>
                  </a:lnTo>
                  <a:lnTo>
                    <a:pt x="265" y="53"/>
                  </a:lnTo>
                  <a:lnTo>
                    <a:pt x="250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8" y="30"/>
                  </a:lnTo>
                  <a:lnTo>
                    <a:pt x="0" y="61"/>
                  </a:lnTo>
                  <a:lnTo>
                    <a:pt x="8" y="76"/>
                  </a:lnTo>
                  <a:lnTo>
                    <a:pt x="30" y="137"/>
                  </a:lnTo>
                  <a:lnTo>
                    <a:pt x="38" y="137"/>
                  </a:lnTo>
                  <a:lnTo>
                    <a:pt x="46" y="197"/>
                  </a:lnTo>
                  <a:lnTo>
                    <a:pt x="235" y="190"/>
                  </a:lnTo>
                  <a:lnTo>
                    <a:pt x="250" y="205"/>
                  </a:lnTo>
                  <a:lnTo>
                    <a:pt x="273" y="167"/>
                  </a:lnTo>
                  <a:lnTo>
                    <a:pt x="265" y="137"/>
                  </a:lnTo>
                  <a:lnTo>
                    <a:pt x="295" y="129"/>
                  </a:lnTo>
                  <a:lnTo>
                    <a:pt x="310" y="106"/>
                  </a:lnTo>
                  <a:lnTo>
                    <a:pt x="310" y="91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66" name="Freeform 185"/>
            <p:cNvSpPr>
              <a:spLocks/>
            </p:cNvSpPr>
            <p:nvPr/>
          </p:nvSpPr>
          <p:spPr bwMode="auto">
            <a:xfrm>
              <a:off x="2876" y="1830"/>
              <a:ext cx="310" cy="205"/>
            </a:xfrm>
            <a:custGeom>
              <a:avLst/>
              <a:gdLst>
                <a:gd name="T0" fmla="*/ 310 w 310"/>
                <a:gd name="T1" fmla="*/ 91 h 205"/>
                <a:gd name="T2" fmla="*/ 280 w 310"/>
                <a:gd name="T3" fmla="*/ 68 h 205"/>
                <a:gd name="T4" fmla="*/ 265 w 310"/>
                <a:gd name="T5" fmla="*/ 53 h 205"/>
                <a:gd name="T6" fmla="*/ 250 w 310"/>
                <a:gd name="T7" fmla="*/ 0 h 205"/>
                <a:gd name="T8" fmla="*/ 8 w 310"/>
                <a:gd name="T9" fmla="*/ 8 h 205"/>
                <a:gd name="T10" fmla="*/ 0 w 310"/>
                <a:gd name="T11" fmla="*/ 8 h 205"/>
                <a:gd name="T12" fmla="*/ 8 w 310"/>
                <a:gd name="T13" fmla="*/ 30 h 205"/>
                <a:gd name="T14" fmla="*/ 0 w 310"/>
                <a:gd name="T15" fmla="*/ 61 h 205"/>
                <a:gd name="T16" fmla="*/ 8 w 310"/>
                <a:gd name="T17" fmla="*/ 76 h 205"/>
                <a:gd name="T18" fmla="*/ 30 w 310"/>
                <a:gd name="T19" fmla="*/ 137 h 205"/>
                <a:gd name="T20" fmla="*/ 38 w 310"/>
                <a:gd name="T21" fmla="*/ 137 h 205"/>
                <a:gd name="T22" fmla="*/ 46 w 310"/>
                <a:gd name="T23" fmla="*/ 197 h 205"/>
                <a:gd name="T24" fmla="*/ 235 w 310"/>
                <a:gd name="T25" fmla="*/ 190 h 205"/>
                <a:gd name="T26" fmla="*/ 250 w 310"/>
                <a:gd name="T27" fmla="*/ 205 h 205"/>
                <a:gd name="T28" fmla="*/ 273 w 310"/>
                <a:gd name="T29" fmla="*/ 167 h 205"/>
                <a:gd name="T30" fmla="*/ 265 w 310"/>
                <a:gd name="T31" fmla="*/ 137 h 205"/>
                <a:gd name="T32" fmla="*/ 295 w 310"/>
                <a:gd name="T33" fmla="*/ 129 h 205"/>
                <a:gd name="T34" fmla="*/ 310 w 310"/>
                <a:gd name="T35" fmla="*/ 106 h 205"/>
                <a:gd name="T36" fmla="*/ 310 w 310"/>
                <a:gd name="T37" fmla="*/ 91 h 205"/>
                <a:gd name="T38" fmla="*/ 310 w 310"/>
                <a:gd name="T39" fmla="*/ 99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0" h="205">
                  <a:moveTo>
                    <a:pt x="310" y="91"/>
                  </a:moveTo>
                  <a:lnTo>
                    <a:pt x="280" y="68"/>
                  </a:lnTo>
                  <a:lnTo>
                    <a:pt x="265" y="53"/>
                  </a:lnTo>
                  <a:lnTo>
                    <a:pt x="250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8" y="30"/>
                  </a:lnTo>
                  <a:lnTo>
                    <a:pt x="0" y="61"/>
                  </a:lnTo>
                  <a:lnTo>
                    <a:pt x="8" y="76"/>
                  </a:lnTo>
                  <a:lnTo>
                    <a:pt x="30" y="137"/>
                  </a:lnTo>
                  <a:lnTo>
                    <a:pt x="38" y="137"/>
                  </a:lnTo>
                  <a:lnTo>
                    <a:pt x="46" y="197"/>
                  </a:lnTo>
                  <a:lnTo>
                    <a:pt x="235" y="190"/>
                  </a:lnTo>
                  <a:lnTo>
                    <a:pt x="250" y="205"/>
                  </a:lnTo>
                  <a:lnTo>
                    <a:pt x="273" y="167"/>
                  </a:lnTo>
                  <a:lnTo>
                    <a:pt x="265" y="137"/>
                  </a:lnTo>
                  <a:lnTo>
                    <a:pt x="295" y="129"/>
                  </a:lnTo>
                  <a:lnTo>
                    <a:pt x="310" y="106"/>
                  </a:lnTo>
                  <a:lnTo>
                    <a:pt x="310" y="91"/>
                  </a:lnTo>
                  <a:lnTo>
                    <a:pt x="310" y="99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67" name="Freeform 186"/>
            <p:cNvSpPr>
              <a:spLocks/>
            </p:cNvSpPr>
            <p:nvPr/>
          </p:nvSpPr>
          <p:spPr bwMode="auto">
            <a:xfrm>
              <a:off x="2604" y="2050"/>
              <a:ext cx="371" cy="205"/>
            </a:xfrm>
            <a:custGeom>
              <a:avLst/>
              <a:gdLst>
                <a:gd name="T0" fmla="*/ 371 w 371"/>
                <a:gd name="T1" fmla="*/ 205 h 205"/>
                <a:gd name="T2" fmla="*/ 0 w 371"/>
                <a:gd name="T3" fmla="*/ 197 h 205"/>
                <a:gd name="T4" fmla="*/ 7 w 371"/>
                <a:gd name="T5" fmla="*/ 0 h 205"/>
                <a:gd name="T6" fmla="*/ 340 w 371"/>
                <a:gd name="T7" fmla="*/ 15 h 205"/>
                <a:gd name="T8" fmla="*/ 355 w 371"/>
                <a:gd name="T9" fmla="*/ 23 h 205"/>
                <a:gd name="T10" fmla="*/ 355 w 371"/>
                <a:gd name="T11" fmla="*/ 30 h 205"/>
                <a:gd name="T12" fmla="*/ 348 w 371"/>
                <a:gd name="T13" fmla="*/ 46 h 205"/>
                <a:gd name="T14" fmla="*/ 371 w 371"/>
                <a:gd name="T15" fmla="*/ 68 h 205"/>
                <a:gd name="T16" fmla="*/ 371 w 371"/>
                <a:gd name="T17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1" h="205">
                  <a:moveTo>
                    <a:pt x="371" y="205"/>
                  </a:moveTo>
                  <a:lnTo>
                    <a:pt x="0" y="197"/>
                  </a:lnTo>
                  <a:lnTo>
                    <a:pt x="7" y="0"/>
                  </a:lnTo>
                  <a:lnTo>
                    <a:pt x="340" y="15"/>
                  </a:lnTo>
                  <a:lnTo>
                    <a:pt x="355" y="23"/>
                  </a:lnTo>
                  <a:lnTo>
                    <a:pt x="355" y="30"/>
                  </a:lnTo>
                  <a:lnTo>
                    <a:pt x="348" y="46"/>
                  </a:lnTo>
                  <a:lnTo>
                    <a:pt x="371" y="68"/>
                  </a:lnTo>
                  <a:lnTo>
                    <a:pt x="371" y="205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68" name="Freeform 187"/>
            <p:cNvSpPr>
              <a:spLocks/>
            </p:cNvSpPr>
            <p:nvPr/>
          </p:nvSpPr>
          <p:spPr bwMode="auto">
            <a:xfrm>
              <a:off x="2604" y="2050"/>
              <a:ext cx="371" cy="212"/>
            </a:xfrm>
            <a:custGeom>
              <a:avLst/>
              <a:gdLst>
                <a:gd name="T0" fmla="*/ 371 w 371"/>
                <a:gd name="T1" fmla="*/ 205 h 212"/>
                <a:gd name="T2" fmla="*/ 0 w 371"/>
                <a:gd name="T3" fmla="*/ 197 h 212"/>
                <a:gd name="T4" fmla="*/ 7 w 371"/>
                <a:gd name="T5" fmla="*/ 0 h 212"/>
                <a:gd name="T6" fmla="*/ 340 w 371"/>
                <a:gd name="T7" fmla="*/ 15 h 212"/>
                <a:gd name="T8" fmla="*/ 355 w 371"/>
                <a:gd name="T9" fmla="*/ 23 h 212"/>
                <a:gd name="T10" fmla="*/ 355 w 371"/>
                <a:gd name="T11" fmla="*/ 30 h 212"/>
                <a:gd name="T12" fmla="*/ 348 w 371"/>
                <a:gd name="T13" fmla="*/ 46 h 212"/>
                <a:gd name="T14" fmla="*/ 371 w 371"/>
                <a:gd name="T15" fmla="*/ 68 h 212"/>
                <a:gd name="T16" fmla="*/ 371 w 371"/>
                <a:gd name="T17" fmla="*/ 205 h 212"/>
                <a:gd name="T18" fmla="*/ 371 w 371"/>
                <a:gd name="T19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1" h="212">
                  <a:moveTo>
                    <a:pt x="371" y="205"/>
                  </a:moveTo>
                  <a:lnTo>
                    <a:pt x="0" y="197"/>
                  </a:lnTo>
                  <a:lnTo>
                    <a:pt x="7" y="0"/>
                  </a:lnTo>
                  <a:lnTo>
                    <a:pt x="340" y="15"/>
                  </a:lnTo>
                  <a:lnTo>
                    <a:pt x="355" y="23"/>
                  </a:lnTo>
                  <a:lnTo>
                    <a:pt x="355" y="30"/>
                  </a:lnTo>
                  <a:lnTo>
                    <a:pt x="348" y="46"/>
                  </a:lnTo>
                  <a:lnTo>
                    <a:pt x="371" y="68"/>
                  </a:lnTo>
                  <a:lnTo>
                    <a:pt x="371" y="205"/>
                  </a:lnTo>
                  <a:lnTo>
                    <a:pt x="371" y="21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69" name="Freeform 188"/>
            <p:cNvSpPr>
              <a:spLocks/>
            </p:cNvSpPr>
            <p:nvPr/>
          </p:nvSpPr>
          <p:spPr bwMode="auto">
            <a:xfrm>
              <a:off x="3239" y="2088"/>
              <a:ext cx="371" cy="190"/>
            </a:xfrm>
            <a:custGeom>
              <a:avLst/>
              <a:gdLst>
                <a:gd name="T0" fmla="*/ 341 w 371"/>
                <a:gd name="T1" fmla="*/ 61 h 190"/>
                <a:gd name="T2" fmla="*/ 333 w 371"/>
                <a:gd name="T3" fmla="*/ 30 h 190"/>
                <a:gd name="T4" fmla="*/ 318 w 371"/>
                <a:gd name="T5" fmla="*/ 15 h 190"/>
                <a:gd name="T6" fmla="*/ 296 w 371"/>
                <a:gd name="T7" fmla="*/ 23 h 190"/>
                <a:gd name="T8" fmla="*/ 280 w 371"/>
                <a:gd name="T9" fmla="*/ 23 h 190"/>
                <a:gd name="T10" fmla="*/ 250 w 371"/>
                <a:gd name="T11" fmla="*/ 15 h 190"/>
                <a:gd name="T12" fmla="*/ 235 w 371"/>
                <a:gd name="T13" fmla="*/ 0 h 190"/>
                <a:gd name="T14" fmla="*/ 220 w 371"/>
                <a:gd name="T15" fmla="*/ 0 h 190"/>
                <a:gd name="T16" fmla="*/ 220 w 371"/>
                <a:gd name="T17" fmla="*/ 23 h 190"/>
                <a:gd name="T18" fmla="*/ 190 w 371"/>
                <a:gd name="T19" fmla="*/ 30 h 190"/>
                <a:gd name="T20" fmla="*/ 190 w 371"/>
                <a:gd name="T21" fmla="*/ 38 h 190"/>
                <a:gd name="T22" fmla="*/ 167 w 371"/>
                <a:gd name="T23" fmla="*/ 83 h 190"/>
                <a:gd name="T24" fmla="*/ 144 w 371"/>
                <a:gd name="T25" fmla="*/ 68 h 190"/>
                <a:gd name="T26" fmla="*/ 137 w 371"/>
                <a:gd name="T27" fmla="*/ 91 h 190"/>
                <a:gd name="T28" fmla="*/ 129 w 371"/>
                <a:gd name="T29" fmla="*/ 83 h 190"/>
                <a:gd name="T30" fmla="*/ 114 w 371"/>
                <a:gd name="T31" fmla="*/ 99 h 190"/>
                <a:gd name="T32" fmla="*/ 91 w 371"/>
                <a:gd name="T33" fmla="*/ 83 h 190"/>
                <a:gd name="T34" fmla="*/ 91 w 371"/>
                <a:gd name="T35" fmla="*/ 99 h 190"/>
                <a:gd name="T36" fmla="*/ 76 w 371"/>
                <a:gd name="T37" fmla="*/ 91 h 190"/>
                <a:gd name="T38" fmla="*/ 69 w 371"/>
                <a:gd name="T39" fmla="*/ 99 h 190"/>
                <a:gd name="T40" fmla="*/ 69 w 371"/>
                <a:gd name="T41" fmla="*/ 121 h 190"/>
                <a:gd name="T42" fmla="*/ 46 w 371"/>
                <a:gd name="T43" fmla="*/ 129 h 190"/>
                <a:gd name="T44" fmla="*/ 46 w 371"/>
                <a:gd name="T45" fmla="*/ 152 h 190"/>
                <a:gd name="T46" fmla="*/ 23 w 371"/>
                <a:gd name="T47" fmla="*/ 144 h 190"/>
                <a:gd name="T48" fmla="*/ 16 w 371"/>
                <a:gd name="T49" fmla="*/ 159 h 190"/>
                <a:gd name="T50" fmla="*/ 16 w 371"/>
                <a:gd name="T51" fmla="*/ 174 h 190"/>
                <a:gd name="T52" fmla="*/ 0 w 371"/>
                <a:gd name="T53" fmla="*/ 190 h 190"/>
                <a:gd name="T54" fmla="*/ 76 w 371"/>
                <a:gd name="T55" fmla="*/ 182 h 190"/>
                <a:gd name="T56" fmla="*/ 69 w 371"/>
                <a:gd name="T57" fmla="*/ 174 h 190"/>
                <a:gd name="T58" fmla="*/ 296 w 371"/>
                <a:gd name="T59" fmla="*/ 152 h 190"/>
                <a:gd name="T60" fmla="*/ 318 w 371"/>
                <a:gd name="T61" fmla="*/ 144 h 190"/>
                <a:gd name="T62" fmla="*/ 371 w 371"/>
                <a:gd name="T63" fmla="*/ 83 h 190"/>
                <a:gd name="T64" fmla="*/ 341 w 371"/>
                <a:gd name="T65" fmla="*/ 6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71" h="190">
                  <a:moveTo>
                    <a:pt x="341" y="61"/>
                  </a:moveTo>
                  <a:lnTo>
                    <a:pt x="333" y="30"/>
                  </a:lnTo>
                  <a:lnTo>
                    <a:pt x="318" y="15"/>
                  </a:lnTo>
                  <a:lnTo>
                    <a:pt x="296" y="23"/>
                  </a:lnTo>
                  <a:lnTo>
                    <a:pt x="280" y="23"/>
                  </a:lnTo>
                  <a:lnTo>
                    <a:pt x="250" y="15"/>
                  </a:lnTo>
                  <a:lnTo>
                    <a:pt x="235" y="0"/>
                  </a:lnTo>
                  <a:lnTo>
                    <a:pt x="220" y="0"/>
                  </a:lnTo>
                  <a:lnTo>
                    <a:pt x="220" y="23"/>
                  </a:lnTo>
                  <a:lnTo>
                    <a:pt x="190" y="30"/>
                  </a:lnTo>
                  <a:lnTo>
                    <a:pt x="190" y="38"/>
                  </a:lnTo>
                  <a:lnTo>
                    <a:pt x="167" y="83"/>
                  </a:lnTo>
                  <a:lnTo>
                    <a:pt x="144" y="68"/>
                  </a:lnTo>
                  <a:lnTo>
                    <a:pt x="137" y="91"/>
                  </a:lnTo>
                  <a:lnTo>
                    <a:pt x="129" y="83"/>
                  </a:lnTo>
                  <a:lnTo>
                    <a:pt x="114" y="99"/>
                  </a:lnTo>
                  <a:lnTo>
                    <a:pt x="91" y="83"/>
                  </a:lnTo>
                  <a:lnTo>
                    <a:pt x="91" y="99"/>
                  </a:lnTo>
                  <a:lnTo>
                    <a:pt x="76" y="91"/>
                  </a:lnTo>
                  <a:lnTo>
                    <a:pt x="69" y="99"/>
                  </a:lnTo>
                  <a:lnTo>
                    <a:pt x="69" y="121"/>
                  </a:lnTo>
                  <a:lnTo>
                    <a:pt x="46" y="129"/>
                  </a:lnTo>
                  <a:lnTo>
                    <a:pt x="46" y="152"/>
                  </a:lnTo>
                  <a:lnTo>
                    <a:pt x="23" y="144"/>
                  </a:lnTo>
                  <a:lnTo>
                    <a:pt x="16" y="159"/>
                  </a:lnTo>
                  <a:lnTo>
                    <a:pt x="16" y="174"/>
                  </a:lnTo>
                  <a:lnTo>
                    <a:pt x="0" y="190"/>
                  </a:lnTo>
                  <a:lnTo>
                    <a:pt x="76" y="182"/>
                  </a:lnTo>
                  <a:lnTo>
                    <a:pt x="69" y="174"/>
                  </a:lnTo>
                  <a:lnTo>
                    <a:pt x="296" y="152"/>
                  </a:lnTo>
                  <a:lnTo>
                    <a:pt x="318" y="144"/>
                  </a:lnTo>
                  <a:lnTo>
                    <a:pt x="371" y="83"/>
                  </a:lnTo>
                  <a:lnTo>
                    <a:pt x="341" y="61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70" name="Freeform 189"/>
            <p:cNvSpPr>
              <a:spLocks/>
            </p:cNvSpPr>
            <p:nvPr/>
          </p:nvSpPr>
          <p:spPr bwMode="auto">
            <a:xfrm>
              <a:off x="3239" y="2088"/>
              <a:ext cx="371" cy="190"/>
            </a:xfrm>
            <a:custGeom>
              <a:avLst/>
              <a:gdLst>
                <a:gd name="T0" fmla="*/ 341 w 371"/>
                <a:gd name="T1" fmla="*/ 61 h 190"/>
                <a:gd name="T2" fmla="*/ 333 w 371"/>
                <a:gd name="T3" fmla="*/ 30 h 190"/>
                <a:gd name="T4" fmla="*/ 318 w 371"/>
                <a:gd name="T5" fmla="*/ 15 h 190"/>
                <a:gd name="T6" fmla="*/ 296 w 371"/>
                <a:gd name="T7" fmla="*/ 23 h 190"/>
                <a:gd name="T8" fmla="*/ 280 w 371"/>
                <a:gd name="T9" fmla="*/ 23 h 190"/>
                <a:gd name="T10" fmla="*/ 250 w 371"/>
                <a:gd name="T11" fmla="*/ 15 h 190"/>
                <a:gd name="T12" fmla="*/ 235 w 371"/>
                <a:gd name="T13" fmla="*/ 0 h 190"/>
                <a:gd name="T14" fmla="*/ 220 w 371"/>
                <a:gd name="T15" fmla="*/ 0 h 190"/>
                <a:gd name="T16" fmla="*/ 220 w 371"/>
                <a:gd name="T17" fmla="*/ 23 h 190"/>
                <a:gd name="T18" fmla="*/ 190 w 371"/>
                <a:gd name="T19" fmla="*/ 30 h 190"/>
                <a:gd name="T20" fmla="*/ 190 w 371"/>
                <a:gd name="T21" fmla="*/ 38 h 190"/>
                <a:gd name="T22" fmla="*/ 167 w 371"/>
                <a:gd name="T23" fmla="*/ 83 h 190"/>
                <a:gd name="T24" fmla="*/ 144 w 371"/>
                <a:gd name="T25" fmla="*/ 68 h 190"/>
                <a:gd name="T26" fmla="*/ 137 w 371"/>
                <a:gd name="T27" fmla="*/ 91 h 190"/>
                <a:gd name="T28" fmla="*/ 129 w 371"/>
                <a:gd name="T29" fmla="*/ 83 h 190"/>
                <a:gd name="T30" fmla="*/ 114 w 371"/>
                <a:gd name="T31" fmla="*/ 99 h 190"/>
                <a:gd name="T32" fmla="*/ 91 w 371"/>
                <a:gd name="T33" fmla="*/ 83 h 190"/>
                <a:gd name="T34" fmla="*/ 91 w 371"/>
                <a:gd name="T35" fmla="*/ 99 h 190"/>
                <a:gd name="T36" fmla="*/ 76 w 371"/>
                <a:gd name="T37" fmla="*/ 91 h 190"/>
                <a:gd name="T38" fmla="*/ 69 w 371"/>
                <a:gd name="T39" fmla="*/ 99 h 190"/>
                <a:gd name="T40" fmla="*/ 69 w 371"/>
                <a:gd name="T41" fmla="*/ 121 h 190"/>
                <a:gd name="T42" fmla="*/ 46 w 371"/>
                <a:gd name="T43" fmla="*/ 129 h 190"/>
                <a:gd name="T44" fmla="*/ 46 w 371"/>
                <a:gd name="T45" fmla="*/ 152 h 190"/>
                <a:gd name="T46" fmla="*/ 23 w 371"/>
                <a:gd name="T47" fmla="*/ 144 h 190"/>
                <a:gd name="T48" fmla="*/ 16 w 371"/>
                <a:gd name="T49" fmla="*/ 159 h 190"/>
                <a:gd name="T50" fmla="*/ 16 w 371"/>
                <a:gd name="T51" fmla="*/ 174 h 190"/>
                <a:gd name="T52" fmla="*/ 0 w 371"/>
                <a:gd name="T53" fmla="*/ 190 h 190"/>
                <a:gd name="T54" fmla="*/ 76 w 371"/>
                <a:gd name="T55" fmla="*/ 182 h 190"/>
                <a:gd name="T56" fmla="*/ 69 w 371"/>
                <a:gd name="T57" fmla="*/ 174 h 190"/>
                <a:gd name="T58" fmla="*/ 296 w 371"/>
                <a:gd name="T59" fmla="*/ 152 h 190"/>
                <a:gd name="T60" fmla="*/ 318 w 371"/>
                <a:gd name="T61" fmla="*/ 144 h 190"/>
                <a:gd name="T62" fmla="*/ 371 w 371"/>
                <a:gd name="T63" fmla="*/ 83 h 190"/>
                <a:gd name="T64" fmla="*/ 341 w 371"/>
                <a:gd name="T65" fmla="*/ 61 h 190"/>
                <a:gd name="T66" fmla="*/ 341 w 371"/>
                <a:gd name="T67" fmla="*/ 6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71" h="190">
                  <a:moveTo>
                    <a:pt x="341" y="61"/>
                  </a:moveTo>
                  <a:lnTo>
                    <a:pt x="333" y="30"/>
                  </a:lnTo>
                  <a:lnTo>
                    <a:pt x="318" y="15"/>
                  </a:lnTo>
                  <a:lnTo>
                    <a:pt x="296" y="23"/>
                  </a:lnTo>
                  <a:lnTo>
                    <a:pt x="280" y="23"/>
                  </a:lnTo>
                  <a:lnTo>
                    <a:pt x="250" y="15"/>
                  </a:lnTo>
                  <a:lnTo>
                    <a:pt x="235" y="0"/>
                  </a:lnTo>
                  <a:lnTo>
                    <a:pt x="220" y="0"/>
                  </a:lnTo>
                  <a:lnTo>
                    <a:pt x="220" y="23"/>
                  </a:lnTo>
                  <a:lnTo>
                    <a:pt x="190" y="30"/>
                  </a:lnTo>
                  <a:lnTo>
                    <a:pt x="190" y="38"/>
                  </a:lnTo>
                  <a:lnTo>
                    <a:pt x="167" y="83"/>
                  </a:lnTo>
                  <a:lnTo>
                    <a:pt x="144" y="68"/>
                  </a:lnTo>
                  <a:lnTo>
                    <a:pt x="137" y="91"/>
                  </a:lnTo>
                  <a:lnTo>
                    <a:pt x="129" y="83"/>
                  </a:lnTo>
                  <a:lnTo>
                    <a:pt x="114" y="99"/>
                  </a:lnTo>
                  <a:lnTo>
                    <a:pt x="91" y="83"/>
                  </a:lnTo>
                  <a:lnTo>
                    <a:pt x="91" y="99"/>
                  </a:lnTo>
                  <a:lnTo>
                    <a:pt x="76" y="91"/>
                  </a:lnTo>
                  <a:lnTo>
                    <a:pt x="69" y="99"/>
                  </a:lnTo>
                  <a:lnTo>
                    <a:pt x="69" y="121"/>
                  </a:lnTo>
                  <a:lnTo>
                    <a:pt x="46" y="129"/>
                  </a:lnTo>
                  <a:lnTo>
                    <a:pt x="46" y="152"/>
                  </a:lnTo>
                  <a:lnTo>
                    <a:pt x="23" y="144"/>
                  </a:lnTo>
                  <a:lnTo>
                    <a:pt x="16" y="159"/>
                  </a:lnTo>
                  <a:lnTo>
                    <a:pt x="16" y="174"/>
                  </a:lnTo>
                  <a:lnTo>
                    <a:pt x="0" y="190"/>
                  </a:lnTo>
                  <a:lnTo>
                    <a:pt x="76" y="182"/>
                  </a:lnTo>
                  <a:lnTo>
                    <a:pt x="69" y="174"/>
                  </a:lnTo>
                  <a:lnTo>
                    <a:pt x="296" y="152"/>
                  </a:lnTo>
                  <a:lnTo>
                    <a:pt x="318" y="144"/>
                  </a:lnTo>
                  <a:lnTo>
                    <a:pt x="371" y="83"/>
                  </a:lnTo>
                  <a:lnTo>
                    <a:pt x="341" y="61"/>
                  </a:lnTo>
                  <a:lnTo>
                    <a:pt x="341" y="6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71" name="Freeform 190"/>
            <p:cNvSpPr>
              <a:spLocks/>
            </p:cNvSpPr>
            <p:nvPr/>
          </p:nvSpPr>
          <p:spPr bwMode="auto">
            <a:xfrm>
              <a:off x="3012" y="2505"/>
              <a:ext cx="280" cy="250"/>
            </a:xfrm>
            <a:custGeom>
              <a:avLst/>
              <a:gdLst>
                <a:gd name="T0" fmla="*/ 250 w 280"/>
                <a:gd name="T1" fmla="*/ 228 h 250"/>
                <a:gd name="T2" fmla="*/ 258 w 280"/>
                <a:gd name="T3" fmla="*/ 213 h 250"/>
                <a:gd name="T4" fmla="*/ 273 w 280"/>
                <a:gd name="T5" fmla="*/ 175 h 250"/>
                <a:gd name="T6" fmla="*/ 235 w 280"/>
                <a:gd name="T7" fmla="*/ 190 h 250"/>
                <a:gd name="T8" fmla="*/ 243 w 280"/>
                <a:gd name="T9" fmla="*/ 175 h 250"/>
                <a:gd name="T10" fmla="*/ 205 w 280"/>
                <a:gd name="T11" fmla="*/ 182 h 250"/>
                <a:gd name="T12" fmla="*/ 250 w 280"/>
                <a:gd name="T13" fmla="*/ 175 h 250"/>
                <a:gd name="T14" fmla="*/ 235 w 280"/>
                <a:gd name="T15" fmla="*/ 122 h 250"/>
                <a:gd name="T16" fmla="*/ 129 w 280"/>
                <a:gd name="T17" fmla="*/ 114 h 250"/>
                <a:gd name="T18" fmla="*/ 137 w 280"/>
                <a:gd name="T19" fmla="*/ 91 h 250"/>
                <a:gd name="T20" fmla="*/ 144 w 280"/>
                <a:gd name="T21" fmla="*/ 76 h 250"/>
                <a:gd name="T22" fmla="*/ 152 w 280"/>
                <a:gd name="T23" fmla="*/ 53 h 250"/>
                <a:gd name="T24" fmla="*/ 159 w 280"/>
                <a:gd name="T25" fmla="*/ 31 h 250"/>
                <a:gd name="T26" fmla="*/ 159 w 280"/>
                <a:gd name="T27" fmla="*/ 23 h 250"/>
                <a:gd name="T28" fmla="*/ 152 w 280"/>
                <a:gd name="T29" fmla="*/ 0 h 250"/>
                <a:gd name="T30" fmla="*/ 0 w 280"/>
                <a:gd name="T31" fmla="*/ 68 h 250"/>
                <a:gd name="T32" fmla="*/ 16 w 280"/>
                <a:gd name="T33" fmla="*/ 197 h 250"/>
                <a:gd name="T34" fmla="*/ 53 w 280"/>
                <a:gd name="T35" fmla="*/ 213 h 250"/>
                <a:gd name="T36" fmla="*/ 137 w 280"/>
                <a:gd name="T37" fmla="*/ 220 h 250"/>
                <a:gd name="T38" fmla="*/ 121 w 280"/>
                <a:gd name="T39" fmla="*/ 205 h 250"/>
                <a:gd name="T40" fmla="*/ 137 w 280"/>
                <a:gd name="T41" fmla="*/ 213 h 250"/>
                <a:gd name="T42" fmla="*/ 159 w 280"/>
                <a:gd name="T43" fmla="*/ 228 h 250"/>
                <a:gd name="T44" fmla="*/ 159 w 280"/>
                <a:gd name="T45" fmla="*/ 235 h 250"/>
                <a:gd name="T46" fmla="*/ 159 w 280"/>
                <a:gd name="T47" fmla="*/ 243 h 250"/>
                <a:gd name="T48" fmla="*/ 205 w 280"/>
                <a:gd name="T49" fmla="*/ 235 h 250"/>
                <a:gd name="T50" fmla="*/ 227 w 280"/>
                <a:gd name="T51" fmla="*/ 243 h 250"/>
                <a:gd name="T52" fmla="*/ 212 w 280"/>
                <a:gd name="T53" fmla="*/ 220 h 250"/>
                <a:gd name="T54" fmla="*/ 212 w 280"/>
                <a:gd name="T55" fmla="*/ 197 h 250"/>
                <a:gd name="T56" fmla="*/ 227 w 280"/>
                <a:gd name="T57" fmla="*/ 220 h 250"/>
                <a:gd name="T58" fmla="*/ 243 w 280"/>
                <a:gd name="T59" fmla="*/ 235 h 250"/>
                <a:gd name="T60" fmla="*/ 265 w 280"/>
                <a:gd name="T61" fmla="*/ 243 h 250"/>
                <a:gd name="T62" fmla="*/ 280 w 280"/>
                <a:gd name="T63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0" h="250">
                  <a:moveTo>
                    <a:pt x="280" y="235"/>
                  </a:moveTo>
                  <a:lnTo>
                    <a:pt x="250" y="228"/>
                  </a:lnTo>
                  <a:lnTo>
                    <a:pt x="243" y="205"/>
                  </a:lnTo>
                  <a:lnTo>
                    <a:pt x="258" y="213"/>
                  </a:lnTo>
                  <a:lnTo>
                    <a:pt x="265" y="205"/>
                  </a:lnTo>
                  <a:lnTo>
                    <a:pt x="273" y="175"/>
                  </a:lnTo>
                  <a:lnTo>
                    <a:pt x="243" y="197"/>
                  </a:lnTo>
                  <a:lnTo>
                    <a:pt x="235" y="190"/>
                  </a:lnTo>
                  <a:lnTo>
                    <a:pt x="243" y="182"/>
                  </a:lnTo>
                  <a:lnTo>
                    <a:pt x="243" y="175"/>
                  </a:lnTo>
                  <a:lnTo>
                    <a:pt x="220" y="190"/>
                  </a:lnTo>
                  <a:lnTo>
                    <a:pt x="205" y="182"/>
                  </a:lnTo>
                  <a:lnTo>
                    <a:pt x="212" y="167"/>
                  </a:lnTo>
                  <a:lnTo>
                    <a:pt x="250" y="175"/>
                  </a:lnTo>
                  <a:lnTo>
                    <a:pt x="235" y="144"/>
                  </a:lnTo>
                  <a:lnTo>
                    <a:pt x="235" y="122"/>
                  </a:lnTo>
                  <a:lnTo>
                    <a:pt x="137" y="129"/>
                  </a:lnTo>
                  <a:lnTo>
                    <a:pt x="129" y="114"/>
                  </a:lnTo>
                  <a:lnTo>
                    <a:pt x="144" y="91"/>
                  </a:lnTo>
                  <a:lnTo>
                    <a:pt x="137" y="91"/>
                  </a:lnTo>
                  <a:lnTo>
                    <a:pt x="152" y="84"/>
                  </a:lnTo>
                  <a:lnTo>
                    <a:pt x="144" y="76"/>
                  </a:lnTo>
                  <a:lnTo>
                    <a:pt x="167" y="53"/>
                  </a:lnTo>
                  <a:lnTo>
                    <a:pt x="152" y="53"/>
                  </a:lnTo>
                  <a:lnTo>
                    <a:pt x="167" y="38"/>
                  </a:lnTo>
                  <a:lnTo>
                    <a:pt x="159" y="31"/>
                  </a:lnTo>
                  <a:lnTo>
                    <a:pt x="167" y="31"/>
                  </a:lnTo>
                  <a:lnTo>
                    <a:pt x="159" y="23"/>
                  </a:lnTo>
                  <a:lnTo>
                    <a:pt x="152" y="23"/>
                  </a:lnTo>
                  <a:lnTo>
                    <a:pt x="152" y="0"/>
                  </a:lnTo>
                  <a:lnTo>
                    <a:pt x="0" y="8"/>
                  </a:lnTo>
                  <a:lnTo>
                    <a:pt x="0" y="68"/>
                  </a:lnTo>
                  <a:lnTo>
                    <a:pt x="31" y="129"/>
                  </a:lnTo>
                  <a:lnTo>
                    <a:pt x="16" y="197"/>
                  </a:lnTo>
                  <a:lnTo>
                    <a:pt x="16" y="220"/>
                  </a:lnTo>
                  <a:lnTo>
                    <a:pt x="53" y="213"/>
                  </a:lnTo>
                  <a:lnTo>
                    <a:pt x="129" y="228"/>
                  </a:lnTo>
                  <a:lnTo>
                    <a:pt x="137" y="220"/>
                  </a:lnTo>
                  <a:lnTo>
                    <a:pt x="106" y="213"/>
                  </a:lnTo>
                  <a:lnTo>
                    <a:pt x="121" y="205"/>
                  </a:lnTo>
                  <a:lnTo>
                    <a:pt x="121" y="213"/>
                  </a:lnTo>
                  <a:lnTo>
                    <a:pt x="137" y="213"/>
                  </a:lnTo>
                  <a:lnTo>
                    <a:pt x="144" y="228"/>
                  </a:lnTo>
                  <a:lnTo>
                    <a:pt x="159" y="228"/>
                  </a:lnTo>
                  <a:lnTo>
                    <a:pt x="167" y="243"/>
                  </a:lnTo>
                  <a:lnTo>
                    <a:pt x="159" y="235"/>
                  </a:lnTo>
                  <a:lnTo>
                    <a:pt x="152" y="235"/>
                  </a:lnTo>
                  <a:lnTo>
                    <a:pt x="159" y="243"/>
                  </a:lnTo>
                  <a:lnTo>
                    <a:pt x="182" y="250"/>
                  </a:lnTo>
                  <a:lnTo>
                    <a:pt x="205" y="235"/>
                  </a:lnTo>
                  <a:lnTo>
                    <a:pt x="220" y="250"/>
                  </a:lnTo>
                  <a:lnTo>
                    <a:pt x="227" y="243"/>
                  </a:lnTo>
                  <a:lnTo>
                    <a:pt x="227" y="228"/>
                  </a:lnTo>
                  <a:lnTo>
                    <a:pt x="212" y="220"/>
                  </a:lnTo>
                  <a:lnTo>
                    <a:pt x="205" y="213"/>
                  </a:lnTo>
                  <a:lnTo>
                    <a:pt x="212" y="197"/>
                  </a:lnTo>
                  <a:lnTo>
                    <a:pt x="220" y="220"/>
                  </a:lnTo>
                  <a:lnTo>
                    <a:pt x="227" y="220"/>
                  </a:lnTo>
                  <a:lnTo>
                    <a:pt x="227" y="213"/>
                  </a:lnTo>
                  <a:lnTo>
                    <a:pt x="243" y="235"/>
                  </a:lnTo>
                  <a:lnTo>
                    <a:pt x="250" y="228"/>
                  </a:lnTo>
                  <a:lnTo>
                    <a:pt x="265" y="243"/>
                  </a:lnTo>
                  <a:lnTo>
                    <a:pt x="273" y="243"/>
                  </a:lnTo>
                  <a:lnTo>
                    <a:pt x="280" y="250"/>
                  </a:lnTo>
                  <a:lnTo>
                    <a:pt x="280" y="235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72" name="Freeform 191"/>
            <p:cNvSpPr>
              <a:spLocks/>
            </p:cNvSpPr>
            <p:nvPr/>
          </p:nvSpPr>
          <p:spPr bwMode="auto">
            <a:xfrm>
              <a:off x="3012" y="2505"/>
              <a:ext cx="280" cy="250"/>
            </a:xfrm>
            <a:custGeom>
              <a:avLst/>
              <a:gdLst>
                <a:gd name="T0" fmla="*/ 250 w 280"/>
                <a:gd name="T1" fmla="*/ 228 h 250"/>
                <a:gd name="T2" fmla="*/ 258 w 280"/>
                <a:gd name="T3" fmla="*/ 213 h 250"/>
                <a:gd name="T4" fmla="*/ 273 w 280"/>
                <a:gd name="T5" fmla="*/ 175 h 250"/>
                <a:gd name="T6" fmla="*/ 235 w 280"/>
                <a:gd name="T7" fmla="*/ 190 h 250"/>
                <a:gd name="T8" fmla="*/ 243 w 280"/>
                <a:gd name="T9" fmla="*/ 175 h 250"/>
                <a:gd name="T10" fmla="*/ 205 w 280"/>
                <a:gd name="T11" fmla="*/ 182 h 250"/>
                <a:gd name="T12" fmla="*/ 250 w 280"/>
                <a:gd name="T13" fmla="*/ 175 h 250"/>
                <a:gd name="T14" fmla="*/ 235 w 280"/>
                <a:gd name="T15" fmla="*/ 122 h 250"/>
                <a:gd name="T16" fmla="*/ 129 w 280"/>
                <a:gd name="T17" fmla="*/ 114 h 250"/>
                <a:gd name="T18" fmla="*/ 137 w 280"/>
                <a:gd name="T19" fmla="*/ 91 h 250"/>
                <a:gd name="T20" fmla="*/ 144 w 280"/>
                <a:gd name="T21" fmla="*/ 76 h 250"/>
                <a:gd name="T22" fmla="*/ 152 w 280"/>
                <a:gd name="T23" fmla="*/ 53 h 250"/>
                <a:gd name="T24" fmla="*/ 159 w 280"/>
                <a:gd name="T25" fmla="*/ 31 h 250"/>
                <a:gd name="T26" fmla="*/ 159 w 280"/>
                <a:gd name="T27" fmla="*/ 23 h 250"/>
                <a:gd name="T28" fmla="*/ 152 w 280"/>
                <a:gd name="T29" fmla="*/ 0 h 250"/>
                <a:gd name="T30" fmla="*/ 0 w 280"/>
                <a:gd name="T31" fmla="*/ 68 h 250"/>
                <a:gd name="T32" fmla="*/ 16 w 280"/>
                <a:gd name="T33" fmla="*/ 197 h 250"/>
                <a:gd name="T34" fmla="*/ 53 w 280"/>
                <a:gd name="T35" fmla="*/ 213 h 250"/>
                <a:gd name="T36" fmla="*/ 137 w 280"/>
                <a:gd name="T37" fmla="*/ 220 h 250"/>
                <a:gd name="T38" fmla="*/ 121 w 280"/>
                <a:gd name="T39" fmla="*/ 205 h 250"/>
                <a:gd name="T40" fmla="*/ 137 w 280"/>
                <a:gd name="T41" fmla="*/ 213 h 250"/>
                <a:gd name="T42" fmla="*/ 159 w 280"/>
                <a:gd name="T43" fmla="*/ 228 h 250"/>
                <a:gd name="T44" fmla="*/ 159 w 280"/>
                <a:gd name="T45" fmla="*/ 235 h 250"/>
                <a:gd name="T46" fmla="*/ 159 w 280"/>
                <a:gd name="T47" fmla="*/ 243 h 250"/>
                <a:gd name="T48" fmla="*/ 205 w 280"/>
                <a:gd name="T49" fmla="*/ 235 h 250"/>
                <a:gd name="T50" fmla="*/ 227 w 280"/>
                <a:gd name="T51" fmla="*/ 243 h 250"/>
                <a:gd name="T52" fmla="*/ 212 w 280"/>
                <a:gd name="T53" fmla="*/ 220 h 250"/>
                <a:gd name="T54" fmla="*/ 212 w 280"/>
                <a:gd name="T55" fmla="*/ 197 h 250"/>
                <a:gd name="T56" fmla="*/ 227 w 280"/>
                <a:gd name="T57" fmla="*/ 220 h 250"/>
                <a:gd name="T58" fmla="*/ 243 w 280"/>
                <a:gd name="T59" fmla="*/ 235 h 250"/>
                <a:gd name="T60" fmla="*/ 265 w 280"/>
                <a:gd name="T61" fmla="*/ 243 h 250"/>
                <a:gd name="T62" fmla="*/ 280 w 280"/>
                <a:gd name="T63" fmla="*/ 250 h 250"/>
                <a:gd name="T64" fmla="*/ 280 w 280"/>
                <a:gd name="T65" fmla="*/ 24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0" h="250">
                  <a:moveTo>
                    <a:pt x="280" y="235"/>
                  </a:moveTo>
                  <a:lnTo>
                    <a:pt x="250" y="228"/>
                  </a:lnTo>
                  <a:lnTo>
                    <a:pt x="243" y="205"/>
                  </a:lnTo>
                  <a:lnTo>
                    <a:pt x="258" y="213"/>
                  </a:lnTo>
                  <a:lnTo>
                    <a:pt x="265" y="205"/>
                  </a:lnTo>
                  <a:lnTo>
                    <a:pt x="273" y="175"/>
                  </a:lnTo>
                  <a:lnTo>
                    <a:pt x="243" y="197"/>
                  </a:lnTo>
                  <a:lnTo>
                    <a:pt x="235" y="190"/>
                  </a:lnTo>
                  <a:lnTo>
                    <a:pt x="243" y="182"/>
                  </a:lnTo>
                  <a:lnTo>
                    <a:pt x="243" y="175"/>
                  </a:lnTo>
                  <a:lnTo>
                    <a:pt x="220" y="190"/>
                  </a:lnTo>
                  <a:lnTo>
                    <a:pt x="205" y="182"/>
                  </a:lnTo>
                  <a:lnTo>
                    <a:pt x="212" y="167"/>
                  </a:lnTo>
                  <a:lnTo>
                    <a:pt x="250" y="175"/>
                  </a:lnTo>
                  <a:lnTo>
                    <a:pt x="235" y="144"/>
                  </a:lnTo>
                  <a:lnTo>
                    <a:pt x="235" y="122"/>
                  </a:lnTo>
                  <a:lnTo>
                    <a:pt x="137" y="129"/>
                  </a:lnTo>
                  <a:lnTo>
                    <a:pt x="129" y="114"/>
                  </a:lnTo>
                  <a:lnTo>
                    <a:pt x="144" y="91"/>
                  </a:lnTo>
                  <a:lnTo>
                    <a:pt x="137" y="91"/>
                  </a:lnTo>
                  <a:lnTo>
                    <a:pt x="152" y="84"/>
                  </a:lnTo>
                  <a:lnTo>
                    <a:pt x="144" y="76"/>
                  </a:lnTo>
                  <a:lnTo>
                    <a:pt x="167" y="53"/>
                  </a:lnTo>
                  <a:lnTo>
                    <a:pt x="152" y="53"/>
                  </a:lnTo>
                  <a:lnTo>
                    <a:pt x="167" y="38"/>
                  </a:lnTo>
                  <a:lnTo>
                    <a:pt x="159" y="31"/>
                  </a:lnTo>
                  <a:lnTo>
                    <a:pt x="167" y="31"/>
                  </a:lnTo>
                  <a:lnTo>
                    <a:pt x="159" y="23"/>
                  </a:lnTo>
                  <a:lnTo>
                    <a:pt x="152" y="23"/>
                  </a:lnTo>
                  <a:lnTo>
                    <a:pt x="152" y="0"/>
                  </a:lnTo>
                  <a:lnTo>
                    <a:pt x="0" y="8"/>
                  </a:lnTo>
                  <a:lnTo>
                    <a:pt x="0" y="68"/>
                  </a:lnTo>
                  <a:lnTo>
                    <a:pt x="31" y="129"/>
                  </a:lnTo>
                  <a:lnTo>
                    <a:pt x="16" y="197"/>
                  </a:lnTo>
                  <a:lnTo>
                    <a:pt x="16" y="220"/>
                  </a:lnTo>
                  <a:lnTo>
                    <a:pt x="53" y="213"/>
                  </a:lnTo>
                  <a:lnTo>
                    <a:pt x="129" y="228"/>
                  </a:lnTo>
                  <a:lnTo>
                    <a:pt x="137" y="220"/>
                  </a:lnTo>
                  <a:lnTo>
                    <a:pt x="106" y="213"/>
                  </a:lnTo>
                  <a:lnTo>
                    <a:pt x="121" y="205"/>
                  </a:lnTo>
                  <a:lnTo>
                    <a:pt x="121" y="213"/>
                  </a:lnTo>
                  <a:lnTo>
                    <a:pt x="137" y="213"/>
                  </a:lnTo>
                  <a:lnTo>
                    <a:pt x="144" y="228"/>
                  </a:lnTo>
                  <a:lnTo>
                    <a:pt x="159" y="228"/>
                  </a:lnTo>
                  <a:lnTo>
                    <a:pt x="167" y="243"/>
                  </a:lnTo>
                  <a:lnTo>
                    <a:pt x="159" y="235"/>
                  </a:lnTo>
                  <a:lnTo>
                    <a:pt x="152" y="235"/>
                  </a:lnTo>
                  <a:lnTo>
                    <a:pt x="159" y="243"/>
                  </a:lnTo>
                  <a:lnTo>
                    <a:pt x="182" y="250"/>
                  </a:lnTo>
                  <a:lnTo>
                    <a:pt x="205" y="235"/>
                  </a:lnTo>
                  <a:lnTo>
                    <a:pt x="220" y="250"/>
                  </a:lnTo>
                  <a:lnTo>
                    <a:pt x="227" y="243"/>
                  </a:lnTo>
                  <a:lnTo>
                    <a:pt x="227" y="228"/>
                  </a:lnTo>
                  <a:lnTo>
                    <a:pt x="212" y="220"/>
                  </a:lnTo>
                  <a:lnTo>
                    <a:pt x="205" y="213"/>
                  </a:lnTo>
                  <a:lnTo>
                    <a:pt x="212" y="197"/>
                  </a:lnTo>
                  <a:lnTo>
                    <a:pt x="220" y="220"/>
                  </a:lnTo>
                  <a:lnTo>
                    <a:pt x="227" y="220"/>
                  </a:lnTo>
                  <a:lnTo>
                    <a:pt x="227" y="213"/>
                  </a:lnTo>
                  <a:lnTo>
                    <a:pt x="243" y="235"/>
                  </a:lnTo>
                  <a:lnTo>
                    <a:pt x="250" y="228"/>
                  </a:lnTo>
                  <a:lnTo>
                    <a:pt x="265" y="243"/>
                  </a:lnTo>
                  <a:lnTo>
                    <a:pt x="273" y="243"/>
                  </a:lnTo>
                  <a:lnTo>
                    <a:pt x="280" y="250"/>
                  </a:lnTo>
                  <a:lnTo>
                    <a:pt x="280" y="235"/>
                  </a:lnTo>
                  <a:lnTo>
                    <a:pt x="280" y="243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73" name="Freeform 192"/>
            <p:cNvSpPr>
              <a:spLocks/>
            </p:cNvSpPr>
            <p:nvPr/>
          </p:nvSpPr>
          <p:spPr bwMode="auto">
            <a:xfrm>
              <a:off x="4019" y="1420"/>
              <a:ext cx="189" cy="296"/>
            </a:xfrm>
            <a:custGeom>
              <a:avLst/>
              <a:gdLst>
                <a:gd name="T0" fmla="*/ 182 w 189"/>
                <a:gd name="T1" fmla="*/ 145 h 296"/>
                <a:gd name="T2" fmla="*/ 174 w 189"/>
                <a:gd name="T3" fmla="*/ 137 h 296"/>
                <a:gd name="T4" fmla="*/ 189 w 189"/>
                <a:gd name="T5" fmla="*/ 129 h 296"/>
                <a:gd name="T6" fmla="*/ 174 w 189"/>
                <a:gd name="T7" fmla="*/ 122 h 296"/>
                <a:gd name="T8" fmla="*/ 159 w 189"/>
                <a:gd name="T9" fmla="*/ 122 h 296"/>
                <a:gd name="T10" fmla="*/ 151 w 189"/>
                <a:gd name="T11" fmla="*/ 99 h 296"/>
                <a:gd name="T12" fmla="*/ 136 w 189"/>
                <a:gd name="T13" fmla="*/ 99 h 296"/>
                <a:gd name="T14" fmla="*/ 113 w 189"/>
                <a:gd name="T15" fmla="*/ 16 h 296"/>
                <a:gd name="T16" fmla="*/ 91 w 189"/>
                <a:gd name="T17" fmla="*/ 0 h 296"/>
                <a:gd name="T18" fmla="*/ 60 w 189"/>
                <a:gd name="T19" fmla="*/ 23 h 296"/>
                <a:gd name="T20" fmla="*/ 45 w 189"/>
                <a:gd name="T21" fmla="*/ 8 h 296"/>
                <a:gd name="T22" fmla="*/ 23 w 189"/>
                <a:gd name="T23" fmla="*/ 61 h 296"/>
                <a:gd name="T24" fmla="*/ 30 w 189"/>
                <a:gd name="T25" fmla="*/ 114 h 296"/>
                <a:gd name="T26" fmla="*/ 15 w 189"/>
                <a:gd name="T27" fmla="*/ 145 h 296"/>
                <a:gd name="T28" fmla="*/ 23 w 189"/>
                <a:gd name="T29" fmla="*/ 152 h 296"/>
                <a:gd name="T30" fmla="*/ 15 w 189"/>
                <a:gd name="T31" fmla="*/ 152 h 296"/>
                <a:gd name="T32" fmla="*/ 15 w 189"/>
                <a:gd name="T33" fmla="*/ 160 h 296"/>
                <a:gd name="T34" fmla="*/ 0 w 189"/>
                <a:gd name="T35" fmla="*/ 160 h 296"/>
                <a:gd name="T36" fmla="*/ 38 w 189"/>
                <a:gd name="T37" fmla="*/ 273 h 296"/>
                <a:gd name="T38" fmla="*/ 53 w 189"/>
                <a:gd name="T39" fmla="*/ 296 h 296"/>
                <a:gd name="T40" fmla="*/ 68 w 189"/>
                <a:gd name="T41" fmla="*/ 243 h 296"/>
                <a:gd name="T42" fmla="*/ 76 w 189"/>
                <a:gd name="T43" fmla="*/ 236 h 296"/>
                <a:gd name="T44" fmla="*/ 76 w 189"/>
                <a:gd name="T45" fmla="*/ 228 h 296"/>
                <a:gd name="T46" fmla="*/ 91 w 189"/>
                <a:gd name="T47" fmla="*/ 236 h 296"/>
                <a:gd name="T48" fmla="*/ 98 w 189"/>
                <a:gd name="T49" fmla="*/ 213 h 296"/>
                <a:gd name="T50" fmla="*/ 106 w 189"/>
                <a:gd name="T51" fmla="*/ 220 h 296"/>
                <a:gd name="T52" fmla="*/ 106 w 189"/>
                <a:gd name="T53" fmla="*/ 190 h 296"/>
                <a:gd name="T54" fmla="*/ 113 w 189"/>
                <a:gd name="T55" fmla="*/ 182 h 296"/>
                <a:gd name="T56" fmla="*/ 113 w 189"/>
                <a:gd name="T57" fmla="*/ 190 h 296"/>
                <a:gd name="T58" fmla="*/ 129 w 189"/>
                <a:gd name="T59" fmla="*/ 198 h 296"/>
                <a:gd name="T60" fmla="*/ 129 w 189"/>
                <a:gd name="T61" fmla="*/ 175 h 296"/>
                <a:gd name="T62" fmla="*/ 136 w 189"/>
                <a:gd name="T63" fmla="*/ 182 h 296"/>
                <a:gd name="T64" fmla="*/ 136 w 189"/>
                <a:gd name="T65" fmla="*/ 167 h 296"/>
                <a:gd name="T66" fmla="*/ 151 w 189"/>
                <a:gd name="T67" fmla="*/ 182 h 296"/>
                <a:gd name="T68" fmla="*/ 159 w 189"/>
                <a:gd name="T69" fmla="*/ 160 h 296"/>
                <a:gd name="T70" fmla="*/ 166 w 189"/>
                <a:gd name="T71" fmla="*/ 167 h 296"/>
                <a:gd name="T72" fmla="*/ 166 w 189"/>
                <a:gd name="T73" fmla="*/ 160 h 296"/>
                <a:gd name="T74" fmla="*/ 182 w 189"/>
                <a:gd name="T75" fmla="*/ 152 h 296"/>
                <a:gd name="T76" fmla="*/ 189 w 189"/>
                <a:gd name="T77" fmla="*/ 137 h 296"/>
                <a:gd name="T78" fmla="*/ 182 w 189"/>
                <a:gd name="T79" fmla="*/ 145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9" h="296">
                  <a:moveTo>
                    <a:pt x="182" y="145"/>
                  </a:moveTo>
                  <a:lnTo>
                    <a:pt x="174" y="137"/>
                  </a:lnTo>
                  <a:lnTo>
                    <a:pt x="189" y="129"/>
                  </a:lnTo>
                  <a:lnTo>
                    <a:pt x="174" y="122"/>
                  </a:lnTo>
                  <a:lnTo>
                    <a:pt x="159" y="122"/>
                  </a:lnTo>
                  <a:lnTo>
                    <a:pt x="151" y="99"/>
                  </a:lnTo>
                  <a:lnTo>
                    <a:pt x="136" y="99"/>
                  </a:lnTo>
                  <a:lnTo>
                    <a:pt x="113" y="16"/>
                  </a:lnTo>
                  <a:lnTo>
                    <a:pt x="91" y="0"/>
                  </a:lnTo>
                  <a:lnTo>
                    <a:pt x="60" y="23"/>
                  </a:lnTo>
                  <a:lnTo>
                    <a:pt x="45" y="8"/>
                  </a:lnTo>
                  <a:lnTo>
                    <a:pt x="23" y="61"/>
                  </a:lnTo>
                  <a:lnTo>
                    <a:pt x="30" y="114"/>
                  </a:lnTo>
                  <a:lnTo>
                    <a:pt x="15" y="145"/>
                  </a:lnTo>
                  <a:lnTo>
                    <a:pt x="23" y="152"/>
                  </a:lnTo>
                  <a:lnTo>
                    <a:pt x="15" y="152"/>
                  </a:lnTo>
                  <a:lnTo>
                    <a:pt x="15" y="160"/>
                  </a:lnTo>
                  <a:lnTo>
                    <a:pt x="0" y="160"/>
                  </a:lnTo>
                  <a:lnTo>
                    <a:pt x="38" y="273"/>
                  </a:lnTo>
                  <a:lnTo>
                    <a:pt x="53" y="296"/>
                  </a:lnTo>
                  <a:lnTo>
                    <a:pt x="68" y="243"/>
                  </a:lnTo>
                  <a:lnTo>
                    <a:pt x="76" y="236"/>
                  </a:lnTo>
                  <a:lnTo>
                    <a:pt x="76" y="228"/>
                  </a:lnTo>
                  <a:lnTo>
                    <a:pt x="91" y="236"/>
                  </a:lnTo>
                  <a:lnTo>
                    <a:pt x="98" y="213"/>
                  </a:lnTo>
                  <a:lnTo>
                    <a:pt x="106" y="220"/>
                  </a:lnTo>
                  <a:lnTo>
                    <a:pt x="106" y="190"/>
                  </a:lnTo>
                  <a:lnTo>
                    <a:pt x="113" y="182"/>
                  </a:lnTo>
                  <a:lnTo>
                    <a:pt x="113" y="190"/>
                  </a:lnTo>
                  <a:lnTo>
                    <a:pt x="129" y="198"/>
                  </a:lnTo>
                  <a:lnTo>
                    <a:pt x="129" y="175"/>
                  </a:lnTo>
                  <a:lnTo>
                    <a:pt x="136" y="182"/>
                  </a:lnTo>
                  <a:lnTo>
                    <a:pt x="136" y="167"/>
                  </a:lnTo>
                  <a:lnTo>
                    <a:pt x="151" y="182"/>
                  </a:lnTo>
                  <a:lnTo>
                    <a:pt x="159" y="160"/>
                  </a:lnTo>
                  <a:lnTo>
                    <a:pt x="166" y="167"/>
                  </a:lnTo>
                  <a:lnTo>
                    <a:pt x="166" y="160"/>
                  </a:lnTo>
                  <a:lnTo>
                    <a:pt x="182" y="152"/>
                  </a:lnTo>
                  <a:lnTo>
                    <a:pt x="189" y="137"/>
                  </a:lnTo>
                  <a:lnTo>
                    <a:pt x="182" y="145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74" name="Freeform 193"/>
            <p:cNvSpPr>
              <a:spLocks/>
            </p:cNvSpPr>
            <p:nvPr/>
          </p:nvSpPr>
          <p:spPr bwMode="auto">
            <a:xfrm>
              <a:off x="4019" y="1420"/>
              <a:ext cx="189" cy="296"/>
            </a:xfrm>
            <a:custGeom>
              <a:avLst/>
              <a:gdLst>
                <a:gd name="T0" fmla="*/ 182 w 189"/>
                <a:gd name="T1" fmla="*/ 145 h 296"/>
                <a:gd name="T2" fmla="*/ 174 w 189"/>
                <a:gd name="T3" fmla="*/ 137 h 296"/>
                <a:gd name="T4" fmla="*/ 189 w 189"/>
                <a:gd name="T5" fmla="*/ 129 h 296"/>
                <a:gd name="T6" fmla="*/ 174 w 189"/>
                <a:gd name="T7" fmla="*/ 122 h 296"/>
                <a:gd name="T8" fmla="*/ 159 w 189"/>
                <a:gd name="T9" fmla="*/ 122 h 296"/>
                <a:gd name="T10" fmla="*/ 151 w 189"/>
                <a:gd name="T11" fmla="*/ 99 h 296"/>
                <a:gd name="T12" fmla="*/ 136 w 189"/>
                <a:gd name="T13" fmla="*/ 99 h 296"/>
                <a:gd name="T14" fmla="*/ 113 w 189"/>
                <a:gd name="T15" fmla="*/ 16 h 296"/>
                <a:gd name="T16" fmla="*/ 91 w 189"/>
                <a:gd name="T17" fmla="*/ 0 h 296"/>
                <a:gd name="T18" fmla="*/ 60 w 189"/>
                <a:gd name="T19" fmla="*/ 23 h 296"/>
                <a:gd name="T20" fmla="*/ 45 w 189"/>
                <a:gd name="T21" fmla="*/ 8 h 296"/>
                <a:gd name="T22" fmla="*/ 23 w 189"/>
                <a:gd name="T23" fmla="*/ 61 h 296"/>
                <a:gd name="T24" fmla="*/ 30 w 189"/>
                <a:gd name="T25" fmla="*/ 114 h 296"/>
                <a:gd name="T26" fmla="*/ 15 w 189"/>
                <a:gd name="T27" fmla="*/ 145 h 296"/>
                <a:gd name="T28" fmla="*/ 23 w 189"/>
                <a:gd name="T29" fmla="*/ 152 h 296"/>
                <a:gd name="T30" fmla="*/ 15 w 189"/>
                <a:gd name="T31" fmla="*/ 152 h 296"/>
                <a:gd name="T32" fmla="*/ 15 w 189"/>
                <a:gd name="T33" fmla="*/ 160 h 296"/>
                <a:gd name="T34" fmla="*/ 0 w 189"/>
                <a:gd name="T35" fmla="*/ 160 h 296"/>
                <a:gd name="T36" fmla="*/ 38 w 189"/>
                <a:gd name="T37" fmla="*/ 273 h 296"/>
                <a:gd name="T38" fmla="*/ 53 w 189"/>
                <a:gd name="T39" fmla="*/ 296 h 296"/>
                <a:gd name="T40" fmla="*/ 68 w 189"/>
                <a:gd name="T41" fmla="*/ 243 h 296"/>
                <a:gd name="T42" fmla="*/ 76 w 189"/>
                <a:gd name="T43" fmla="*/ 236 h 296"/>
                <a:gd name="T44" fmla="*/ 76 w 189"/>
                <a:gd name="T45" fmla="*/ 228 h 296"/>
                <a:gd name="T46" fmla="*/ 91 w 189"/>
                <a:gd name="T47" fmla="*/ 236 h 296"/>
                <a:gd name="T48" fmla="*/ 98 w 189"/>
                <a:gd name="T49" fmla="*/ 213 h 296"/>
                <a:gd name="T50" fmla="*/ 106 w 189"/>
                <a:gd name="T51" fmla="*/ 220 h 296"/>
                <a:gd name="T52" fmla="*/ 106 w 189"/>
                <a:gd name="T53" fmla="*/ 190 h 296"/>
                <a:gd name="T54" fmla="*/ 113 w 189"/>
                <a:gd name="T55" fmla="*/ 182 h 296"/>
                <a:gd name="T56" fmla="*/ 113 w 189"/>
                <a:gd name="T57" fmla="*/ 190 h 296"/>
                <a:gd name="T58" fmla="*/ 129 w 189"/>
                <a:gd name="T59" fmla="*/ 198 h 296"/>
                <a:gd name="T60" fmla="*/ 129 w 189"/>
                <a:gd name="T61" fmla="*/ 175 h 296"/>
                <a:gd name="T62" fmla="*/ 136 w 189"/>
                <a:gd name="T63" fmla="*/ 182 h 296"/>
                <a:gd name="T64" fmla="*/ 136 w 189"/>
                <a:gd name="T65" fmla="*/ 167 h 296"/>
                <a:gd name="T66" fmla="*/ 151 w 189"/>
                <a:gd name="T67" fmla="*/ 182 h 296"/>
                <a:gd name="T68" fmla="*/ 159 w 189"/>
                <a:gd name="T69" fmla="*/ 160 h 296"/>
                <a:gd name="T70" fmla="*/ 166 w 189"/>
                <a:gd name="T71" fmla="*/ 167 h 296"/>
                <a:gd name="T72" fmla="*/ 166 w 189"/>
                <a:gd name="T73" fmla="*/ 160 h 296"/>
                <a:gd name="T74" fmla="*/ 182 w 189"/>
                <a:gd name="T75" fmla="*/ 152 h 296"/>
                <a:gd name="T76" fmla="*/ 189 w 189"/>
                <a:gd name="T77" fmla="*/ 137 h 296"/>
                <a:gd name="T78" fmla="*/ 182 w 189"/>
                <a:gd name="T79" fmla="*/ 145 h 296"/>
                <a:gd name="T80" fmla="*/ 182 w 189"/>
                <a:gd name="T81" fmla="*/ 152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9" h="296">
                  <a:moveTo>
                    <a:pt x="182" y="145"/>
                  </a:moveTo>
                  <a:lnTo>
                    <a:pt x="174" y="137"/>
                  </a:lnTo>
                  <a:lnTo>
                    <a:pt x="189" y="129"/>
                  </a:lnTo>
                  <a:lnTo>
                    <a:pt x="174" y="122"/>
                  </a:lnTo>
                  <a:lnTo>
                    <a:pt x="159" y="122"/>
                  </a:lnTo>
                  <a:lnTo>
                    <a:pt x="151" y="99"/>
                  </a:lnTo>
                  <a:lnTo>
                    <a:pt x="136" y="99"/>
                  </a:lnTo>
                  <a:lnTo>
                    <a:pt x="113" y="16"/>
                  </a:lnTo>
                  <a:lnTo>
                    <a:pt x="91" y="0"/>
                  </a:lnTo>
                  <a:lnTo>
                    <a:pt x="60" y="23"/>
                  </a:lnTo>
                  <a:lnTo>
                    <a:pt x="45" y="8"/>
                  </a:lnTo>
                  <a:lnTo>
                    <a:pt x="23" y="61"/>
                  </a:lnTo>
                  <a:lnTo>
                    <a:pt x="30" y="114"/>
                  </a:lnTo>
                  <a:lnTo>
                    <a:pt x="15" y="145"/>
                  </a:lnTo>
                  <a:lnTo>
                    <a:pt x="23" y="152"/>
                  </a:lnTo>
                  <a:lnTo>
                    <a:pt x="15" y="152"/>
                  </a:lnTo>
                  <a:lnTo>
                    <a:pt x="15" y="160"/>
                  </a:lnTo>
                  <a:lnTo>
                    <a:pt x="0" y="160"/>
                  </a:lnTo>
                  <a:lnTo>
                    <a:pt x="38" y="273"/>
                  </a:lnTo>
                  <a:lnTo>
                    <a:pt x="53" y="296"/>
                  </a:lnTo>
                  <a:lnTo>
                    <a:pt x="68" y="243"/>
                  </a:lnTo>
                  <a:lnTo>
                    <a:pt x="76" y="236"/>
                  </a:lnTo>
                  <a:lnTo>
                    <a:pt x="76" y="228"/>
                  </a:lnTo>
                  <a:lnTo>
                    <a:pt x="91" y="236"/>
                  </a:lnTo>
                  <a:lnTo>
                    <a:pt x="98" y="213"/>
                  </a:lnTo>
                  <a:lnTo>
                    <a:pt x="106" y="220"/>
                  </a:lnTo>
                  <a:lnTo>
                    <a:pt x="106" y="190"/>
                  </a:lnTo>
                  <a:lnTo>
                    <a:pt x="113" y="182"/>
                  </a:lnTo>
                  <a:lnTo>
                    <a:pt x="113" y="190"/>
                  </a:lnTo>
                  <a:lnTo>
                    <a:pt x="129" y="198"/>
                  </a:lnTo>
                  <a:lnTo>
                    <a:pt x="129" y="175"/>
                  </a:lnTo>
                  <a:lnTo>
                    <a:pt x="136" y="182"/>
                  </a:lnTo>
                  <a:lnTo>
                    <a:pt x="136" y="167"/>
                  </a:lnTo>
                  <a:lnTo>
                    <a:pt x="151" y="182"/>
                  </a:lnTo>
                  <a:lnTo>
                    <a:pt x="159" y="160"/>
                  </a:lnTo>
                  <a:lnTo>
                    <a:pt x="166" y="167"/>
                  </a:lnTo>
                  <a:lnTo>
                    <a:pt x="166" y="160"/>
                  </a:lnTo>
                  <a:lnTo>
                    <a:pt x="182" y="152"/>
                  </a:lnTo>
                  <a:lnTo>
                    <a:pt x="189" y="137"/>
                  </a:lnTo>
                  <a:lnTo>
                    <a:pt x="182" y="145"/>
                  </a:lnTo>
                  <a:lnTo>
                    <a:pt x="182" y="15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75" name="Freeform 194"/>
            <p:cNvSpPr>
              <a:spLocks/>
            </p:cNvSpPr>
            <p:nvPr/>
          </p:nvSpPr>
          <p:spPr bwMode="auto">
            <a:xfrm>
              <a:off x="4155" y="1602"/>
              <a:ext cx="8" cy="8"/>
            </a:xfrm>
            <a:custGeom>
              <a:avLst/>
              <a:gdLst>
                <a:gd name="T0" fmla="*/ 8 w 8"/>
                <a:gd name="T1" fmla="*/ 0 h 8"/>
                <a:gd name="T2" fmla="*/ 0 w 8"/>
                <a:gd name="T3" fmla="*/ 0 h 8"/>
                <a:gd name="T4" fmla="*/ 0 w 8"/>
                <a:gd name="T5" fmla="*/ 8 h 8"/>
                <a:gd name="T6" fmla="*/ 0 w 8"/>
                <a:gd name="T7" fmla="*/ 0 h 8"/>
                <a:gd name="T8" fmla="*/ 8 w 8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8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76" name="Freeform 195"/>
            <p:cNvSpPr>
              <a:spLocks/>
            </p:cNvSpPr>
            <p:nvPr/>
          </p:nvSpPr>
          <p:spPr bwMode="auto">
            <a:xfrm>
              <a:off x="4155" y="1602"/>
              <a:ext cx="8" cy="8"/>
            </a:xfrm>
            <a:custGeom>
              <a:avLst/>
              <a:gdLst>
                <a:gd name="T0" fmla="*/ 8 w 8"/>
                <a:gd name="T1" fmla="*/ 0 h 8"/>
                <a:gd name="T2" fmla="*/ 0 w 8"/>
                <a:gd name="T3" fmla="*/ 0 h 8"/>
                <a:gd name="T4" fmla="*/ 0 w 8"/>
                <a:gd name="T5" fmla="*/ 8 h 8"/>
                <a:gd name="T6" fmla="*/ 0 w 8"/>
                <a:gd name="T7" fmla="*/ 0 h 8"/>
                <a:gd name="T8" fmla="*/ 8 w 8"/>
                <a:gd name="T9" fmla="*/ 0 h 8"/>
                <a:gd name="T10" fmla="*/ 8 w 8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8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77" name="Freeform 196"/>
            <p:cNvSpPr>
              <a:spLocks/>
            </p:cNvSpPr>
            <p:nvPr/>
          </p:nvSpPr>
          <p:spPr bwMode="auto">
            <a:xfrm>
              <a:off x="3709" y="1982"/>
              <a:ext cx="227" cy="106"/>
            </a:xfrm>
            <a:custGeom>
              <a:avLst/>
              <a:gdLst>
                <a:gd name="T0" fmla="*/ 227 w 227"/>
                <a:gd name="T1" fmla="*/ 68 h 106"/>
                <a:gd name="T2" fmla="*/ 196 w 227"/>
                <a:gd name="T3" fmla="*/ 76 h 106"/>
                <a:gd name="T4" fmla="*/ 181 w 227"/>
                <a:gd name="T5" fmla="*/ 0 h 106"/>
                <a:gd name="T6" fmla="*/ 0 w 227"/>
                <a:gd name="T7" fmla="*/ 30 h 106"/>
                <a:gd name="T8" fmla="*/ 7 w 227"/>
                <a:gd name="T9" fmla="*/ 60 h 106"/>
                <a:gd name="T10" fmla="*/ 37 w 227"/>
                <a:gd name="T11" fmla="*/ 30 h 106"/>
                <a:gd name="T12" fmla="*/ 53 w 227"/>
                <a:gd name="T13" fmla="*/ 38 h 106"/>
                <a:gd name="T14" fmla="*/ 68 w 227"/>
                <a:gd name="T15" fmla="*/ 22 h 106"/>
                <a:gd name="T16" fmla="*/ 83 w 227"/>
                <a:gd name="T17" fmla="*/ 22 h 106"/>
                <a:gd name="T18" fmla="*/ 90 w 227"/>
                <a:gd name="T19" fmla="*/ 38 h 106"/>
                <a:gd name="T20" fmla="*/ 128 w 227"/>
                <a:gd name="T21" fmla="*/ 60 h 106"/>
                <a:gd name="T22" fmla="*/ 136 w 227"/>
                <a:gd name="T23" fmla="*/ 60 h 106"/>
                <a:gd name="T24" fmla="*/ 128 w 227"/>
                <a:gd name="T25" fmla="*/ 68 h 106"/>
                <a:gd name="T26" fmla="*/ 128 w 227"/>
                <a:gd name="T27" fmla="*/ 98 h 106"/>
                <a:gd name="T28" fmla="*/ 143 w 227"/>
                <a:gd name="T29" fmla="*/ 98 h 106"/>
                <a:gd name="T30" fmla="*/ 143 w 227"/>
                <a:gd name="T31" fmla="*/ 91 h 106"/>
                <a:gd name="T32" fmla="*/ 174 w 227"/>
                <a:gd name="T33" fmla="*/ 106 h 106"/>
                <a:gd name="T34" fmla="*/ 166 w 227"/>
                <a:gd name="T35" fmla="*/ 91 h 106"/>
                <a:gd name="T36" fmla="*/ 151 w 227"/>
                <a:gd name="T37" fmla="*/ 83 h 106"/>
                <a:gd name="T38" fmla="*/ 151 w 227"/>
                <a:gd name="T39" fmla="*/ 76 h 106"/>
                <a:gd name="T40" fmla="*/ 166 w 227"/>
                <a:gd name="T41" fmla="*/ 83 h 106"/>
                <a:gd name="T42" fmla="*/ 151 w 227"/>
                <a:gd name="T43" fmla="*/ 53 h 106"/>
                <a:gd name="T44" fmla="*/ 159 w 227"/>
                <a:gd name="T45" fmla="*/ 53 h 106"/>
                <a:gd name="T46" fmla="*/ 159 w 227"/>
                <a:gd name="T47" fmla="*/ 45 h 106"/>
                <a:gd name="T48" fmla="*/ 143 w 227"/>
                <a:gd name="T49" fmla="*/ 30 h 106"/>
                <a:gd name="T50" fmla="*/ 151 w 227"/>
                <a:gd name="T51" fmla="*/ 38 h 106"/>
                <a:gd name="T52" fmla="*/ 159 w 227"/>
                <a:gd name="T53" fmla="*/ 15 h 106"/>
                <a:gd name="T54" fmla="*/ 166 w 227"/>
                <a:gd name="T55" fmla="*/ 22 h 106"/>
                <a:gd name="T56" fmla="*/ 166 w 227"/>
                <a:gd name="T57" fmla="*/ 7 h 106"/>
                <a:gd name="T58" fmla="*/ 174 w 227"/>
                <a:gd name="T59" fmla="*/ 7 h 106"/>
                <a:gd name="T60" fmla="*/ 174 w 227"/>
                <a:gd name="T61" fmla="*/ 22 h 106"/>
                <a:gd name="T62" fmla="*/ 166 w 227"/>
                <a:gd name="T63" fmla="*/ 22 h 106"/>
                <a:gd name="T64" fmla="*/ 166 w 227"/>
                <a:gd name="T65" fmla="*/ 38 h 106"/>
                <a:gd name="T66" fmla="*/ 174 w 227"/>
                <a:gd name="T67" fmla="*/ 38 h 106"/>
                <a:gd name="T68" fmla="*/ 166 w 227"/>
                <a:gd name="T69" fmla="*/ 45 h 106"/>
                <a:gd name="T70" fmla="*/ 174 w 227"/>
                <a:gd name="T71" fmla="*/ 60 h 106"/>
                <a:gd name="T72" fmla="*/ 166 w 227"/>
                <a:gd name="T73" fmla="*/ 53 h 106"/>
                <a:gd name="T74" fmla="*/ 166 w 227"/>
                <a:gd name="T75" fmla="*/ 60 h 106"/>
                <a:gd name="T76" fmla="*/ 174 w 227"/>
                <a:gd name="T77" fmla="*/ 68 h 106"/>
                <a:gd name="T78" fmla="*/ 174 w 227"/>
                <a:gd name="T79" fmla="*/ 60 h 106"/>
                <a:gd name="T80" fmla="*/ 181 w 227"/>
                <a:gd name="T81" fmla="*/ 68 h 106"/>
                <a:gd name="T82" fmla="*/ 166 w 227"/>
                <a:gd name="T83" fmla="*/ 68 h 106"/>
                <a:gd name="T84" fmla="*/ 174 w 227"/>
                <a:gd name="T85" fmla="*/ 76 h 106"/>
                <a:gd name="T86" fmla="*/ 166 w 227"/>
                <a:gd name="T87" fmla="*/ 76 h 106"/>
                <a:gd name="T88" fmla="*/ 174 w 227"/>
                <a:gd name="T89" fmla="*/ 83 h 106"/>
                <a:gd name="T90" fmla="*/ 196 w 227"/>
                <a:gd name="T91" fmla="*/ 83 h 106"/>
                <a:gd name="T92" fmla="*/ 204 w 227"/>
                <a:gd name="T93" fmla="*/ 91 h 106"/>
                <a:gd name="T94" fmla="*/ 196 w 227"/>
                <a:gd name="T95" fmla="*/ 106 h 106"/>
                <a:gd name="T96" fmla="*/ 212 w 227"/>
                <a:gd name="T97" fmla="*/ 106 h 106"/>
                <a:gd name="T98" fmla="*/ 219 w 227"/>
                <a:gd name="T99" fmla="*/ 98 h 106"/>
                <a:gd name="T100" fmla="*/ 227 w 227"/>
                <a:gd name="T101" fmla="*/ 6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7" h="106">
                  <a:moveTo>
                    <a:pt x="227" y="68"/>
                  </a:moveTo>
                  <a:lnTo>
                    <a:pt x="196" y="76"/>
                  </a:lnTo>
                  <a:lnTo>
                    <a:pt x="181" y="0"/>
                  </a:lnTo>
                  <a:lnTo>
                    <a:pt x="0" y="30"/>
                  </a:lnTo>
                  <a:lnTo>
                    <a:pt x="7" y="60"/>
                  </a:lnTo>
                  <a:lnTo>
                    <a:pt x="37" y="30"/>
                  </a:lnTo>
                  <a:lnTo>
                    <a:pt x="53" y="38"/>
                  </a:lnTo>
                  <a:lnTo>
                    <a:pt x="68" y="22"/>
                  </a:lnTo>
                  <a:lnTo>
                    <a:pt x="83" y="22"/>
                  </a:lnTo>
                  <a:lnTo>
                    <a:pt x="90" y="38"/>
                  </a:lnTo>
                  <a:lnTo>
                    <a:pt x="128" y="60"/>
                  </a:lnTo>
                  <a:lnTo>
                    <a:pt x="136" y="60"/>
                  </a:lnTo>
                  <a:lnTo>
                    <a:pt x="128" y="68"/>
                  </a:lnTo>
                  <a:lnTo>
                    <a:pt x="128" y="98"/>
                  </a:lnTo>
                  <a:lnTo>
                    <a:pt x="143" y="98"/>
                  </a:lnTo>
                  <a:lnTo>
                    <a:pt x="143" y="91"/>
                  </a:lnTo>
                  <a:lnTo>
                    <a:pt x="174" y="106"/>
                  </a:lnTo>
                  <a:lnTo>
                    <a:pt x="166" y="91"/>
                  </a:lnTo>
                  <a:lnTo>
                    <a:pt x="151" y="83"/>
                  </a:lnTo>
                  <a:lnTo>
                    <a:pt x="151" y="76"/>
                  </a:lnTo>
                  <a:lnTo>
                    <a:pt x="166" y="83"/>
                  </a:lnTo>
                  <a:lnTo>
                    <a:pt x="151" y="53"/>
                  </a:lnTo>
                  <a:lnTo>
                    <a:pt x="159" y="53"/>
                  </a:lnTo>
                  <a:lnTo>
                    <a:pt x="159" y="45"/>
                  </a:lnTo>
                  <a:lnTo>
                    <a:pt x="143" y="30"/>
                  </a:lnTo>
                  <a:lnTo>
                    <a:pt x="151" y="38"/>
                  </a:lnTo>
                  <a:lnTo>
                    <a:pt x="159" y="15"/>
                  </a:lnTo>
                  <a:lnTo>
                    <a:pt x="166" y="22"/>
                  </a:lnTo>
                  <a:lnTo>
                    <a:pt x="166" y="7"/>
                  </a:lnTo>
                  <a:lnTo>
                    <a:pt x="174" y="7"/>
                  </a:lnTo>
                  <a:lnTo>
                    <a:pt x="174" y="22"/>
                  </a:lnTo>
                  <a:lnTo>
                    <a:pt x="166" y="22"/>
                  </a:lnTo>
                  <a:lnTo>
                    <a:pt x="166" y="38"/>
                  </a:lnTo>
                  <a:lnTo>
                    <a:pt x="174" y="38"/>
                  </a:lnTo>
                  <a:lnTo>
                    <a:pt x="166" y="45"/>
                  </a:lnTo>
                  <a:lnTo>
                    <a:pt x="174" y="60"/>
                  </a:lnTo>
                  <a:lnTo>
                    <a:pt x="166" y="53"/>
                  </a:lnTo>
                  <a:lnTo>
                    <a:pt x="166" y="60"/>
                  </a:lnTo>
                  <a:lnTo>
                    <a:pt x="174" y="68"/>
                  </a:lnTo>
                  <a:lnTo>
                    <a:pt x="174" y="60"/>
                  </a:lnTo>
                  <a:lnTo>
                    <a:pt x="181" y="68"/>
                  </a:lnTo>
                  <a:lnTo>
                    <a:pt x="166" y="68"/>
                  </a:lnTo>
                  <a:lnTo>
                    <a:pt x="174" y="76"/>
                  </a:lnTo>
                  <a:lnTo>
                    <a:pt x="166" y="76"/>
                  </a:lnTo>
                  <a:lnTo>
                    <a:pt x="174" y="83"/>
                  </a:lnTo>
                  <a:lnTo>
                    <a:pt x="196" y="83"/>
                  </a:lnTo>
                  <a:lnTo>
                    <a:pt x="204" y="91"/>
                  </a:lnTo>
                  <a:lnTo>
                    <a:pt x="196" y="106"/>
                  </a:lnTo>
                  <a:lnTo>
                    <a:pt x="212" y="106"/>
                  </a:lnTo>
                  <a:lnTo>
                    <a:pt x="219" y="98"/>
                  </a:lnTo>
                  <a:lnTo>
                    <a:pt x="227" y="68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78" name="Freeform 197"/>
            <p:cNvSpPr>
              <a:spLocks/>
            </p:cNvSpPr>
            <p:nvPr/>
          </p:nvSpPr>
          <p:spPr bwMode="auto">
            <a:xfrm>
              <a:off x="3709" y="1982"/>
              <a:ext cx="227" cy="106"/>
            </a:xfrm>
            <a:custGeom>
              <a:avLst/>
              <a:gdLst>
                <a:gd name="T0" fmla="*/ 227 w 227"/>
                <a:gd name="T1" fmla="*/ 68 h 106"/>
                <a:gd name="T2" fmla="*/ 196 w 227"/>
                <a:gd name="T3" fmla="*/ 76 h 106"/>
                <a:gd name="T4" fmla="*/ 181 w 227"/>
                <a:gd name="T5" fmla="*/ 0 h 106"/>
                <a:gd name="T6" fmla="*/ 0 w 227"/>
                <a:gd name="T7" fmla="*/ 30 h 106"/>
                <a:gd name="T8" fmla="*/ 7 w 227"/>
                <a:gd name="T9" fmla="*/ 60 h 106"/>
                <a:gd name="T10" fmla="*/ 37 w 227"/>
                <a:gd name="T11" fmla="*/ 30 h 106"/>
                <a:gd name="T12" fmla="*/ 53 w 227"/>
                <a:gd name="T13" fmla="*/ 38 h 106"/>
                <a:gd name="T14" fmla="*/ 68 w 227"/>
                <a:gd name="T15" fmla="*/ 22 h 106"/>
                <a:gd name="T16" fmla="*/ 83 w 227"/>
                <a:gd name="T17" fmla="*/ 22 h 106"/>
                <a:gd name="T18" fmla="*/ 90 w 227"/>
                <a:gd name="T19" fmla="*/ 38 h 106"/>
                <a:gd name="T20" fmla="*/ 128 w 227"/>
                <a:gd name="T21" fmla="*/ 60 h 106"/>
                <a:gd name="T22" fmla="*/ 136 w 227"/>
                <a:gd name="T23" fmla="*/ 60 h 106"/>
                <a:gd name="T24" fmla="*/ 128 w 227"/>
                <a:gd name="T25" fmla="*/ 68 h 106"/>
                <a:gd name="T26" fmla="*/ 128 w 227"/>
                <a:gd name="T27" fmla="*/ 98 h 106"/>
                <a:gd name="T28" fmla="*/ 143 w 227"/>
                <a:gd name="T29" fmla="*/ 98 h 106"/>
                <a:gd name="T30" fmla="*/ 143 w 227"/>
                <a:gd name="T31" fmla="*/ 91 h 106"/>
                <a:gd name="T32" fmla="*/ 174 w 227"/>
                <a:gd name="T33" fmla="*/ 106 h 106"/>
                <a:gd name="T34" fmla="*/ 166 w 227"/>
                <a:gd name="T35" fmla="*/ 91 h 106"/>
                <a:gd name="T36" fmla="*/ 151 w 227"/>
                <a:gd name="T37" fmla="*/ 83 h 106"/>
                <a:gd name="T38" fmla="*/ 151 w 227"/>
                <a:gd name="T39" fmla="*/ 76 h 106"/>
                <a:gd name="T40" fmla="*/ 166 w 227"/>
                <a:gd name="T41" fmla="*/ 83 h 106"/>
                <a:gd name="T42" fmla="*/ 151 w 227"/>
                <a:gd name="T43" fmla="*/ 53 h 106"/>
                <a:gd name="T44" fmla="*/ 159 w 227"/>
                <a:gd name="T45" fmla="*/ 53 h 106"/>
                <a:gd name="T46" fmla="*/ 159 w 227"/>
                <a:gd name="T47" fmla="*/ 45 h 106"/>
                <a:gd name="T48" fmla="*/ 143 w 227"/>
                <a:gd name="T49" fmla="*/ 30 h 106"/>
                <a:gd name="T50" fmla="*/ 151 w 227"/>
                <a:gd name="T51" fmla="*/ 38 h 106"/>
                <a:gd name="T52" fmla="*/ 159 w 227"/>
                <a:gd name="T53" fmla="*/ 15 h 106"/>
                <a:gd name="T54" fmla="*/ 166 w 227"/>
                <a:gd name="T55" fmla="*/ 22 h 106"/>
                <a:gd name="T56" fmla="*/ 166 w 227"/>
                <a:gd name="T57" fmla="*/ 7 h 106"/>
                <a:gd name="T58" fmla="*/ 174 w 227"/>
                <a:gd name="T59" fmla="*/ 7 h 106"/>
                <a:gd name="T60" fmla="*/ 174 w 227"/>
                <a:gd name="T61" fmla="*/ 22 h 106"/>
                <a:gd name="T62" fmla="*/ 166 w 227"/>
                <a:gd name="T63" fmla="*/ 22 h 106"/>
                <a:gd name="T64" fmla="*/ 166 w 227"/>
                <a:gd name="T65" fmla="*/ 38 h 106"/>
                <a:gd name="T66" fmla="*/ 174 w 227"/>
                <a:gd name="T67" fmla="*/ 38 h 106"/>
                <a:gd name="T68" fmla="*/ 166 w 227"/>
                <a:gd name="T69" fmla="*/ 45 h 106"/>
                <a:gd name="T70" fmla="*/ 174 w 227"/>
                <a:gd name="T71" fmla="*/ 60 h 106"/>
                <a:gd name="T72" fmla="*/ 166 w 227"/>
                <a:gd name="T73" fmla="*/ 53 h 106"/>
                <a:gd name="T74" fmla="*/ 166 w 227"/>
                <a:gd name="T75" fmla="*/ 60 h 106"/>
                <a:gd name="T76" fmla="*/ 174 w 227"/>
                <a:gd name="T77" fmla="*/ 68 h 106"/>
                <a:gd name="T78" fmla="*/ 174 w 227"/>
                <a:gd name="T79" fmla="*/ 60 h 106"/>
                <a:gd name="T80" fmla="*/ 181 w 227"/>
                <a:gd name="T81" fmla="*/ 68 h 106"/>
                <a:gd name="T82" fmla="*/ 166 w 227"/>
                <a:gd name="T83" fmla="*/ 68 h 106"/>
                <a:gd name="T84" fmla="*/ 174 w 227"/>
                <a:gd name="T85" fmla="*/ 76 h 106"/>
                <a:gd name="T86" fmla="*/ 166 w 227"/>
                <a:gd name="T87" fmla="*/ 76 h 106"/>
                <a:gd name="T88" fmla="*/ 174 w 227"/>
                <a:gd name="T89" fmla="*/ 83 h 106"/>
                <a:gd name="T90" fmla="*/ 196 w 227"/>
                <a:gd name="T91" fmla="*/ 83 h 106"/>
                <a:gd name="T92" fmla="*/ 204 w 227"/>
                <a:gd name="T93" fmla="*/ 91 h 106"/>
                <a:gd name="T94" fmla="*/ 196 w 227"/>
                <a:gd name="T95" fmla="*/ 106 h 106"/>
                <a:gd name="T96" fmla="*/ 212 w 227"/>
                <a:gd name="T97" fmla="*/ 106 h 106"/>
                <a:gd name="T98" fmla="*/ 219 w 227"/>
                <a:gd name="T99" fmla="*/ 98 h 106"/>
                <a:gd name="T100" fmla="*/ 227 w 227"/>
                <a:gd name="T101" fmla="*/ 68 h 106"/>
                <a:gd name="T102" fmla="*/ 227 w 227"/>
                <a:gd name="T103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7" h="106">
                  <a:moveTo>
                    <a:pt x="227" y="68"/>
                  </a:moveTo>
                  <a:lnTo>
                    <a:pt x="196" y="76"/>
                  </a:lnTo>
                  <a:lnTo>
                    <a:pt x="181" y="0"/>
                  </a:lnTo>
                  <a:lnTo>
                    <a:pt x="0" y="30"/>
                  </a:lnTo>
                  <a:lnTo>
                    <a:pt x="7" y="60"/>
                  </a:lnTo>
                  <a:lnTo>
                    <a:pt x="37" y="30"/>
                  </a:lnTo>
                  <a:lnTo>
                    <a:pt x="53" y="38"/>
                  </a:lnTo>
                  <a:lnTo>
                    <a:pt x="68" y="22"/>
                  </a:lnTo>
                  <a:lnTo>
                    <a:pt x="83" y="22"/>
                  </a:lnTo>
                  <a:lnTo>
                    <a:pt x="90" y="38"/>
                  </a:lnTo>
                  <a:lnTo>
                    <a:pt x="128" y="60"/>
                  </a:lnTo>
                  <a:lnTo>
                    <a:pt x="136" y="60"/>
                  </a:lnTo>
                  <a:lnTo>
                    <a:pt x="128" y="68"/>
                  </a:lnTo>
                  <a:lnTo>
                    <a:pt x="128" y="98"/>
                  </a:lnTo>
                  <a:lnTo>
                    <a:pt x="143" y="98"/>
                  </a:lnTo>
                  <a:lnTo>
                    <a:pt x="143" y="91"/>
                  </a:lnTo>
                  <a:lnTo>
                    <a:pt x="174" y="106"/>
                  </a:lnTo>
                  <a:lnTo>
                    <a:pt x="166" y="91"/>
                  </a:lnTo>
                  <a:lnTo>
                    <a:pt x="151" y="83"/>
                  </a:lnTo>
                  <a:lnTo>
                    <a:pt x="151" y="76"/>
                  </a:lnTo>
                  <a:lnTo>
                    <a:pt x="166" y="83"/>
                  </a:lnTo>
                  <a:lnTo>
                    <a:pt x="151" y="53"/>
                  </a:lnTo>
                  <a:lnTo>
                    <a:pt x="159" y="53"/>
                  </a:lnTo>
                  <a:lnTo>
                    <a:pt x="159" y="45"/>
                  </a:lnTo>
                  <a:lnTo>
                    <a:pt x="143" y="30"/>
                  </a:lnTo>
                  <a:lnTo>
                    <a:pt x="151" y="38"/>
                  </a:lnTo>
                  <a:lnTo>
                    <a:pt x="159" y="15"/>
                  </a:lnTo>
                  <a:lnTo>
                    <a:pt x="166" y="22"/>
                  </a:lnTo>
                  <a:lnTo>
                    <a:pt x="166" y="7"/>
                  </a:lnTo>
                  <a:lnTo>
                    <a:pt x="174" y="7"/>
                  </a:lnTo>
                  <a:lnTo>
                    <a:pt x="174" y="22"/>
                  </a:lnTo>
                  <a:lnTo>
                    <a:pt x="166" y="22"/>
                  </a:lnTo>
                  <a:lnTo>
                    <a:pt x="166" y="38"/>
                  </a:lnTo>
                  <a:lnTo>
                    <a:pt x="174" y="38"/>
                  </a:lnTo>
                  <a:lnTo>
                    <a:pt x="166" y="45"/>
                  </a:lnTo>
                  <a:lnTo>
                    <a:pt x="174" y="60"/>
                  </a:lnTo>
                  <a:lnTo>
                    <a:pt x="166" y="53"/>
                  </a:lnTo>
                  <a:lnTo>
                    <a:pt x="166" y="60"/>
                  </a:lnTo>
                  <a:lnTo>
                    <a:pt x="174" y="68"/>
                  </a:lnTo>
                  <a:lnTo>
                    <a:pt x="174" y="60"/>
                  </a:lnTo>
                  <a:lnTo>
                    <a:pt x="181" y="68"/>
                  </a:lnTo>
                  <a:lnTo>
                    <a:pt x="166" y="68"/>
                  </a:lnTo>
                  <a:lnTo>
                    <a:pt x="174" y="76"/>
                  </a:lnTo>
                  <a:lnTo>
                    <a:pt x="166" y="76"/>
                  </a:lnTo>
                  <a:lnTo>
                    <a:pt x="174" y="83"/>
                  </a:lnTo>
                  <a:lnTo>
                    <a:pt x="196" y="83"/>
                  </a:lnTo>
                  <a:lnTo>
                    <a:pt x="204" y="91"/>
                  </a:lnTo>
                  <a:lnTo>
                    <a:pt x="196" y="106"/>
                  </a:lnTo>
                  <a:lnTo>
                    <a:pt x="212" y="106"/>
                  </a:lnTo>
                  <a:lnTo>
                    <a:pt x="219" y="98"/>
                  </a:lnTo>
                  <a:lnTo>
                    <a:pt x="227" y="68"/>
                  </a:lnTo>
                  <a:lnTo>
                    <a:pt x="227" y="7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79" name="Freeform 198"/>
            <p:cNvSpPr>
              <a:spLocks/>
            </p:cNvSpPr>
            <p:nvPr/>
          </p:nvSpPr>
          <p:spPr bwMode="auto">
            <a:xfrm>
              <a:off x="3966" y="1724"/>
              <a:ext cx="166" cy="91"/>
            </a:xfrm>
            <a:custGeom>
              <a:avLst/>
              <a:gdLst>
                <a:gd name="T0" fmla="*/ 151 w 166"/>
                <a:gd name="T1" fmla="*/ 45 h 91"/>
                <a:gd name="T2" fmla="*/ 144 w 166"/>
                <a:gd name="T3" fmla="*/ 45 h 91"/>
                <a:gd name="T4" fmla="*/ 159 w 166"/>
                <a:gd name="T5" fmla="*/ 60 h 91"/>
                <a:gd name="T6" fmla="*/ 144 w 166"/>
                <a:gd name="T7" fmla="*/ 68 h 91"/>
                <a:gd name="T8" fmla="*/ 121 w 166"/>
                <a:gd name="T9" fmla="*/ 53 h 91"/>
                <a:gd name="T10" fmla="*/ 121 w 166"/>
                <a:gd name="T11" fmla="*/ 38 h 91"/>
                <a:gd name="T12" fmla="*/ 106 w 166"/>
                <a:gd name="T13" fmla="*/ 45 h 91"/>
                <a:gd name="T14" fmla="*/ 121 w 166"/>
                <a:gd name="T15" fmla="*/ 15 h 91"/>
                <a:gd name="T16" fmla="*/ 106 w 166"/>
                <a:gd name="T17" fmla="*/ 15 h 91"/>
                <a:gd name="T18" fmla="*/ 106 w 166"/>
                <a:gd name="T19" fmla="*/ 0 h 91"/>
                <a:gd name="T20" fmla="*/ 83 w 166"/>
                <a:gd name="T21" fmla="*/ 23 h 91"/>
                <a:gd name="T22" fmla="*/ 30 w 166"/>
                <a:gd name="T23" fmla="*/ 30 h 91"/>
                <a:gd name="T24" fmla="*/ 0 w 166"/>
                <a:gd name="T25" fmla="*/ 38 h 91"/>
                <a:gd name="T26" fmla="*/ 0 w 166"/>
                <a:gd name="T27" fmla="*/ 83 h 91"/>
                <a:gd name="T28" fmla="*/ 76 w 166"/>
                <a:gd name="T29" fmla="*/ 68 h 91"/>
                <a:gd name="T30" fmla="*/ 91 w 166"/>
                <a:gd name="T31" fmla="*/ 60 h 91"/>
                <a:gd name="T32" fmla="*/ 98 w 166"/>
                <a:gd name="T33" fmla="*/ 76 h 91"/>
                <a:gd name="T34" fmla="*/ 106 w 166"/>
                <a:gd name="T35" fmla="*/ 76 h 91"/>
                <a:gd name="T36" fmla="*/ 106 w 166"/>
                <a:gd name="T37" fmla="*/ 83 h 91"/>
                <a:gd name="T38" fmla="*/ 113 w 166"/>
                <a:gd name="T39" fmla="*/ 83 h 91"/>
                <a:gd name="T40" fmla="*/ 113 w 166"/>
                <a:gd name="T41" fmla="*/ 91 h 91"/>
                <a:gd name="T42" fmla="*/ 136 w 166"/>
                <a:gd name="T43" fmla="*/ 68 h 91"/>
                <a:gd name="T44" fmla="*/ 136 w 166"/>
                <a:gd name="T45" fmla="*/ 83 h 91"/>
                <a:gd name="T46" fmla="*/ 166 w 166"/>
                <a:gd name="T47" fmla="*/ 68 h 91"/>
                <a:gd name="T48" fmla="*/ 159 w 166"/>
                <a:gd name="T49" fmla="*/ 60 h 91"/>
                <a:gd name="T50" fmla="*/ 151 w 166"/>
                <a:gd name="T51" fmla="*/ 4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6" h="91">
                  <a:moveTo>
                    <a:pt x="151" y="45"/>
                  </a:moveTo>
                  <a:lnTo>
                    <a:pt x="144" y="45"/>
                  </a:lnTo>
                  <a:lnTo>
                    <a:pt x="159" y="60"/>
                  </a:lnTo>
                  <a:lnTo>
                    <a:pt x="144" y="68"/>
                  </a:lnTo>
                  <a:lnTo>
                    <a:pt x="121" y="53"/>
                  </a:lnTo>
                  <a:lnTo>
                    <a:pt x="121" y="38"/>
                  </a:lnTo>
                  <a:lnTo>
                    <a:pt x="106" y="45"/>
                  </a:lnTo>
                  <a:lnTo>
                    <a:pt x="121" y="15"/>
                  </a:lnTo>
                  <a:lnTo>
                    <a:pt x="106" y="15"/>
                  </a:lnTo>
                  <a:lnTo>
                    <a:pt x="106" y="0"/>
                  </a:lnTo>
                  <a:lnTo>
                    <a:pt x="83" y="23"/>
                  </a:lnTo>
                  <a:lnTo>
                    <a:pt x="30" y="30"/>
                  </a:lnTo>
                  <a:lnTo>
                    <a:pt x="0" y="38"/>
                  </a:lnTo>
                  <a:lnTo>
                    <a:pt x="0" y="83"/>
                  </a:lnTo>
                  <a:lnTo>
                    <a:pt x="76" y="68"/>
                  </a:lnTo>
                  <a:lnTo>
                    <a:pt x="91" y="60"/>
                  </a:lnTo>
                  <a:lnTo>
                    <a:pt x="98" y="76"/>
                  </a:lnTo>
                  <a:lnTo>
                    <a:pt x="106" y="76"/>
                  </a:lnTo>
                  <a:lnTo>
                    <a:pt x="106" y="83"/>
                  </a:lnTo>
                  <a:lnTo>
                    <a:pt x="113" y="83"/>
                  </a:lnTo>
                  <a:lnTo>
                    <a:pt x="113" y="91"/>
                  </a:lnTo>
                  <a:lnTo>
                    <a:pt x="136" y="68"/>
                  </a:lnTo>
                  <a:lnTo>
                    <a:pt x="136" y="83"/>
                  </a:lnTo>
                  <a:lnTo>
                    <a:pt x="166" y="68"/>
                  </a:lnTo>
                  <a:lnTo>
                    <a:pt x="159" y="60"/>
                  </a:lnTo>
                  <a:lnTo>
                    <a:pt x="151" y="45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80" name="Freeform 199"/>
            <p:cNvSpPr>
              <a:spLocks/>
            </p:cNvSpPr>
            <p:nvPr/>
          </p:nvSpPr>
          <p:spPr bwMode="auto">
            <a:xfrm>
              <a:off x="3966" y="1724"/>
              <a:ext cx="166" cy="91"/>
            </a:xfrm>
            <a:custGeom>
              <a:avLst/>
              <a:gdLst>
                <a:gd name="T0" fmla="*/ 151 w 166"/>
                <a:gd name="T1" fmla="*/ 45 h 91"/>
                <a:gd name="T2" fmla="*/ 144 w 166"/>
                <a:gd name="T3" fmla="*/ 45 h 91"/>
                <a:gd name="T4" fmla="*/ 159 w 166"/>
                <a:gd name="T5" fmla="*/ 60 h 91"/>
                <a:gd name="T6" fmla="*/ 144 w 166"/>
                <a:gd name="T7" fmla="*/ 68 h 91"/>
                <a:gd name="T8" fmla="*/ 121 w 166"/>
                <a:gd name="T9" fmla="*/ 53 h 91"/>
                <a:gd name="T10" fmla="*/ 121 w 166"/>
                <a:gd name="T11" fmla="*/ 38 h 91"/>
                <a:gd name="T12" fmla="*/ 106 w 166"/>
                <a:gd name="T13" fmla="*/ 45 h 91"/>
                <a:gd name="T14" fmla="*/ 121 w 166"/>
                <a:gd name="T15" fmla="*/ 15 h 91"/>
                <a:gd name="T16" fmla="*/ 106 w 166"/>
                <a:gd name="T17" fmla="*/ 15 h 91"/>
                <a:gd name="T18" fmla="*/ 106 w 166"/>
                <a:gd name="T19" fmla="*/ 0 h 91"/>
                <a:gd name="T20" fmla="*/ 83 w 166"/>
                <a:gd name="T21" fmla="*/ 23 h 91"/>
                <a:gd name="T22" fmla="*/ 30 w 166"/>
                <a:gd name="T23" fmla="*/ 30 h 91"/>
                <a:gd name="T24" fmla="*/ 0 w 166"/>
                <a:gd name="T25" fmla="*/ 38 h 91"/>
                <a:gd name="T26" fmla="*/ 0 w 166"/>
                <a:gd name="T27" fmla="*/ 83 h 91"/>
                <a:gd name="T28" fmla="*/ 76 w 166"/>
                <a:gd name="T29" fmla="*/ 68 h 91"/>
                <a:gd name="T30" fmla="*/ 91 w 166"/>
                <a:gd name="T31" fmla="*/ 60 h 91"/>
                <a:gd name="T32" fmla="*/ 98 w 166"/>
                <a:gd name="T33" fmla="*/ 76 h 91"/>
                <a:gd name="T34" fmla="*/ 106 w 166"/>
                <a:gd name="T35" fmla="*/ 76 h 91"/>
                <a:gd name="T36" fmla="*/ 106 w 166"/>
                <a:gd name="T37" fmla="*/ 83 h 91"/>
                <a:gd name="T38" fmla="*/ 113 w 166"/>
                <a:gd name="T39" fmla="*/ 83 h 91"/>
                <a:gd name="T40" fmla="*/ 113 w 166"/>
                <a:gd name="T41" fmla="*/ 91 h 91"/>
                <a:gd name="T42" fmla="*/ 136 w 166"/>
                <a:gd name="T43" fmla="*/ 68 h 91"/>
                <a:gd name="T44" fmla="*/ 136 w 166"/>
                <a:gd name="T45" fmla="*/ 83 h 91"/>
                <a:gd name="T46" fmla="*/ 166 w 166"/>
                <a:gd name="T47" fmla="*/ 68 h 91"/>
                <a:gd name="T48" fmla="*/ 159 w 166"/>
                <a:gd name="T49" fmla="*/ 60 h 91"/>
                <a:gd name="T50" fmla="*/ 151 w 166"/>
                <a:gd name="T51" fmla="*/ 45 h 91"/>
                <a:gd name="T52" fmla="*/ 151 w 166"/>
                <a:gd name="T53" fmla="*/ 5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6" h="91">
                  <a:moveTo>
                    <a:pt x="151" y="45"/>
                  </a:moveTo>
                  <a:lnTo>
                    <a:pt x="144" y="45"/>
                  </a:lnTo>
                  <a:lnTo>
                    <a:pt x="159" y="60"/>
                  </a:lnTo>
                  <a:lnTo>
                    <a:pt x="144" y="68"/>
                  </a:lnTo>
                  <a:lnTo>
                    <a:pt x="121" y="53"/>
                  </a:lnTo>
                  <a:lnTo>
                    <a:pt x="121" y="38"/>
                  </a:lnTo>
                  <a:lnTo>
                    <a:pt x="106" y="45"/>
                  </a:lnTo>
                  <a:lnTo>
                    <a:pt x="121" y="15"/>
                  </a:lnTo>
                  <a:lnTo>
                    <a:pt x="106" y="15"/>
                  </a:lnTo>
                  <a:lnTo>
                    <a:pt x="106" y="0"/>
                  </a:lnTo>
                  <a:lnTo>
                    <a:pt x="83" y="23"/>
                  </a:lnTo>
                  <a:lnTo>
                    <a:pt x="30" y="30"/>
                  </a:lnTo>
                  <a:lnTo>
                    <a:pt x="0" y="38"/>
                  </a:lnTo>
                  <a:lnTo>
                    <a:pt x="0" y="83"/>
                  </a:lnTo>
                  <a:lnTo>
                    <a:pt x="76" y="68"/>
                  </a:lnTo>
                  <a:lnTo>
                    <a:pt x="91" y="60"/>
                  </a:lnTo>
                  <a:lnTo>
                    <a:pt x="98" y="76"/>
                  </a:lnTo>
                  <a:lnTo>
                    <a:pt x="106" y="76"/>
                  </a:lnTo>
                  <a:lnTo>
                    <a:pt x="106" y="83"/>
                  </a:lnTo>
                  <a:lnTo>
                    <a:pt x="113" y="83"/>
                  </a:lnTo>
                  <a:lnTo>
                    <a:pt x="113" y="91"/>
                  </a:lnTo>
                  <a:lnTo>
                    <a:pt x="136" y="68"/>
                  </a:lnTo>
                  <a:lnTo>
                    <a:pt x="136" y="83"/>
                  </a:lnTo>
                  <a:lnTo>
                    <a:pt x="166" y="68"/>
                  </a:lnTo>
                  <a:lnTo>
                    <a:pt x="159" y="60"/>
                  </a:lnTo>
                  <a:lnTo>
                    <a:pt x="151" y="45"/>
                  </a:lnTo>
                  <a:lnTo>
                    <a:pt x="151" y="53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81" name="Freeform 200"/>
            <p:cNvSpPr>
              <a:spLocks/>
            </p:cNvSpPr>
            <p:nvPr/>
          </p:nvSpPr>
          <p:spPr bwMode="auto">
            <a:xfrm>
              <a:off x="3156" y="1572"/>
              <a:ext cx="288" cy="152"/>
            </a:xfrm>
            <a:custGeom>
              <a:avLst/>
              <a:gdLst>
                <a:gd name="T0" fmla="*/ 273 w 288"/>
                <a:gd name="T1" fmla="*/ 68 h 152"/>
                <a:gd name="T2" fmla="*/ 273 w 288"/>
                <a:gd name="T3" fmla="*/ 46 h 152"/>
                <a:gd name="T4" fmla="*/ 235 w 288"/>
                <a:gd name="T5" fmla="*/ 53 h 152"/>
                <a:gd name="T6" fmla="*/ 242 w 288"/>
                <a:gd name="T7" fmla="*/ 30 h 152"/>
                <a:gd name="T8" fmla="*/ 189 w 288"/>
                <a:gd name="T9" fmla="*/ 46 h 152"/>
                <a:gd name="T10" fmla="*/ 167 w 288"/>
                <a:gd name="T11" fmla="*/ 61 h 152"/>
                <a:gd name="T12" fmla="*/ 136 w 288"/>
                <a:gd name="T13" fmla="*/ 61 h 152"/>
                <a:gd name="T14" fmla="*/ 114 w 288"/>
                <a:gd name="T15" fmla="*/ 38 h 152"/>
                <a:gd name="T16" fmla="*/ 99 w 288"/>
                <a:gd name="T17" fmla="*/ 30 h 152"/>
                <a:gd name="T18" fmla="*/ 83 w 288"/>
                <a:gd name="T19" fmla="*/ 46 h 152"/>
                <a:gd name="T20" fmla="*/ 91 w 288"/>
                <a:gd name="T21" fmla="*/ 15 h 152"/>
                <a:gd name="T22" fmla="*/ 114 w 288"/>
                <a:gd name="T23" fmla="*/ 8 h 152"/>
                <a:gd name="T24" fmla="*/ 99 w 288"/>
                <a:gd name="T25" fmla="*/ 0 h 152"/>
                <a:gd name="T26" fmla="*/ 61 w 288"/>
                <a:gd name="T27" fmla="*/ 30 h 152"/>
                <a:gd name="T28" fmla="*/ 0 w 288"/>
                <a:gd name="T29" fmla="*/ 68 h 152"/>
                <a:gd name="T30" fmla="*/ 15 w 288"/>
                <a:gd name="T31" fmla="*/ 76 h 152"/>
                <a:gd name="T32" fmla="*/ 106 w 288"/>
                <a:gd name="T33" fmla="*/ 99 h 152"/>
                <a:gd name="T34" fmla="*/ 106 w 288"/>
                <a:gd name="T35" fmla="*/ 106 h 152"/>
                <a:gd name="T36" fmla="*/ 121 w 288"/>
                <a:gd name="T37" fmla="*/ 114 h 152"/>
                <a:gd name="T38" fmla="*/ 114 w 288"/>
                <a:gd name="T39" fmla="*/ 137 h 152"/>
                <a:gd name="T40" fmla="*/ 129 w 288"/>
                <a:gd name="T41" fmla="*/ 129 h 152"/>
                <a:gd name="T42" fmla="*/ 129 w 288"/>
                <a:gd name="T43" fmla="*/ 152 h 152"/>
                <a:gd name="T44" fmla="*/ 159 w 288"/>
                <a:gd name="T45" fmla="*/ 91 h 152"/>
                <a:gd name="T46" fmla="*/ 159 w 288"/>
                <a:gd name="T47" fmla="*/ 114 h 152"/>
                <a:gd name="T48" fmla="*/ 174 w 288"/>
                <a:gd name="T49" fmla="*/ 91 h 152"/>
                <a:gd name="T50" fmla="*/ 174 w 288"/>
                <a:gd name="T51" fmla="*/ 114 h 152"/>
                <a:gd name="T52" fmla="*/ 189 w 288"/>
                <a:gd name="T53" fmla="*/ 91 h 152"/>
                <a:gd name="T54" fmla="*/ 212 w 288"/>
                <a:gd name="T55" fmla="*/ 84 h 152"/>
                <a:gd name="T56" fmla="*/ 220 w 288"/>
                <a:gd name="T57" fmla="*/ 76 h 152"/>
                <a:gd name="T58" fmla="*/ 258 w 288"/>
                <a:gd name="T59" fmla="*/ 91 h 152"/>
                <a:gd name="T60" fmla="*/ 258 w 288"/>
                <a:gd name="T61" fmla="*/ 76 h 152"/>
                <a:gd name="T62" fmla="*/ 288 w 288"/>
                <a:gd name="T63" fmla="*/ 76 h 152"/>
                <a:gd name="T64" fmla="*/ 273 w 288"/>
                <a:gd name="T65" fmla="*/ 68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8" h="152">
                  <a:moveTo>
                    <a:pt x="273" y="68"/>
                  </a:moveTo>
                  <a:lnTo>
                    <a:pt x="273" y="46"/>
                  </a:lnTo>
                  <a:lnTo>
                    <a:pt x="235" y="53"/>
                  </a:lnTo>
                  <a:lnTo>
                    <a:pt x="242" y="30"/>
                  </a:lnTo>
                  <a:lnTo>
                    <a:pt x="189" y="46"/>
                  </a:lnTo>
                  <a:lnTo>
                    <a:pt x="167" y="61"/>
                  </a:lnTo>
                  <a:lnTo>
                    <a:pt x="136" y="61"/>
                  </a:lnTo>
                  <a:lnTo>
                    <a:pt x="114" y="38"/>
                  </a:lnTo>
                  <a:lnTo>
                    <a:pt x="99" y="30"/>
                  </a:lnTo>
                  <a:lnTo>
                    <a:pt x="83" y="46"/>
                  </a:lnTo>
                  <a:lnTo>
                    <a:pt x="91" y="15"/>
                  </a:lnTo>
                  <a:lnTo>
                    <a:pt x="114" y="8"/>
                  </a:lnTo>
                  <a:lnTo>
                    <a:pt x="99" y="0"/>
                  </a:lnTo>
                  <a:lnTo>
                    <a:pt x="61" y="30"/>
                  </a:lnTo>
                  <a:lnTo>
                    <a:pt x="0" y="68"/>
                  </a:lnTo>
                  <a:lnTo>
                    <a:pt x="15" y="76"/>
                  </a:lnTo>
                  <a:lnTo>
                    <a:pt x="106" y="99"/>
                  </a:lnTo>
                  <a:lnTo>
                    <a:pt x="106" y="106"/>
                  </a:lnTo>
                  <a:lnTo>
                    <a:pt x="121" y="114"/>
                  </a:lnTo>
                  <a:lnTo>
                    <a:pt x="114" y="137"/>
                  </a:lnTo>
                  <a:lnTo>
                    <a:pt x="129" y="129"/>
                  </a:lnTo>
                  <a:lnTo>
                    <a:pt x="129" y="152"/>
                  </a:lnTo>
                  <a:lnTo>
                    <a:pt x="159" y="91"/>
                  </a:lnTo>
                  <a:lnTo>
                    <a:pt x="159" y="114"/>
                  </a:lnTo>
                  <a:lnTo>
                    <a:pt x="174" y="91"/>
                  </a:lnTo>
                  <a:lnTo>
                    <a:pt x="174" y="114"/>
                  </a:lnTo>
                  <a:lnTo>
                    <a:pt x="189" y="91"/>
                  </a:lnTo>
                  <a:lnTo>
                    <a:pt x="212" y="84"/>
                  </a:lnTo>
                  <a:lnTo>
                    <a:pt x="220" y="76"/>
                  </a:lnTo>
                  <a:lnTo>
                    <a:pt x="258" y="91"/>
                  </a:lnTo>
                  <a:lnTo>
                    <a:pt x="258" y="76"/>
                  </a:lnTo>
                  <a:lnTo>
                    <a:pt x="288" y="76"/>
                  </a:lnTo>
                  <a:lnTo>
                    <a:pt x="273" y="68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82" name="Freeform 201"/>
            <p:cNvSpPr>
              <a:spLocks/>
            </p:cNvSpPr>
            <p:nvPr/>
          </p:nvSpPr>
          <p:spPr bwMode="auto">
            <a:xfrm>
              <a:off x="3156" y="1572"/>
              <a:ext cx="288" cy="152"/>
            </a:xfrm>
            <a:custGeom>
              <a:avLst/>
              <a:gdLst>
                <a:gd name="T0" fmla="*/ 273 w 288"/>
                <a:gd name="T1" fmla="*/ 68 h 152"/>
                <a:gd name="T2" fmla="*/ 273 w 288"/>
                <a:gd name="T3" fmla="*/ 46 h 152"/>
                <a:gd name="T4" fmla="*/ 235 w 288"/>
                <a:gd name="T5" fmla="*/ 53 h 152"/>
                <a:gd name="T6" fmla="*/ 242 w 288"/>
                <a:gd name="T7" fmla="*/ 30 h 152"/>
                <a:gd name="T8" fmla="*/ 189 w 288"/>
                <a:gd name="T9" fmla="*/ 46 h 152"/>
                <a:gd name="T10" fmla="*/ 167 w 288"/>
                <a:gd name="T11" fmla="*/ 61 h 152"/>
                <a:gd name="T12" fmla="*/ 136 w 288"/>
                <a:gd name="T13" fmla="*/ 61 h 152"/>
                <a:gd name="T14" fmla="*/ 114 w 288"/>
                <a:gd name="T15" fmla="*/ 38 h 152"/>
                <a:gd name="T16" fmla="*/ 99 w 288"/>
                <a:gd name="T17" fmla="*/ 30 h 152"/>
                <a:gd name="T18" fmla="*/ 83 w 288"/>
                <a:gd name="T19" fmla="*/ 46 h 152"/>
                <a:gd name="T20" fmla="*/ 91 w 288"/>
                <a:gd name="T21" fmla="*/ 15 h 152"/>
                <a:gd name="T22" fmla="*/ 114 w 288"/>
                <a:gd name="T23" fmla="*/ 8 h 152"/>
                <a:gd name="T24" fmla="*/ 99 w 288"/>
                <a:gd name="T25" fmla="*/ 0 h 152"/>
                <a:gd name="T26" fmla="*/ 61 w 288"/>
                <a:gd name="T27" fmla="*/ 30 h 152"/>
                <a:gd name="T28" fmla="*/ 0 w 288"/>
                <a:gd name="T29" fmla="*/ 68 h 152"/>
                <a:gd name="T30" fmla="*/ 15 w 288"/>
                <a:gd name="T31" fmla="*/ 76 h 152"/>
                <a:gd name="T32" fmla="*/ 106 w 288"/>
                <a:gd name="T33" fmla="*/ 99 h 152"/>
                <a:gd name="T34" fmla="*/ 106 w 288"/>
                <a:gd name="T35" fmla="*/ 106 h 152"/>
                <a:gd name="T36" fmla="*/ 121 w 288"/>
                <a:gd name="T37" fmla="*/ 114 h 152"/>
                <a:gd name="T38" fmla="*/ 114 w 288"/>
                <a:gd name="T39" fmla="*/ 137 h 152"/>
                <a:gd name="T40" fmla="*/ 129 w 288"/>
                <a:gd name="T41" fmla="*/ 129 h 152"/>
                <a:gd name="T42" fmla="*/ 129 w 288"/>
                <a:gd name="T43" fmla="*/ 152 h 152"/>
                <a:gd name="T44" fmla="*/ 159 w 288"/>
                <a:gd name="T45" fmla="*/ 91 h 152"/>
                <a:gd name="T46" fmla="*/ 159 w 288"/>
                <a:gd name="T47" fmla="*/ 114 h 152"/>
                <a:gd name="T48" fmla="*/ 174 w 288"/>
                <a:gd name="T49" fmla="*/ 91 h 152"/>
                <a:gd name="T50" fmla="*/ 174 w 288"/>
                <a:gd name="T51" fmla="*/ 114 h 152"/>
                <a:gd name="T52" fmla="*/ 189 w 288"/>
                <a:gd name="T53" fmla="*/ 91 h 152"/>
                <a:gd name="T54" fmla="*/ 212 w 288"/>
                <a:gd name="T55" fmla="*/ 84 h 152"/>
                <a:gd name="T56" fmla="*/ 220 w 288"/>
                <a:gd name="T57" fmla="*/ 76 h 152"/>
                <a:gd name="T58" fmla="*/ 258 w 288"/>
                <a:gd name="T59" fmla="*/ 91 h 152"/>
                <a:gd name="T60" fmla="*/ 258 w 288"/>
                <a:gd name="T61" fmla="*/ 76 h 152"/>
                <a:gd name="T62" fmla="*/ 288 w 288"/>
                <a:gd name="T63" fmla="*/ 76 h 152"/>
                <a:gd name="T64" fmla="*/ 273 w 288"/>
                <a:gd name="T65" fmla="*/ 68 h 152"/>
                <a:gd name="T66" fmla="*/ 273 w 288"/>
                <a:gd name="T67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8" h="152">
                  <a:moveTo>
                    <a:pt x="273" y="68"/>
                  </a:moveTo>
                  <a:lnTo>
                    <a:pt x="273" y="46"/>
                  </a:lnTo>
                  <a:lnTo>
                    <a:pt x="235" y="53"/>
                  </a:lnTo>
                  <a:lnTo>
                    <a:pt x="242" y="30"/>
                  </a:lnTo>
                  <a:lnTo>
                    <a:pt x="189" y="46"/>
                  </a:lnTo>
                  <a:lnTo>
                    <a:pt x="167" y="61"/>
                  </a:lnTo>
                  <a:lnTo>
                    <a:pt x="136" y="61"/>
                  </a:lnTo>
                  <a:lnTo>
                    <a:pt x="114" y="38"/>
                  </a:lnTo>
                  <a:lnTo>
                    <a:pt x="99" y="30"/>
                  </a:lnTo>
                  <a:lnTo>
                    <a:pt x="83" y="46"/>
                  </a:lnTo>
                  <a:lnTo>
                    <a:pt x="91" y="15"/>
                  </a:lnTo>
                  <a:lnTo>
                    <a:pt x="114" y="8"/>
                  </a:lnTo>
                  <a:lnTo>
                    <a:pt x="99" y="0"/>
                  </a:lnTo>
                  <a:lnTo>
                    <a:pt x="61" y="30"/>
                  </a:lnTo>
                  <a:lnTo>
                    <a:pt x="0" y="68"/>
                  </a:lnTo>
                  <a:lnTo>
                    <a:pt x="15" y="76"/>
                  </a:lnTo>
                  <a:lnTo>
                    <a:pt x="106" y="99"/>
                  </a:lnTo>
                  <a:lnTo>
                    <a:pt x="106" y="106"/>
                  </a:lnTo>
                  <a:lnTo>
                    <a:pt x="121" y="114"/>
                  </a:lnTo>
                  <a:lnTo>
                    <a:pt x="114" y="137"/>
                  </a:lnTo>
                  <a:lnTo>
                    <a:pt x="129" y="129"/>
                  </a:lnTo>
                  <a:lnTo>
                    <a:pt x="129" y="152"/>
                  </a:lnTo>
                  <a:lnTo>
                    <a:pt x="159" y="91"/>
                  </a:lnTo>
                  <a:lnTo>
                    <a:pt x="159" y="114"/>
                  </a:lnTo>
                  <a:lnTo>
                    <a:pt x="174" y="91"/>
                  </a:lnTo>
                  <a:lnTo>
                    <a:pt x="174" y="114"/>
                  </a:lnTo>
                  <a:lnTo>
                    <a:pt x="189" y="91"/>
                  </a:lnTo>
                  <a:lnTo>
                    <a:pt x="212" y="84"/>
                  </a:lnTo>
                  <a:lnTo>
                    <a:pt x="220" y="76"/>
                  </a:lnTo>
                  <a:lnTo>
                    <a:pt x="258" y="91"/>
                  </a:lnTo>
                  <a:lnTo>
                    <a:pt x="258" y="76"/>
                  </a:lnTo>
                  <a:lnTo>
                    <a:pt x="288" y="76"/>
                  </a:lnTo>
                  <a:lnTo>
                    <a:pt x="273" y="68"/>
                  </a:lnTo>
                  <a:lnTo>
                    <a:pt x="273" y="7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83" name="Freeform 202"/>
            <p:cNvSpPr>
              <a:spLocks/>
            </p:cNvSpPr>
            <p:nvPr/>
          </p:nvSpPr>
          <p:spPr bwMode="auto">
            <a:xfrm>
              <a:off x="3345" y="1663"/>
              <a:ext cx="197" cy="266"/>
            </a:xfrm>
            <a:custGeom>
              <a:avLst/>
              <a:gdLst>
                <a:gd name="T0" fmla="*/ 190 w 197"/>
                <a:gd name="T1" fmla="*/ 190 h 266"/>
                <a:gd name="T2" fmla="*/ 190 w 197"/>
                <a:gd name="T3" fmla="*/ 197 h 266"/>
                <a:gd name="T4" fmla="*/ 190 w 197"/>
                <a:gd name="T5" fmla="*/ 190 h 266"/>
                <a:gd name="T6" fmla="*/ 182 w 197"/>
                <a:gd name="T7" fmla="*/ 190 h 266"/>
                <a:gd name="T8" fmla="*/ 159 w 197"/>
                <a:gd name="T9" fmla="*/ 250 h 266"/>
                <a:gd name="T10" fmla="*/ 91 w 197"/>
                <a:gd name="T11" fmla="*/ 258 h 266"/>
                <a:gd name="T12" fmla="*/ 0 w 197"/>
                <a:gd name="T13" fmla="*/ 266 h 266"/>
                <a:gd name="T14" fmla="*/ 23 w 197"/>
                <a:gd name="T15" fmla="*/ 213 h 266"/>
                <a:gd name="T16" fmla="*/ 0 w 197"/>
                <a:gd name="T17" fmla="*/ 144 h 266"/>
                <a:gd name="T18" fmla="*/ 8 w 197"/>
                <a:gd name="T19" fmla="*/ 76 h 266"/>
                <a:gd name="T20" fmla="*/ 31 w 197"/>
                <a:gd name="T21" fmla="*/ 46 h 266"/>
                <a:gd name="T22" fmla="*/ 38 w 197"/>
                <a:gd name="T23" fmla="*/ 68 h 266"/>
                <a:gd name="T24" fmla="*/ 46 w 197"/>
                <a:gd name="T25" fmla="*/ 38 h 266"/>
                <a:gd name="T26" fmla="*/ 61 w 197"/>
                <a:gd name="T27" fmla="*/ 30 h 266"/>
                <a:gd name="T28" fmla="*/ 53 w 197"/>
                <a:gd name="T29" fmla="*/ 23 h 266"/>
                <a:gd name="T30" fmla="*/ 61 w 197"/>
                <a:gd name="T31" fmla="*/ 8 h 266"/>
                <a:gd name="T32" fmla="*/ 69 w 197"/>
                <a:gd name="T33" fmla="*/ 0 h 266"/>
                <a:gd name="T34" fmla="*/ 129 w 197"/>
                <a:gd name="T35" fmla="*/ 23 h 266"/>
                <a:gd name="T36" fmla="*/ 137 w 197"/>
                <a:gd name="T37" fmla="*/ 38 h 266"/>
                <a:gd name="T38" fmla="*/ 129 w 197"/>
                <a:gd name="T39" fmla="*/ 46 h 266"/>
                <a:gd name="T40" fmla="*/ 144 w 197"/>
                <a:gd name="T41" fmla="*/ 61 h 266"/>
                <a:gd name="T42" fmla="*/ 144 w 197"/>
                <a:gd name="T43" fmla="*/ 84 h 266"/>
                <a:gd name="T44" fmla="*/ 121 w 197"/>
                <a:gd name="T45" fmla="*/ 114 h 266"/>
                <a:gd name="T46" fmla="*/ 121 w 197"/>
                <a:gd name="T47" fmla="*/ 129 h 266"/>
                <a:gd name="T48" fmla="*/ 129 w 197"/>
                <a:gd name="T49" fmla="*/ 137 h 266"/>
                <a:gd name="T50" fmla="*/ 144 w 197"/>
                <a:gd name="T51" fmla="*/ 114 h 266"/>
                <a:gd name="T52" fmla="*/ 159 w 197"/>
                <a:gd name="T53" fmla="*/ 99 h 266"/>
                <a:gd name="T54" fmla="*/ 174 w 197"/>
                <a:gd name="T55" fmla="*/ 114 h 266"/>
                <a:gd name="T56" fmla="*/ 197 w 197"/>
                <a:gd name="T57" fmla="*/ 167 h 266"/>
                <a:gd name="T58" fmla="*/ 190 w 197"/>
                <a:gd name="T59" fmla="*/ 19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7" h="266">
                  <a:moveTo>
                    <a:pt x="190" y="190"/>
                  </a:moveTo>
                  <a:lnTo>
                    <a:pt x="190" y="197"/>
                  </a:lnTo>
                  <a:lnTo>
                    <a:pt x="190" y="190"/>
                  </a:lnTo>
                  <a:lnTo>
                    <a:pt x="182" y="190"/>
                  </a:lnTo>
                  <a:lnTo>
                    <a:pt x="159" y="250"/>
                  </a:lnTo>
                  <a:lnTo>
                    <a:pt x="91" y="258"/>
                  </a:lnTo>
                  <a:lnTo>
                    <a:pt x="0" y="266"/>
                  </a:lnTo>
                  <a:lnTo>
                    <a:pt x="23" y="213"/>
                  </a:lnTo>
                  <a:lnTo>
                    <a:pt x="0" y="144"/>
                  </a:lnTo>
                  <a:lnTo>
                    <a:pt x="8" y="76"/>
                  </a:lnTo>
                  <a:lnTo>
                    <a:pt x="31" y="46"/>
                  </a:lnTo>
                  <a:lnTo>
                    <a:pt x="38" y="68"/>
                  </a:lnTo>
                  <a:lnTo>
                    <a:pt x="46" y="38"/>
                  </a:lnTo>
                  <a:lnTo>
                    <a:pt x="61" y="30"/>
                  </a:lnTo>
                  <a:lnTo>
                    <a:pt x="53" y="23"/>
                  </a:lnTo>
                  <a:lnTo>
                    <a:pt x="61" y="8"/>
                  </a:lnTo>
                  <a:lnTo>
                    <a:pt x="69" y="0"/>
                  </a:lnTo>
                  <a:lnTo>
                    <a:pt x="129" y="23"/>
                  </a:lnTo>
                  <a:lnTo>
                    <a:pt x="137" y="38"/>
                  </a:lnTo>
                  <a:lnTo>
                    <a:pt x="129" y="46"/>
                  </a:lnTo>
                  <a:lnTo>
                    <a:pt x="144" y="61"/>
                  </a:lnTo>
                  <a:lnTo>
                    <a:pt x="144" y="84"/>
                  </a:lnTo>
                  <a:lnTo>
                    <a:pt x="121" y="114"/>
                  </a:lnTo>
                  <a:lnTo>
                    <a:pt x="121" y="129"/>
                  </a:lnTo>
                  <a:lnTo>
                    <a:pt x="129" y="137"/>
                  </a:lnTo>
                  <a:lnTo>
                    <a:pt x="144" y="114"/>
                  </a:lnTo>
                  <a:lnTo>
                    <a:pt x="159" y="99"/>
                  </a:lnTo>
                  <a:lnTo>
                    <a:pt x="174" y="114"/>
                  </a:lnTo>
                  <a:lnTo>
                    <a:pt x="197" y="167"/>
                  </a:lnTo>
                  <a:lnTo>
                    <a:pt x="190" y="190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84" name="Freeform 203"/>
            <p:cNvSpPr>
              <a:spLocks/>
            </p:cNvSpPr>
            <p:nvPr/>
          </p:nvSpPr>
          <p:spPr bwMode="auto">
            <a:xfrm>
              <a:off x="3345" y="1663"/>
              <a:ext cx="197" cy="266"/>
            </a:xfrm>
            <a:custGeom>
              <a:avLst/>
              <a:gdLst>
                <a:gd name="T0" fmla="*/ 190 w 197"/>
                <a:gd name="T1" fmla="*/ 190 h 266"/>
                <a:gd name="T2" fmla="*/ 190 w 197"/>
                <a:gd name="T3" fmla="*/ 197 h 266"/>
                <a:gd name="T4" fmla="*/ 190 w 197"/>
                <a:gd name="T5" fmla="*/ 190 h 266"/>
                <a:gd name="T6" fmla="*/ 182 w 197"/>
                <a:gd name="T7" fmla="*/ 190 h 266"/>
                <a:gd name="T8" fmla="*/ 159 w 197"/>
                <a:gd name="T9" fmla="*/ 250 h 266"/>
                <a:gd name="T10" fmla="*/ 91 w 197"/>
                <a:gd name="T11" fmla="*/ 258 h 266"/>
                <a:gd name="T12" fmla="*/ 0 w 197"/>
                <a:gd name="T13" fmla="*/ 266 h 266"/>
                <a:gd name="T14" fmla="*/ 23 w 197"/>
                <a:gd name="T15" fmla="*/ 213 h 266"/>
                <a:gd name="T16" fmla="*/ 0 w 197"/>
                <a:gd name="T17" fmla="*/ 144 h 266"/>
                <a:gd name="T18" fmla="*/ 8 w 197"/>
                <a:gd name="T19" fmla="*/ 76 h 266"/>
                <a:gd name="T20" fmla="*/ 31 w 197"/>
                <a:gd name="T21" fmla="*/ 46 h 266"/>
                <a:gd name="T22" fmla="*/ 38 w 197"/>
                <a:gd name="T23" fmla="*/ 68 h 266"/>
                <a:gd name="T24" fmla="*/ 46 w 197"/>
                <a:gd name="T25" fmla="*/ 38 h 266"/>
                <a:gd name="T26" fmla="*/ 61 w 197"/>
                <a:gd name="T27" fmla="*/ 30 h 266"/>
                <a:gd name="T28" fmla="*/ 53 w 197"/>
                <a:gd name="T29" fmla="*/ 23 h 266"/>
                <a:gd name="T30" fmla="*/ 61 w 197"/>
                <a:gd name="T31" fmla="*/ 8 h 266"/>
                <a:gd name="T32" fmla="*/ 69 w 197"/>
                <a:gd name="T33" fmla="*/ 0 h 266"/>
                <a:gd name="T34" fmla="*/ 129 w 197"/>
                <a:gd name="T35" fmla="*/ 23 h 266"/>
                <a:gd name="T36" fmla="*/ 137 w 197"/>
                <a:gd name="T37" fmla="*/ 38 h 266"/>
                <a:gd name="T38" fmla="*/ 129 w 197"/>
                <a:gd name="T39" fmla="*/ 46 h 266"/>
                <a:gd name="T40" fmla="*/ 144 w 197"/>
                <a:gd name="T41" fmla="*/ 61 h 266"/>
                <a:gd name="T42" fmla="*/ 144 w 197"/>
                <a:gd name="T43" fmla="*/ 84 h 266"/>
                <a:gd name="T44" fmla="*/ 121 w 197"/>
                <a:gd name="T45" fmla="*/ 114 h 266"/>
                <a:gd name="T46" fmla="*/ 121 w 197"/>
                <a:gd name="T47" fmla="*/ 129 h 266"/>
                <a:gd name="T48" fmla="*/ 129 w 197"/>
                <a:gd name="T49" fmla="*/ 137 h 266"/>
                <a:gd name="T50" fmla="*/ 144 w 197"/>
                <a:gd name="T51" fmla="*/ 114 h 266"/>
                <a:gd name="T52" fmla="*/ 159 w 197"/>
                <a:gd name="T53" fmla="*/ 99 h 266"/>
                <a:gd name="T54" fmla="*/ 174 w 197"/>
                <a:gd name="T55" fmla="*/ 114 h 266"/>
                <a:gd name="T56" fmla="*/ 197 w 197"/>
                <a:gd name="T57" fmla="*/ 167 h 266"/>
                <a:gd name="T58" fmla="*/ 190 w 197"/>
                <a:gd name="T59" fmla="*/ 190 h 266"/>
                <a:gd name="T60" fmla="*/ 190 w 197"/>
                <a:gd name="T61" fmla="*/ 197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66">
                  <a:moveTo>
                    <a:pt x="190" y="190"/>
                  </a:moveTo>
                  <a:lnTo>
                    <a:pt x="190" y="197"/>
                  </a:lnTo>
                  <a:lnTo>
                    <a:pt x="190" y="190"/>
                  </a:lnTo>
                  <a:lnTo>
                    <a:pt x="182" y="190"/>
                  </a:lnTo>
                  <a:lnTo>
                    <a:pt x="159" y="250"/>
                  </a:lnTo>
                  <a:lnTo>
                    <a:pt x="91" y="258"/>
                  </a:lnTo>
                  <a:lnTo>
                    <a:pt x="0" y="266"/>
                  </a:lnTo>
                  <a:lnTo>
                    <a:pt x="23" y="213"/>
                  </a:lnTo>
                  <a:lnTo>
                    <a:pt x="0" y="144"/>
                  </a:lnTo>
                  <a:lnTo>
                    <a:pt x="8" y="76"/>
                  </a:lnTo>
                  <a:lnTo>
                    <a:pt x="31" y="46"/>
                  </a:lnTo>
                  <a:lnTo>
                    <a:pt x="38" y="68"/>
                  </a:lnTo>
                  <a:lnTo>
                    <a:pt x="46" y="38"/>
                  </a:lnTo>
                  <a:lnTo>
                    <a:pt x="61" y="30"/>
                  </a:lnTo>
                  <a:lnTo>
                    <a:pt x="53" y="23"/>
                  </a:lnTo>
                  <a:lnTo>
                    <a:pt x="61" y="8"/>
                  </a:lnTo>
                  <a:lnTo>
                    <a:pt x="69" y="0"/>
                  </a:lnTo>
                  <a:lnTo>
                    <a:pt x="129" y="23"/>
                  </a:lnTo>
                  <a:lnTo>
                    <a:pt x="137" y="38"/>
                  </a:lnTo>
                  <a:lnTo>
                    <a:pt x="129" y="46"/>
                  </a:lnTo>
                  <a:lnTo>
                    <a:pt x="144" y="61"/>
                  </a:lnTo>
                  <a:lnTo>
                    <a:pt x="144" y="84"/>
                  </a:lnTo>
                  <a:lnTo>
                    <a:pt x="121" y="114"/>
                  </a:lnTo>
                  <a:lnTo>
                    <a:pt x="121" y="129"/>
                  </a:lnTo>
                  <a:lnTo>
                    <a:pt x="129" y="137"/>
                  </a:lnTo>
                  <a:lnTo>
                    <a:pt x="144" y="114"/>
                  </a:lnTo>
                  <a:lnTo>
                    <a:pt x="159" y="99"/>
                  </a:lnTo>
                  <a:lnTo>
                    <a:pt x="174" y="114"/>
                  </a:lnTo>
                  <a:lnTo>
                    <a:pt x="197" y="167"/>
                  </a:lnTo>
                  <a:lnTo>
                    <a:pt x="190" y="190"/>
                  </a:lnTo>
                  <a:lnTo>
                    <a:pt x="190" y="19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85" name="Freeform 204"/>
            <p:cNvSpPr>
              <a:spLocks/>
            </p:cNvSpPr>
            <p:nvPr/>
          </p:nvSpPr>
          <p:spPr bwMode="auto">
            <a:xfrm>
              <a:off x="2853" y="1466"/>
              <a:ext cx="333" cy="372"/>
            </a:xfrm>
            <a:custGeom>
              <a:avLst/>
              <a:gdLst>
                <a:gd name="T0" fmla="*/ 280 w 333"/>
                <a:gd name="T1" fmla="*/ 106 h 372"/>
                <a:gd name="T2" fmla="*/ 228 w 333"/>
                <a:gd name="T3" fmla="*/ 159 h 372"/>
                <a:gd name="T4" fmla="*/ 235 w 333"/>
                <a:gd name="T5" fmla="*/ 167 h 372"/>
                <a:gd name="T6" fmla="*/ 220 w 333"/>
                <a:gd name="T7" fmla="*/ 167 h 372"/>
                <a:gd name="T8" fmla="*/ 220 w 333"/>
                <a:gd name="T9" fmla="*/ 205 h 372"/>
                <a:gd name="T10" fmla="*/ 197 w 333"/>
                <a:gd name="T11" fmla="*/ 227 h 372"/>
                <a:gd name="T12" fmla="*/ 205 w 333"/>
                <a:gd name="T13" fmla="*/ 250 h 372"/>
                <a:gd name="T14" fmla="*/ 205 w 333"/>
                <a:gd name="T15" fmla="*/ 258 h 372"/>
                <a:gd name="T16" fmla="*/ 197 w 333"/>
                <a:gd name="T17" fmla="*/ 288 h 372"/>
                <a:gd name="T18" fmla="*/ 265 w 333"/>
                <a:gd name="T19" fmla="*/ 334 h 372"/>
                <a:gd name="T20" fmla="*/ 273 w 333"/>
                <a:gd name="T21" fmla="*/ 364 h 372"/>
                <a:gd name="T22" fmla="*/ 31 w 333"/>
                <a:gd name="T23" fmla="*/ 372 h 372"/>
                <a:gd name="T24" fmla="*/ 31 w 333"/>
                <a:gd name="T25" fmla="*/ 258 h 372"/>
                <a:gd name="T26" fmla="*/ 16 w 333"/>
                <a:gd name="T27" fmla="*/ 235 h 372"/>
                <a:gd name="T28" fmla="*/ 31 w 333"/>
                <a:gd name="T29" fmla="*/ 220 h 372"/>
                <a:gd name="T30" fmla="*/ 0 w 333"/>
                <a:gd name="T31" fmla="*/ 23 h 372"/>
                <a:gd name="T32" fmla="*/ 91 w 333"/>
                <a:gd name="T33" fmla="*/ 23 h 372"/>
                <a:gd name="T34" fmla="*/ 91 w 333"/>
                <a:gd name="T35" fmla="*/ 0 h 372"/>
                <a:gd name="T36" fmla="*/ 99 w 333"/>
                <a:gd name="T37" fmla="*/ 0 h 372"/>
                <a:gd name="T38" fmla="*/ 114 w 333"/>
                <a:gd name="T39" fmla="*/ 38 h 372"/>
                <a:gd name="T40" fmla="*/ 144 w 333"/>
                <a:gd name="T41" fmla="*/ 45 h 372"/>
                <a:gd name="T42" fmla="*/ 152 w 333"/>
                <a:gd name="T43" fmla="*/ 53 h 372"/>
                <a:gd name="T44" fmla="*/ 182 w 333"/>
                <a:gd name="T45" fmla="*/ 45 h 372"/>
                <a:gd name="T46" fmla="*/ 197 w 333"/>
                <a:gd name="T47" fmla="*/ 53 h 372"/>
                <a:gd name="T48" fmla="*/ 212 w 333"/>
                <a:gd name="T49" fmla="*/ 68 h 372"/>
                <a:gd name="T50" fmla="*/ 228 w 333"/>
                <a:gd name="T51" fmla="*/ 61 h 372"/>
                <a:gd name="T52" fmla="*/ 250 w 333"/>
                <a:gd name="T53" fmla="*/ 83 h 372"/>
                <a:gd name="T54" fmla="*/ 280 w 333"/>
                <a:gd name="T55" fmla="*/ 68 h 372"/>
                <a:gd name="T56" fmla="*/ 280 w 333"/>
                <a:gd name="T57" fmla="*/ 76 h 372"/>
                <a:gd name="T58" fmla="*/ 333 w 333"/>
                <a:gd name="T59" fmla="*/ 76 h 372"/>
                <a:gd name="T60" fmla="*/ 280 w 333"/>
                <a:gd name="T61" fmla="*/ 106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3" h="372">
                  <a:moveTo>
                    <a:pt x="280" y="106"/>
                  </a:moveTo>
                  <a:lnTo>
                    <a:pt x="228" y="159"/>
                  </a:lnTo>
                  <a:lnTo>
                    <a:pt x="235" y="167"/>
                  </a:lnTo>
                  <a:lnTo>
                    <a:pt x="220" y="167"/>
                  </a:lnTo>
                  <a:lnTo>
                    <a:pt x="220" y="205"/>
                  </a:lnTo>
                  <a:lnTo>
                    <a:pt x="197" y="227"/>
                  </a:lnTo>
                  <a:lnTo>
                    <a:pt x="205" y="250"/>
                  </a:lnTo>
                  <a:lnTo>
                    <a:pt x="205" y="258"/>
                  </a:lnTo>
                  <a:lnTo>
                    <a:pt x="197" y="288"/>
                  </a:lnTo>
                  <a:lnTo>
                    <a:pt x="265" y="334"/>
                  </a:lnTo>
                  <a:lnTo>
                    <a:pt x="273" y="364"/>
                  </a:lnTo>
                  <a:lnTo>
                    <a:pt x="31" y="372"/>
                  </a:lnTo>
                  <a:lnTo>
                    <a:pt x="31" y="258"/>
                  </a:lnTo>
                  <a:lnTo>
                    <a:pt x="16" y="235"/>
                  </a:lnTo>
                  <a:lnTo>
                    <a:pt x="31" y="220"/>
                  </a:lnTo>
                  <a:lnTo>
                    <a:pt x="0" y="23"/>
                  </a:lnTo>
                  <a:lnTo>
                    <a:pt x="91" y="23"/>
                  </a:lnTo>
                  <a:lnTo>
                    <a:pt x="91" y="0"/>
                  </a:lnTo>
                  <a:lnTo>
                    <a:pt x="99" y="0"/>
                  </a:lnTo>
                  <a:lnTo>
                    <a:pt x="114" y="38"/>
                  </a:lnTo>
                  <a:lnTo>
                    <a:pt x="144" y="45"/>
                  </a:lnTo>
                  <a:lnTo>
                    <a:pt x="152" y="53"/>
                  </a:lnTo>
                  <a:lnTo>
                    <a:pt x="182" y="45"/>
                  </a:lnTo>
                  <a:lnTo>
                    <a:pt x="197" y="53"/>
                  </a:lnTo>
                  <a:lnTo>
                    <a:pt x="212" y="68"/>
                  </a:lnTo>
                  <a:lnTo>
                    <a:pt x="228" y="61"/>
                  </a:lnTo>
                  <a:lnTo>
                    <a:pt x="250" y="83"/>
                  </a:lnTo>
                  <a:lnTo>
                    <a:pt x="280" y="68"/>
                  </a:lnTo>
                  <a:lnTo>
                    <a:pt x="280" y="76"/>
                  </a:lnTo>
                  <a:lnTo>
                    <a:pt x="333" y="76"/>
                  </a:lnTo>
                  <a:lnTo>
                    <a:pt x="280" y="106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86" name="Freeform 205"/>
            <p:cNvSpPr>
              <a:spLocks/>
            </p:cNvSpPr>
            <p:nvPr/>
          </p:nvSpPr>
          <p:spPr bwMode="auto">
            <a:xfrm>
              <a:off x="2853" y="1466"/>
              <a:ext cx="333" cy="372"/>
            </a:xfrm>
            <a:custGeom>
              <a:avLst/>
              <a:gdLst>
                <a:gd name="T0" fmla="*/ 280 w 333"/>
                <a:gd name="T1" fmla="*/ 106 h 372"/>
                <a:gd name="T2" fmla="*/ 228 w 333"/>
                <a:gd name="T3" fmla="*/ 159 h 372"/>
                <a:gd name="T4" fmla="*/ 235 w 333"/>
                <a:gd name="T5" fmla="*/ 167 h 372"/>
                <a:gd name="T6" fmla="*/ 220 w 333"/>
                <a:gd name="T7" fmla="*/ 167 h 372"/>
                <a:gd name="T8" fmla="*/ 220 w 333"/>
                <a:gd name="T9" fmla="*/ 205 h 372"/>
                <a:gd name="T10" fmla="*/ 197 w 333"/>
                <a:gd name="T11" fmla="*/ 227 h 372"/>
                <a:gd name="T12" fmla="*/ 205 w 333"/>
                <a:gd name="T13" fmla="*/ 250 h 372"/>
                <a:gd name="T14" fmla="*/ 205 w 333"/>
                <a:gd name="T15" fmla="*/ 258 h 372"/>
                <a:gd name="T16" fmla="*/ 197 w 333"/>
                <a:gd name="T17" fmla="*/ 288 h 372"/>
                <a:gd name="T18" fmla="*/ 265 w 333"/>
                <a:gd name="T19" fmla="*/ 334 h 372"/>
                <a:gd name="T20" fmla="*/ 273 w 333"/>
                <a:gd name="T21" fmla="*/ 364 h 372"/>
                <a:gd name="T22" fmla="*/ 31 w 333"/>
                <a:gd name="T23" fmla="*/ 372 h 372"/>
                <a:gd name="T24" fmla="*/ 31 w 333"/>
                <a:gd name="T25" fmla="*/ 258 h 372"/>
                <a:gd name="T26" fmla="*/ 16 w 333"/>
                <a:gd name="T27" fmla="*/ 235 h 372"/>
                <a:gd name="T28" fmla="*/ 31 w 333"/>
                <a:gd name="T29" fmla="*/ 220 h 372"/>
                <a:gd name="T30" fmla="*/ 0 w 333"/>
                <a:gd name="T31" fmla="*/ 23 h 372"/>
                <a:gd name="T32" fmla="*/ 91 w 333"/>
                <a:gd name="T33" fmla="*/ 23 h 372"/>
                <a:gd name="T34" fmla="*/ 91 w 333"/>
                <a:gd name="T35" fmla="*/ 0 h 372"/>
                <a:gd name="T36" fmla="*/ 99 w 333"/>
                <a:gd name="T37" fmla="*/ 0 h 372"/>
                <a:gd name="T38" fmla="*/ 114 w 333"/>
                <a:gd name="T39" fmla="*/ 38 h 372"/>
                <a:gd name="T40" fmla="*/ 144 w 333"/>
                <a:gd name="T41" fmla="*/ 45 h 372"/>
                <a:gd name="T42" fmla="*/ 152 w 333"/>
                <a:gd name="T43" fmla="*/ 53 h 372"/>
                <a:gd name="T44" fmla="*/ 182 w 333"/>
                <a:gd name="T45" fmla="*/ 45 h 372"/>
                <a:gd name="T46" fmla="*/ 197 w 333"/>
                <a:gd name="T47" fmla="*/ 53 h 372"/>
                <a:gd name="T48" fmla="*/ 212 w 333"/>
                <a:gd name="T49" fmla="*/ 68 h 372"/>
                <a:gd name="T50" fmla="*/ 228 w 333"/>
                <a:gd name="T51" fmla="*/ 61 h 372"/>
                <a:gd name="T52" fmla="*/ 250 w 333"/>
                <a:gd name="T53" fmla="*/ 83 h 372"/>
                <a:gd name="T54" fmla="*/ 280 w 333"/>
                <a:gd name="T55" fmla="*/ 68 h 372"/>
                <a:gd name="T56" fmla="*/ 280 w 333"/>
                <a:gd name="T57" fmla="*/ 76 h 372"/>
                <a:gd name="T58" fmla="*/ 333 w 333"/>
                <a:gd name="T59" fmla="*/ 76 h 372"/>
                <a:gd name="T60" fmla="*/ 280 w 333"/>
                <a:gd name="T61" fmla="*/ 106 h 372"/>
                <a:gd name="T62" fmla="*/ 280 w 333"/>
                <a:gd name="T63" fmla="*/ 114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3" h="372">
                  <a:moveTo>
                    <a:pt x="280" y="106"/>
                  </a:moveTo>
                  <a:lnTo>
                    <a:pt x="228" y="159"/>
                  </a:lnTo>
                  <a:lnTo>
                    <a:pt x="235" y="167"/>
                  </a:lnTo>
                  <a:lnTo>
                    <a:pt x="220" y="167"/>
                  </a:lnTo>
                  <a:lnTo>
                    <a:pt x="220" y="205"/>
                  </a:lnTo>
                  <a:lnTo>
                    <a:pt x="197" y="227"/>
                  </a:lnTo>
                  <a:lnTo>
                    <a:pt x="205" y="250"/>
                  </a:lnTo>
                  <a:lnTo>
                    <a:pt x="205" y="258"/>
                  </a:lnTo>
                  <a:lnTo>
                    <a:pt x="197" y="288"/>
                  </a:lnTo>
                  <a:lnTo>
                    <a:pt x="265" y="334"/>
                  </a:lnTo>
                  <a:lnTo>
                    <a:pt x="273" y="364"/>
                  </a:lnTo>
                  <a:lnTo>
                    <a:pt x="31" y="372"/>
                  </a:lnTo>
                  <a:lnTo>
                    <a:pt x="31" y="258"/>
                  </a:lnTo>
                  <a:lnTo>
                    <a:pt x="16" y="235"/>
                  </a:lnTo>
                  <a:lnTo>
                    <a:pt x="31" y="220"/>
                  </a:lnTo>
                  <a:lnTo>
                    <a:pt x="0" y="23"/>
                  </a:lnTo>
                  <a:lnTo>
                    <a:pt x="91" y="23"/>
                  </a:lnTo>
                  <a:lnTo>
                    <a:pt x="91" y="0"/>
                  </a:lnTo>
                  <a:lnTo>
                    <a:pt x="99" y="0"/>
                  </a:lnTo>
                  <a:lnTo>
                    <a:pt x="114" y="38"/>
                  </a:lnTo>
                  <a:lnTo>
                    <a:pt x="144" y="45"/>
                  </a:lnTo>
                  <a:lnTo>
                    <a:pt x="152" y="53"/>
                  </a:lnTo>
                  <a:lnTo>
                    <a:pt x="182" y="45"/>
                  </a:lnTo>
                  <a:lnTo>
                    <a:pt x="197" y="53"/>
                  </a:lnTo>
                  <a:lnTo>
                    <a:pt x="212" y="68"/>
                  </a:lnTo>
                  <a:lnTo>
                    <a:pt x="228" y="61"/>
                  </a:lnTo>
                  <a:lnTo>
                    <a:pt x="250" y="83"/>
                  </a:lnTo>
                  <a:lnTo>
                    <a:pt x="280" y="68"/>
                  </a:lnTo>
                  <a:lnTo>
                    <a:pt x="280" y="76"/>
                  </a:lnTo>
                  <a:lnTo>
                    <a:pt x="333" y="76"/>
                  </a:lnTo>
                  <a:lnTo>
                    <a:pt x="280" y="106"/>
                  </a:lnTo>
                  <a:lnTo>
                    <a:pt x="280" y="114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87" name="Freeform 206"/>
            <p:cNvSpPr>
              <a:spLocks/>
            </p:cNvSpPr>
            <p:nvPr/>
          </p:nvSpPr>
          <p:spPr bwMode="auto">
            <a:xfrm>
              <a:off x="3141" y="2369"/>
              <a:ext cx="182" cy="311"/>
            </a:xfrm>
            <a:custGeom>
              <a:avLst/>
              <a:gdLst>
                <a:gd name="T0" fmla="*/ 174 w 182"/>
                <a:gd name="T1" fmla="*/ 197 h 311"/>
                <a:gd name="T2" fmla="*/ 182 w 182"/>
                <a:gd name="T3" fmla="*/ 295 h 311"/>
                <a:gd name="T4" fmla="*/ 129 w 182"/>
                <a:gd name="T5" fmla="*/ 295 h 311"/>
                <a:gd name="T6" fmla="*/ 129 w 182"/>
                <a:gd name="T7" fmla="*/ 311 h 311"/>
                <a:gd name="T8" fmla="*/ 121 w 182"/>
                <a:gd name="T9" fmla="*/ 311 h 311"/>
                <a:gd name="T10" fmla="*/ 106 w 182"/>
                <a:gd name="T11" fmla="*/ 280 h 311"/>
                <a:gd name="T12" fmla="*/ 106 w 182"/>
                <a:gd name="T13" fmla="*/ 258 h 311"/>
                <a:gd name="T14" fmla="*/ 8 w 182"/>
                <a:gd name="T15" fmla="*/ 265 h 311"/>
                <a:gd name="T16" fmla="*/ 0 w 182"/>
                <a:gd name="T17" fmla="*/ 250 h 311"/>
                <a:gd name="T18" fmla="*/ 15 w 182"/>
                <a:gd name="T19" fmla="*/ 227 h 311"/>
                <a:gd name="T20" fmla="*/ 8 w 182"/>
                <a:gd name="T21" fmla="*/ 227 h 311"/>
                <a:gd name="T22" fmla="*/ 23 w 182"/>
                <a:gd name="T23" fmla="*/ 220 h 311"/>
                <a:gd name="T24" fmla="*/ 15 w 182"/>
                <a:gd name="T25" fmla="*/ 212 h 311"/>
                <a:gd name="T26" fmla="*/ 38 w 182"/>
                <a:gd name="T27" fmla="*/ 189 h 311"/>
                <a:gd name="T28" fmla="*/ 23 w 182"/>
                <a:gd name="T29" fmla="*/ 189 h 311"/>
                <a:gd name="T30" fmla="*/ 38 w 182"/>
                <a:gd name="T31" fmla="*/ 174 h 311"/>
                <a:gd name="T32" fmla="*/ 30 w 182"/>
                <a:gd name="T33" fmla="*/ 167 h 311"/>
                <a:gd name="T34" fmla="*/ 38 w 182"/>
                <a:gd name="T35" fmla="*/ 167 h 311"/>
                <a:gd name="T36" fmla="*/ 30 w 182"/>
                <a:gd name="T37" fmla="*/ 159 h 311"/>
                <a:gd name="T38" fmla="*/ 23 w 182"/>
                <a:gd name="T39" fmla="*/ 159 h 311"/>
                <a:gd name="T40" fmla="*/ 23 w 182"/>
                <a:gd name="T41" fmla="*/ 136 h 311"/>
                <a:gd name="T42" fmla="*/ 30 w 182"/>
                <a:gd name="T43" fmla="*/ 121 h 311"/>
                <a:gd name="T44" fmla="*/ 30 w 182"/>
                <a:gd name="T45" fmla="*/ 106 h 311"/>
                <a:gd name="T46" fmla="*/ 15 w 182"/>
                <a:gd name="T47" fmla="*/ 106 h 311"/>
                <a:gd name="T48" fmla="*/ 15 w 182"/>
                <a:gd name="T49" fmla="*/ 91 h 311"/>
                <a:gd name="T50" fmla="*/ 30 w 182"/>
                <a:gd name="T51" fmla="*/ 91 h 311"/>
                <a:gd name="T52" fmla="*/ 23 w 182"/>
                <a:gd name="T53" fmla="*/ 75 h 311"/>
                <a:gd name="T54" fmla="*/ 38 w 182"/>
                <a:gd name="T55" fmla="*/ 60 h 311"/>
                <a:gd name="T56" fmla="*/ 30 w 182"/>
                <a:gd name="T57" fmla="*/ 60 h 311"/>
                <a:gd name="T58" fmla="*/ 53 w 182"/>
                <a:gd name="T59" fmla="*/ 45 h 311"/>
                <a:gd name="T60" fmla="*/ 53 w 182"/>
                <a:gd name="T61" fmla="*/ 22 h 311"/>
                <a:gd name="T62" fmla="*/ 61 w 182"/>
                <a:gd name="T63" fmla="*/ 15 h 311"/>
                <a:gd name="T64" fmla="*/ 61 w 182"/>
                <a:gd name="T65" fmla="*/ 7 h 311"/>
                <a:gd name="T66" fmla="*/ 174 w 182"/>
                <a:gd name="T67" fmla="*/ 0 h 311"/>
                <a:gd name="T68" fmla="*/ 174 w 182"/>
                <a:gd name="T69" fmla="*/ 7 h 311"/>
                <a:gd name="T70" fmla="*/ 174 w 182"/>
                <a:gd name="T71" fmla="*/ 197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2" h="311">
                  <a:moveTo>
                    <a:pt x="174" y="197"/>
                  </a:moveTo>
                  <a:lnTo>
                    <a:pt x="182" y="295"/>
                  </a:lnTo>
                  <a:lnTo>
                    <a:pt x="129" y="295"/>
                  </a:lnTo>
                  <a:lnTo>
                    <a:pt x="129" y="311"/>
                  </a:lnTo>
                  <a:lnTo>
                    <a:pt x="121" y="311"/>
                  </a:lnTo>
                  <a:lnTo>
                    <a:pt x="106" y="280"/>
                  </a:lnTo>
                  <a:lnTo>
                    <a:pt x="106" y="258"/>
                  </a:lnTo>
                  <a:lnTo>
                    <a:pt x="8" y="265"/>
                  </a:lnTo>
                  <a:lnTo>
                    <a:pt x="0" y="250"/>
                  </a:lnTo>
                  <a:lnTo>
                    <a:pt x="15" y="227"/>
                  </a:lnTo>
                  <a:lnTo>
                    <a:pt x="8" y="227"/>
                  </a:lnTo>
                  <a:lnTo>
                    <a:pt x="23" y="220"/>
                  </a:lnTo>
                  <a:lnTo>
                    <a:pt x="15" y="212"/>
                  </a:lnTo>
                  <a:lnTo>
                    <a:pt x="38" y="189"/>
                  </a:lnTo>
                  <a:lnTo>
                    <a:pt x="23" y="189"/>
                  </a:lnTo>
                  <a:lnTo>
                    <a:pt x="38" y="174"/>
                  </a:lnTo>
                  <a:lnTo>
                    <a:pt x="30" y="167"/>
                  </a:lnTo>
                  <a:lnTo>
                    <a:pt x="38" y="167"/>
                  </a:lnTo>
                  <a:lnTo>
                    <a:pt x="30" y="159"/>
                  </a:lnTo>
                  <a:lnTo>
                    <a:pt x="23" y="159"/>
                  </a:lnTo>
                  <a:lnTo>
                    <a:pt x="23" y="136"/>
                  </a:lnTo>
                  <a:lnTo>
                    <a:pt x="30" y="121"/>
                  </a:lnTo>
                  <a:lnTo>
                    <a:pt x="30" y="106"/>
                  </a:lnTo>
                  <a:lnTo>
                    <a:pt x="15" y="106"/>
                  </a:lnTo>
                  <a:lnTo>
                    <a:pt x="15" y="91"/>
                  </a:lnTo>
                  <a:lnTo>
                    <a:pt x="30" y="91"/>
                  </a:lnTo>
                  <a:lnTo>
                    <a:pt x="23" y="75"/>
                  </a:lnTo>
                  <a:lnTo>
                    <a:pt x="38" y="60"/>
                  </a:lnTo>
                  <a:lnTo>
                    <a:pt x="30" y="60"/>
                  </a:lnTo>
                  <a:lnTo>
                    <a:pt x="53" y="45"/>
                  </a:lnTo>
                  <a:lnTo>
                    <a:pt x="53" y="22"/>
                  </a:lnTo>
                  <a:lnTo>
                    <a:pt x="61" y="15"/>
                  </a:lnTo>
                  <a:lnTo>
                    <a:pt x="61" y="7"/>
                  </a:lnTo>
                  <a:lnTo>
                    <a:pt x="174" y="0"/>
                  </a:lnTo>
                  <a:lnTo>
                    <a:pt x="174" y="7"/>
                  </a:lnTo>
                  <a:lnTo>
                    <a:pt x="174" y="197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88" name="Freeform 207"/>
            <p:cNvSpPr>
              <a:spLocks/>
            </p:cNvSpPr>
            <p:nvPr/>
          </p:nvSpPr>
          <p:spPr bwMode="auto">
            <a:xfrm>
              <a:off x="3141" y="2369"/>
              <a:ext cx="182" cy="311"/>
            </a:xfrm>
            <a:custGeom>
              <a:avLst/>
              <a:gdLst>
                <a:gd name="T0" fmla="*/ 174 w 182"/>
                <a:gd name="T1" fmla="*/ 197 h 311"/>
                <a:gd name="T2" fmla="*/ 182 w 182"/>
                <a:gd name="T3" fmla="*/ 295 h 311"/>
                <a:gd name="T4" fmla="*/ 129 w 182"/>
                <a:gd name="T5" fmla="*/ 295 h 311"/>
                <a:gd name="T6" fmla="*/ 129 w 182"/>
                <a:gd name="T7" fmla="*/ 311 h 311"/>
                <a:gd name="T8" fmla="*/ 121 w 182"/>
                <a:gd name="T9" fmla="*/ 311 h 311"/>
                <a:gd name="T10" fmla="*/ 106 w 182"/>
                <a:gd name="T11" fmla="*/ 280 h 311"/>
                <a:gd name="T12" fmla="*/ 106 w 182"/>
                <a:gd name="T13" fmla="*/ 258 h 311"/>
                <a:gd name="T14" fmla="*/ 8 w 182"/>
                <a:gd name="T15" fmla="*/ 265 h 311"/>
                <a:gd name="T16" fmla="*/ 0 w 182"/>
                <a:gd name="T17" fmla="*/ 250 h 311"/>
                <a:gd name="T18" fmla="*/ 15 w 182"/>
                <a:gd name="T19" fmla="*/ 227 h 311"/>
                <a:gd name="T20" fmla="*/ 8 w 182"/>
                <a:gd name="T21" fmla="*/ 227 h 311"/>
                <a:gd name="T22" fmla="*/ 23 w 182"/>
                <a:gd name="T23" fmla="*/ 220 h 311"/>
                <a:gd name="T24" fmla="*/ 15 w 182"/>
                <a:gd name="T25" fmla="*/ 212 h 311"/>
                <a:gd name="T26" fmla="*/ 38 w 182"/>
                <a:gd name="T27" fmla="*/ 189 h 311"/>
                <a:gd name="T28" fmla="*/ 23 w 182"/>
                <a:gd name="T29" fmla="*/ 189 h 311"/>
                <a:gd name="T30" fmla="*/ 38 w 182"/>
                <a:gd name="T31" fmla="*/ 174 h 311"/>
                <a:gd name="T32" fmla="*/ 30 w 182"/>
                <a:gd name="T33" fmla="*/ 167 h 311"/>
                <a:gd name="T34" fmla="*/ 38 w 182"/>
                <a:gd name="T35" fmla="*/ 167 h 311"/>
                <a:gd name="T36" fmla="*/ 30 w 182"/>
                <a:gd name="T37" fmla="*/ 159 h 311"/>
                <a:gd name="T38" fmla="*/ 23 w 182"/>
                <a:gd name="T39" fmla="*/ 159 h 311"/>
                <a:gd name="T40" fmla="*/ 23 w 182"/>
                <a:gd name="T41" fmla="*/ 136 h 311"/>
                <a:gd name="T42" fmla="*/ 30 w 182"/>
                <a:gd name="T43" fmla="*/ 121 h 311"/>
                <a:gd name="T44" fmla="*/ 30 w 182"/>
                <a:gd name="T45" fmla="*/ 106 h 311"/>
                <a:gd name="T46" fmla="*/ 15 w 182"/>
                <a:gd name="T47" fmla="*/ 106 h 311"/>
                <a:gd name="T48" fmla="*/ 15 w 182"/>
                <a:gd name="T49" fmla="*/ 91 h 311"/>
                <a:gd name="T50" fmla="*/ 30 w 182"/>
                <a:gd name="T51" fmla="*/ 91 h 311"/>
                <a:gd name="T52" fmla="*/ 23 w 182"/>
                <a:gd name="T53" fmla="*/ 75 h 311"/>
                <a:gd name="T54" fmla="*/ 38 w 182"/>
                <a:gd name="T55" fmla="*/ 60 h 311"/>
                <a:gd name="T56" fmla="*/ 30 w 182"/>
                <a:gd name="T57" fmla="*/ 60 h 311"/>
                <a:gd name="T58" fmla="*/ 53 w 182"/>
                <a:gd name="T59" fmla="*/ 45 h 311"/>
                <a:gd name="T60" fmla="*/ 53 w 182"/>
                <a:gd name="T61" fmla="*/ 22 h 311"/>
                <a:gd name="T62" fmla="*/ 61 w 182"/>
                <a:gd name="T63" fmla="*/ 15 h 311"/>
                <a:gd name="T64" fmla="*/ 61 w 182"/>
                <a:gd name="T65" fmla="*/ 7 h 311"/>
                <a:gd name="T66" fmla="*/ 174 w 182"/>
                <a:gd name="T67" fmla="*/ 0 h 311"/>
                <a:gd name="T68" fmla="*/ 174 w 182"/>
                <a:gd name="T69" fmla="*/ 7 h 311"/>
                <a:gd name="T70" fmla="*/ 174 w 182"/>
                <a:gd name="T71" fmla="*/ 197 h 311"/>
                <a:gd name="T72" fmla="*/ 174 w 182"/>
                <a:gd name="T73" fmla="*/ 204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2" h="311">
                  <a:moveTo>
                    <a:pt x="174" y="197"/>
                  </a:moveTo>
                  <a:lnTo>
                    <a:pt x="182" y="295"/>
                  </a:lnTo>
                  <a:lnTo>
                    <a:pt x="129" y="295"/>
                  </a:lnTo>
                  <a:lnTo>
                    <a:pt x="129" y="311"/>
                  </a:lnTo>
                  <a:lnTo>
                    <a:pt x="121" y="311"/>
                  </a:lnTo>
                  <a:lnTo>
                    <a:pt x="106" y="280"/>
                  </a:lnTo>
                  <a:lnTo>
                    <a:pt x="106" y="258"/>
                  </a:lnTo>
                  <a:lnTo>
                    <a:pt x="8" y="265"/>
                  </a:lnTo>
                  <a:lnTo>
                    <a:pt x="0" y="250"/>
                  </a:lnTo>
                  <a:lnTo>
                    <a:pt x="15" y="227"/>
                  </a:lnTo>
                  <a:lnTo>
                    <a:pt x="8" y="227"/>
                  </a:lnTo>
                  <a:lnTo>
                    <a:pt x="23" y="220"/>
                  </a:lnTo>
                  <a:lnTo>
                    <a:pt x="15" y="212"/>
                  </a:lnTo>
                  <a:lnTo>
                    <a:pt x="38" y="189"/>
                  </a:lnTo>
                  <a:lnTo>
                    <a:pt x="23" y="189"/>
                  </a:lnTo>
                  <a:lnTo>
                    <a:pt x="38" y="174"/>
                  </a:lnTo>
                  <a:lnTo>
                    <a:pt x="30" y="167"/>
                  </a:lnTo>
                  <a:lnTo>
                    <a:pt x="38" y="167"/>
                  </a:lnTo>
                  <a:lnTo>
                    <a:pt x="30" y="159"/>
                  </a:lnTo>
                  <a:lnTo>
                    <a:pt x="23" y="159"/>
                  </a:lnTo>
                  <a:lnTo>
                    <a:pt x="23" y="136"/>
                  </a:lnTo>
                  <a:lnTo>
                    <a:pt x="30" y="121"/>
                  </a:lnTo>
                  <a:lnTo>
                    <a:pt x="30" y="106"/>
                  </a:lnTo>
                  <a:lnTo>
                    <a:pt x="15" y="106"/>
                  </a:lnTo>
                  <a:lnTo>
                    <a:pt x="15" y="91"/>
                  </a:lnTo>
                  <a:lnTo>
                    <a:pt x="30" y="91"/>
                  </a:lnTo>
                  <a:lnTo>
                    <a:pt x="23" y="75"/>
                  </a:lnTo>
                  <a:lnTo>
                    <a:pt x="38" y="60"/>
                  </a:lnTo>
                  <a:lnTo>
                    <a:pt x="30" y="60"/>
                  </a:lnTo>
                  <a:lnTo>
                    <a:pt x="53" y="45"/>
                  </a:lnTo>
                  <a:lnTo>
                    <a:pt x="53" y="22"/>
                  </a:lnTo>
                  <a:lnTo>
                    <a:pt x="61" y="15"/>
                  </a:lnTo>
                  <a:lnTo>
                    <a:pt x="61" y="7"/>
                  </a:lnTo>
                  <a:lnTo>
                    <a:pt x="174" y="0"/>
                  </a:lnTo>
                  <a:lnTo>
                    <a:pt x="174" y="7"/>
                  </a:lnTo>
                  <a:lnTo>
                    <a:pt x="174" y="197"/>
                  </a:lnTo>
                  <a:lnTo>
                    <a:pt x="174" y="204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89" name="Freeform 208"/>
            <p:cNvSpPr>
              <a:spLocks/>
            </p:cNvSpPr>
            <p:nvPr/>
          </p:nvSpPr>
          <p:spPr bwMode="auto">
            <a:xfrm>
              <a:off x="2922" y="2020"/>
              <a:ext cx="333" cy="296"/>
            </a:xfrm>
            <a:custGeom>
              <a:avLst/>
              <a:gdLst>
                <a:gd name="T0" fmla="*/ 333 w 333"/>
                <a:gd name="T1" fmla="*/ 227 h 296"/>
                <a:gd name="T2" fmla="*/ 310 w 333"/>
                <a:gd name="T3" fmla="*/ 204 h 296"/>
                <a:gd name="T4" fmla="*/ 310 w 333"/>
                <a:gd name="T5" fmla="*/ 182 h 296"/>
                <a:gd name="T6" fmla="*/ 264 w 333"/>
                <a:gd name="T7" fmla="*/ 151 h 296"/>
                <a:gd name="T8" fmla="*/ 280 w 333"/>
                <a:gd name="T9" fmla="*/ 106 h 296"/>
                <a:gd name="T10" fmla="*/ 257 w 333"/>
                <a:gd name="T11" fmla="*/ 98 h 296"/>
                <a:gd name="T12" fmla="*/ 249 w 333"/>
                <a:gd name="T13" fmla="*/ 106 h 296"/>
                <a:gd name="T14" fmla="*/ 242 w 333"/>
                <a:gd name="T15" fmla="*/ 83 h 296"/>
                <a:gd name="T16" fmla="*/ 211 w 333"/>
                <a:gd name="T17" fmla="*/ 53 h 296"/>
                <a:gd name="T18" fmla="*/ 204 w 333"/>
                <a:gd name="T19" fmla="*/ 15 h 296"/>
                <a:gd name="T20" fmla="*/ 189 w 333"/>
                <a:gd name="T21" fmla="*/ 0 h 296"/>
                <a:gd name="T22" fmla="*/ 0 w 333"/>
                <a:gd name="T23" fmla="*/ 7 h 296"/>
                <a:gd name="T24" fmla="*/ 22 w 333"/>
                <a:gd name="T25" fmla="*/ 45 h 296"/>
                <a:gd name="T26" fmla="*/ 37 w 333"/>
                <a:gd name="T27" fmla="*/ 53 h 296"/>
                <a:gd name="T28" fmla="*/ 37 w 333"/>
                <a:gd name="T29" fmla="*/ 60 h 296"/>
                <a:gd name="T30" fmla="*/ 30 w 333"/>
                <a:gd name="T31" fmla="*/ 76 h 296"/>
                <a:gd name="T32" fmla="*/ 53 w 333"/>
                <a:gd name="T33" fmla="*/ 98 h 296"/>
                <a:gd name="T34" fmla="*/ 53 w 333"/>
                <a:gd name="T35" fmla="*/ 265 h 296"/>
                <a:gd name="T36" fmla="*/ 249 w 333"/>
                <a:gd name="T37" fmla="*/ 258 h 296"/>
                <a:gd name="T38" fmla="*/ 280 w 333"/>
                <a:gd name="T39" fmla="*/ 258 h 296"/>
                <a:gd name="T40" fmla="*/ 287 w 333"/>
                <a:gd name="T41" fmla="*/ 273 h 296"/>
                <a:gd name="T42" fmla="*/ 272 w 333"/>
                <a:gd name="T43" fmla="*/ 296 h 296"/>
                <a:gd name="T44" fmla="*/ 310 w 333"/>
                <a:gd name="T45" fmla="*/ 288 h 296"/>
                <a:gd name="T46" fmla="*/ 317 w 333"/>
                <a:gd name="T47" fmla="*/ 258 h 296"/>
                <a:gd name="T48" fmla="*/ 310 w 333"/>
                <a:gd name="T49" fmla="*/ 258 h 296"/>
                <a:gd name="T50" fmla="*/ 317 w 333"/>
                <a:gd name="T51" fmla="*/ 250 h 296"/>
                <a:gd name="T52" fmla="*/ 317 w 333"/>
                <a:gd name="T53" fmla="*/ 258 h 296"/>
                <a:gd name="T54" fmla="*/ 333 w 333"/>
                <a:gd name="T55" fmla="*/ 242 h 296"/>
                <a:gd name="T56" fmla="*/ 333 w 333"/>
                <a:gd name="T57" fmla="*/ 22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3" h="296">
                  <a:moveTo>
                    <a:pt x="333" y="227"/>
                  </a:moveTo>
                  <a:lnTo>
                    <a:pt x="310" y="204"/>
                  </a:lnTo>
                  <a:lnTo>
                    <a:pt x="310" y="182"/>
                  </a:lnTo>
                  <a:lnTo>
                    <a:pt x="264" y="151"/>
                  </a:lnTo>
                  <a:lnTo>
                    <a:pt x="280" y="106"/>
                  </a:lnTo>
                  <a:lnTo>
                    <a:pt x="257" y="98"/>
                  </a:lnTo>
                  <a:lnTo>
                    <a:pt x="249" y="106"/>
                  </a:lnTo>
                  <a:lnTo>
                    <a:pt x="242" y="83"/>
                  </a:lnTo>
                  <a:lnTo>
                    <a:pt x="211" y="53"/>
                  </a:lnTo>
                  <a:lnTo>
                    <a:pt x="204" y="15"/>
                  </a:lnTo>
                  <a:lnTo>
                    <a:pt x="189" y="0"/>
                  </a:lnTo>
                  <a:lnTo>
                    <a:pt x="0" y="7"/>
                  </a:lnTo>
                  <a:lnTo>
                    <a:pt x="22" y="45"/>
                  </a:lnTo>
                  <a:lnTo>
                    <a:pt x="37" y="53"/>
                  </a:lnTo>
                  <a:lnTo>
                    <a:pt x="37" y="60"/>
                  </a:lnTo>
                  <a:lnTo>
                    <a:pt x="30" y="76"/>
                  </a:lnTo>
                  <a:lnTo>
                    <a:pt x="53" y="98"/>
                  </a:lnTo>
                  <a:lnTo>
                    <a:pt x="53" y="265"/>
                  </a:lnTo>
                  <a:lnTo>
                    <a:pt x="249" y="258"/>
                  </a:lnTo>
                  <a:lnTo>
                    <a:pt x="280" y="258"/>
                  </a:lnTo>
                  <a:lnTo>
                    <a:pt x="287" y="273"/>
                  </a:lnTo>
                  <a:lnTo>
                    <a:pt x="272" y="296"/>
                  </a:lnTo>
                  <a:lnTo>
                    <a:pt x="310" y="288"/>
                  </a:lnTo>
                  <a:lnTo>
                    <a:pt x="317" y="258"/>
                  </a:lnTo>
                  <a:lnTo>
                    <a:pt x="310" y="258"/>
                  </a:lnTo>
                  <a:lnTo>
                    <a:pt x="317" y="250"/>
                  </a:lnTo>
                  <a:lnTo>
                    <a:pt x="317" y="258"/>
                  </a:lnTo>
                  <a:lnTo>
                    <a:pt x="333" y="242"/>
                  </a:lnTo>
                  <a:lnTo>
                    <a:pt x="333" y="227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90" name="Freeform 209"/>
            <p:cNvSpPr>
              <a:spLocks/>
            </p:cNvSpPr>
            <p:nvPr/>
          </p:nvSpPr>
          <p:spPr bwMode="auto">
            <a:xfrm>
              <a:off x="2922" y="2020"/>
              <a:ext cx="333" cy="296"/>
            </a:xfrm>
            <a:custGeom>
              <a:avLst/>
              <a:gdLst>
                <a:gd name="T0" fmla="*/ 333 w 333"/>
                <a:gd name="T1" fmla="*/ 227 h 296"/>
                <a:gd name="T2" fmla="*/ 310 w 333"/>
                <a:gd name="T3" fmla="*/ 204 h 296"/>
                <a:gd name="T4" fmla="*/ 310 w 333"/>
                <a:gd name="T5" fmla="*/ 182 h 296"/>
                <a:gd name="T6" fmla="*/ 264 w 333"/>
                <a:gd name="T7" fmla="*/ 151 h 296"/>
                <a:gd name="T8" fmla="*/ 280 w 333"/>
                <a:gd name="T9" fmla="*/ 106 h 296"/>
                <a:gd name="T10" fmla="*/ 257 w 333"/>
                <a:gd name="T11" fmla="*/ 98 h 296"/>
                <a:gd name="T12" fmla="*/ 249 w 333"/>
                <a:gd name="T13" fmla="*/ 106 h 296"/>
                <a:gd name="T14" fmla="*/ 242 w 333"/>
                <a:gd name="T15" fmla="*/ 83 h 296"/>
                <a:gd name="T16" fmla="*/ 211 w 333"/>
                <a:gd name="T17" fmla="*/ 53 h 296"/>
                <a:gd name="T18" fmla="*/ 204 w 333"/>
                <a:gd name="T19" fmla="*/ 15 h 296"/>
                <a:gd name="T20" fmla="*/ 189 w 333"/>
                <a:gd name="T21" fmla="*/ 0 h 296"/>
                <a:gd name="T22" fmla="*/ 0 w 333"/>
                <a:gd name="T23" fmla="*/ 7 h 296"/>
                <a:gd name="T24" fmla="*/ 22 w 333"/>
                <a:gd name="T25" fmla="*/ 45 h 296"/>
                <a:gd name="T26" fmla="*/ 37 w 333"/>
                <a:gd name="T27" fmla="*/ 53 h 296"/>
                <a:gd name="T28" fmla="*/ 37 w 333"/>
                <a:gd name="T29" fmla="*/ 60 h 296"/>
                <a:gd name="T30" fmla="*/ 30 w 333"/>
                <a:gd name="T31" fmla="*/ 76 h 296"/>
                <a:gd name="T32" fmla="*/ 53 w 333"/>
                <a:gd name="T33" fmla="*/ 98 h 296"/>
                <a:gd name="T34" fmla="*/ 53 w 333"/>
                <a:gd name="T35" fmla="*/ 265 h 296"/>
                <a:gd name="T36" fmla="*/ 249 w 333"/>
                <a:gd name="T37" fmla="*/ 258 h 296"/>
                <a:gd name="T38" fmla="*/ 280 w 333"/>
                <a:gd name="T39" fmla="*/ 258 h 296"/>
                <a:gd name="T40" fmla="*/ 287 w 333"/>
                <a:gd name="T41" fmla="*/ 273 h 296"/>
                <a:gd name="T42" fmla="*/ 272 w 333"/>
                <a:gd name="T43" fmla="*/ 296 h 296"/>
                <a:gd name="T44" fmla="*/ 310 w 333"/>
                <a:gd name="T45" fmla="*/ 288 h 296"/>
                <a:gd name="T46" fmla="*/ 317 w 333"/>
                <a:gd name="T47" fmla="*/ 258 h 296"/>
                <a:gd name="T48" fmla="*/ 310 w 333"/>
                <a:gd name="T49" fmla="*/ 258 h 296"/>
                <a:gd name="T50" fmla="*/ 317 w 333"/>
                <a:gd name="T51" fmla="*/ 250 h 296"/>
                <a:gd name="T52" fmla="*/ 317 w 333"/>
                <a:gd name="T53" fmla="*/ 258 h 296"/>
                <a:gd name="T54" fmla="*/ 333 w 333"/>
                <a:gd name="T55" fmla="*/ 242 h 296"/>
                <a:gd name="T56" fmla="*/ 333 w 333"/>
                <a:gd name="T57" fmla="*/ 227 h 296"/>
                <a:gd name="T58" fmla="*/ 333 w 333"/>
                <a:gd name="T59" fmla="*/ 235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33" h="296">
                  <a:moveTo>
                    <a:pt x="333" y="227"/>
                  </a:moveTo>
                  <a:lnTo>
                    <a:pt x="310" y="204"/>
                  </a:lnTo>
                  <a:lnTo>
                    <a:pt x="310" y="182"/>
                  </a:lnTo>
                  <a:lnTo>
                    <a:pt x="264" y="151"/>
                  </a:lnTo>
                  <a:lnTo>
                    <a:pt x="280" y="106"/>
                  </a:lnTo>
                  <a:lnTo>
                    <a:pt x="257" y="98"/>
                  </a:lnTo>
                  <a:lnTo>
                    <a:pt x="249" y="106"/>
                  </a:lnTo>
                  <a:lnTo>
                    <a:pt x="242" y="83"/>
                  </a:lnTo>
                  <a:lnTo>
                    <a:pt x="211" y="53"/>
                  </a:lnTo>
                  <a:lnTo>
                    <a:pt x="204" y="15"/>
                  </a:lnTo>
                  <a:lnTo>
                    <a:pt x="189" y="0"/>
                  </a:lnTo>
                  <a:lnTo>
                    <a:pt x="0" y="7"/>
                  </a:lnTo>
                  <a:lnTo>
                    <a:pt x="22" y="45"/>
                  </a:lnTo>
                  <a:lnTo>
                    <a:pt x="37" y="53"/>
                  </a:lnTo>
                  <a:lnTo>
                    <a:pt x="37" y="60"/>
                  </a:lnTo>
                  <a:lnTo>
                    <a:pt x="30" y="76"/>
                  </a:lnTo>
                  <a:lnTo>
                    <a:pt x="53" y="98"/>
                  </a:lnTo>
                  <a:lnTo>
                    <a:pt x="53" y="265"/>
                  </a:lnTo>
                  <a:lnTo>
                    <a:pt x="249" y="258"/>
                  </a:lnTo>
                  <a:lnTo>
                    <a:pt x="280" y="258"/>
                  </a:lnTo>
                  <a:lnTo>
                    <a:pt x="287" y="273"/>
                  </a:lnTo>
                  <a:lnTo>
                    <a:pt x="272" y="296"/>
                  </a:lnTo>
                  <a:lnTo>
                    <a:pt x="310" y="288"/>
                  </a:lnTo>
                  <a:lnTo>
                    <a:pt x="317" y="258"/>
                  </a:lnTo>
                  <a:lnTo>
                    <a:pt x="310" y="258"/>
                  </a:lnTo>
                  <a:lnTo>
                    <a:pt x="317" y="250"/>
                  </a:lnTo>
                  <a:lnTo>
                    <a:pt x="317" y="258"/>
                  </a:lnTo>
                  <a:lnTo>
                    <a:pt x="333" y="242"/>
                  </a:lnTo>
                  <a:lnTo>
                    <a:pt x="333" y="227"/>
                  </a:lnTo>
                  <a:lnTo>
                    <a:pt x="333" y="235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91" name="Freeform 210"/>
            <p:cNvSpPr>
              <a:spLocks/>
            </p:cNvSpPr>
            <p:nvPr/>
          </p:nvSpPr>
          <p:spPr bwMode="auto">
            <a:xfrm>
              <a:off x="2044" y="1398"/>
              <a:ext cx="522" cy="326"/>
            </a:xfrm>
            <a:custGeom>
              <a:avLst/>
              <a:gdLst>
                <a:gd name="T0" fmla="*/ 507 w 522"/>
                <a:gd name="T1" fmla="*/ 273 h 326"/>
                <a:gd name="T2" fmla="*/ 522 w 522"/>
                <a:gd name="T3" fmla="*/ 75 h 326"/>
                <a:gd name="T4" fmla="*/ 212 w 522"/>
                <a:gd name="T5" fmla="*/ 38 h 326"/>
                <a:gd name="T6" fmla="*/ 15 w 522"/>
                <a:gd name="T7" fmla="*/ 0 h 326"/>
                <a:gd name="T8" fmla="*/ 0 w 522"/>
                <a:gd name="T9" fmla="*/ 68 h 326"/>
                <a:gd name="T10" fmla="*/ 7 w 522"/>
                <a:gd name="T11" fmla="*/ 83 h 326"/>
                <a:gd name="T12" fmla="*/ 7 w 522"/>
                <a:gd name="T13" fmla="*/ 98 h 326"/>
                <a:gd name="T14" fmla="*/ 22 w 522"/>
                <a:gd name="T15" fmla="*/ 113 h 326"/>
                <a:gd name="T16" fmla="*/ 38 w 522"/>
                <a:gd name="T17" fmla="*/ 159 h 326"/>
                <a:gd name="T18" fmla="*/ 60 w 522"/>
                <a:gd name="T19" fmla="*/ 159 h 326"/>
                <a:gd name="T20" fmla="*/ 38 w 522"/>
                <a:gd name="T21" fmla="*/ 227 h 326"/>
                <a:gd name="T22" fmla="*/ 45 w 522"/>
                <a:gd name="T23" fmla="*/ 235 h 326"/>
                <a:gd name="T24" fmla="*/ 60 w 522"/>
                <a:gd name="T25" fmla="*/ 227 h 326"/>
                <a:gd name="T26" fmla="*/ 75 w 522"/>
                <a:gd name="T27" fmla="*/ 280 h 326"/>
                <a:gd name="T28" fmla="*/ 91 w 522"/>
                <a:gd name="T29" fmla="*/ 288 h 326"/>
                <a:gd name="T30" fmla="*/ 98 w 522"/>
                <a:gd name="T31" fmla="*/ 318 h 326"/>
                <a:gd name="T32" fmla="*/ 121 w 522"/>
                <a:gd name="T33" fmla="*/ 311 h 326"/>
                <a:gd name="T34" fmla="*/ 159 w 522"/>
                <a:gd name="T35" fmla="*/ 318 h 326"/>
                <a:gd name="T36" fmla="*/ 166 w 522"/>
                <a:gd name="T37" fmla="*/ 303 h 326"/>
                <a:gd name="T38" fmla="*/ 181 w 522"/>
                <a:gd name="T39" fmla="*/ 326 h 326"/>
                <a:gd name="T40" fmla="*/ 181 w 522"/>
                <a:gd name="T41" fmla="*/ 288 h 326"/>
                <a:gd name="T42" fmla="*/ 499 w 522"/>
                <a:gd name="T43" fmla="*/ 326 h 326"/>
                <a:gd name="T44" fmla="*/ 507 w 522"/>
                <a:gd name="T45" fmla="*/ 273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22" h="326">
                  <a:moveTo>
                    <a:pt x="507" y="273"/>
                  </a:moveTo>
                  <a:lnTo>
                    <a:pt x="522" y="75"/>
                  </a:lnTo>
                  <a:lnTo>
                    <a:pt x="212" y="38"/>
                  </a:lnTo>
                  <a:lnTo>
                    <a:pt x="15" y="0"/>
                  </a:lnTo>
                  <a:lnTo>
                    <a:pt x="0" y="68"/>
                  </a:lnTo>
                  <a:lnTo>
                    <a:pt x="7" y="83"/>
                  </a:lnTo>
                  <a:lnTo>
                    <a:pt x="7" y="98"/>
                  </a:lnTo>
                  <a:lnTo>
                    <a:pt x="22" y="113"/>
                  </a:lnTo>
                  <a:lnTo>
                    <a:pt x="38" y="159"/>
                  </a:lnTo>
                  <a:lnTo>
                    <a:pt x="60" y="159"/>
                  </a:lnTo>
                  <a:lnTo>
                    <a:pt x="38" y="227"/>
                  </a:lnTo>
                  <a:lnTo>
                    <a:pt x="45" y="235"/>
                  </a:lnTo>
                  <a:lnTo>
                    <a:pt x="60" y="227"/>
                  </a:lnTo>
                  <a:lnTo>
                    <a:pt x="75" y="280"/>
                  </a:lnTo>
                  <a:lnTo>
                    <a:pt x="91" y="288"/>
                  </a:lnTo>
                  <a:lnTo>
                    <a:pt x="98" y="318"/>
                  </a:lnTo>
                  <a:lnTo>
                    <a:pt x="121" y="311"/>
                  </a:lnTo>
                  <a:lnTo>
                    <a:pt x="159" y="318"/>
                  </a:lnTo>
                  <a:lnTo>
                    <a:pt x="166" y="303"/>
                  </a:lnTo>
                  <a:lnTo>
                    <a:pt x="181" y="326"/>
                  </a:lnTo>
                  <a:lnTo>
                    <a:pt x="181" y="288"/>
                  </a:lnTo>
                  <a:lnTo>
                    <a:pt x="499" y="326"/>
                  </a:lnTo>
                  <a:lnTo>
                    <a:pt x="507" y="273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92" name="Freeform 211"/>
            <p:cNvSpPr>
              <a:spLocks/>
            </p:cNvSpPr>
            <p:nvPr/>
          </p:nvSpPr>
          <p:spPr bwMode="auto">
            <a:xfrm>
              <a:off x="2044" y="1398"/>
              <a:ext cx="522" cy="326"/>
            </a:xfrm>
            <a:custGeom>
              <a:avLst/>
              <a:gdLst>
                <a:gd name="T0" fmla="*/ 507 w 522"/>
                <a:gd name="T1" fmla="*/ 273 h 326"/>
                <a:gd name="T2" fmla="*/ 522 w 522"/>
                <a:gd name="T3" fmla="*/ 75 h 326"/>
                <a:gd name="T4" fmla="*/ 212 w 522"/>
                <a:gd name="T5" fmla="*/ 38 h 326"/>
                <a:gd name="T6" fmla="*/ 15 w 522"/>
                <a:gd name="T7" fmla="*/ 0 h 326"/>
                <a:gd name="T8" fmla="*/ 0 w 522"/>
                <a:gd name="T9" fmla="*/ 68 h 326"/>
                <a:gd name="T10" fmla="*/ 7 w 522"/>
                <a:gd name="T11" fmla="*/ 83 h 326"/>
                <a:gd name="T12" fmla="*/ 7 w 522"/>
                <a:gd name="T13" fmla="*/ 98 h 326"/>
                <a:gd name="T14" fmla="*/ 22 w 522"/>
                <a:gd name="T15" fmla="*/ 113 h 326"/>
                <a:gd name="T16" fmla="*/ 38 w 522"/>
                <a:gd name="T17" fmla="*/ 159 h 326"/>
                <a:gd name="T18" fmla="*/ 60 w 522"/>
                <a:gd name="T19" fmla="*/ 159 h 326"/>
                <a:gd name="T20" fmla="*/ 38 w 522"/>
                <a:gd name="T21" fmla="*/ 227 h 326"/>
                <a:gd name="T22" fmla="*/ 45 w 522"/>
                <a:gd name="T23" fmla="*/ 235 h 326"/>
                <a:gd name="T24" fmla="*/ 60 w 522"/>
                <a:gd name="T25" fmla="*/ 227 h 326"/>
                <a:gd name="T26" fmla="*/ 75 w 522"/>
                <a:gd name="T27" fmla="*/ 280 h 326"/>
                <a:gd name="T28" fmla="*/ 91 w 522"/>
                <a:gd name="T29" fmla="*/ 288 h 326"/>
                <a:gd name="T30" fmla="*/ 98 w 522"/>
                <a:gd name="T31" fmla="*/ 318 h 326"/>
                <a:gd name="T32" fmla="*/ 121 w 522"/>
                <a:gd name="T33" fmla="*/ 311 h 326"/>
                <a:gd name="T34" fmla="*/ 159 w 522"/>
                <a:gd name="T35" fmla="*/ 318 h 326"/>
                <a:gd name="T36" fmla="*/ 166 w 522"/>
                <a:gd name="T37" fmla="*/ 303 h 326"/>
                <a:gd name="T38" fmla="*/ 181 w 522"/>
                <a:gd name="T39" fmla="*/ 326 h 326"/>
                <a:gd name="T40" fmla="*/ 181 w 522"/>
                <a:gd name="T41" fmla="*/ 288 h 326"/>
                <a:gd name="T42" fmla="*/ 499 w 522"/>
                <a:gd name="T43" fmla="*/ 326 h 326"/>
                <a:gd name="T44" fmla="*/ 507 w 522"/>
                <a:gd name="T45" fmla="*/ 273 h 326"/>
                <a:gd name="T46" fmla="*/ 507 w 522"/>
                <a:gd name="T47" fmla="*/ 28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22" h="326">
                  <a:moveTo>
                    <a:pt x="507" y="273"/>
                  </a:moveTo>
                  <a:lnTo>
                    <a:pt x="522" y="75"/>
                  </a:lnTo>
                  <a:lnTo>
                    <a:pt x="212" y="38"/>
                  </a:lnTo>
                  <a:lnTo>
                    <a:pt x="15" y="0"/>
                  </a:lnTo>
                  <a:lnTo>
                    <a:pt x="0" y="68"/>
                  </a:lnTo>
                  <a:lnTo>
                    <a:pt x="7" y="83"/>
                  </a:lnTo>
                  <a:lnTo>
                    <a:pt x="7" y="98"/>
                  </a:lnTo>
                  <a:lnTo>
                    <a:pt x="22" y="113"/>
                  </a:lnTo>
                  <a:lnTo>
                    <a:pt x="38" y="159"/>
                  </a:lnTo>
                  <a:lnTo>
                    <a:pt x="60" y="159"/>
                  </a:lnTo>
                  <a:lnTo>
                    <a:pt x="38" y="227"/>
                  </a:lnTo>
                  <a:lnTo>
                    <a:pt x="45" y="235"/>
                  </a:lnTo>
                  <a:lnTo>
                    <a:pt x="60" y="227"/>
                  </a:lnTo>
                  <a:lnTo>
                    <a:pt x="75" y="280"/>
                  </a:lnTo>
                  <a:lnTo>
                    <a:pt x="91" y="288"/>
                  </a:lnTo>
                  <a:lnTo>
                    <a:pt x="98" y="318"/>
                  </a:lnTo>
                  <a:lnTo>
                    <a:pt x="121" y="311"/>
                  </a:lnTo>
                  <a:lnTo>
                    <a:pt x="159" y="318"/>
                  </a:lnTo>
                  <a:lnTo>
                    <a:pt x="166" y="303"/>
                  </a:lnTo>
                  <a:lnTo>
                    <a:pt x="181" y="326"/>
                  </a:lnTo>
                  <a:lnTo>
                    <a:pt x="181" y="288"/>
                  </a:lnTo>
                  <a:lnTo>
                    <a:pt x="499" y="326"/>
                  </a:lnTo>
                  <a:lnTo>
                    <a:pt x="507" y="273"/>
                  </a:lnTo>
                  <a:lnTo>
                    <a:pt x="507" y="28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93" name="Freeform 212"/>
            <p:cNvSpPr>
              <a:spLocks/>
            </p:cNvSpPr>
            <p:nvPr/>
          </p:nvSpPr>
          <p:spPr bwMode="auto">
            <a:xfrm>
              <a:off x="2520" y="1853"/>
              <a:ext cx="424" cy="212"/>
            </a:xfrm>
            <a:custGeom>
              <a:avLst/>
              <a:gdLst>
                <a:gd name="T0" fmla="*/ 424 w 424"/>
                <a:gd name="T1" fmla="*/ 212 h 212"/>
                <a:gd name="T2" fmla="*/ 91 w 424"/>
                <a:gd name="T3" fmla="*/ 197 h 212"/>
                <a:gd name="T4" fmla="*/ 99 w 424"/>
                <a:gd name="T5" fmla="*/ 136 h 212"/>
                <a:gd name="T6" fmla="*/ 0 w 424"/>
                <a:gd name="T7" fmla="*/ 129 h 212"/>
                <a:gd name="T8" fmla="*/ 16 w 424"/>
                <a:gd name="T9" fmla="*/ 0 h 212"/>
                <a:gd name="T10" fmla="*/ 273 w 424"/>
                <a:gd name="T11" fmla="*/ 15 h 212"/>
                <a:gd name="T12" fmla="*/ 296 w 424"/>
                <a:gd name="T13" fmla="*/ 30 h 212"/>
                <a:gd name="T14" fmla="*/ 333 w 424"/>
                <a:gd name="T15" fmla="*/ 30 h 212"/>
                <a:gd name="T16" fmla="*/ 364 w 424"/>
                <a:gd name="T17" fmla="*/ 53 h 212"/>
                <a:gd name="T18" fmla="*/ 386 w 424"/>
                <a:gd name="T19" fmla="*/ 114 h 212"/>
                <a:gd name="T20" fmla="*/ 394 w 424"/>
                <a:gd name="T21" fmla="*/ 114 h 212"/>
                <a:gd name="T22" fmla="*/ 402 w 424"/>
                <a:gd name="T23" fmla="*/ 174 h 212"/>
                <a:gd name="T24" fmla="*/ 424 w 424"/>
                <a:gd name="T2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4" h="212">
                  <a:moveTo>
                    <a:pt x="424" y="212"/>
                  </a:moveTo>
                  <a:lnTo>
                    <a:pt x="91" y="197"/>
                  </a:lnTo>
                  <a:lnTo>
                    <a:pt x="99" y="136"/>
                  </a:lnTo>
                  <a:lnTo>
                    <a:pt x="0" y="129"/>
                  </a:lnTo>
                  <a:lnTo>
                    <a:pt x="16" y="0"/>
                  </a:lnTo>
                  <a:lnTo>
                    <a:pt x="273" y="15"/>
                  </a:lnTo>
                  <a:lnTo>
                    <a:pt x="296" y="30"/>
                  </a:lnTo>
                  <a:lnTo>
                    <a:pt x="333" y="30"/>
                  </a:lnTo>
                  <a:lnTo>
                    <a:pt x="364" y="53"/>
                  </a:lnTo>
                  <a:lnTo>
                    <a:pt x="386" y="114"/>
                  </a:lnTo>
                  <a:lnTo>
                    <a:pt x="394" y="114"/>
                  </a:lnTo>
                  <a:lnTo>
                    <a:pt x="402" y="174"/>
                  </a:lnTo>
                  <a:lnTo>
                    <a:pt x="424" y="212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94" name="Freeform 213"/>
            <p:cNvSpPr>
              <a:spLocks/>
            </p:cNvSpPr>
            <p:nvPr/>
          </p:nvSpPr>
          <p:spPr bwMode="auto">
            <a:xfrm>
              <a:off x="2520" y="1853"/>
              <a:ext cx="424" cy="220"/>
            </a:xfrm>
            <a:custGeom>
              <a:avLst/>
              <a:gdLst>
                <a:gd name="T0" fmla="*/ 424 w 424"/>
                <a:gd name="T1" fmla="*/ 212 h 220"/>
                <a:gd name="T2" fmla="*/ 91 w 424"/>
                <a:gd name="T3" fmla="*/ 197 h 220"/>
                <a:gd name="T4" fmla="*/ 99 w 424"/>
                <a:gd name="T5" fmla="*/ 136 h 220"/>
                <a:gd name="T6" fmla="*/ 0 w 424"/>
                <a:gd name="T7" fmla="*/ 129 h 220"/>
                <a:gd name="T8" fmla="*/ 16 w 424"/>
                <a:gd name="T9" fmla="*/ 0 h 220"/>
                <a:gd name="T10" fmla="*/ 273 w 424"/>
                <a:gd name="T11" fmla="*/ 15 h 220"/>
                <a:gd name="T12" fmla="*/ 296 w 424"/>
                <a:gd name="T13" fmla="*/ 30 h 220"/>
                <a:gd name="T14" fmla="*/ 333 w 424"/>
                <a:gd name="T15" fmla="*/ 30 h 220"/>
                <a:gd name="T16" fmla="*/ 364 w 424"/>
                <a:gd name="T17" fmla="*/ 53 h 220"/>
                <a:gd name="T18" fmla="*/ 386 w 424"/>
                <a:gd name="T19" fmla="*/ 114 h 220"/>
                <a:gd name="T20" fmla="*/ 394 w 424"/>
                <a:gd name="T21" fmla="*/ 114 h 220"/>
                <a:gd name="T22" fmla="*/ 402 w 424"/>
                <a:gd name="T23" fmla="*/ 174 h 220"/>
                <a:gd name="T24" fmla="*/ 424 w 424"/>
                <a:gd name="T25" fmla="*/ 212 h 220"/>
                <a:gd name="T26" fmla="*/ 424 w 424"/>
                <a:gd name="T27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4" h="220">
                  <a:moveTo>
                    <a:pt x="424" y="212"/>
                  </a:moveTo>
                  <a:lnTo>
                    <a:pt x="91" y="197"/>
                  </a:lnTo>
                  <a:lnTo>
                    <a:pt x="99" y="136"/>
                  </a:lnTo>
                  <a:lnTo>
                    <a:pt x="0" y="129"/>
                  </a:lnTo>
                  <a:lnTo>
                    <a:pt x="16" y="0"/>
                  </a:lnTo>
                  <a:lnTo>
                    <a:pt x="273" y="15"/>
                  </a:lnTo>
                  <a:lnTo>
                    <a:pt x="296" y="30"/>
                  </a:lnTo>
                  <a:lnTo>
                    <a:pt x="333" y="30"/>
                  </a:lnTo>
                  <a:lnTo>
                    <a:pt x="364" y="53"/>
                  </a:lnTo>
                  <a:lnTo>
                    <a:pt x="386" y="114"/>
                  </a:lnTo>
                  <a:lnTo>
                    <a:pt x="394" y="114"/>
                  </a:lnTo>
                  <a:lnTo>
                    <a:pt x="402" y="174"/>
                  </a:lnTo>
                  <a:lnTo>
                    <a:pt x="424" y="212"/>
                  </a:lnTo>
                  <a:lnTo>
                    <a:pt x="424" y="22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95" name="Freeform 214"/>
            <p:cNvSpPr>
              <a:spLocks/>
            </p:cNvSpPr>
            <p:nvPr/>
          </p:nvSpPr>
          <p:spPr bwMode="auto">
            <a:xfrm>
              <a:off x="1733" y="1792"/>
              <a:ext cx="326" cy="493"/>
            </a:xfrm>
            <a:custGeom>
              <a:avLst/>
              <a:gdLst>
                <a:gd name="T0" fmla="*/ 265 w 326"/>
                <a:gd name="T1" fmla="*/ 379 h 493"/>
                <a:gd name="T2" fmla="*/ 250 w 326"/>
                <a:gd name="T3" fmla="*/ 440 h 493"/>
                <a:gd name="T4" fmla="*/ 235 w 326"/>
                <a:gd name="T5" fmla="*/ 425 h 493"/>
                <a:gd name="T6" fmla="*/ 220 w 326"/>
                <a:gd name="T7" fmla="*/ 425 h 493"/>
                <a:gd name="T8" fmla="*/ 212 w 326"/>
                <a:gd name="T9" fmla="*/ 493 h 493"/>
                <a:gd name="T10" fmla="*/ 0 w 326"/>
                <a:gd name="T11" fmla="*/ 182 h 493"/>
                <a:gd name="T12" fmla="*/ 53 w 326"/>
                <a:gd name="T13" fmla="*/ 0 h 493"/>
                <a:gd name="T14" fmla="*/ 190 w 326"/>
                <a:gd name="T15" fmla="*/ 30 h 493"/>
                <a:gd name="T16" fmla="*/ 326 w 326"/>
                <a:gd name="T17" fmla="*/ 61 h 493"/>
                <a:gd name="T18" fmla="*/ 265 w 326"/>
                <a:gd name="T19" fmla="*/ 379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6" h="493">
                  <a:moveTo>
                    <a:pt x="265" y="379"/>
                  </a:moveTo>
                  <a:lnTo>
                    <a:pt x="250" y="440"/>
                  </a:lnTo>
                  <a:lnTo>
                    <a:pt x="235" y="425"/>
                  </a:lnTo>
                  <a:lnTo>
                    <a:pt x="220" y="425"/>
                  </a:lnTo>
                  <a:lnTo>
                    <a:pt x="212" y="493"/>
                  </a:lnTo>
                  <a:lnTo>
                    <a:pt x="0" y="182"/>
                  </a:lnTo>
                  <a:lnTo>
                    <a:pt x="53" y="0"/>
                  </a:lnTo>
                  <a:lnTo>
                    <a:pt x="190" y="30"/>
                  </a:lnTo>
                  <a:lnTo>
                    <a:pt x="326" y="61"/>
                  </a:lnTo>
                  <a:lnTo>
                    <a:pt x="265" y="379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96" name="Freeform 215"/>
            <p:cNvSpPr>
              <a:spLocks/>
            </p:cNvSpPr>
            <p:nvPr/>
          </p:nvSpPr>
          <p:spPr bwMode="auto">
            <a:xfrm>
              <a:off x="1733" y="1792"/>
              <a:ext cx="326" cy="493"/>
            </a:xfrm>
            <a:custGeom>
              <a:avLst/>
              <a:gdLst>
                <a:gd name="T0" fmla="*/ 265 w 326"/>
                <a:gd name="T1" fmla="*/ 379 h 493"/>
                <a:gd name="T2" fmla="*/ 250 w 326"/>
                <a:gd name="T3" fmla="*/ 440 h 493"/>
                <a:gd name="T4" fmla="*/ 235 w 326"/>
                <a:gd name="T5" fmla="*/ 425 h 493"/>
                <a:gd name="T6" fmla="*/ 220 w 326"/>
                <a:gd name="T7" fmla="*/ 425 h 493"/>
                <a:gd name="T8" fmla="*/ 212 w 326"/>
                <a:gd name="T9" fmla="*/ 493 h 493"/>
                <a:gd name="T10" fmla="*/ 0 w 326"/>
                <a:gd name="T11" fmla="*/ 182 h 493"/>
                <a:gd name="T12" fmla="*/ 53 w 326"/>
                <a:gd name="T13" fmla="*/ 0 h 493"/>
                <a:gd name="T14" fmla="*/ 190 w 326"/>
                <a:gd name="T15" fmla="*/ 30 h 493"/>
                <a:gd name="T16" fmla="*/ 326 w 326"/>
                <a:gd name="T17" fmla="*/ 61 h 493"/>
                <a:gd name="T18" fmla="*/ 265 w 326"/>
                <a:gd name="T19" fmla="*/ 379 h 493"/>
                <a:gd name="T20" fmla="*/ 265 w 326"/>
                <a:gd name="T21" fmla="*/ 387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6" h="493">
                  <a:moveTo>
                    <a:pt x="265" y="379"/>
                  </a:moveTo>
                  <a:lnTo>
                    <a:pt x="250" y="440"/>
                  </a:lnTo>
                  <a:lnTo>
                    <a:pt x="235" y="425"/>
                  </a:lnTo>
                  <a:lnTo>
                    <a:pt x="220" y="425"/>
                  </a:lnTo>
                  <a:lnTo>
                    <a:pt x="212" y="493"/>
                  </a:lnTo>
                  <a:lnTo>
                    <a:pt x="0" y="182"/>
                  </a:lnTo>
                  <a:lnTo>
                    <a:pt x="53" y="0"/>
                  </a:lnTo>
                  <a:lnTo>
                    <a:pt x="190" y="30"/>
                  </a:lnTo>
                  <a:lnTo>
                    <a:pt x="326" y="61"/>
                  </a:lnTo>
                  <a:lnTo>
                    <a:pt x="265" y="379"/>
                  </a:lnTo>
                  <a:lnTo>
                    <a:pt x="265" y="38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97" name="Freeform 216"/>
            <p:cNvSpPr>
              <a:spLocks/>
            </p:cNvSpPr>
            <p:nvPr/>
          </p:nvSpPr>
          <p:spPr bwMode="auto">
            <a:xfrm>
              <a:off x="3989" y="1580"/>
              <a:ext cx="83" cy="174"/>
            </a:xfrm>
            <a:custGeom>
              <a:avLst/>
              <a:gdLst>
                <a:gd name="T0" fmla="*/ 68 w 83"/>
                <a:gd name="T1" fmla="*/ 113 h 174"/>
                <a:gd name="T2" fmla="*/ 30 w 83"/>
                <a:gd name="T3" fmla="*/ 0 h 174"/>
                <a:gd name="T4" fmla="*/ 15 w 83"/>
                <a:gd name="T5" fmla="*/ 7 h 174"/>
                <a:gd name="T6" fmla="*/ 15 w 83"/>
                <a:gd name="T7" fmla="*/ 22 h 174"/>
                <a:gd name="T8" fmla="*/ 22 w 83"/>
                <a:gd name="T9" fmla="*/ 53 h 174"/>
                <a:gd name="T10" fmla="*/ 7 w 83"/>
                <a:gd name="T11" fmla="*/ 68 h 174"/>
                <a:gd name="T12" fmla="*/ 0 w 83"/>
                <a:gd name="T13" fmla="*/ 121 h 174"/>
                <a:gd name="T14" fmla="*/ 7 w 83"/>
                <a:gd name="T15" fmla="*/ 174 h 174"/>
                <a:gd name="T16" fmla="*/ 60 w 83"/>
                <a:gd name="T17" fmla="*/ 167 h 174"/>
                <a:gd name="T18" fmla="*/ 83 w 83"/>
                <a:gd name="T19" fmla="*/ 144 h 174"/>
                <a:gd name="T20" fmla="*/ 83 w 83"/>
                <a:gd name="T21" fmla="*/ 136 h 174"/>
                <a:gd name="T22" fmla="*/ 68 w 83"/>
                <a:gd name="T23" fmla="*/ 11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174">
                  <a:moveTo>
                    <a:pt x="68" y="113"/>
                  </a:moveTo>
                  <a:lnTo>
                    <a:pt x="30" y="0"/>
                  </a:lnTo>
                  <a:lnTo>
                    <a:pt x="15" y="7"/>
                  </a:lnTo>
                  <a:lnTo>
                    <a:pt x="15" y="22"/>
                  </a:lnTo>
                  <a:lnTo>
                    <a:pt x="22" y="53"/>
                  </a:lnTo>
                  <a:lnTo>
                    <a:pt x="7" y="68"/>
                  </a:lnTo>
                  <a:lnTo>
                    <a:pt x="0" y="121"/>
                  </a:lnTo>
                  <a:lnTo>
                    <a:pt x="7" y="174"/>
                  </a:lnTo>
                  <a:lnTo>
                    <a:pt x="60" y="167"/>
                  </a:lnTo>
                  <a:lnTo>
                    <a:pt x="83" y="144"/>
                  </a:lnTo>
                  <a:lnTo>
                    <a:pt x="83" y="136"/>
                  </a:lnTo>
                  <a:lnTo>
                    <a:pt x="68" y="113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98" name="Freeform 217"/>
            <p:cNvSpPr>
              <a:spLocks/>
            </p:cNvSpPr>
            <p:nvPr/>
          </p:nvSpPr>
          <p:spPr bwMode="auto">
            <a:xfrm>
              <a:off x="3989" y="1580"/>
              <a:ext cx="83" cy="174"/>
            </a:xfrm>
            <a:custGeom>
              <a:avLst/>
              <a:gdLst>
                <a:gd name="T0" fmla="*/ 68 w 83"/>
                <a:gd name="T1" fmla="*/ 113 h 174"/>
                <a:gd name="T2" fmla="*/ 30 w 83"/>
                <a:gd name="T3" fmla="*/ 0 h 174"/>
                <a:gd name="T4" fmla="*/ 15 w 83"/>
                <a:gd name="T5" fmla="*/ 7 h 174"/>
                <a:gd name="T6" fmla="*/ 15 w 83"/>
                <a:gd name="T7" fmla="*/ 22 h 174"/>
                <a:gd name="T8" fmla="*/ 22 w 83"/>
                <a:gd name="T9" fmla="*/ 53 h 174"/>
                <a:gd name="T10" fmla="*/ 7 w 83"/>
                <a:gd name="T11" fmla="*/ 68 h 174"/>
                <a:gd name="T12" fmla="*/ 0 w 83"/>
                <a:gd name="T13" fmla="*/ 121 h 174"/>
                <a:gd name="T14" fmla="*/ 7 w 83"/>
                <a:gd name="T15" fmla="*/ 174 h 174"/>
                <a:gd name="T16" fmla="*/ 60 w 83"/>
                <a:gd name="T17" fmla="*/ 167 h 174"/>
                <a:gd name="T18" fmla="*/ 83 w 83"/>
                <a:gd name="T19" fmla="*/ 144 h 174"/>
                <a:gd name="T20" fmla="*/ 83 w 83"/>
                <a:gd name="T21" fmla="*/ 136 h 174"/>
                <a:gd name="T22" fmla="*/ 68 w 83"/>
                <a:gd name="T23" fmla="*/ 113 h 174"/>
                <a:gd name="T24" fmla="*/ 68 w 83"/>
                <a:gd name="T25" fmla="*/ 121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174">
                  <a:moveTo>
                    <a:pt x="68" y="113"/>
                  </a:moveTo>
                  <a:lnTo>
                    <a:pt x="30" y="0"/>
                  </a:lnTo>
                  <a:lnTo>
                    <a:pt x="15" y="7"/>
                  </a:lnTo>
                  <a:lnTo>
                    <a:pt x="15" y="22"/>
                  </a:lnTo>
                  <a:lnTo>
                    <a:pt x="22" y="53"/>
                  </a:lnTo>
                  <a:lnTo>
                    <a:pt x="7" y="68"/>
                  </a:lnTo>
                  <a:lnTo>
                    <a:pt x="0" y="121"/>
                  </a:lnTo>
                  <a:lnTo>
                    <a:pt x="7" y="174"/>
                  </a:lnTo>
                  <a:lnTo>
                    <a:pt x="60" y="167"/>
                  </a:lnTo>
                  <a:lnTo>
                    <a:pt x="83" y="144"/>
                  </a:lnTo>
                  <a:lnTo>
                    <a:pt x="83" y="136"/>
                  </a:lnTo>
                  <a:lnTo>
                    <a:pt x="68" y="113"/>
                  </a:lnTo>
                  <a:lnTo>
                    <a:pt x="68" y="121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299" name="Freeform 218"/>
            <p:cNvSpPr>
              <a:spLocks/>
            </p:cNvSpPr>
            <p:nvPr/>
          </p:nvSpPr>
          <p:spPr bwMode="auto">
            <a:xfrm>
              <a:off x="3898" y="1868"/>
              <a:ext cx="68" cy="152"/>
            </a:xfrm>
            <a:custGeom>
              <a:avLst/>
              <a:gdLst>
                <a:gd name="T0" fmla="*/ 60 w 68"/>
                <a:gd name="T1" fmla="*/ 15 h 152"/>
                <a:gd name="T2" fmla="*/ 53 w 68"/>
                <a:gd name="T3" fmla="*/ 45 h 152"/>
                <a:gd name="T4" fmla="*/ 68 w 68"/>
                <a:gd name="T5" fmla="*/ 45 h 152"/>
                <a:gd name="T6" fmla="*/ 68 w 68"/>
                <a:gd name="T7" fmla="*/ 91 h 152"/>
                <a:gd name="T8" fmla="*/ 68 w 68"/>
                <a:gd name="T9" fmla="*/ 68 h 152"/>
                <a:gd name="T10" fmla="*/ 68 w 68"/>
                <a:gd name="T11" fmla="*/ 91 h 152"/>
                <a:gd name="T12" fmla="*/ 45 w 68"/>
                <a:gd name="T13" fmla="*/ 144 h 152"/>
                <a:gd name="T14" fmla="*/ 38 w 68"/>
                <a:gd name="T15" fmla="*/ 152 h 152"/>
                <a:gd name="T16" fmla="*/ 38 w 68"/>
                <a:gd name="T17" fmla="*/ 136 h 152"/>
                <a:gd name="T18" fmla="*/ 7 w 68"/>
                <a:gd name="T19" fmla="*/ 121 h 152"/>
                <a:gd name="T20" fmla="*/ 7 w 68"/>
                <a:gd name="T21" fmla="*/ 99 h 152"/>
                <a:gd name="T22" fmla="*/ 38 w 68"/>
                <a:gd name="T23" fmla="*/ 76 h 152"/>
                <a:gd name="T24" fmla="*/ 7 w 68"/>
                <a:gd name="T25" fmla="*/ 45 h 152"/>
                <a:gd name="T26" fmla="*/ 0 w 68"/>
                <a:gd name="T27" fmla="*/ 23 h 152"/>
                <a:gd name="T28" fmla="*/ 15 w 68"/>
                <a:gd name="T29" fmla="*/ 0 h 152"/>
                <a:gd name="T30" fmla="*/ 60 w 68"/>
                <a:gd name="T31" fmla="*/ 8 h 152"/>
                <a:gd name="T32" fmla="*/ 60 w 68"/>
                <a:gd name="T33" fmla="*/ 1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152">
                  <a:moveTo>
                    <a:pt x="60" y="15"/>
                  </a:moveTo>
                  <a:lnTo>
                    <a:pt x="53" y="45"/>
                  </a:lnTo>
                  <a:lnTo>
                    <a:pt x="68" y="45"/>
                  </a:lnTo>
                  <a:lnTo>
                    <a:pt x="68" y="91"/>
                  </a:lnTo>
                  <a:lnTo>
                    <a:pt x="68" y="68"/>
                  </a:lnTo>
                  <a:lnTo>
                    <a:pt x="68" y="91"/>
                  </a:lnTo>
                  <a:lnTo>
                    <a:pt x="45" y="144"/>
                  </a:lnTo>
                  <a:lnTo>
                    <a:pt x="38" y="152"/>
                  </a:lnTo>
                  <a:lnTo>
                    <a:pt x="38" y="136"/>
                  </a:lnTo>
                  <a:lnTo>
                    <a:pt x="7" y="121"/>
                  </a:lnTo>
                  <a:lnTo>
                    <a:pt x="7" y="99"/>
                  </a:lnTo>
                  <a:lnTo>
                    <a:pt x="38" y="76"/>
                  </a:lnTo>
                  <a:lnTo>
                    <a:pt x="7" y="45"/>
                  </a:lnTo>
                  <a:lnTo>
                    <a:pt x="0" y="23"/>
                  </a:lnTo>
                  <a:lnTo>
                    <a:pt x="15" y="0"/>
                  </a:lnTo>
                  <a:lnTo>
                    <a:pt x="60" y="8"/>
                  </a:lnTo>
                  <a:lnTo>
                    <a:pt x="60" y="15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00" name="Freeform 219"/>
            <p:cNvSpPr>
              <a:spLocks/>
            </p:cNvSpPr>
            <p:nvPr/>
          </p:nvSpPr>
          <p:spPr bwMode="auto">
            <a:xfrm>
              <a:off x="3898" y="1868"/>
              <a:ext cx="68" cy="152"/>
            </a:xfrm>
            <a:custGeom>
              <a:avLst/>
              <a:gdLst>
                <a:gd name="T0" fmla="*/ 60 w 68"/>
                <a:gd name="T1" fmla="*/ 15 h 152"/>
                <a:gd name="T2" fmla="*/ 53 w 68"/>
                <a:gd name="T3" fmla="*/ 45 h 152"/>
                <a:gd name="T4" fmla="*/ 68 w 68"/>
                <a:gd name="T5" fmla="*/ 45 h 152"/>
                <a:gd name="T6" fmla="*/ 68 w 68"/>
                <a:gd name="T7" fmla="*/ 91 h 152"/>
                <a:gd name="T8" fmla="*/ 68 w 68"/>
                <a:gd name="T9" fmla="*/ 68 h 152"/>
                <a:gd name="T10" fmla="*/ 68 w 68"/>
                <a:gd name="T11" fmla="*/ 91 h 152"/>
                <a:gd name="T12" fmla="*/ 45 w 68"/>
                <a:gd name="T13" fmla="*/ 144 h 152"/>
                <a:gd name="T14" fmla="*/ 38 w 68"/>
                <a:gd name="T15" fmla="*/ 152 h 152"/>
                <a:gd name="T16" fmla="*/ 38 w 68"/>
                <a:gd name="T17" fmla="*/ 136 h 152"/>
                <a:gd name="T18" fmla="*/ 7 w 68"/>
                <a:gd name="T19" fmla="*/ 121 h 152"/>
                <a:gd name="T20" fmla="*/ 7 w 68"/>
                <a:gd name="T21" fmla="*/ 99 h 152"/>
                <a:gd name="T22" fmla="*/ 38 w 68"/>
                <a:gd name="T23" fmla="*/ 76 h 152"/>
                <a:gd name="T24" fmla="*/ 7 w 68"/>
                <a:gd name="T25" fmla="*/ 45 h 152"/>
                <a:gd name="T26" fmla="*/ 0 w 68"/>
                <a:gd name="T27" fmla="*/ 23 h 152"/>
                <a:gd name="T28" fmla="*/ 15 w 68"/>
                <a:gd name="T29" fmla="*/ 0 h 152"/>
                <a:gd name="T30" fmla="*/ 60 w 68"/>
                <a:gd name="T31" fmla="*/ 8 h 152"/>
                <a:gd name="T32" fmla="*/ 60 w 68"/>
                <a:gd name="T33" fmla="*/ 15 h 152"/>
                <a:gd name="T34" fmla="*/ 60 w 68"/>
                <a:gd name="T35" fmla="*/ 2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" h="152">
                  <a:moveTo>
                    <a:pt x="60" y="15"/>
                  </a:moveTo>
                  <a:lnTo>
                    <a:pt x="53" y="45"/>
                  </a:lnTo>
                  <a:lnTo>
                    <a:pt x="68" y="45"/>
                  </a:lnTo>
                  <a:lnTo>
                    <a:pt x="68" y="91"/>
                  </a:lnTo>
                  <a:lnTo>
                    <a:pt x="68" y="68"/>
                  </a:lnTo>
                  <a:lnTo>
                    <a:pt x="68" y="91"/>
                  </a:lnTo>
                  <a:lnTo>
                    <a:pt x="45" y="144"/>
                  </a:lnTo>
                  <a:lnTo>
                    <a:pt x="38" y="152"/>
                  </a:lnTo>
                  <a:lnTo>
                    <a:pt x="38" y="136"/>
                  </a:lnTo>
                  <a:lnTo>
                    <a:pt x="7" y="121"/>
                  </a:lnTo>
                  <a:lnTo>
                    <a:pt x="7" y="99"/>
                  </a:lnTo>
                  <a:lnTo>
                    <a:pt x="38" y="76"/>
                  </a:lnTo>
                  <a:lnTo>
                    <a:pt x="7" y="45"/>
                  </a:lnTo>
                  <a:lnTo>
                    <a:pt x="0" y="23"/>
                  </a:lnTo>
                  <a:lnTo>
                    <a:pt x="15" y="0"/>
                  </a:lnTo>
                  <a:lnTo>
                    <a:pt x="60" y="8"/>
                  </a:lnTo>
                  <a:lnTo>
                    <a:pt x="60" y="15"/>
                  </a:lnTo>
                  <a:lnTo>
                    <a:pt x="60" y="23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01" name="Freeform 220"/>
            <p:cNvSpPr>
              <a:spLocks/>
            </p:cNvSpPr>
            <p:nvPr/>
          </p:nvSpPr>
          <p:spPr bwMode="auto">
            <a:xfrm>
              <a:off x="2195" y="2209"/>
              <a:ext cx="356" cy="364"/>
            </a:xfrm>
            <a:custGeom>
              <a:avLst/>
              <a:gdLst>
                <a:gd name="T0" fmla="*/ 356 w 356"/>
                <a:gd name="T1" fmla="*/ 31 h 364"/>
                <a:gd name="T2" fmla="*/ 53 w 356"/>
                <a:gd name="T3" fmla="*/ 0 h 364"/>
                <a:gd name="T4" fmla="*/ 0 w 356"/>
                <a:gd name="T5" fmla="*/ 364 h 364"/>
                <a:gd name="T6" fmla="*/ 45 w 356"/>
                <a:gd name="T7" fmla="*/ 364 h 364"/>
                <a:gd name="T8" fmla="*/ 53 w 356"/>
                <a:gd name="T9" fmla="*/ 342 h 364"/>
                <a:gd name="T10" fmla="*/ 144 w 356"/>
                <a:gd name="T11" fmla="*/ 349 h 364"/>
                <a:gd name="T12" fmla="*/ 136 w 356"/>
                <a:gd name="T13" fmla="*/ 334 h 364"/>
                <a:gd name="T14" fmla="*/ 333 w 356"/>
                <a:gd name="T15" fmla="*/ 349 h 364"/>
                <a:gd name="T16" fmla="*/ 356 w 356"/>
                <a:gd name="T17" fmla="*/ 69 h 364"/>
                <a:gd name="T18" fmla="*/ 356 w 356"/>
                <a:gd name="T19" fmla="*/ 31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6" h="364">
                  <a:moveTo>
                    <a:pt x="356" y="31"/>
                  </a:moveTo>
                  <a:lnTo>
                    <a:pt x="53" y="0"/>
                  </a:lnTo>
                  <a:lnTo>
                    <a:pt x="0" y="364"/>
                  </a:lnTo>
                  <a:lnTo>
                    <a:pt x="45" y="364"/>
                  </a:lnTo>
                  <a:lnTo>
                    <a:pt x="53" y="342"/>
                  </a:lnTo>
                  <a:lnTo>
                    <a:pt x="144" y="349"/>
                  </a:lnTo>
                  <a:lnTo>
                    <a:pt x="136" y="334"/>
                  </a:lnTo>
                  <a:lnTo>
                    <a:pt x="333" y="349"/>
                  </a:lnTo>
                  <a:lnTo>
                    <a:pt x="356" y="69"/>
                  </a:lnTo>
                  <a:lnTo>
                    <a:pt x="356" y="31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02" name="Freeform 221"/>
            <p:cNvSpPr>
              <a:spLocks/>
            </p:cNvSpPr>
            <p:nvPr/>
          </p:nvSpPr>
          <p:spPr bwMode="auto">
            <a:xfrm>
              <a:off x="2195" y="2209"/>
              <a:ext cx="356" cy="364"/>
            </a:xfrm>
            <a:custGeom>
              <a:avLst/>
              <a:gdLst>
                <a:gd name="T0" fmla="*/ 356 w 356"/>
                <a:gd name="T1" fmla="*/ 31 h 364"/>
                <a:gd name="T2" fmla="*/ 53 w 356"/>
                <a:gd name="T3" fmla="*/ 0 h 364"/>
                <a:gd name="T4" fmla="*/ 0 w 356"/>
                <a:gd name="T5" fmla="*/ 364 h 364"/>
                <a:gd name="T6" fmla="*/ 45 w 356"/>
                <a:gd name="T7" fmla="*/ 364 h 364"/>
                <a:gd name="T8" fmla="*/ 53 w 356"/>
                <a:gd name="T9" fmla="*/ 342 h 364"/>
                <a:gd name="T10" fmla="*/ 144 w 356"/>
                <a:gd name="T11" fmla="*/ 349 h 364"/>
                <a:gd name="T12" fmla="*/ 136 w 356"/>
                <a:gd name="T13" fmla="*/ 334 h 364"/>
                <a:gd name="T14" fmla="*/ 333 w 356"/>
                <a:gd name="T15" fmla="*/ 349 h 364"/>
                <a:gd name="T16" fmla="*/ 356 w 356"/>
                <a:gd name="T17" fmla="*/ 69 h 364"/>
                <a:gd name="T18" fmla="*/ 356 w 356"/>
                <a:gd name="T19" fmla="*/ 31 h 364"/>
                <a:gd name="T20" fmla="*/ 356 w 356"/>
                <a:gd name="T21" fmla="*/ 38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6" h="364">
                  <a:moveTo>
                    <a:pt x="356" y="31"/>
                  </a:moveTo>
                  <a:lnTo>
                    <a:pt x="53" y="0"/>
                  </a:lnTo>
                  <a:lnTo>
                    <a:pt x="0" y="364"/>
                  </a:lnTo>
                  <a:lnTo>
                    <a:pt x="45" y="364"/>
                  </a:lnTo>
                  <a:lnTo>
                    <a:pt x="53" y="342"/>
                  </a:lnTo>
                  <a:lnTo>
                    <a:pt x="144" y="349"/>
                  </a:lnTo>
                  <a:lnTo>
                    <a:pt x="136" y="334"/>
                  </a:lnTo>
                  <a:lnTo>
                    <a:pt x="333" y="349"/>
                  </a:lnTo>
                  <a:lnTo>
                    <a:pt x="356" y="69"/>
                  </a:lnTo>
                  <a:lnTo>
                    <a:pt x="356" y="31"/>
                  </a:lnTo>
                  <a:lnTo>
                    <a:pt x="356" y="3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03" name="Freeform 222"/>
            <p:cNvSpPr>
              <a:spLocks/>
            </p:cNvSpPr>
            <p:nvPr/>
          </p:nvSpPr>
          <p:spPr bwMode="auto">
            <a:xfrm>
              <a:off x="3671" y="1625"/>
              <a:ext cx="303" cy="273"/>
            </a:xfrm>
            <a:custGeom>
              <a:avLst/>
              <a:gdLst>
                <a:gd name="T0" fmla="*/ 295 w 303"/>
                <a:gd name="T1" fmla="*/ 137 h 273"/>
                <a:gd name="T2" fmla="*/ 295 w 303"/>
                <a:gd name="T3" fmla="*/ 182 h 273"/>
                <a:gd name="T4" fmla="*/ 303 w 303"/>
                <a:gd name="T5" fmla="*/ 235 h 273"/>
                <a:gd name="T6" fmla="*/ 295 w 303"/>
                <a:gd name="T7" fmla="*/ 243 h 273"/>
                <a:gd name="T8" fmla="*/ 303 w 303"/>
                <a:gd name="T9" fmla="*/ 251 h 273"/>
                <a:gd name="T10" fmla="*/ 287 w 303"/>
                <a:gd name="T11" fmla="*/ 273 h 273"/>
                <a:gd name="T12" fmla="*/ 287 w 303"/>
                <a:gd name="T13" fmla="*/ 251 h 273"/>
                <a:gd name="T14" fmla="*/ 242 w 303"/>
                <a:gd name="T15" fmla="*/ 243 h 273"/>
                <a:gd name="T16" fmla="*/ 227 w 303"/>
                <a:gd name="T17" fmla="*/ 235 h 273"/>
                <a:gd name="T18" fmla="*/ 219 w 303"/>
                <a:gd name="T19" fmla="*/ 213 h 273"/>
                <a:gd name="T20" fmla="*/ 204 w 303"/>
                <a:gd name="T21" fmla="*/ 205 h 273"/>
                <a:gd name="T22" fmla="*/ 0 w 303"/>
                <a:gd name="T23" fmla="*/ 243 h 273"/>
                <a:gd name="T24" fmla="*/ 0 w 303"/>
                <a:gd name="T25" fmla="*/ 228 h 273"/>
                <a:gd name="T26" fmla="*/ 38 w 303"/>
                <a:gd name="T27" fmla="*/ 190 h 273"/>
                <a:gd name="T28" fmla="*/ 23 w 303"/>
                <a:gd name="T29" fmla="*/ 159 h 273"/>
                <a:gd name="T30" fmla="*/ 45 w 303"/>
                <a:gd name="T31" fmla="*/ 152 h 273"/>
                <a:gd name="T32" fmla="*/ 113 w 303"/>
                <a:gd name="T33" fmla="*/ 144 h 273"/>
                <a:gd name="T34" fmla="*/ 144 w 303"/>
                <a:gd name="T35" fmla="*/ 122 h 273"/>
                <a:gd name="T36" fmla="*/ 136 w 303"/>
                <a:gd name="T37" fmla="*/ 99 h 273"/>
                <a:gd name="T38" fmla="*/ 151 w 303"/>
                <a:gd name="T39" fmla="*/ 91 h 273"/>
                <a:gd name="T40" fmla="*/ 144 w 303"/>
                <a:gd name="T41" fmla="*/ 84 h 273"/>
                <a:gd name="T42" fmla="*/ 136 w 303"/>
                <a:gd name="T43" fmla="*/ 91 h 273"/>
                <a:gd name="T44" fmla="*/ 136 w 303"/>
                <a:gd name="T45" fmla="*/ 84 h 273"/>
                <a:gd name="T46" fmla="*/ 181 w 303"/>
                <a:gd name="T47" fmla="*/ 15 h 273"/>
                <a:gd name="T48" fmla="*/ 257 w 303"/>
                <a:gd name="T49" fmla="*/ 0 h 273"/>
                <a:gd name="T50" fmla="*/ 272 w 303"/>
                <a:gd name="T51" fmla="*/ 76 h 273"/>
                <a:gd name="T52" fmla="*/ 295 w 303"/>
                <a:gd name="T53" fmla="*/ 137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03" h="273">
                  <a:moveTo>
                    <a:pt x="295" y="137"/>
                  </a:moveTo>
                  <a:lnTo>
                    <a:pt x="295" y="182"/>
                  </a:lnTo>
                  <a:lnTo>
                    <a:pt x="303" y="235"/>
                  </a:lnTo>
                  <a:lnTo>
                    <a:pt x="295" y="243"/>
                  </a:lnTo>
                  <a:lnTo>
                    <a:pt x="303" y="251"/>
                  </a:lnTo>
                  <a:lnTo>
                    <a:pt x="287" y="273"/>
                  </a:lnTo>
                  <a:lnTo>
                    <a:pt x="287" y="251"/>
                  </a:lnTo>
                  <a:lnTo>
                    <a:pt x="242" y="243"/>
                  </a:lnTo>
                  <a:lnTo>
                    <a:pt x="227" y="235"/>
                  </a:lnTo>
                  <a:lnTo>
                    <a:pt x="219" y="213"/>
                  </a:lnTo>
                  <a:lnTo>
                    <a:pt x="204" y="205"/>
                  </a:lnTo>
                  <a:lnTo>
                    <a:pt x="0" y="243"/>
                  </a:lnTo>
                  <a:lnTo>
                    <a:pt x="0" y="228"/>
                  </a:lnTo>
                  <a:lnTo>
                    <a:pt x="38" y="190"/>
                  </a:lnTo>
                  <a:lnTo>
                    <a:pt x="23" y="159"/>
                  </a:lnTo>
                  <a:lnTo>
                    <a:pt x="45" y="152"/>
                  </a:lnTo>
                  <a:lnTo>
                    <a:pt x="113" y="144"/>
                  </a:lnTo>
                  <a:lnTo>
                    <a:pt x="144" y="122"/>
                  </a:lnTo>
                  <a:lnTo>
                    <a:pt x="136" y="99"/>
                  </a:lnTo>
                  <a:lnTo>
                    <a:pt x="151" y="91"/>
                  </a:lnTo>
                  <a:lnTo>
                    <a:pt x="144" y="84"/>
                  </a:lnTo>
                  <a:lnTo>
                    <a:pt x="136" y="91"/>
                  </a:lnTo>
                  <a:lnTo>
                    <a:pt x="136" y="84"/>
                  </a:lnTo>
                  <a:lnTo>
                    <a:pt x="181" y="15"/>
                  </a:lnTo>
                  <a:lnTo>
                    <a:pt x="257" y="0"/>
                  </a:lnTo>
                  <a:lnTo>
                    <a:pt x="272" y="76"/>
                  </a:lnTo>
                  <a:lnTo>
                    <a:pt x="295" y="137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04" name="Freeform 223"/>
            <p:cNvSpPr>
              <a:spLocks/>
            </p:cNvSpPr>
            <p:nvPr/>
          </p:nvSpPr>
          <p:spPr bwMode="auto">
            <a:xfrm>
              <a:off x="3671" y="1625"/>
              <a:ext cx="303" cy="273"/>
            </a:xfrm>
            <a:custGeom>
              <a:avLst/>
              <a:gdLst>
                <a:gd name="T0" fmla="*/ 295 w 303"/>
                <a:gd name="T1" fmla="*/ 137 h 273"/>
                <a:gd name="T2" fmla="*/ 295 w 303"/>
                <a:gd name="T3" fmla="*/ 182 h 273"/>
                <a:gd name="T4" fmla="*/ 303 w 303"/>
                <a:gd name="T5" fmla="*/ 235 h 273"/>
                <a:gd name="T6" fmla="*/ 295 w 303"/>
                <a:gd name="T7" fmla="*/ 243 h 273"/>
                <a:gd name="T8" fmla="*/ 303 w 303"/>
                <a:gd name="T9" fmla="*/ 251 h 273"/>
                <a:gd name="T10" fmla="*/ 287 w 303"/>
                <a:gd name="T11" fmla="*/ 273 h 273"/>
                <a:gd name="T12" fmla="*/ 287 w 303"/>
                <a:gd name="T13" fmla="*/ 251 h 273"/>
                <a:gd name="T14" fmla="*/ 242 w 303"/>
                <a:gd name="T15" fmla="*/ 243 h 273"/>
                <a:gd name="T16" fmla="*/ 227 w 303"/>
                <a:gd name="T17" fmla="*/ 235 h 273"/>
                <a:gd name="T18" fmla="*/ 219 w 303"/>
                <a:gd name="T19" fmla="*/ 213 h 273"/>
                <a:gd name="T20" fmla="*/ 204 w 303"/>
                <a:gd name="T21" fmla="*/ 205 h 273"/>
                <a:gd name="T22" fmla="*/ 0 w 303"/>
                <a:gd name="T23" fmla="*/ 243 h 273"/>
                <a:gd name="T24" fmla="*/ 0 w 303"/>
                <a:gd name="T25" fmla="*/ 228 h 273"/>
                <a:gd name="T26" fmla="*/ 38 w 303"/>
                <a:gd name="T27" fmla="*/ 190 h 273"/>
                <a:gd name="T28" fmla="*/ 23 w 303"/>
                <a:gd name="T29" fmla="*/ 159 h 273"/>
                <a:gd name="T30" fmla="*/ 45 w 303"/>
                <a:gd name="T31" fmla="*/ 152 h 273"/>
                <a:gd name="T32" fmla="*/ 113 w 303"/>
                <a:gd name="T33" fmla="*/ 144 h 273"/>
                <a:gd name="T34" fmla="*/ 144 w 303"/>
                <a:gd name="T35" fmla="*/ 122 h 273"/>
                <a:gd name="T36" fmla="*/ 136 w 303"/>
                <a:gd name="T37" fmla="*/ 99 h 273"/>
                <a:gd name="T38" fmla="*/ 151 w 303"/>
                <a:gd name="T39" fmla="*/ 91 h 273"/>
                <a:gd name="T40" fmla="*/ 144 w 303"/>
                <a:gd name="T41" fmla="*/ 84 h 273"/>
                <a:gd name="T42" fmla="*/ 136 w 303"/>
                <a:gd name="T43" fmla="*/ 91 h 273"/>
                <a:gd name="T44" fmla="*/ 136 w 303"/>
                <a:gd name="T45" fmla="*/ 84 h 273"/>
                <a:gd name="T46" fmla="*/ 181 w 303"/>
                <a:gd name="T47" fmla="*/ 15 h 273"/>
                <a:gd name="T48" fmla="*/ 257 w 303"/>
                <a:gd name="T49" fmla="*/ 0 h 273"/>
                <a:gd name="T50" fmla="*/ 272 w 303"/>
                <a:gd name="T51" fmla="*/ 76 h 273"/>
                <a:gd name="T52" fmla="*/ 295 w 303"/>
                <a:gd name="T53" fmla="*/ 137 h 273"/>
                <a:gd name="T54" fmla="*/ 295 w 303"/>
                <a:gd name="T55" fmla="*/ 14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3" h="273">
                  <a:moveTo>
                    <a:pt x="295" y="137"/>
                  </a:moveTo>
                  <a:lnTo>
                    <a:pt x="295" y="182"/>
                  </a:lnTo>
                  <a:lnTo>
                    <a:pt x="303" y="235"/>
                  </a:lnTo>
                  <a:lnTo>
                    <a:pt x="295" y="243"/>
                  </a:lnTo>
                  <a:lnTo>
                    <a:pt x="303" y="251"/>
                  </a:lnTo>
                  <a:lnTo>
                    <a:pt x="287" y="273"/>
                  </a:lnTo>
                  <a:lnTo>
                    <a:pt x="287" y="251"/>
                  </a:lnTo>
                  <a:lnTo>
                    <a:pt x="242" y="243"/>
                  </a:lnTo>
                  <a:lnTo>
                    <a:pt x="227" y="235"/>
                  </a:lnTo>
                  <a:lnTo>
                    <a:pt x="219" y="213"/>
                  </a:lnTo>
                  <a:lnTo>
                    <a:pt x="204" y="205"/>
                  </a:lnTo>
                  <a:lnTo>
                    <a:pt x="0" y="243"/>
                  </a:lnTo>
                  <a:lnTo>
                    <a:pt x="0" y="228"/>
                  </a:lnTo>
                  <a:lnTo>
                    <a:pt x="38" y="190"/>
                  </a:lnTo>
                  <a:lnTo>
                    <a:pt x="23" y="159"/>
                  </a:lnTo>
                  <a:lnTo>
                    <a:pt x="45" y="152"/>
                  </a:lnTo>
                  <a:lnTo>
                    <a:pt x="113" y="144"/>
                  </a:lnTo>
                  <a:lnTo>
                    <a:pt x="144" y="122"/>
                  </a:lnTo>
                  <a:lnTo>
                    <a:pt x="136" y="99"/>
                  </a:lnTo>
                  <a:lnTo>
                    <a:pt x="151" y="91"/>
                  </a:lnTo>
                  <a:lnTo>
                    <a:pt x="144" y="84"/>
                  </a:lnTo>
                  <a:lnTo>
                    <a:pt x="136" y="91"/>
                  </a:lnTo>
                  <a:lnTo>
                    <a:pt x="136" y="84"/>
                  </a:lnTo>
                  <a:lnTo>
                    <a:pt x="181" y="15"/>
                  </a:lnTo>
                  <a:lnTo>
                    <a:pt x="257" y="0"/>
                  </a:lnTo>
                  <a:lnTo>
                    <a:pt x="272" y="76"/>
                  </a:lnTo>
                  <a:lnTo>
                    <a:pt x="295" y="137"/>
                  </a:lnTo>
                  <a:lnTo>
                    <a:pt x="295" y="144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05" name="Freeform 224"/>
            <p:cNvSpPr>
              <a:spLocks/>
            </p:cNvSpPr>
            <p:nvPr/>
          </p:nvSpPr>
          <p:spPr bwMode="auto">
            <a:xfrm>
              <a:off x="3512" y="2179"/>
              <a:ext cx="431" cy="197"/>
            </a:xfrm>
            <a:custGeom>
              <a:avLst/>
              <a:gdLst>
                <a:gd name="T0" fmla="*/ 416 w 431"/>
                <a:gd name="T1" fmla="*/ 61 h 197"/>
                <a:gd name="T2" fmla="*/ 378 w 431"/>
                <a:gd name="T3" fmla="*/ 53 h 197"/>
                <a:gd name="T4" fmla="*/ 386 w 431"/>
                <a:gd name="T5" fmla="*/ 38 h 197"/>
                <a:gd name="T6" fmla="*/ 386 w 431"/>
                <a:gd name="T7" fmla="*/ 30 h 197"/>
                <a:gd name="T8" fmla="*/ 401 w 431"/>
                <a:gd name="T9" fmla="*/ 23 h 197"/>
                <a:gd name="T10" fmla="*/ 409 w 431"/>
                <a:gd name="T11" fmla="*/ 15 h 197"/>
                <a:gd name="T12" fmla="*/ 409 w 431"/>
                <a:gd name="T13" fmla="*/ 0 h 197"/>
                <a:gd name="T14" fmla="*/ 121 w 431"/>
                <a:gd name="T15" fmla="*/ 53 h 197"/>
                <a:gd name="T16" fmla="*/ 106 w 431"/>
                <a:gd name="T17" fmla="*/ 83 h 197"/>
                <a:gd name="T18" fmla="*/ 76 w 431"/>
                <a:gd name="T19" fmla="*/ 91 h 197"/>
                <a:gd name="T20" fmla="*/ 23 w 431"/>
                <a:gd name="T21" fmla="*/ 137 h 197"/>
                <a:gd name="T22" fmla="*/ 0 w 431"/>
                <a:gd name="T23" fmla="*/ 152 h 197"/>
                <a:gd name="T24" fmla="*/ 60 w 431"/>
                <a:gd name="T25" fmla="*/ 159 h 197"/>
                <a:gd name="T26" fmla="*/ 166 w 431"/>
                <a:gd name="T27" fmla="*/ 137 h 197"/>
                <a:gd name="T28" fmla="*/ 242 w 431"/>
                <a:gd name="T29" fmla="*/ 144 h 197"/>
                <a:gd name="T30" fmla="*/ 340 w 431"/>
                <a:gd name="T31" fmla="*/ 190 h 197"/>
                <a:gd name="T32" fmla="*/ 340 w 431"/>
                <a:gd name="T33" fmla="*/ 182 h 197"/>
                <a:gd name="T34" fmla="*/ 363 w 431"/>
                <a:gd name="T35" fmla="*/ 144 h 197"/>
                <a:gd name="T36" fmla="*/ 363 w 431"/>
                <a:gd name="T37" fmla="*/ 144 h 197"/>
                <a:gd name="T38" fmla="*/ 393 w 431"/>
                <a:gd name="T39" fmla="*/ 121 h 197"/>
                <a:gd name="T40" fmla="*/ 401 w 431"/>
                <a:gd name="T41" fmla="*/ 121 h 197"/>
                <a:gd name="T42" fmla="*/ 409 w 431"/>
                <a:gd name="T43" fmla="*/ 121 h 197"/>
                <a:gd name="T44" fmla="*/ 416 w 431"/>
                <a:gd name="T45" fmla="*/ 99 h 197"/>
                <a:gd name="T46" fmla="*/ 401 w 431"/>
                <a:gd name="T47" fmla="*/ 99 h 197"/>
                <a:gd name="T48" fmla="*/ 393 w 431"/>
                <a:gd name="T49" fmla="*/ 106 h 197"/>
                <a:gd name="T50" fmla="*/ 371 w 431"/>
                <a:gd name="T51" fmla="*/ 99 h 197"/>
                <a:gd name="T52" fmla="*/ 401 w 431"/>
                <a:gd name="T53" fmla="*/ 83 h 197"/>
                <a:gd name="T54" fmla="*/ 386 w 431"/>
                <a:gd name="T55" fmla="*/ 83 h 197"/>
                <a:gd name="T56" fmla="*/ 363 w 431"/>
                <a:gd name="T57" fmla="*/ 76 h 197"/>
                <a:gd name="T58" fmla="*/ 386 w 431"/>
                <a:gd name="T59" fmla="*/ 76 h 197"/>
                <a:gd name="T60" fmla="*/ 393 w 431"/>
                <a:gd name="T61" fmla="*/ 76 h 197"/>
                <a:gd name="T62" fmla="*/ 431 w 431"/>
                <a:gd name="T63" fmla="*/ 61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1" h="197">
                  <a:moveTo>
                    <a:pt x="424" y="38"/>
                  </a:moveTo>
                  <a:lnTo>
                    <a:pt x="416" y="61"/>
                  </a:lnTo>
                  <a:lnTo>
                    <a:pt x="416" y="38"/>
                  </a:lnTo>
                  <a:lnTo>
                    <a:pt x="378" y="53"/>
                  </a:lnTo>
                  <a:lnTo>
                    <a:pt x="378" y="23"/>
                  </a:lnTo>
                  <a:lnTo>
                    <a:pt x="386" y="38"/>
                  </a:lnTo>
                  <a:lnTo>
                    <a:pt x="401" y="30"/>
                  </a:lnTo>
                  <a:lnTo>
                    <a:pt x="386" y="30"/>
                  </a:lnTo>
                  <a:lnTo>
                    <a:pt x="409" y="30"/>
                  </a:lnTo>
                  <a:lnTo>
                    <a:pt x="401" y="23"/>
                  </a:lnTo>
                  <a:lnTo>
                    <a:pt x="416" y="23"/>
                  </a:lnTo>
                  <a:lnTo>
                    <a:pt x="409" y="15"/>
                  </a:lnTo>
                  <a:lnTo>
                    <a:pt x="424" y="30"/>
                  </a:lnTo>
                  <a:lnTo>
                    <a:pt x="409" y="0"/>
                  </a:lnTo>
                  <a:lnTo>
                    <a:pt x="401" y="0"/>
                  </a:lnTo>
                  <a:lnTo>
                    <a:pt x="121" y="53"/>
                  </a:lnTo>
                  <a:lnTo>
                    <a:pt x="121" y="68"/>
                  </a:lnTo>
                  <a:lnTo>
                    <a:pt x="106" y="83"/>
                  </a:lnTo>
                  <a:lnTo>
                    <a:pt x="83" y="99"/>
                  </a:lnTo>
                  <a:lnTo>
                    <a:pt x="76" y="91"/>
                  </a:lnTo>
                  <a:lnTo>
                    <a:pt x="60" y="114"/>
                  </a:lnTo>
                  <a:lnTo>
                    <a:pt x="23" y="137"/>
                  </a:lnTo>
                  <a:lnTo>
                    <a:pt x="15" y="152"/>
                  </a:lnTo>
                  <a:lnTo>
                    <a:pt x="0" y="152"/>
                  </a:lnTo>
                  <a:lnTo>
                    <a:pt x="0" y="167"/>
                  </a:lnTo>
                  <a:lnTo>
                    <a:pt x="60" y="159"/>
                  </a:lnTo>
                  <a:lnTo>
                    <a:pt x="98" y="144"/>
                  </a:lnTo>
                  <a:lnTo>
                    <a:pt x="166" y="137"/>
                  </a:lnTo>
                  <a:lnTo>
                    <a:pt x="182" y="152"/>
                  </a:lnTo>
                  <a:lnTo>
                    <a:pt x="242" y="144"/>
                  </a:lnTo>
                  <a:lnTo>
                    <a:pt x="310" y="197"/>
                  </a:lnTo>
                  <a:lnTo>
                    <a:pt x="340" y="190"/>
                  </a:lnTo>
                  <a:lnTo>
                    <a:pt x="340" y="167"/>
                  </a:lnTo>
                  <a:lnTo>
                    <a:pt x="340" y="182"/>
                  </a:lnTo>
                  <a:lnTo>
                    <a:pt x="348" y="152"/>
                  </a:lnTo>
                  <a:lnTo>
                    <a:pt x="363" y="144"/>
                  </a:lnTo>
                  <a:lnTo>
                    <a:pt x="356" y="129"/>
                  </a:lnTo>
                  <a:lnTo>
                    <a:pt x="363" y="144"/>
                  </a:lnTo>
                  <a:lnTo>
                    <a:pt x="371" y="129"/>
                  </a:lnTo>
                  <a:lnTo>
                    <a:pt x="393" y="121"/>
                  </a:lnTo>
                  <a:lnTo>
                    <a:pt x="393" y="114"/>
                  </a:lnTo>
                  <a:lnTo>
                    <a:pt x="401" y="121"/>
                  </a:lnTo>
                  <a:lnTo>
                    <a:pt x="401" y="114"/>
                  </a:lnTo>
                  <a:lnTo>
                    <a:pt x="409" y="121"/>
                  </a:lnTo>
                  <a:lnTo>
                    <a:pt x="416" y="106"/>
                  </a:lnTo>
                  <a:lnTo>
                    <a:pt x="416" y="99"/>
                  </a:lnTo>
                  <a:lnTo>
                    <a:pt x="409" y="106"/>
                  </a:lnTo>
                  <a:lnTo>
                    <a:pt x="401" y="99"/>
                  </a:lnTo>
                  <a:lnTo>
                    <a:pt x="401" y="114"/>
                  </a:lnTo>
                  <a:lnTo>
                    <a:pt x="393" y="106"/>
                  </a:lnTo>
                  <a:lnTo>
                    <a:pt x="378" y="114"/>
                  </a:lnTo>
                  <a:lnTo>
                    <a:pt x="371" y="99"/>
                  </a:lnTo>
                  <a:lnTo>
                    <a:pt x="386" y="106"/>
                  </a:lnTo>
                  <a:lnTo>
                    <a:pt x="401" y="83"/>
                  </a:lnTo>
                  <a:lnTo>
                    <a:pt x="386" y="91"/>
                  </a:lnTo>
                  <a:lnTo>
                    <a:pt x="386" y="83"/>
                  </a:lnTo>
                  <a:lnTo>
                    <a:pt x="371" y="83"/>
                  </a:lnTo>
                  <a:lnTo>
                    <a:pt x="363" y="76"/>
                  </a:lnTo>
                  <a:lnTo>
                    <a:pt x="393" y="83"/>
                  </a:lnTo>
                  <a:lnTo>
                    <a:pt x="386" y="76"/>
                  </a:lnTo>
                  <a:lnTo>
                    <a:pt x="393" y="68"/>
                  </a:lnTo>
                  <a:lnTo>
                    <a:pt x="393" y="76"/>
                  </a:lnTo>
                  <a:lnTo>
                    <a:pt x="416" y="83"/>
                  </a:lnTo>
                  <a:lnTo>
                    <a:pt x="431" y="61"/>
                  </a:lnTo>
                  <a:lnTo>
                    <a:pt x="424" y="38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06" name="Freeform 225"/>
            <p:cNvSpPr>
              <a:spLocks/>
            </p:cNvSpPr>
            <p:nvPr/>
          </p:nvSpPr>
          <p:spPr bwMode="auto">
            <a:xfrm>
              <a:off x="3512" y="2179"/>
              <a:ext cx="431" cy="197"/>
            </a:xfrm>
            <a:custGeom>
              <a:avLst/>
              <a:gdLst>
                <a:gd name="T0" fmla="*/ 416 w 431"/>
                <a:gd name="T1" fmla="*/ 61 h 197"/>
                <a:gd name="T2" fmla="*/ 378 w 431"/>
                <a:gd name="T3" fmla="*/ 53 h 197"/>
                <a:gd name="T4" fmla="*/ 386 w 431"/>
                <a:gd name="T5" fmla="*/ 38 h 197"/>
                <a:gd name="T6" fmla="*/ 386 w 431"/>
                <a:gd name="T7" fmla="*/ 30 h 197"/>
                <a:gd name="T8" fmla="*/ 401 w 431"/>
                <a:gd name="T9" fmla="*/ 23 h 197"/>
                <a:gd name="T10" fmla="*/ 409 w 431"/>
                <a:gd name="T11" fmla="*/ 15 h 197"/>
                <a:gd name="T12" fmla="*/ 409 w 431"/>
                <a:gd name="T13" fmla="*/ 0 h 197"/>
                <a:gd name="T14" fmla="*/ 121 w 431"/>
                <a:gd name="T15" fmla="*/ 53 h 197"/>
                <a:gd name="T16" fmla="*/ 106 w 431"/>
                <a:gd name="T17" fmla="*/ 83 h 197"/>
                <a:gd name="T18" fmla="*/ 76 w 431"/>
                <a:gd name="T19" fmla="*/ 91 h 197"/>
                <a:gd name="T20" fmla="*/ 23 w 431"/>
                <a:gd name="T21" fmla="*/ 137 h 197"/>
                <a:gd name="T22" fmla="*/ 0 w 431"/>
                <a:gd name="T23" fmla="*/ 152 h 197"/>
                <a:gd name="T24" fmla="*/ 60 w 431"/>
                <a:gd name="T25" fmla="*/ 159 h 197"/>
                <a:gd name="T26" fmla="*/ 166 w 431"/>
                <a:gd name="T27" fmla="*/ 137 h 197"/>
                <a:gd name="T28" fmla="*/ 242 w 431"/>
                <a:gd name="T29" fmla="*/ 144 h 197"/>
                <a:gd name="T30" fmla="*/ 340 w 431"/>
                <a:gd name="T31" fmla="*/ 190 h 197"/>
                <a:gd name="T32" fmla="*/ 340 w 431"/>
                <a:gd name="T33" fmla="*/ 182 h 197"/>
                <a:gd name="T34" fmla="*/ 363 w 431"/>
                <a:gd name="T35" fmla="*/ 144 h 197"/>
                <a:gd name="T36" fmla="*/ 363 w 431"/>
                <a:gd name="T37" fmla="*/ 144 h 197"/>
                <a:gd name="T38" fmla="*/ 393 w 431"/>
                <a:gd name="T39" fmla="*/ 121 h 197"/>
                <a:gd name="T40" fmla="*/ 401 w 431"/>
                <a:gd name="T41" fmla="*/ 121 h 197"/>
                <a:gd name="T42" fmla="*/ 409 w 431"/>
                <a:gd name="T43" fmla="*/ 121 h 197"/>
                <a:gd name="T44" fmla="*/ 416 w 431"/>
                <a:gd name="T45" fmla="*/ 99 h 197"/>
                <a:gd name="T46" fmla="*/ 401 w 431"/>
                <a:gd name="T47" fmla="*/ 99 h 197"/>
                <a:gd name="T48" fmla="*/ 393 w 431"/>
                <a:gd name="T49" fmla="*/ 106 h 197"/>
                <a:gd name="T50" fmla="*/ 371 w 431"/>
                <a:gd name="T51" fmla="*/ 99 h 197"/>
                <a:gd name="T52" fmla="*/ 401 w 431"/>
                <a:gd name="T53" fmla="*/ 83 h 197"/>
                <a:gd name="T54" fmla="*/ 386 w 431"/>
                <a:gd name="T55" fmla="*/ 83 h 197"/>
                <a:gd name="T56" fmla="*/ 363 w 431"/>
                <a:gd name="T57" fmla="*/ 76 h 197"/>
                <a:gd name="T58" fmla="*/ 386 w 431"/>
                <a:gd name="T59" fmla="*/ 76 h 197"/>
                <a:gd name="T60" fmla="*/ 393 w 431"/>
                <a:gd name="T61" fmla="*/ 76 h 197"/>
                <a:gd name="T62" fmla="*/ 431 w 431"/>
                <a:gd name="T63" fmla="*/ 61 h 197"/>
                <a:gd name="T64" fmla="*/ 424 w 431"/>
                <a:gd name="T65" fmla="*/ 4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1" h="197">
                  <a:moveTo>
                    <a:pt x="424" y="38"/>
                  </a:moveTo>
                  <a:lnTo>
                    <a:pt x="416" y="61"/>
                  </a:lnTo>
                  <a:lnTo>
                    <a:pt x="416" y="38"/>
                  </a:lnTo>
                  <a:lnTo>
                    <a:pt x="378" y="53"/>
                  </a:lnTo>
                  <a:lnTo>
                    <a:pt x="378" y="23"/>
                  </a:lnTo>
                  <a:lnTo>
                    <a:pt x="386" y="38"/>
                  </a:lnTo>
                  <a:lnTo>
                    <a:pt x="401" y="30"/>
                  </a:lnTo>
                  <a:lnTo>
                    <a:pt x="386" y="30"/>
                  </a:lnTo>
                  <a:lnTo>
                    <a:pt x="409" y="30"/>
                  </a:lnTo>
                  <a:lnTo>
                    <a:pt x="401" y="23"/>
                  </a:lnTo>
                  <a:lnTo>
                    <a:pt x="416" y="23"/>
                  </a:lnTo>
                  <a:lnTo>
                    <a:pt x="409" y="15"/>
                  </a:lnTo>
                  <a:lnTo>
                    <a:pt x="424" y="30"/>
                  </a:lnTo>
                  <a:lnTo>
                    <a:pt x="409" y="0"/>
                  </a:lnTo>
                  <a:lnTo>
                    <a:pt x="401" y="0"/>
                  </a:lnTo>
                  <a:lnTo>
                    <a:pt x="121" y="53"/>
                  </a:lnTo>
                  <a:lnTo>
                    <a:pt x="121" y="68"/>
                  </a:lnTo>
                  <a:lnTo>
                    <a:pt x="106" y="83"/>
                  </a:lnTo>
                  <a:lnTo>
                    <a:pt x="83" y="99"/>
                  </a:lnTo>
                  <a:lnTo>
                    <a:pt x="76" y="91"/>
                  </a:lnTo>
                  <a:lnTo>
                    <a:pt x="60" y="114"/>
                  </a:lnTo>
                  <a:lnTo>
                    <a:pt x="23" y="137"/>
                  </a:lnTo>
                  <a:lnTo>
                    <a:pt x="15" y="152"/>
                  </a:lnTo>
                  <a:lnTo>
                    <a:pt x="0" y="152"/>
                  </a:lnTo>
                  <a:lnTo>
                    <a:pt x="0" y="167"/>
                  </a:lnTo>
                  <a:lnTo>
                    <a:pt x="60" y="159"/>
                  </a:lnTo>
                  <a:lnTo>
                    <a:pt x="98" y="144"/>
                  </a:lnTo>
                  <a:lnTo>
                    <a:pt x="166" y="137"/>
                  </a:lnTo>
                  <a:lnTo>
                    <a:pt x="182" y="152"/>
                  </a:lnTo>
                  <a:lnTo>
                    <a:pt x="242" y="144"/>
                  </a:lnTo>
                  <a:lnTo>
                    <a:pt x="310" y="197"/>
                  </a:lnTo>
                  <a:lnTo>
                    <a:pt x="340" y="190"/>
                  </a:lnTo>
                  <a:lnTo>
                    <a:pt x="340" y="167"/>
                  </a:lnTo>
                  <a:lnTo>
                    <a:pt x="340" y="182"/>
                  </a:lnTo>
                  <a:lnTo>
                    <a:pt x="348" y="152"/>
                  </a:lnTo>
                  <a:lnTo>
                    <a:pt x="363" y="144"/>
                  </a:lnTo>
                  <a:lnTo>
                    <a:pt x="356" y="129"/>
                  </a:lnTo>
                  <a:lnTo>
                    <a:pt x="363" y="144"/>
                  </a:lnTo>
                  <a:lnTo>
                    <a:pt x="371" y="129"/>
                  </a:lnTo>
                  <a:lnTo>
                    <a:pt x="393" y="121"/>
                  </a:lnTo>
                  <a:lnTo>
                    <a:pt x="393" y="114"/>
                  </a:lnTo>
                  <a:lnTo>
                    <a:pt x="401" y="121"/>
                  </a:lnTo>
                  <a:lnTo>
                    <a:pt x="401" y="114"/>
                  </a:lnTo>
                  <a:lnTo>
                    <a:pt x="409" y="121"/>
                  </a:lnTo>
                  <a:lnTo>
                    <a:pt x="416" y="106"/>
                  </a:lnTo>
                  <a:lnTo>
                    <a:pt x="416" y="99"/>
                  </a:lnTo>
                  <a:lnTo>
                    <a:pt x="409" y="106"/>
                  </a:lnTo>
                  <a:lnTo>
                    <a:pt x="401" y="99"/>
                  </a:lnTo>
                  <a:lnTo>
                    <a:pt x="401" y="114"/>
                  </a:lnTo>
                  <a:lnTo>
                    <a:pt x="393" y="106"/>
                  </a:lnTo>
                  <a:lnTo>
                    <a:pt x="378" y="114"/>
                  </a:lnTo>
                  <a:lnTo>
                    <a:pt x="371" y="99"/>
                  </a:lnTo>
                  <a:lnTo>
                    <a:pt x="386" y="106"/>
                  </a:lnTo>
                  <a:lnTo>
                    <a:pt x="401" y="83"/>
                  </a:lnTo>
                  <a:lnTo>
                    <a:pt x="386" y="91"/>
                  </a:lnTo>
                  <a:lnTo>
                    <a:pt x="386" y="83"/>
                  </a:lnTo>
                  <a:lnTo>
                    <a:pt x="371" y="83"/>
                  </a:lnTo>
                  <a:lnTo>
                    <a:pt x="363" y="76"/>
                  </a:lnTo>
                  <a:lnTo>
                    <a:pt x="393" y="83"/>
                  </a:lnTo>
                  <a:lnTo>
                    <a:pt x="386" y="76"/>
                  </a:lnTo>
                  <a:lnTo>
                    <a:pt x="393" y="68"/>
                  </a:lnTo>
                  <a:lnTo>
                    <a:pt x="393" y="76"/>
                  </a:lnTo>
                  <a:lnTo>
                    <a:pt x="416" y="83"/>
                  </a:lnTo>
                  <a:lnTo>
                    <a:pt x="431" y="61"/>
                  </a:lnTo>
                  <a:lnTo>
                    <a:pt x="424" y="38"/>
                  </a:lnTo>
                  <a:lnTo>
                    <a:pt x="424" y="45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07" name="Line 226"/>
            <p:cNvSpPr>
              <a:spLocks noChangeShapeType="1"/>
            </p:cNvSpPr>
            <p:nvPr/>
          </p:nvSpPr>
          <p:spPr bwMode="auto">
            <a:xfrm>
              <a:off x="3928" y="2179"/>
              <a:ext cx="8" cy="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08" name="Freeform 227"/>
            <p:cNvSpPr>
              <a:spLocks/>
            </p:cNvSpPr>
            <p:nvPr/>
          </p:nvSpPr>
          <p:spPr bwMode="auto">
            <a:xfrm>
              <a:off x="2551" y="1473"/>
              <a:ext cx="333" cy="213"/>
            </a:xfrm>
            <a:custGeom>
              <a:avLst/>
              <a:gdLst>
                <a:gd name="T0" fmla="*/ 333 w 333"/>
                <a:gd name="T1" fmla="*/ 213 h 213"/>
                <a:gd name="T2" fmla="*/ 0 w 333"/>
                <a:gd name="T3" fmla="*/ 198 h 213"/>
                <a:gd name="T4" fmla="*/ 15 w 333"/>
                <a:gd name="T5" fmla="*/ 0 h 213"/>
                <a:gd name="T6" fmla="*/ 302 w 333"/>
                <a:gd name="T7" fmla="*/ 16 h 213"/>
                <a:gd name="T8" fmla="*/ 333 w 333"/>
                <a:gd name="T9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213">
                  <a:moveTo>
                    <a:pt x="333" y="213"/>
                  </a:moveTo>
                  <a:lnTo>
                    <a:pt x="0" y="198"/>
                  </a:lnTo>
                  <a:lnTo>
                    <a:pt x="15" y="0"/>
                  </a:lnTo>
                  <a:lnTo>
                    <a:pt x="302" y="16"/>
                  </a:lnTo>
                  <a:lnTo>
                    <a:pt x="333" y="213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09" name="Freeform 228"/>
            <p:cNvSpPr>
              <a:spLocks/>
            </p:cNvSpPr>
            <p:nvPr/>
          </p:nvSpPr>
          <p:spPr bwMode="auto">
            <a:xfrm>
              <a:off x="2551" y="1473"/>
              <a:ext cx="333" cy="220"/>
            </a:xfrm>
            <a:custGeom>
              <a:avLst/>
              <a:gdLst>
                <a:gd name="T0" fmla="*/ 333 w 333"/>
                <a:gd name="T1" fmla="*/ 213 h 220"/>
                <a:gd name="T2" fmla="*/ 0 w 333"/>
                <a:gd name="T3" fmla="*/ 198 h 220"/>
                <a:gd name="T4" fmla="*/ 15 w 333"/>
                <a:gd name="T5" fmla="*/ 0 h 220"/>
                <a:gd name="T6" fmla="*/ 302 w 333"/>
                <a:gd name="T7" fmla="*/ 16 h 220"/>
                <a:gd name="T8" fmla="*/ 333 w 333"/>
                <a:gd name="T9" fmla="*/ 213 h 220"/>
                <a:gd name="T10" fmla="*/ 333 w 333"/>
                <a:gd name="T11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3" h="220">
                  <a:moveTo>
                    <a:pt x="333" y="213"/>
                  </a:moveTo>
                  <a:lnTo>
                    <a:pt x="0" y="198"/>
                  </a:lnTo>
                  <a:lnTo>
                    <a:pt x="15" y="0"/>
                  </a:lnTo>
                  <a:lnTo>
                    <a:pt x="302" y="16"/>
                  </a:lnTo>
                  <a:lnTo>
                    <a:pt x="333" y="213"/>
                  </a:lnTo>
                  <a:lnTo>
                    <a:pt x="333" y="22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10" name="Freeform 229"/>
            <p:cNvSpPr>
              <a:spLocks/>
            </p:cNvSpPr>
            <p:nvPr/>
          </p:nvSpPr>
          <p:spPr bwMode="auto">
            <a:xfrm>
              <a:off x="3436" y="1876"/>
              <a:ext cx="212" cy="242"/>
            </a:xfrm>
            <a:custGeom>
              <a:avLst/>
              <a:gdLst>
                <a:gd name="T0" fmla="*/ 205 w 212"/>
                <a:gd name="T1" fmla="*/ 0 h 242"/>
                <a:gd name="T2" fmla="*/ 152 w 212"/>
                <a:gd name="T3" fmla="*/ 45 h 242"/>
                <a:gd name="T4" fmla="*/ 114 w 212"/>
                <a:gd name="T5" fmla="*/ 53 h 242"/>
                <a:gd name="T6" fmla="*/ 91 w 212"/>
                <a:gd name="T7" fmla="*/ 53 h 242"/>
                <a:gd name="T8" fmla="*/ 106 w 212"/>
                <a:gd name="T9" fmla="*/ 45 h 242"/>
                <a:gd name="T10" fmla="*/ 91 w 212"/>
                <a:gd name="T11" fmla="*/ 45 h 242"/>
                <a:gd name="T12" fmla="*/ 68 w 212"/>
                <a:gd name="T13" fmla="*/ 37 h 242"/>
                <a:gd name="T14" fmla="*/ 0 w 212"/>
                <a:gd name="T15" fmla="*/ 45 h 242"/>
                <a:gd name="T16" fmla="*/ 23 w 212"/>
                <a:gd name="T17" fmla="*/ 212 h 242"/>
                <a:gd name="T18" fmla="*/ 38 w 212"/>
                <a:gd name="T19" fmla="*/ 212 h 242"/>
                <a:gd name="T20" fmla="*/ 53 w 212"/>
                <a:gd name="T21" fmla="*/ 227 h 242"/>
                <a:gd name="T22" fmla="*/ 83 w 212"/>
                <a:gd name="T23" fmla="*/ 235 h 242"/>
                <a:gd name="T24" fmla="*/ 99 w 212"/>
                <a:gd name="T25" fmla="*/ 235 h 242"/>
                <a:gd name="T26" fmla="*/ 121 w 212"/>
                <a:gd name="T27" fmla="*/ 227 h 242"/>
                <a:gd name="T28" fmla="*/ 136 w 212"/>
                <a:gd name="T29" fmla="*/ 242 h 242"/>
                <a:gd name="T30" fmla="*/ 152 w 212"/>
                <a:gd name="T31" fmla="*/ 227 h 242"/>
                <a:gd name="T32" fmla="*/ 159 w 212"/>
                <a:gd name="T33" fmla="*/ 197 h 242"/>
                <a:gd name="T34" fmla="*/ 174 w 212"/>
                <a:gd name="T35" fmla="*/ 204 h 242"/>
                <a:gd name="T36" fmla="*/ 174 w 212"/>
                <a:gd name="T37" fmla="*/ 182 h 242"/>
                <a:gd name="T38" fmla="*/ 205 w 212"/>
                <a:gd name="T39" fmla="*/ 151 h 242"/>
                <a:gd name="T40" fmla="*/ 212 w 212"/>
                <a:gd name="T41" fmla="*/ 106 h 242"/>
                <a:gd name="T42" fmla="*/ 212 w 212"/>
                <a:gd name="T43" fmla="*/ 91 h 242"/>
                <a:gd name="T44" fmla="*/ 205 w 212"/>
                <a:gd name="T45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2" h="242">
                  <a:moveTo>
                    <a:pt x="205" y="0"/>
                  </a:moveTo>
                  <a:lnTo>
                    <a:pt x="152" y="45"/>
                  </a:lnTo>
                  <a:lnTo>
                    <a:pt x="114" y="53"/>
                  </a:lnTo>
                  <a:lnTo>
                    <a:pt x="91" y="53"/>
                  </a:lnTo>
                  <a:lnTo>
                    <a:pt x="106" y="45"/>
                  </a:lnTo>
                  <a:lnTo>
                    <a:pt x="91" y="45"/>
                  </a:lnTo>
                  <a:lnTo>
                    <a:pt x="68" y="37"/>
                  </a:lnTo>
                  <a:lnTo>
                    <a:pt x="0" y="45"/>
                  </a:lnTo>
                  <a:lnTo>
                    <a:pt x="23" y="212"/>
                  </a:lnTo>
                  <a:lnTo>
                    <a:pt x="38" y="212"/>
                  </a:lnTo>
                  <a:lnTo>
                    <a:pt x="53" y="227"/>
                  </a:lnTo>
                  <a:lnTo>
                    <a:pt x="83" y="235"/>
                  </a:lnTo>
                  <a:lnTo>
                    <a:pt x="99" y="235"/>
                  </a:lnTo>
                  <a:lnTo>
                    <a:pt x="121" y="227"/>
                  </a:lnTo>
                  <a:lnTo>
                    <a:pt x="136" y="242"/>
                  </a:lnTo>
                  <a:lnTo>
                    <a:pt x="152" y="227"/>
                  </a:lnTo>
                  <a:lnTo>
                    <a:pt x="159" y="197"/>
                  </a:lnTo>
                  <a:lnTo>
                    <a:pt x="174" y="204"/>
                  </a:lnTo>
                  <a:lnTo>
                    <a:pt x="174" y="182"/>
                  </a:lnTo>
                  <a:lnTo>
                    <a:pt x="205" y="151"/>
                  </a:lnTo>
                  <a:lnTo>
                    <a:pt x="212" y="106"/>
                  </a:lnTo>
                  <a:lnTo>
                    <a:pt x="212" y="91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11" name="Freeform 230"/>
            <p:cNvSpPr>
              <a:spLocks/>
            </p:cNvSpPr>
            <p:nvPr/>
          </p:nvSpPr>
          <p:spPr bwMode="auto">
            <a:xfrm>
              <a:off x="3436" y="1876"/>
              <a:ext cx="212" cy="242"/>
            </a:xfrm>
            <a:custGeom>
              <a:avLst/>
              <a:gdLst>
                <a:gd name="T0" fmla="*/ 205 w 212"/>
                <a:gd name="T1" fmla="*/ 0 h 242"/>
                <a:gd name="T2" fmla="*/ 152 w 212"/>
                <a:gd name="T3" fmla="*/ 45 h 242"/>
                <a:gd name="T4" fmla="*/ 114 w 212"/>
                <a:gd name="T5" fmla="*/ 53 h 242"/>
                <a:gd name="T6" fmla="*/ 91 w 212"/>
                <a:gd name="T7" fmla="*/ 53 h 242"/>
                <a:gd name="T8" fmla="*/ 106 w 212"/>
                <a:gd name="T9" fmla="*/ 45 h 242"/>
                <a:gd name="T10" fmla="*/ 91 w 212"/>
                <a:gd name="T11" fmla="*/ 45 h 242"/>
                <a:gd name="T12" fmla="*/ 68 w 212"/>
                <a:gd name="T13" fmla="*/ 37 h 242"/>
                <a:gd name="T14" fmla="*/ 0 w 212"/>
                <a:gd name="T15" fmla="*/ 45 h 242"/>
                <a:gd name="T16" fmla="*/ 23 w 212"/>
                <a:gd name="T17" fmla="*/ 212 h 242"/>
                <a:gd name="T18" fmla="*/ 38 w 212"/>
                <a:gd name="T19" fmla="*/ 212 h 242"/>
                <a:gd name="T20" fmla="*/ 53 w 212"/>
                <a:gd name="T21" fmla="*/ 227 h 242"/>
                <a:gd name="T22" fmla="*/ 83 w 212"/>
                <a:gd name="T23" fmla="*/ 235 h 242"/>
                <a:gd name="T24" fmla="*/ 99 w 212"/>
                <a:gd name="T25" fmla="*/ 235 h 242"/>
                <a:gd name="T26" fmla="*/ 121 w 212"/>
                <a:gd name="T27" fmla="*/ 227 h 242"/>
                <a:gd name="T28" fmla="*/ 136 w 212"/>
                <a:gd name="T29" fmla="*/ 242 h 242"/>
                <a:gd name="T30" fmla="*/ 152 w 212"/>
                <a:gd name="T31" fmla="*/ 227 h 242"/>
                <a:gd name="T32" fmla="*/ 159 w 212"/>
                <a:gd name="T33" fmla="*/ 197 h 242"/>
                <a:gd name="T34" fmla="*/ 174 w 212"/>
                <a:gd name="T35" fmla="*/ 204 h 242"/>
                <a:gd name="T36" fmla="*/ 174 w 212"/>
                <a:gd name="T37" fmla="*/ 182 h 242"/>
                <a:gd name="T38" fmla="*/ 205 w 212"/>
                <a:gd name="T39" fmla="*/ 151 h 242"/>
                <a:gd name="T40" fmla="*/ 212 w 212"/>
                <a:gd name="T41" fmla="*/ 106 h 242"/>
                <a:gd name="T42" fmla="*/ 212 w 212"/>
                <a:gd name="T43" fmla="*/ 91 h 242"/>
                <a:gd name="T44" fmla="*/ 205 w 212"/>
                <a:gd name="T45" fmla="*/ 0 h 242"/>
                <a:gd name="T46" fmla="*/ 205 w 212"/>
                <a:gd name="T47" fmla="*/ 7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2" h="242">
                  <a:moveTo>
                    <a:pt x="205" y="0"/>
                  </a:moveTo>
                  <a:lnTo>
                    <a:pt x="152" y="45"/>
                  </a:lnTo>
                  <a:lnTo>
                    <a:pt x="114" y="53"/>
                  </a:lnTo>
                  <a:lnTo>
                    <a:pt x="91" y="53"/>
                  </a:lnTo>
                  <a:lnTo>
                    <a:pt x="106" y="45"/>
                  </a:lnTo>
                  <a:lnTo>
                    <a:pt x="91" y="45"/>
                  </a:lnTo>
                  <a:lnTo>
                    <a:pt x="68" y="37"/>
                  </a:lnTo>
                  <a:lnTo>
                    <a:pt x="0" y="45"/>
                  </a:lnTo>
                  <a:lnTo>
                    <a:pt x="23" y="212"/>
                  </a:lnTo>
                  <a:lnTo>
                    <a:pt x="38" y="212"/>
                  </a:lnTo>
                  <a:lnTo>
                    <a:pt x="53" y="227"/>
                  </a:lnTo>
                  <a:lnTo>
                    <a:pt x="83" y="235"/>
                  </a:lnTo>
                  <a:lnTo>
                    <a:pt x="99" y="235"/>
                  </a:lnTo>
                  <a:lnTo>
                    <a:pt x="121" y="227"/>
                  </a:lnTo>
                  <a:lnTo>
                    <a:pt x="136" y="242"/>
                  </a:lnTo>
                  <a:lnTo>
                    <a:pt x="152" y="227"/>
                  </a:lnTo>
                  <a:lnTo>
                    <a:pt x="159" y="197"/>
                  </a:lnTo>
                  <a:lnTo>
                    <a:pt x="174" y="204"/>
                  </a:lnTo>
                  <a:lnTo>
                    <a:pt x="174" y="182"/>
                  </a:lnTo>
                  <a:lnTo>
                    <a:pt x="205" y="151"/>
                  </a:lnTo>
                  <a:lnTo>
                    <a:pt x="212" y="106"/>
                  </a:lnTo>
                  <a:lnTo>
                    <a:pt x="212" y="91"/>
                  </a:lnTo>
                  <a:lnTo>
                    <a:pt x="205" y="0"/>
                  </a:lnTo>
                  <a:lnTo>
                    <a:pt x="205" y="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12" name="Freeform 231"/>
            <p:cNvSpPr>
              <a:spLocks/>
            </p:cNvSpPr>
            <p:nvPr/>
          </p:nvSpPr>
          <p:spPr bwMode="auto">
            <a:xfrm>
              <a:off x="2551" y="2240"/>
              <a:ext cx="439" cy="227"/>
            </a:xfrm>
            <a:custGeom>
              <a:avLst/>
              <a:gdLst>
                <a:gd name="T0" fmla="*/ 439 w 439"/>
                <a:gd name="T1" fmla="*/ 227 h 227"/>
                <a:gd name="T2" fmla="*/ 393 w 439"/>
                <a:gd name="T3" fmla="*/ 212 h 227"/>
                <a:gd name="T4" fmla="*/ 348 w 439"/>
                <a:gd name="T5" fmla="*/ 220 h 227"/>
                <a:gd name="T6" fmla="*/ 340 w 439"/>
                <a:gd name="T7" fmla="*/ 227 h 227"/>
                <a:gd name="T8" fmla="*/ 325 w 439"/>
                <a:gd name="T9" fmla="*/ 212 h 227"/>
                <a:gd name="T10" fmla="*/ 318 w 439"/>
                <a:gd name="T11" fmla="*/ 220 h 227"/>
                <a:gd name="T12" fmla="*/ 302 w 439"/>
                <a:gd name="T13" fmla="*/ 212 h 227"/>
                <a:gd name="T14" fmla="*/ 295 w 439"/>
                <a:gd name="T15" fmla="*/ 227 h 227"/>
                <a:gd name="T16" fmla="*/ 295 w 439"/>
                <a:gd name="T17" fmla="*/ 212 h 227"/>
                <a:gd name="T18" fmla="*/ 280 w 439"/>
                <a:gd name="T19" fmla="*/ 220 h 227"/>
                <a:gd name="T20" fmla="*/ 265 w 439"/>
                <a:gd name="T21" fmla="*/ 204 h 227"/>
                <a:gd name="T22" fmla="*/ 250 w 439"/>
                <a:gd name="T23" fmla="*/ 212 h 227"/>
                <a:gd name="T24" fmla="*/ 242 w 439"/>
                <a:gd name="T25" fmla="*/ 197 h 227"/>
                <a:gd name="T26" fmla="*/ 227 w 439"/>
                <a:gd name="T27" fmla="*/ 204 h 227"/>
                <a:gd name="T28" fmla="*/ 189 w 439"/>
                <a:gd name="T29" fmla="*/ 189 h 227"/>
                <a:gd name="T30" fmla="*/ 181 w 439"/>
                <a:gd name="T31" fmla="*/ 174 h 227"/>
                <a:gd name="T32" fmla="*/ 159 w 439"/>
                <a:gd name="T33" fmla="*/ 182 h 227"/>
                <a:gd name="T34" fmla="*/ 144 w 439"/>
                <a:gd name="T35" fmla="*/ 167 h 227"/>
                <a:gd name="T36" fmla="*/ 151 w 439"/>
                <a:gd name="T37" fmla="*/ 45 h 227"/>
                <a:gd name="T38" fmla="*/ 0 w 439"/>
                <a:gd name="T39" fmla="*/ 38 h 227"/>
                <a:gd name="T40" fmla="*/ 0 w 439"/>
                <a:gd name="T41" fmla="*/ 0 h 227"/>
                <a:gd name="T42" fmla="*/ 53 w 439"/>
                <a:gd name="T43" fmla="*/ 7 h 227"/>
                <a:gd name="T44" fmla="*/ 424 w 439"/>
                <a:gd name="T45" fmla="*/ 15 h 227"/>
                <a:gd name="T46" fmla="*/ 424 w 439"/>
                <a:gd name="T47" fmla="*/ 45 h 227"/>
                <a:gd name="T48" fmla="*/ 439 w 439"/>
                <a:gd name="T49" fmla="*/ 121 h 227"/>
                <a:gd name="T50" fmla="*/ 439 w 439"/>
                <a:gd name="T51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9" h="227">
                  <a:moveTo>
                    <a:pt x="439" y="227"/>
                  </a:moveTo>
                  <a:lnTo>
                    <a:pt x="393" y="212"/>
                  </a:lnTo>
                  <a:lnTo>
                    <a:pt x="348" y="220"/>
                  </a:lnTo>
                  <a:lnTo>
                    <a:pt x="340" y="227"/>
                  </a:lnTo>
                  <a:lnTo>
                    <a:pt x="325" y="212"/>
                  </a:lnTo>
                  <a:lnTo>
                    <a:pt x="318" y="220"/>
                  </a:lnTo>
                  <a:lnTo>
                    <a:pt x="302" y="212"/>
                  </a:lnTo>
                  <a:lnTo>
                    <a:pt x="295" y="227"/>
                  </a:lnTo>
                  <a:lnTo>
                    <a:pt x="295" y="212"/>
                  </a:lnTo>
                  <a:lnTo>
                    <a:pt x="280" y="220"/>
                  </a:lnTo>
                  <a:lnTo>
                    <a:pt x="265" y="204"/>
                  </a:lnTo>
                  <a:lnTo>
                    <a:pt x="250" y="212"/>
                  </a:lnTo>
                  <a:lnTo>
                    <a:pt x="242" y="197"/>
                  </a:lnTo>
                  <a:lnTo>
                    <a:pt x="227" y="204"/>
                  </a:lnTo>
                  <a:lnTo>
                    <a:pt x="189" y="189"/>
                  </a:lnTo>
                  <a:lnTo>
                    <a:pt x="181" y="174"/>
                  </a:lnTo>
                  <a:lnTo>
                    <a:pt x="159" y="182"/>
                  </a:lnTo>
                  <a:lnTo>
                    <a:pt x="144" y="167"/>
                  </a:lnTo>
                  <a:lnTo>
                    <a:pt x="151" y="45"/>
                  </a:lnTo>
                  <a:lnTo>
                    <a:pt x="0" y="38"/>
                  </a:lnTo>
                  <a:lnTo>
                    <a:pt x="0" y="0"/>
                  </a:lnTo>
                  <a:lnTo>
                    <a:pt x="53" y="7"/>
                  </a:lnTo>
                  <a:lnTo>
                    <a:pt x="424" y="15"/>
                  </a:lnTo>
                  <a:lnTo>
                    <a:pt x="424" y="45"/>
                  </a:lnTo>
                  <a:lnTo>
                    <a:pt x="439" y="121"/>
                  </a:lnTo>
                  <a:lnTo>
                    <a:pt x="439" y="227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13" name="Freeform 232"/>
            <p:cNvSpPr>
              <a:spLocks/>
            </p:cNvSpPr>
            <p:nvPr/>
          </p:nvSpPr>
          <p:spPr bwMode="auto">
            <a:xfrm>
              <a:off x="2551" y="2240"/>
              <a:ext cx="439" cy="235"/>
            </a:xfrm>
            <a:custGeom>
              <a:avLst/>
              <a:gdLst>
                <a:gd name="T0" fmla="*/ 439 w 439"/>
                <a:gd name="T1" fmla="*/ 227 h 235"/>
                <a:gd name="T2" fmla="*/ 393 w 439"/>
                <a:gd name="T3" fmla="*/ 212 h 235"/>
                <a:gd name="T4" fmla="*/ 348 w 439"/>
                <a:gd name="T5" fmla="*/ 220 h 235"/>
                <a:gd name="T6" fmla="*/ 340 w 439"/>
                <a:gd name="T7" fmla="*/ 227 h 235"/>
                <a:gd name="T8" fmla="*/ 325 w 439"/>
                <a:gd name="T9" fmla="*/ 212 h 235"/>
                <a:gd name="T10" fmla="*/ 318 w 439"/>
                <a:gd name="T11" fmla="*/ 220 h 235"/>
                <a:gd name="T12" fmla="*/ 302 w 439"/>
                <a:gd name="T13" fmla="*/ 212 h 235"/>
                <a:gd name="T14" fmla="*/ 295 w 439"/>
                <a:gd name="T15" fmla="*/ 227 h 235"/>
                <a:gd name="T16" fmla="*/ 295 w 439"/>
                <a:gd name="T17" fmla="*/ 212 h 235"/>
                <a:gd name="T18" fmla="*/ 280 w 439"/>
                <a:gd name="T19" fmla="*/ 220 h 235"/>
                <a:gd name="T20" fmla="*/ 265 w 439"/>
                <a:gd name="T21" fmla="*/ 204 h 235"/>
                <a:gd name="T22" fmla="*/ 250 w 439"/>
                <a:gd name="T23" fmla="*/ 212 h 235"/>
                <a:gd name="T24" fmla="*/ 242 w 439"/>
                <a:gd name="T25" fmla="*/ 197 h 235"/>
                <a:gd name="T26" fmla="*/ 227 w 439"/>
                <a:gd name="T27" fmla="*/ 204 h 235"/>
                <a:gd name="T28" fmla="*/ 189 w 439"/>
                <a:gd name="T29" fmla="*/ 189 h 235"/>
                <a:gd name="T30" fmla="*/ 181 w 439"/>
                <a:gd name="T31" fmla="*/ 174 h 235"/>
                <a:gd name="T32" fmla="*/ 159 w 439"/>
                <a:gd name="T33" fmla="*/ 182 h 235"/>
                <a:gd name="T34" fmla="*/ 144 w 439"/>
                <a:gd name="T35" fmla="*/ 167 h 235"/>
                <a:gd name="T36" fmla="*/ 151 w 439"/>
                <a:gd name="T37" fmla="*/ 45 h 235"/>
                <a:gd name="T38" fmla="*/ 0 w 439"/>
                <a:gd name="T39" fmla="*/ 38 h 235"/>
                <a:gd name="T40" fmla="*/ 0 w 439"/>
                <a:gd name="T41" fmla="*/ 0 h 235"/>
                <a:gd name="T42" fmla="*/ 53 w 439"/>
                <a:gd name="T43" fmla="*/ 7 h 235"/>
                <a:gd name="T44" fmla="*/ 424 w 439"/>
                <a:gd name="T45" fmla="*/ 15 h 235"/>
                <a:gd name="T46" fmla="*/ 424 w 439"/>
                <a:gd name="T47" fmla="*/ 45 h 235"/>
                <a:gd name="T48" fmla="*/ 439 w 439"/>
                <a:gd name="T49" fmla="*/ 121 h 235"/>
                <a:gd name="T50" fmla="*/ 439 w 439"/>
                <a:gd name="T51" fmla="*/ 227 h 235"/>
                <a:gd name="T52" fmla="*/ 439 w 439"/>
                <a:gd name="T53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39" h="235">
                  <a:moveTo>
                    <a:pt x="439" y="227"/>
                  </a:moveTo>
                  <a:lnTo>
                    <a:pt x="393" y="212"/>
                  </a:lnTo>
                  <a:lnTo>
                    <a:pt x="348" y="220"/>
                  </a:lnTo>
                  <a:lnTo>
                    <a:pt x="340" y="227"/>
                  </a:lnTo>
                  <a:lnTo>
                    <a:pt x="325" y="212"/>
                  </a:lnTo>
                  <a:lnTo>
                    <a:pt x="318" y="220"/>
                  </a:lnTo>
                  <a:lnTo>
                    <a:pt x="302" y="212"/>
                  </a:lnTo>
                  <a:lnTo>
                    <a:pt x="295" y="227"/>
                  </a:lnTo>
                  <a:lnTo>
                    <a:pt x="295" y="212"/>
                  </a:lnTo>
                  <a:lnTo>
                    <a:pt x="280" y="220"/>
                  </a:lnTo>
                  <a:lnTo>
                    <a:pt x="265" y="204"/>
                  </a:lnTo>
                  <a:lnTo>
                    <a:pt x="250" y="212"/>
                  </a:lnTo>
                  <a:lnTo>
                    <a:pt x="242" y="197"/>
                  </a:lnTo>
                  <a:lnTo>
                    <a:pt x="227" y="204"/>
                  </a:lnTo>
                  <a:lnTo>
                    <a:pt x="189" y="189"/>
                  </a:lnTo>
                  <a:lnTo>
                    <a:pt x="181" y="174"/>
                  </a:lnTo>
                  <a:lnTo>
                    <a:pt x="159" y="182"/>
                  </a:lnTo>
                  <a:lnTo>
                    <a:pt x="144" y="167"/>
                  </a:lnTo>
                  <a:lnTo>
                    <a:pt x="151" y="45"/>
                  </a:lnTo>
                  <a:lnTo>
                    <a:pt x="0" y="38"/>
                  </a:lnTo>
                  <a:lnTo>
                    <a:pt x="0" y="0"/>
                  </a:lnTo>
                  <a:lnTo>
                    <a:pt x="53" y="7"/>
                  </a:lnTo>
                  <a:lnTo>
                    <a:pt x="424" y="15"/>
                  </a:lnTo>
                  <a:lnTo>
                    <a:pt x="424" y="45"/>
                  </a:lnTo>
                  <a:lnTo>
                    <a:pt x="439" y="121"/>
                  </a:lnTo>
                  <a:lnTo>
                    <a:pt x="439" y="227"/>
                  </a:lnTo>
                  <a:lnTo>
                    <a:pt x="439" y="235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14" name="Freeform 233"/>
            <p:cNvSpPr>
              <a:spLocks/>
            </p:cNvSpPr>
            <p:nvPr/>
          </p:nvSpPr>
          <p:spPr bwMode="auto">
            <a:xfrm>
              <a:off x="1590" y="1481"/>
              <a:ext cx="408" cy="341"/>
            </a:xfrm>
            <a:custGeom>
              <a:avLst/>
              <a:gdLst>
                <a:gd name="T0" fmla="*/ 393 w 408"/>
                <a:gd name="T1" fmla="*/ 99 h 341"/>
                <a:gd name="T2" fmla="*/ 302 w 408"/>
                <a:gd name="T3" fmla="*/ 76 h 341"/>
                <a:gd name="T4" fmla="*/ 196 w 408"/>
                <a:gd name="T5" fmla="*/ 76 h 341"/>
                <a:gd name="T6" fmla="*/ 174 w 408"/>
                <a:gd name="T7" fmla="*/ 61 h 341"/>
                <a:gd name="T8" fmla="*/ 151 w 408"/>
                <a:gd name="T9" fmla="*/ 68 h 341"/>
                <a:gd name="T10" fmla="*/ 128 w 408"/>
                <a:gd name="T11" fmla="*/ 53 h 341"/>
                <a:gd name="T12" fmla="*/ 136 w 408"/>
                <a:gd name="T13" fmla="*/ 23 h 341"/>
                <a:gd name="T14" fmla="*/ 121 w 408"/>
                <a:gd name="T15" fmla="*/ 15 h 341"/>
                <a:gd name="T16" fmla="*/ 113 w 408"/>
                <a:gd name="T17" fmla="*/ 8 h 341"/>
                <a:gd name="T18" fmla="*/ 106 w 408"/>
                <a:gd name="T19" fmla="*/ 8 h 341"/>
                <a:gd name="T20" fmla="*/ 90 w 408"/>
                <a:gd name="T21" fmla="*/ 0 h 341"/>
                <a:gd name="T22" fmla="*/ 37 w 408"/>
                <a:gd name="T23" fmla="*/ 144 h 341"/>
                <a:gd name="T24" fmla="*/ 0 w 408"/>
                <a:gd name="T25" fmla="*/ 197 h 341"/>
                <a:gd name="T26" fmla="*/ 0 w 408"/>
                <a:gd name="T27" fmla="*/ 258 h 341"/>
                <a:gd name="T28" fmla="*/ 196 w 408"/>
                <a:gd name="T29" fmla="*/ 311 h 341"/>
                <a:gd name="T30" fmla="*/ 333 w 408"/>
                <a:gd name="T31" fmla="*/ 341 h 341"/>
                <a:gd name="T32" fmla="*/ 363 w 408"/>
                <a:gd name="T33" fmla="*/ 212 h 341"/>
                <a:gd name="T34" fmla="*/ 355 w 408"/>
                <a:gd name="T35" fmla="*/ 190 h 341"/>
                <a:gd name="T36" fmla="*/ 408 w 408"/>
                <a:gd name="T37" fmla="*/ 121 h 341"/>
                <a:gd name="T38" fmla="*/ 393 w 408"/>
                <a:gd name="T39" fmla="*/ 99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8" h="341">
                  <a:moveTo>
                    <a:pt x="393" y="99"/>
                  </a:moveTo>
                  <a:lnTo>
                    <a:pt x="302" y="76"/>
                  </a:lnTo>
                  <a:lnTo>
                    <a:pt x="196" y="76"/>
                  </a:lnTo>
                  <a:lnTo>
                    <a:pt x="174" y="61"/>
                  </a:lnTo>
                  <a:lnTo>
                    <a:pt x="151" y="68"/>
                  </a:lnTo>
                  <a:lnTo>
                    <a:pt x="128" y="53"/>
                  </a:lnTo>
                  <a:lnTo>
                    <a:pt x="136" y="23"/>
                  </a:lnTo>
                  <a:lnTo>
                    <a:pt x="121" y="15"/>
                  </a:lnTo>
                  <a:lnTo>
                    <a:pt x="113" y="8"/>
                  </a:lnTo>
                  <a:lnTo>
                    <a:pt x="106" y="8"/>
                  </a:lnTo>
                  <a:lnTo>
                    <a:pt x="90" y="0"/>
                  </a:lnTo>
                  <a:lnTo>
                    <a:pt x="37" y="144"/>
                  </a:lnTo>
                  <a:lnTo>
                    <a:pt x="0" y="197"/>
                  </a:lnTo>
                  <a:lnTo>
                    <a:pt x="0" y="258"/>
                  </a:lnTo>
                  <a:lnTo>
                    <a:pt x="196" y="311"/>
                  </a:lnTo>
                  <a:lnTo>
                    <a:pt x="333" y="341"/>
                  </a:lnTo>
                  <a:lnTo>
                    <a:pt x="363" y="212"/>
                  </a:lnTo>
                  <a:lnTo>
                    <a:pt x="355" y="190"/>
                  </a:lnTo>
                  <a:lnTo>
                    <a:pt x="408" y="121"/>
                  </a:lnTo>
                  <a:lnTo>
                    <a:pt x="393" y="99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15" name="Freeform 234"/>
            <p:cNvSpPr>
              <a:spLocks/>
            </p:cNvSpPr>
            <p:nvPr/>
          </p:nvSpPr>
          <p:spPr bwMode="auto">
            <a:xfrm>
              <a:off x="1590" y="1481"/>
              <a:ext cx="408" cy="341"/>
            </a:xfrm>
            <a:custGeom>
              <a:avLst/>
              <a:gdLst>
                <a:gd name="T0" fmla="*/ 393 w 408"/>
                <a:gd name="T1" fmla="*/ 99 h 341"/>
                <a:gd name="T2" fmla="*/ 302 w 408"/>
                <a:gd name="T3" fmla="*/ 76 h 341"/>
                <a:gd name="T4" fmla="*/ 196 w 408"/>
                <a:gd name="T5" fmla="*/ 76 h 341"/>
                <a:gd name="T6" fmla="*/ 174 w 408"/>
                <a:gd name="T7" fmla="*/ 61 h 341"/>
                <a:gd name="T8" fmla="*/ 151 w 408"/>
                <a:gd name="T9" fmla="*/ 68 h 341"/>
                <a:gd name="T10" fmla="*/ 128 w 408"/>
                <a:gd name="T11" fmla="*/ 53 h 341"/>
                <a:gd name="T12" fmla="*/ 136 w 408"/>
                <a:gd name="T13" fmla="*/ 23 h 341"/>
                <a:gd name="T14" fmla="*/ 121 w 408"/>
                <a:gd name="T15" fmla="*/ 15 h 341"/>
                <a:gd name="T16" fmla="*/ 113 w 408"/>
                <a:gd name="T17" fmla="*/ 8 h 341"/>
                <a:gd name="T18" fmla="*/ 106 w 408"/>
                <a:gd name="T19" fmla="*/ 8 h 341"/>
                <a:gd name="T20" fmla="*/ 90 w 408"/>
                <a:gd name="T21" fmla="*/ 0 h 341"/>
                <a:gd name="T22" fmla="*/ 37 w 408"/>
                <a:gd name="T23" fmla="*/ 144 h 341"/>
                <a:gd name="T24" fmla="*/ 0 w 408"/>
                <a:gd name="T25" fmla="*/ 197 h 341"/>
                <a:gd name="T26" fmla="*/ 0 w 408"/>
                <a:gd name="T27" fmla="*/ 258 h 341"/>
                <a:gd name="T28" fmla="*/ 196 w 408"/>
                <a:gd name="T29" fmla="*/ 311 h 341"/>
                <a:gd name="T30" fmla="*/ 333 w 408"/>
                <a:gd name="T31" fmla="*/ 341 h 341"/>
                <a:gd name="T32" fmla="*/ 363 w 408"/>
                <a:gd name="T33" fmla="*/ 212 h 341"/>
                <a:gd name="T34" fmla="*/ 355 w 408"/>
                <a:gd name="T35" fmla="*/ 190 h 341"/>
                <a:gd name="T36" fmla="*/ 408 w 408"/>
                <a:gd name="T37" fmla="*/ 121 h 341"/>
                <a:gd name="T38" fmla="*/ 393 w 408"/>
                <a:gd name="T39" fmla="*/ 99 h 341"/>
                <a:gd name="T40" fmla="*/ 393 w 408"/>
                <a:gd name="T41" fmla="*/ 106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8" h="341">
                  <a:moveTo>
                    <a:pt x="393" y="99"/>
                  </a:moveTo>
                  <a:lnTo>
                    <a:pt x="302" y="76"/>
                  </a:lnTo>
                  <a:lnTo>
                    <a:pt x="196" y="76"/>
                  </a:lnTo>
                  <a:lnTo>
                    <a:pt x="174" y="61"/>
                  </a:lnTo>
                  <a:lnTo>
                    <a:pt x="151" y="68"/>
                  </a:lnTo>
                  <a:lnTo>
                    <a:pt x="128" y="53"/>
                  </a:lnTo>
                  <a:lnTo>
                    <a:pt x="136" y="23"/>
                  </a:lnTo>
                  <a:lnTo>
                    <a:pt x="121" y="15"/>
                  </a:lnTo>
                  <a:lnTo>
                    <a:pt x="113" y="8"/>
                  </a:lnTo>
                  <a:lnTo>
                    <a:pt x="106" y="8"/>
                  </a:lnTo>
                  <a:lnTo>
                    <a:pt x="90" y="0"/>
                  </a:lnTo>
                  <a:lnTo>
                    <a:pt x="37" y="144"/>
                  </a:lnTo>
                  <a:lnTo>
                    <a:pt x="0" y="197"/>
                  </a:lnTo>
                  <a:lnTo>
                    <a:pt x="0" y="258"/>
                  </a:lnTo>
                  <a:lnTo>
                    <a:pt x="196" y="311"/>
                  </a:lnTo>
                  <a:lnTo>
                    <a:pt x="333" y="341"/>
                  </a:lnTo>
                  <a:lnTo>
                    <a:pt x="363" y="212"/>
                  </a:lnTo>
                  <a:lnTo>
                    <a:pt x="355" y="190"/>
                  </a:lnTo>
                  <a:lnTo>
                    <a:pt x="408" y="121"/>
                  </a:lnTo>
                  <a:lnTo>
                    <a:pt x="393" y="99"/>
                  </a:lnTo>
                  <a:lnTo>
                    <a:pt x="393" y="10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16" name="Freeform 235"/>
            <p:cNvSpPr>
              <a:spLocks/>
            </p:cNvSpPr>
            <p:nvPr/>
          </p:nvSpPr>
          <p:spPr bwMode="auto">
            <a:xfrm>
              <a:off x="3641" y="1830"/>
              <a:ext cx="295" cy="190"/>
            </a:xfrm>
            <a:custGeom>
              <a:avLst/>
              <a:gdLst>
                <a:gd name="T0" fmla="*/ 257 w 295"/>
                <a:gd name="T1" fmla="*/ 30 h 190"/>
                <a:gd name="T2" fmla="*/ 249 w 295"/>
                <a:gd name="T3" fmla="*/ 8 h 190"/>
                <a:gd name="T4" fmla="*/ 234 w 295"/>
                <a:gd name="T5" fmla="*/ 0 h 190"/>
                <a:gd name="T6" fmla="*/ 30 w 295"/>
                <a:gd name="T7" fmla="*/ 38 h 190"/>
                <a:gd name="T8" fmla="*/ 30 w 295"/>
                <a:gd name="T9" fmla="*/ 23 h 190"/>
                <a:gd name="T10" fmla="*/ 0 w 295"/>
                <a:gd name="T11" fmla="*/ 46 h 190"/>
                <a:gd name="T12" fmla="*/ 7 w 295"/>
                <a:gd name="T13" fmla="*/ 137 h 190"/>
                <a:gd name="T14" fmla="*/ 22 w 295"/>
                <a:gd name="T15" fmla="*/ 190 h 190"/>
                <a:gd name="T16" fmla="*/ 68 w 295"/>
                <a:gd name="T17" fmla="*/ 182 h 190"/>
                <a:gd name="T18" fmla="*/ 249 w 295"/>
                <a:gd name="T19" fmla="*/ 152 h 190"/>
                <a:gd name="T20" fmla="*/ 264 w 295"/>
                <a:gd name="T21" fmla="*/ 137 h 190"/>
                <a:gd name="T22" fmla="*/ 295 w 295"/>
                <a:gd name="T23" fmla="*/ 114 h 190"/>
                <a:gd name="T24" fmla="*/ 264 w 295"/>
                <a:gd name="T25" fmla="*/ 83 h 190"/>
                <a:gd name="T26" fmla="*/ 257 w 295"/>
                <a:gd name="T27" fmla="*/ 61 h 190"/>
                <a:gd name="T28" fmla="*/ 272 w 295"/>
                <a:gd name="T29" fmla="*/ 38 h 190"/>
                <a:gd name="T30" fmla="*/ 257 w 295"/>
                <a:gd name="T31" fmla="*/ 3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5" h="190">
                  <a:moveTo>
                    <a:pt x="257" y="30"/>
                  </a:moveTo>
                  <a:lnTo>
                    <a:pt x="249" y="8"/>
                  </a:lnTo>
                  <a:lnTo>
                    <a:pt x="234" y="0"/>
                  </a:lnTo>
                  <a:lnTo>
                    <a:pt x="30" y="38"/>
                  </a:lnTo>
                  <a:lnTo>
                    <a:pt x="30" y="23"/>
                  </a:lnTo>
                  <a:lnTo>
                    <a:pt x="0" y="46"/>
                  </a:lnTo>
                  <a:lnTo>
                    <a:pt x="7" y="137"/>
                  </a:lnTo>
                  <a:lnTo>
                    <a:pt x="22" y="190"/>
                  </a:lnTo>
                  <a:lnTo>
                    <a:pt x="68" y="182"/>
                  </a:lnTo>
                  <a:lnTo>
                    <a:pt x="249" y="152"/>
                  </a:lnTo>
                  <a:lnTo>
                    <a:pt x="264" y="137"/>
                  </a:lnTo>
                  <a:lnTo>
                    <a:pt x="295" y="114"/>
                  </a:lnTo>
                  <a:lnTo>
                    <a:pt x="264" y="83"/>
                  </a:lnTo>
                  <a:lnTo>
                    <a:pt x="257" y="61"/>
                  </a:lnTo>
                  <a:lnTo>
                    <a:pt x="272" y="38"/>
                  </a:lnTo>
                  <a:lnTo>
                    <a:pt x="257" y="30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17" name="Freeform 236"/>
            <p:cNvSpPr>
              <a:spLocks/>
            </p:cNvSpPr>
            <p:nvPr/>
          </p:nvSpPr>
          <p:spPr bwMode="auto">
            <a:xfrm>
              <a:off x="3641" y="1830"/>
              <a:ext cx="295" cy="190"/>
            </a:xfrm>
            <a:custGeom>
              <a:avLst/>
              <a:gdLst>
                <a:gd name="T0" fmla="*/ 257 w 295"/>
                <a:gd name="T1" fmla="*/ 30 h 190"/>
                <a:gd name="T2" fmla="*/ 249 w 295"/>
                <a:gd name="T3" fmla="*/ 8 h 190"/>
                <a:gd name="T4" fmla="*/ 234 w 295"/>
                <a:gd name="T5" fmla="*/ 0 h 190"/>
                <a:gd name="T6" fmla="*/ 30 w 295"/>
                <a:gd name="T7" fmla="*/ 38 h 190"/>
                <a:gd name="T8" fmla="*/ 30 w 295"/>
                <a:gd name="T9" fmla="*/ 23 h 190"/>
                <a:gd name="T10" fmla="*/ 0 w 295"/>
                <a:gd name="T11" fmla="*/ 46 h 190"/>
                <a:gd name="T12" fmla="*/ 7 w 295"/>
                <a:gd name="T13" fmla="*/ 137 h 190"/>
                <a:gd name="T14" fmla="*/ 22 w 295"/>
                <a:gd name="T15" fmla="*/ 190 h 190"/>
                <a:gd name="T16" fmla="*/ 68 w 295"/>
                <a:gd name="T17" fmla="*/ 182 h 190"/>
                <a:gd name="T18" fmla="*/ 249 w 295"/>
                <a:gd name="T19" fmla="*/ 152 h 190"/>
                <a:gd name="T20" fmla="*/ 264 w 295"/>
                <a:gd name="T21" fmla="*/ 137 h 190"/>
                <a:gd name="T22" fmla="*/ 295 w 295"/>
                <a:gd name="T23" fmla="*/ 114 h 190"/>
                <a:gd name="T24" fmla="*/ 264 w 295"/>
                <a:gd name="T25" fmla="*/ 83 h 190"/>
                <a:gd name="T26" fmla="*/ 257 w 295"/>
                <a:gd name="T27" fmla="*/ 61 h 190"/>
                <a:gd name="T28" fmla="*/ 272 w 295"/>
                <a:gd name="T29" fmla="*/ 38 h 190"/>
                <a:gd name="T30" fmla="*/ 257 w 295"/>
                <a:gd name="T31" fmla="*/ 30 h 190"/>
                <a:gd name="T32" fmla="*/ 257 w 295"/>
                <a:gd name="T33" fmla="*/ 3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5" h="190">
                  <a:moveTo>
                    <a:pt x="257" y="30"/>
                  </a:moveTo>
                  <a:lnTo>
                    <a:pt x="249" y="8"/>
                  </a:lnTo>
                  <a:lnTo>
                    <a:pt x="234" y="0"/>
                  </a:lnTo>
                  <a:lnTo>
                    <a:pt x="30" y="38"/>
                  </a:lnTo>
                  <a:lnTo>
                    <a:pt x="30" y="23"/>
                  </a:lnTo>
                  <a:lnTo>
                    <a:pt x="0" y="46"/>
                  </a:lnTo>
                  <a:lnTo>
                    <a:pt x="7" y="137"/>
                  </a:lnTo>
                  <a:lnTo>
                    <a:pt x="22" y="190"/>
                  </a:lnTo>
                  <a:lnTo>
                    <a:pt x="68" y="182"/>
                  </a:lnTo>
                  <a:lnTo>
                    <a:pt x="249" y="152"/>
                  </a:lnTo>
                  <a:lnTo>
                    <a:pt x="264" y="137"/>
                  </a:lnTo>
                  <a:lnTo>
                    <a:pt x="295" y="114"/>
                  </a:lnTo>
                  <a:lnTo>
                    <a:pt x="264" y="83"/>
                  </a:lnTo>
                  <a:lnTo>
                    <a:pt x="257" y="61"/>
                  </a:lnTo>
                  <a:lnTo>
                    <a:pt x="272" y="38"/>
                  </a:lnTo>
                  <a:lnTo>
                    <a:pt x="257" y="30"/>
                  </a:lnTo>
                  <a:lnTo>
                    <a:pt x="257" y="3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18" name="Freeform 237"/>
            <p:cNvSpPr>
              <a:spLocks/>
            </p:cNvSpPr>
            <p:nvPr/>
          </p:nvSpPr>
          <p:spPr bwMode="auto">
            <a:xfrm>
              <a:off x="4042" y="1784"/>
              <a:ext cx="22" cy="54"/>
            </a:xfrm>
            <a:custGeom>
              <a:avLst/>
              <a:gdLst>
                <a:gd name="T0" fmla="*/ 22 w 22"/>
                <a:gd name="T1" fmla="*/ 16 h 54"/>
                <a:gd name="T2" fmla="*/ 15 w 22"/>
                <a:gd name="T3" fmla="*/ 0 h 54"/>
                <a:gd name="T4" fmla="*/ 0 w 22"/>
                <a:gd name="T5" fmla="*/ 8 h 54"/>
                <a:gd name="T6" fmla="*/ 7 w 22"/>
                <a:gd name="T7" fmla="*/ 46 h 54"/>
                <a:gd name="T8" fmla="*/ 7 w 22"/>
                <a:gd name="T9" fmla="*/ 54 h 54"/>
                <a:gd name="T10" fmla="*/ 22 w 22"/>
                <a:gd name="T11" fmla="*/ 46 h 54"/>
                <a:gd name="T12" fmla="*/ 22 w 22"/>
                <a:gd name="T13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54">
                  <a:moveTo>
                    <a:pt x="22" y="16"/>
                  </a:moveTo>
                  <a:lnTo>
                    <a:pt x="15" y="0"/>
                  </a:lnTo>
                  <a:lnTo>
                    <a:pt x="0" y="8"/>
                  </a:lnTo>
                  <a:lnTo>
                    <a:pt x="7" y="46"/>
                  </a:lnTo>
                  <a:lnTo>
                    <a:pt x="7" y="54"/>
                  </a:lnTo>
                  <a:lnTo>
                    <a:pt x="22" y="46"/>
                  </a:lnTo>
                  <a:lnTo>
                    <a:pt x="22" y="16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19" name="Freeform 238"/>
            <p:cNvSpPr>
              <a:spLocks/>
            </p:cNvSpPr>
            <p:nvPr/>
          </p:nvSpPr>
          <p:spPr bwMode="auto">
            <a:xfrm>
              <a:off x="4042" y="1784"/>
              <a:ext cx="22" cy="54"/>
            </a:xfrm>
            <a:custGeom>
              <a:avLst/>
              <a:gdLst>
                <a:gd name="T0" fmla="*/ 22 w 22"/>
                <a:gd name="T1" fmla="*/ 16 h 54"/>
                <a:gd name="T2" fmla="*/ 15 w 22"/>
                <a:gd name="T3" fmla="*/ 0 h 54"/>
                <a:gd name="T4" fmla="*/ 0 w 22"/>
                <a:gd name="T5" fmla="*/ 8 h 54"/>
                <a:gd name="T6" fmla="*/ 7 w 22"/>
                <a:gd name="T7" fmla="*/ 46 h 54"/>
                <a:gd name="T8" fmla="*/ 7 w 22"/>
                <a:gd name="T9" fmla="*/ 54 h 54"/>
                <a:gd name="T10" fmla="*/ 22 w 22"/>
                <a:gd name="T11" fmla="*/ 46 h 54"/>
                <a:gd name="T12" fmla="*/ 22 w 22"/>
                <a:gd name="T13" fmla="*/ 16 h 54"/>
                <a:gd name="T14" fmla="*/ 22 w 22"/>
                <a:gd name="T15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54">
                  <a:moveTo>
                    <a:pt x="22" y="16"/>
                  </a:moveTo>
                  <a:lnTo>
                    <a:pt x="15" y="0"/>
                  </a:lnTo>
                  <a:lnTo>
                    <a:pt x="0" y="8"/>
                  </a:lnTo>
                  <a:lnTo>
                    <a:pt x="7" y="46"/>
                  </a:lnTo>
                  <a:lnTo>
                    <a:pt x="7" y="54"/>
                  </a:lnTo>
                  <a:lnTo>
                    <a:pt x="22" y="46"/>
                  </a:lnTo>
                  <a:lnTo>
                    <a:pt x="22" y="16"/>
                  </a:lnTo>
                  <a:lnTo>
                    <a:pt x="22" y="23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20" name="Freeform 239"/>
            <p:cNvSpPr>
              <a:spLocks/>
            </p:cNvSpPr>
            <p:nvPr/>
          </p:nvSpPr>
          <p:spPr bwMode="auto">
            <a:xfrm>
              <a:off x="4072" y="1807"/>
              <a:ext cx="7" cy="8"/>
            </a:xfrm>
            <a:custGeom>
              <a:avLst/>
              <a:gdLst>
                <a:gd name="T0" fmla="*/ 0 w 7"/>
                <a:gd name="T1" fmla="*/ 0 h 8"/>
                <a:gd name="T2" fmla="*/ 7 w 7"/>
                <a:gd name="T3" fmla="*/ 0 h 8"/>
                <a:gd name="T4" fmla="*/ 7 w 7"/>
                <a:gd name="T5" fmla="*/ 8 h 8"/>
                <a:gd name="T6" fmla="*/ 0 w 7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8">
                  <a:moveTo>
                    <a:pt x="0" y="0"/>
                  </a:moveTo>
                  <a:lnTo>
                    <a:pt x="7" y="0"/>
                  </a:lnTo>
                  <a:lnTo>
                    <a:pt x="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21" name="Freeform 240"/>
            <p:cNvSpPr>
              <a:spLocks/>
            </p:cNvSpPr>
            <p:nvPr/>
          </p:nvSpPr>
          <p:spPr bwMode="auto">
            <a:xfrm>
              <a:off x="4072" y="1807"/>
              <a:ext cx="7" cy="8"/>
            </a:xfrm>
            <a:custGeom>
              <a:avLst/>
              <a:gdLst>
                <a:gd name="T0" fmla="*/ 0 w 7"/>
                <a:gd name="T1" fmla="*/ 0 h 8"/>
                <a:gd name="T2" fmla="*/ 7 w 7"/>
                <a:gd name="T3" fmla="*/ 0 h 8"/>
                <a:gd name="T4" fmla="*/ 7 w 7"/>
                <a:gd name="T5" fmla="*/ 8 h 8"/>
                <a:gd name="T6" fmla="*/ 0 w 7"/>
                <a:gd name="T7" fmla="*/ 0 h 8"/>
                <a:gd name="T8" fmla="*/ 0 w 7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0" y="0"/>
                  </a:moveTo>
                  <a:lnTo>
                    <a:pt x="7" y="0"/>
                  </a:lnTo>
                  <a:lnTo>
                    <a:pt x="7" y="8"/>
                  </a:ln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22" name="Freeform 241"/>
            <p:cNvSpPr>
              <a:spLocks/>
            </p:cNvSpPr>
            <p:nvPr/>
          </p:nvSpPr>
          <p:spPr bwMode="auto">
            <a:xfrm>
              <a:off x="3565" y="2316"/>
              <a:ext cx="257" cy="197"/>
            </a:xfrm>
            <a:custGeom>
              <a:avLst/>
              <a:gdLst>
                <a:gd name="T0" fmla="*/ 257 w 257"/>
                <a:gd name="T1" fmla="*/ 60 h 197"/>
                <a:gd name="T2" fmla="*/ 189 w 257"/>
                <a:gd name="T3" fmla="*/ 7 h 197"/>
                <a:gd name="T4" fmla="*/ 129 w 257"/>
                <a:gd name="T5" fmla="*/ 15 h 197"/>
                <a:gd name="T6" fmla="*/ 113 w 257"/>
                <a:gd name="T7" fmla="*/ 0 h 197"/>
                <a:gd name="T8" fmla="*/ 45 w 257"/>
                <a:gd name="T9" fmla="*/ 7 h 197"/>
                <a:gd name="T10" fmla="*/ 7 w 257"/>
                <a:gd name="T11" fmla="*/ 22 h 197"/>
                <a:gd name="T12" fmla="*/ 0 w 257"/>
                <a:gd name="T13" fmla="*/ 45 h 197"/>
                <a:gd name="T14" fmla="*/ 30 w 257"/>
                <a:gd name="T15" fmla="*/ 53 h 197"/>
                <a:gd name="T16" fmla="*/ 45 w 257"/>
                <a:gd name="T17" fmla="*/ 91 h 197"/>
                <a:gd name="T18" fmla="*/ 113 w 257"/>
                <a:gd name="T19" fmla="*/ 136 h 197"/>
                <a:gd name="T20" fmla="*/ 136 w 257"/>
                <a:gd name="T21" fmla="*/ 182 h 197"/>
                <a:gd name="T22" fmla="*/ 151 w 257"/>
                <a:gd name="T23" fmla="*/ 197 h 197"/>
                <a:gd name="T24" fmla="*/ 159 w 257"/>
                <a:gd name="T25" fmla="*/ 159 h 197"/>
                <a:gd name="T26" fmla="*/ 181 w 257"/>
                <a:gd name="T27" fmla="*/ 159 h 197"/>
                <a:gd name="T28" fmla="*/ 181 w 257"/>
                <a:gd name="T29" fmla="*/ 144 h 197"/>
                <a:gd name="T30" fmla="*/ 189 w 257"/>
                <a:gd name="T31" fmla="*/ 159 h 197"/>
                <a:gd name="T32" fmla="*/ 197 w 257"/>
                <a:gd name="T33" fmla="*/ 151 h 197"/>
                <a:gd name="T34" fmla="*/ 189 w 257"/>
                <a:gd name="T35" fmla="*/ 151 h 197"/>
                <a:gd name="T36" fmla="*/ 197 w 257"/>
                <a:gd name="T37" fmla="*/ 144 h 197"/>
                <a:gd name="T38" fmla="*/ 197 w 257"/>
                <a:gd name="T39" fmla="*/ 136 h 197"/>
                <a:gd name="T40" fmla="*/ 204 w 257"/>
                <a:gd name="T41" fmla="*/ 136 h 197"/>
                <a:gd name="T42" fmla="*/ 227 w 257"/>
                <a:gd name="T43" fmla="*/ 113 h 197"/>
                <a:gd name="T44" fmla="*/ 227 w 257"/>
                <a:gd name="T45" fmla="*/ 91 h 197"/>
                <a:gd name="T46" fmla="*/ 234 w 257"/>
                <a:gd name="T47" fmla="*/ 83 h 197"/>
                <a:gd name="T48" fmla="*/ 234 w 257"/>
                <a:gd name="T49" fmla="*/ 98 h 197"/>
                <a:gd name="T50" fmla="*/ 257 w 257"/>
                <a:gd name="T51" fmla="*/ 6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7" h="197">
                  <a:moveTo>
                    <a:pt x="257" y="60"/>
                  </a:moveTo>
                  <a:lnTo>
                    <a:pt x="189" y="7"/>
                  </a:lnTo>
                  <a:lnTo>
                    <a:pt x="129" y="15"/>
                  </a:lnTo>
                  <a:lnTo>
                    <a:pt x="113" y="0"/>
                  </a:lnTo>
                  <a:lnTo>
                    <a:pt x="45" y="7"/>
                  </a:lnTo>
                  <a:lnTo>
                    <a:pt x="7" y="22"/>
                  </a:lnTo>
                  <a:lnTo>
                    <a:pt x="0" y="45"/>
                  </a:lnTo>
                  <a:lnTo>
                    <a:pt x="30" y="53"/>
                  </a:lnTo>
                  <a:lnTo>
                    <a:pt x="45" y="91"/>
                  </a:lnTo>
                  <a:lnTo>
                    <a:pt x="113" y="136"/>
                  </a:lnTo>
                  <a:lnTo>
                    <a:pt x="136" y="182"/>
                  </a:lnTo>
                  <a:lnTo>
                    <a:pt x="151" y="197"/>
                  </a:lnTo>
                  <a:lnTo>
                    <a:pt x="159" y="159"/>
                  </a:lnTo>
                  <a:lnTo>
                    <a:pt x="181" y="159"/>
                  </a:lnTo>
                  <a:lnTo>
                    <a:pt x="181" y="144"/>
                  </a:lnTo>
                  <a:lnTo>
                    <a:pt x="189" y="159"/>
                  </a:lnTo>
                  <a:lnTo>
                    <a:pt x="197" y="151"/>
                  </a:lnTo>
                  <a:lnTo>
                    <a:pt x="189" y="151"/>
                  </a:lnTo>
                  <a:lnTo>
                    <a:pt x="197" y="144"/>
                  </a:lnTo>
                  <a:lnTo>
                    <a:pt x="197" y="136"/>
                  </a:lnTo>
                  <a:lnTo>
                    <a:pt x="204" y="136"/>
                  </a:lnTo>
                  <a:lnTo>
                    <a:pt x="227" y="113"/>
                  </a:lnTo>
                  <a:lnTo>
                    <a:pt x="227" y="91"/>
                  </a:lnTo>
                  <a:lnTo>
                    <a:pt x="234" y="83"/>
                  </a:lnTo>
                  <a:lnTo>
                    <a:pt x="234" y="98"/>
                  </a:lnTo>
                  <a:lnTo>
                    <a:pt x="257" y="60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23" name="Freeform 242"/>
            <p:cNvSpPr>
              <a:spLocks/>
            </p:cNvSpPr>
            <p:nvPr/>
          </p:nvSpPr>
          <p:spPr bwMode="auto">
            <a:xfrm>
              <a:off x="3565" y="2316"/>
              <a:ext cx="257" cy="197"/>
            </a:xfrm>
            <a:custGeom>
              <a:avLst/>
              <a:gdLst>
                <a:gd name="T0" fmla="*/ 257 w 257"/>
                <a:gd name="T1" fmla="*/ 60 h 197"/>
                <a:gd name="T2" fmla="*/ 189 w 257"/>
                <a:gd name="T3" fmla="*/ 7 h 197"/>
                <a:gd name="T4" fmla="*/ 129 w 257"/>
                <a:gd name="T5" fmla="*/ 15 h 197"/>
                <a:gd name="T6" fmla="*/ 113 w 257"/>
                <a:gd name="T7" fmla="*/ 0 h 197"/>
                <a:gd name="T8" fmla="*/ 45 w 257"/>
                <a:gd name="T9" fmla="*/ 7 h 197"/>
                <a:gd name="T10" fmla="*/ 7 w 257"/>
                <a:gd name="T11" fmla="*/ 22 h 197"/>
                <a:gd name="T12" fmla="*/ 0 w 257"/>
                <a:gd name="T13" fmla="*/ 45 h 197"/>
                <a:gd name="T14" fmla="*/ 30 w 257"/>
                <a:gd name="T15" fmla="*/ 53 h 197"/>
                <a:gd name="T16" fmla="*/ 45 w 257"/>
                <a:gd name="T17" fmla="*/ 91 h 197"/>
                <a:gd name="T18" fmla="*/ 113 w 257"/>
                <a:gd name="T19" fmla="*/ 136 h 197"/>
                <a:gd name="T20" fmla="*/ 136 w 257"/>
                <a:gd name="T21" fmla="*/ 182 h 197"/>
                <a:gd name="T22" fmla="*/ 151 w 257"/>
                <a:gd name="T23" fmla="*/ 197 h 197"/>
                <a:gd name="T24" fmla="*/ 159 w 257"/>
                <a:gd name="T25" fmla="*/ 159 h 197"/>
                <a:gd name="T26" fmla="*/ 181 w 257"/>
                <a:gd name="T27" fmla="*/ 159 h 197"/>
                <a:gd name="T28" fmla="*/ 181 w 257"/>
                <a:gd name="T29" fmla="*/ 144 h 197"/>
                <a:gd name="T30" fmla="*/ 189 w 257"/>
                <a:gd name="T31" fmla="*/ 159 h 197"/>
                <a:gd name="T32" fmla="*/ 197 w 257"/>
                <a:gd name="T33" fmla="*/ 151 h 197"/>
                <a:gd name="T34" fmla="*/ 189 w 257"/>
                <a:gd name="T35" fmla="*/ 151 h 197"/>
                <a:gd name="T36" fmla="*/ 197 w 257"/>
                <a:gd name="T37" fmla="*/ 144 h 197"/>
                <a:gd name="T38" fmla="*/ 197 w 257"/>
                <a:gd name="T39" fmla="*/ 136 h 197"/>
                <a:gd name="T40" fmla="*/ 204 w 257"/>
                <a:gd name="T41" fmla="*/ 136 h 197"/>
                <a:gd name="T42" fmla="*/ 227 w 257"/>
                <a:gd name="T43" fmla="*/ 113 h 197"/>
                <a:gd name="T44" fmla="*/ 227 w 257"/>
                <a:gd name="T45" fmla="*/ 91 h 197"/>
                <a:gd name="T46" fmla="*/ 234 w 257"/>
                <a:gd name="T47" fmla="*/ 83 h 197"/>
                <a:gd name="T48" fmla="*/ 234 w 257"/>
                <a:gd name="T49" fmla="*/ 98 h 197"/>
                <a:gd name="T50" fmla="*/ 257 w 257"/>
                <a:gd name="T51" fmla="*/ 60 h 197"/>
                <a:gd name="T52" fmla="*/ 257 w 257"/>
                <a:gd name="T53" fmla="*/ 68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7" h="197">
                  <a:moveTo>
                    <a:pt x="257" y="60"/>
                  </a:moveTo>
                  <a:lnTo>
                    <a:pt x="189" y="7"/>
                  </a:lnTo>
                  <a:lnTo>
                    <a:pt x="129" y="15"/>
                  </a:lnTo>
                  <a:lnTo>
                    <a:pt x="113" y="0"/>
                  </a:lnTo>
                  <a:lnTo>
                    <a:pt x="45" y="7"/>
                  </a:lnTo>
                  <a:lnTo>
                    <a:pt x="7" y="22"/>
                  </a:lnTo>
                  <a:lnTo>
                    <a:pt x="0" y="45"/>
                  </a:lnTo>
                  <a:lnTo>
                    <a:pt x="30" y="53"/>
                  </a:lnTo>
                  <a:lnTo>
                    <a:pt x="45" y="91"/>
                  </a:lnTo>
                  <a:lnTo>
                    <a:pt x="113" y="136"/>
                  </a:lnTo>
                  <a:lnTo>
                    <a:pt x="136" y="182"/>
                  </a:lnTo>
                  <a:lnTo>
                    <a:pt x="151" y="197"/>
                  </a:lnTo>
                  <a:lnTo>
                    <a:pt x="159" y="159"/>
                  </a:lnTo>
                  <a:lnTo>
                    <a:pt x="181" y="159"/>
                  </a:lnTo>
                  <a:lnTo>
                    <a:pt x="181" y="144"/>
                  </a:lnTo>
                  <a:lnTo>
                    <a:pt x="189" y="159"/>
                  </a:lnTo>
                  <a:lnTo>
                    <a:pt x="197" y="151"/>
                  </a:lnTo>
                  <a:lnTo>
                    <a:pt x="189" y="151"/>
                  </a:lnTo>
                  <a:lnTo>
                    <a:pt x="197" y="144"/>
                  </a:lnTo>
                  <a:lnTo>
                    <a:pt x="197" y="136"/>
                  </a:lnTo>
                  <a:lnTo>
                    <a:pt x="204" y="136"/>
                  </a:lnTo>
                  <a:lnTo>
                    <a:pt x="227" y="113"/>
                  </a:lnTo>
                  <a:lnTo>
                    <a:pt x="227" y="91"/>
                  </a:lnTo>
                  <a:lnTo>
                    <a:pt x="234" y="83"/>
                  </a:lnTo>
                  <a:lnTo>
                    <a:pt x="234" y="98"/>
                  </a:lnTo>
                  <a:lnTo>
                    <a:pt x="257" y="60"/>
                  </a:lnTo>
                  <a:lnTo>
                    <a:pt x="257" y="6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24" name="Freeform 243"/>
            <p:cNvSpPr>
              <a:spLocks/>
            </p:cNvSpPr>
            <p:nvPr/>
          </p:nvSpPr>
          <p:spPr bwMode="auto">
            <a:xfrm>
              <a:off x="2536" y="1671"/>
              <a:ext cx="348" cy="235"/>
            </a:xfrm>
            <a:custGeom>
              <a:avLst/>
              <a:gdLst>
                <a:gd name="T0" fmla="*/ 340 w 348"/>
                <a:gd name="T1" fmla="*/ 220 h 235"/>
                <a:gd name="T2" fmla="*/ 348 w 348"/>
                <a:gd name="T3" fmla="*/ 235 h 235"/>
                <a:gd name="T4" fmla="*/ 317 w 348"/>
                <a:gd name="T5" fmla="*/ 212 h 235"/>
                <a:gd name="T6" fmla="*/ 280 w 348"/>
                <a:gd name="T7" fmla="*/ 212 h 235"/>
                <a:gd name="T8" fmla="*/ 257 w 348"/>
                <a:gd name="T9" fmla="*/ 197 h 235"/>
                <a:gd name="T10" fmla="*/ 0 w 348"/>
                <a:gd name="T11" fmla="*/ 182 h 235"/>
                <a:gd name="T12" fmla="*/ 7 w 348"/>
                <a:gd name="T13" fmla="*/ 53 h 235"/>
                <a:gd name="T14" fmla="*/ 15 w 348"/>
                <a:gd name="T15" fmla="*/ 0 h 235"/>
                <a:gd name="T16" fmla="*/ 348 w 348"/>
                <a:gd name="T17" fmla="*/ 15 h 235"/>
                <a:gd name="T18" fmla="*/ 333 w 348"/>
                <a:gd name="T19" fmla="*/ 30 h 235"/>
                <a:gd name="T20" fmla="*/ 348 w 348"/>
                <a:gd name="T21" fmla="*/ 53 h 235"/>
                <a:gd name="T22" fmla="*/ 348 w 348"/>
                <a:gd name="T23" fmla="*/ 167 h 235"/>
                <a:gd name="T24" fmla="*/ 340 w 348"/>
                <a:gd name="T25" fmla="*/ 167 h 235"/>
                <a:gd name="T26" fmla="*/ 348 w 348"/>
                <a:gd name="T27" fmla="*/ 189 h 235"/>
                <a:gd name="T28" fmla="*/ 340 w 348"/>
                <a:gd name="T29" fmla="*/ 22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8" h="235">
                  <a:moveTo>
                    <a:pt x="340" y="220"/>
                  </a:moveTo>
                  <a:lnTo>
                    <a:pt x="348" y="235"/>
                  </a:lnTo>
                  <a:lnTo>
                    <a:pt x="317" y="212"/>
                  </a:lnTo>
                  <a:lnTo>
                    <a:pt x="280" y="212"/>
                  </a:lnTo>
                  <a:lnTo>
                    <a:pt x="257" y="197"/>
                  </a:lnTo>
                  <a:lnTo>
                    <a:pt x="0" y="182"/>
                  </a:lnTo>
                  <a:lnTo>
                    <a:pt x="7" y="53"/>
                  </a:lnTo>
                  <a:lnTo>
                    <a:pt x="15" y="0"/>
                  </a:lnTo>
                  <a:lnTo>
                    <a:pt x="348" y="15"/>
                  </a:lnTo>
                  <a:lnTo>
                    <a:pt x="333" y="30"/>
                  </a:lnTo>
                  <a:lnTo>
                    <a:pt x="348" y="53"/>
                  </a:lnTo>
                  <a:lnTo>
                    <a:pt x="348" y="167"/>
                  </a:lnTo>
                  <a:lnTo>
                    <a:pt x="340" y="167"/>
                  </a:lnTo>
                  <a:lnTo>
                    <a:pt x="348" y="189"/>
                  </a:lnTo>
                  <a:lnTo>
                    <a:pt x="340" y="220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25" name="Freeform 244"/>
            <p:cNvSpPr>
              <a:spLocks/>
            </p:cNvSpPr>
            <p:nvPr/>
          </p:nvSpPr>
          <p:spPr bwMode="auto">
            <a:xfrm>
              <a:off x="2536" y="1671"/>
              <a:ext cx="348" cy="235"/>
            </a:xfrm>
            <a:custGeom>
              <a:avLst/>
              <a:gdLst>
                <a:gd name="T0" fmla="*/ 340 w 348"/>
                <a:gd name="T1" fmla="*/ 220 h 235"/>
                <a:gd name="T2" fmla="*/ 348 w 348"/>
                <a:gd name="T3" fmla="*/ 235 h 235"/>
                <a:gd name="T4" fmla="*/ 317 w 348"/>
                <a:gd name="T5" fmla="*/ 212 h 235"/>
                <a:gd name="T6" fmla="*/ 280 w 348"/>
                <a:gd name="T7" fmla="*/ 212 h 235"/>
                <a:gd name="T8" fmla="*/ 257 w 348"/>
                <a:gd name="T9" fmla="*/ 197 h 235"/>
                <a:gd name="T10" fmla="*/ 0 w 348"/>
                <a:gd name="T11" fmla="*/ 182 h 235"/>
                <a:gd name="T12" fmla="*/ 7 w 348"/>
                <a:gd name="T13" fmla="*/ 53 h 235"/>
                <a:gd name="T14" fmla="*/ 15 w 348"/>
                <a:gd name="T15" fmla="*/ 0 h 235"/>
                <a:gd name="T16" fmla="*/ 348 w 348"/>
                <a:gd name="T17" fmla="*/ 15 h 235"/>
                <a:gd name="T18" fmla="*/ 333 w 348"/>
                <a:gd name="T19" fmla="*/ 30 h 235"/>
                <a:gd name="T20" fmla="*/ 348 w 348"/>
                <a:gd name="T21" fmla="*/ 53 h 235"/>
                <a:gd name="T22" fmla="*/ 348 w 348"/>
                <a:gd name="T23" fmla="*/ 167 h 235"/>
                <a:gd name="T24" fmla="*/ 340 w 348"/>
                <a:gd name="T25" fmla="*/ 167 h 235"/>
                <a:gd name="T26" fmla="*/ 348 w 348"/>
                <a:gd name="T27" fmla="*/ 189 h 235"/>
                <a:gd name="T28" fmla="*/ 340 w 348"/>
                <a:gd name="T29" fmla="*/ 220 h 235"/>
                <a:gd name="T30" fmla="*/ 340 w 348"/>
                <a:gd name="T31" fmla="*/ 227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8" h="235">
                  <a:moveTo>
                    <a:pt x="340" y="220"/>
                  </a:moveTo>
                  <a:lnTo>
                    <a:pt x="348" y="235"/>
                  </a:lnTo>
                  <a:lnTo>
                    <a:pt x="317" y="212"/>
                  </a:lnTo>
                  <a:lnTo>
                    <a:pt x="280" y="212"/>
                  </a:lnTo>
                  <a:lnTo>
                    <a:pt x="257" y="197"/>
                  </a:lnTo>
                  <a:lnTo>
                    <a:pt x="0" y="182"/>
                  </a:lnTo>
                  <a:lnTo>
                    <a:pt x="7" y="53"/>
                  </a:lnTo>
                  <a:lnTo>
                    <a:pt x="15" y="0"/>
                  </a:lnTo>
                  <a:lnTo>
                    <a:pt x="348" y="15"/>
                  </a:lnTo>
                  <a:lnTo>
                    <a:pt x="333" y="30"/>
                  </a:lnTo>
                  <a:lnTo>
                    <a:pt x="348" y="53"/>
                  </a:lnTo>
                  <a:lnTo>
                    <a:pt x="348" y="167"/>
                  </a:lnTo>
                  <a:lnTo>
                    <a:pt x="340" y="167"/>
                  </a:lnTo>
                  <a:lnTo>
                    <a:pt x="348" y="189"/>
                  </a:lnTo>
                  <a:lnTo>
                    <a:pt x="340" y="220"/>
                  </a:lnTo>
                  <a:lnTo>
                    <a:pt x="340" y="22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26" name="Freeform 245"/>
            <p:cNvSpPr>
              <a:spLocks/>
            </p:cNvSpPr>
            <p:nvPr/>
          </p:nvSpPr>
          <p:spPr bwMode="auto">
            <a:xfrm>
              <a:off x="3202" y="2232"/>
              <a:ext cx="431" cy="144"/>
            </a:xfrm>
            <a:custGeom>
              <a:avLst/>
              <a:gdLst>
                <a:gd name="T0" fmla="*/ 431 w 431"/>
                <a:gd name="T1" fmla="*/ 0 h 144"/>
                <a:gd name="T2" fmla="*/ 431 w 431"/>
                <a:gd name="T3" fmla="*/ 15 h 144"/>
                <a:gd name="T4" fmla="*/ 416 w 431"/>
                <a:gd name="T5" fmla="*/ 30 h 144"/>
                <a:gd name="T6" fmla="*/ 393 w 431"/>
                <a:gd name="T7" fmla="*/ 46 h 144"/>
                <a:gd name="T8" fmla="*/ 386 w 431"/>
                <a:gd name="T9" fmla="*/ 38 h 144"/>
                <a:gd name="T10" fmla="*/ 370 w 431"/>
                <a:gd name="T11" fmla="*/ 61 h 144"/>
                <a:gd name="T12" fmla="*/ 333 w 431"/>
                <a:gd name="T13" fmla="*/ 84 h 144"/>
                <a:gd name="T14" fmla="*/ 325 w 431"/>
                <a:gd name="T15" fmla="*/ 99 h 144"/>
                <a:gd name="T16" fmla="*/ 310 w 431"/>
                <a:gd name="T17" fmla="*/ 99 h 144"/>
                <a:gd name="T18" fmla="*/ 310 w 431"/>
                <a:gd name="T19" fmla="*/ 114 h 144"/>
                <a:gd name="T20" fmla="*/ 242 w 431"/>
                <a:gd name="T21" fmla="*/ 121 h 144"/>
                <a:gd name="T22" fmla="*/ 113 w 431"/>
                <a:gd name="T23" fmla="*/ 137 h 144"/>
                <a:gd name="T24" fmla="*/ 0 w 431"/>
                <a:gd name="T25" fmla="*/ 144 h 144"/>
                <a:gd name="T26" fmla="*/ 15 w 431"/>
                <a:gd name="T27" fmla="*/ 137 h 144"/>
                <a:gd name="T28" fmla="*/ 7 w 431"/>
                <a:gd name="T29" fmla="*/ 114 h 144"/>
                <a:gd name="T30" fmla="*/ 22 w 431"/>
                <a:gd name="T31" fmla="*/ 106 h 144"/>
                <a:gd name="T32" fmla="*/ 15 w 431"/>
                <a:gd name="T33" fmla="*/ 99 h 144"/>
                <a:gd name="T34" fmla="*/ 30 w 431"/>
                <a:gd name="T35" fmla="*/ 84 h 144"/>
                <a:gd name="T36" fmla="*/ 30 w 431"/>
                <a:gd name="T37" fmla="*/ 76 h 144"/>
                <a:gd name="T38" fmla="*/ 37 w 431"/>
                <a:gd name="T39" fmla="*/ 46 h 144"/>
                <a:gd name="T40" fmla="*/ 113 w 431"/>
                <a:gd name="T41" fmla="*/ 38 h 144"/>
                <a:gd name="T42" fmla="*/ 106 w 431"/>
                <a:gd name="T43" fmla="*/ 30 h 144"/>
                <a:gd name="T44" fmla="*/ 333 w 431"/>
                <a:gd name="T45" fmla="*/ 8 h 144"/>
                <a:gd name="T46" fmla="*/ 431 w 431"/>
                <a:gd name="T47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1" h="144">
                  <a:moveTo>
                    <a:pt x="431" y="0"/>
                  </a:moveTo>
                  <a:lnTo>
                    <a:pt x="431" y="15"/>
                  </a:lnTo>
                  <a:lnTo>
                    <a:pt x="416" y="30"/>
                  </a:lnTo>
                  <a:lnTo>
                    <a:pt x="393" y="46"/>
                  </a:lnTo>
                  <a:lnTo>
                    <a:pt x="386" y="38"/>
                  </a:lnTo>
                  <a:lnTo>
                    <a:pt x="370" y="61"/>
                  </a:lnTo>
                  <a:lnTo>
                    <a:pt x="333" y="84"/>
                  </a:lnTo>
                  <a:lnTo>
                    <a:pt x="325" y="99"/>
                  </a:lnTo>
                  <a:lnTo>
                    <a:pt x="310" y="99"/>
                  </a:lnTo>
                  <a:lnTo>
                    <a:pt x="310" y="114"/>
                  </a:lnTo>
                  <a:lnTo>
                    <a:pt x="242" y="121"/>
                  </a:lnTo>
                  <a:lnTo>
                    <a:pt x="113" y="137"/>
                  </a:lnTo>
                  <a:lnTo>
                    <a:pt x="0" y="144"/>
                  </a:lnTo>
                  <a:lnTo>
                    <a:pt x="15" y="137"/>
                  </a:lnTo>
                  <a:lnTo>
                    <a:pt x="7" y="114"/>
                  </a:lnTo>
                  <a:lnTo>
                    <a:pt x="22" y="106"/>
                  </a:lnTo>
                  <a:lnTo>
                    <a:pt x="15" y="99"/>
                  </a:lnTo>
                  <a:lnTo>
                    <a:pt x="30" y="84"/>
                  </a:lnTo>
                  <a:lnTo>
                    <a:pt x="30" y="76"/>
                  </a:lnTo>
                  <a:lnTo>
                    <a:pt x="37" y="46"/>
                  </a:lnTo>
                  <a:lnTo>
                    <a:pt x="113" y="38"/>
                  </a:lnTo>
                  <a:lnTo>
                    <a:pt x="106" y="30"/>
                  </a:lnTo>
                  <a:lnTo>
                    <a:pt x="333" y="8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27" name="Freeform 246"/>
            <p:cNvSpPr>
              <a:spLocks/>
            </p:cNvSpPr>
            <p:nvPr/>
          </p:nvSpPr>
          <p:spPr bwMode="auto">
            <a:xfrm>
              <a:off x="3202" y="2232"/>
              <a:ext cx="431" cy="144"/>
            </a:xfrm>
            <a:custGeom>
              <a:avLst/>
              <a:gdLst>
                <a:gd name="T0" fmla="*/ 431 w 431"/>
                <a:gd name="T1" fmla="*/ 0 h 144"/>
                <a:gd name="T2" fmla="*/ 431 w 431"/>
                <a:gd name="T3" fmla="*/ 15 h 144"/>
                <a:gd name="T4" fmla="*/ 416 w 431"/>
                <a:gd name="T5" fmla="*/ 30 h 144"/>
                <a:gd name="T6" fmla="*/ 393 w 431"/>
                <a:gd name="T7" fmla="*/ 46 h 144"/>
                <a:gd name="T8" fmla="*/ 386 w 431"/>
                <a:gd name="T9" fmla="*/ 38 h 144"/>
                <a:gd name="T10" fmla="*/ 370 w 431"/>
                <a:gd name="T11" fmla="*/ 61 h 144"/>
                <a:gd name="T12" fmla="*/ 333 w 431"/>
                <a:gd name="T13" fmla="*/ 84 h 144"/>
                <a:gd name="T14" fmla="*/ 325 w 431"/>
                <a:gd name="T15" fmla="*/ 99 h 144"/>
                <a:gd name="T16" fmla="*/ 310 w 431"/>
                <a:gd name="T17" fmla="*/ 99 h 144"/>
                <a:gd name="T18" fmla="*/ 310 w 431"/>
                <a:gd name="T19" fmla="*/ 114 h 144"/>
                <a:gd name="T20" fmla="*/ 242 w 431"/>
                <a:gd name="T21" fmla="*/ 121 h 144"/>
                <a:gd name="T22" fmla="*/ 113 w 431"/>
                <a:gd name="T23" fmla="*/ 137 h 144"/>
                <a:gd name="T24" fmla="*/ 0 w 431"/>
                <a:gd name="T25" fmla="*/ 144 h 144"/>
                <a:gd name="T26" fmla="*/ 15 w 431"/>
                <a:gd name="T27" fmla="*/ 137 h 144"/>
                <a:gd name="T28" fmla="*/ 7 w 431"/>
                <a:gd name="T29" fmla="*/ 114 h 144"/>
                <a:gd name="T30" fmla="*/ 22 w 431"/>
                <a:gd name="T31" fmla="*/ 106 h 144"/>
                <a:gd name="T32" fmla="*/ 15 w 431"/>
                <a:gd name="T33" fmla="*/ 99 h 144"/>
                <a:gd name="T34" fmla="*/ 30 w 431"/>
                <a:gd name="T35" fmla="*/ 84 h 144"/>
                <a:gd name="T36" fmla="*/ 30 w 431"/>
                <a:gd name="T37" fmla="*/ 76 h 144"/>
                <a:gd name="T38" fmla="*/ 37 w 431"/>
                <a:gd name="T39" fmla="*/ 46 h 144"/>
                <a:gd name="T40" fmla="*/ 113 w 431"/>
                <a:gd name="T41" fmla="*/ 38 h 144"/>
                <a:gd name="T42" fmla="*/ 106 w 431"/>
                <a:gd name="T43" fmla="*/ 30 h 144"/>
                <a:gd name="T44" fmla="*/ 333 w 431"/>
                <a:gd name="T45" fmla="*/ 8 h 144"/>
                <a:gd name="T46" fmla="*/ 431 w 431"/>
                <a:gd name="T47" fmla="*/ 0 h 144"/>
                <a:gd name="T48" fmla="*/ 431 w 431"/>
                <a:gd name="T49" fmla="*/ 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1" h="144">
                  <a:moveTo>
                    <a:pt x="431" y="0"/>
                  </a:moveTo>
                  <a:lnTo>
                    <a:pt x="431" y="15"/>
                  </a:lnTo>
                  <a:lnTo>
                    <a:pt x="416" y="30"/>
                  </a:lnTo>
                  <a:lnTo>
                    <a:pt x="393" y="46"/>
                  </a:lnTo>
                  <a:lnTo>
                    <a:pt x="386" y="38"/>
                  </a:lnTo>
                  <a:lnTo>
                    <a:pt x="370" y="61"/>
                  </a:lnTo>
                  <a:lnTo>
                    <a:pt x="333" y="84"/>
                  </a:lnTo>
                  <a:lnTo>
                    <a:pt x="325" y="99"/>
                  </a:lnTo>
                  <a:lnTo>
                    <a:pt x="310" y="99"/>
                  </a:lnTo>
                  <a:lnTo>
                    <a:pt x="310" y="114"/>
                  </a:lnTo>
                  <a:lnTo>
                    <a:pt x="242" y="121"/>
                  </a:lnTo>
                  <a:lnTo>
                    <a:pt x="113" y="137"/>
                  </a:lnTo>
                  <a:lnTo>
                    <a:pt x="0" y="144"/>
                  </a:lnTo>
                  <a:lnTo>
                    <a:pt x="15" y="137"/>
                  </a:lnTo>
                  <a:lnTo>
                    <a:pt x="7" y="114"/>
                  </a:lnTo>
                  <a:lnTo>
                    <a:pt x="22" y="106"/>
                  </a:lnTo>
                  <a:lnTo>
                    <a:pt x="15" y="99"/>
                  </a:lnTo>
                  <a:lnTo>
                    <a:pt x="30" y="84"/>
                  </a:lnTo>
                  <a:lnTo>
                    <a:pt x="30" y="76"/>
                  </a:lnTo>
                  <a:lnTo>
                    <a:pt x="37" y="46"/>
                  </a:lnTo>
                  <a:lnTo>
                    <a:pt x="113" y="38"/>
                  </a:lnTo>
                  <a:lnTo>
                    <a:pt x="106" y="30"/>
                  </a:lnTo>
                  <a:lnTo>
                    <a:pt x="333" y="8"/>
                  </a:lnTo>
                  <a:lnTo>
                    <a:pt x="431" y="0"/>
                  </a:lnTo>
                  <a:lnTo>
                    <a:pt x="431" y="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28" name="Freeform 247"/>
            <p:cNvSpPr>
              <a:spLocks/>
            </p:cNvSpPr>
            <p:nvPr/>
          </p:nvSpPr>
          <p:spPr bwMode="auto">
            <a:xfrm>
              <a:off x="2331" y="2278"/>
              <a:ext cx="712" cy="690"/>
            </a:xfrm>
            <a:custGeom>
              <a:avLst/>
              <a:gdLst>
                <a:gd name="T0" fmla="*/ 681 w 712"/>
                <a:gd name="T1" fmla="*/ 197 h 690"/>
                <a:gd name="T2" fmla="*/ 613 w 712"/>
                <a:gd name="T3" fmla="*/ 174 h 690"/>
                <a:gd name="T4" fmla="*/ 560 w 712"/>
                <a:gd name="T5" fmla="*/ 189 h 690"/>
                <a:gd name="T6" fmla="*/ 538 w 712"/>
                <a:gd name="T7" fmla="*/ 182 h 690"/>
                <a:gd name="T8" fmla="*/ 515 w 712"/>
                <a:gd name="T9" fmla="*/ 189 h 690"/>
                <a:gd name="T10" fmla="*/ 500 w 712"/>
                <a:gd name="T11" fmla="*/ 182 h 690"/>
                <a:gd name="T12" fmla="*/ 470 w 712"/>
                <a:gd name="T13" fmla="*/ 174 h 690"/>
                <a:gd name="T14" fmla="*/ 447 w 712"/>
                <a:gd name="T15" fmla="*/ 166 h 690"/>
                <a:gd name="T16" fmla="*/ 401 w 712"/>
                <a:gd name="T17" fmla="*/ 136 h 690"/>
                <a:gd name="T18" fmla="*/ 364 w 712"/>
                <a:gd name="T19" fmla="*/ 129 h 690"/>
                <a:gd name="T20" fmla="*/ 220 w 712"/>
                <a:gd name="T21" fmla="*/ 0 h 690"/>
                <a:gd name="T22" fmla="*/ 0 w 712"/>
                <a:gd name="T23" fmla="*/ 265 h 690"/>
                <a:gd name="T24" fmla="*/ 84 w 712"/>
                <a:gd name="T25" fmla="*/ 364 h 690"/>
                <a:gd name="T26" fmla="*/ 167 w 712"/>
                <a:gd name="T27" fmla="*/ 477 h 690"/>
                <a:gd name="T28" fmla="*/ 205 w 712"/>
                <a:gd name="T29" fmla="*/ 432 h 690"/>
                <a:gd name="T30" fmla="*/ 273 w 712"/>
                <a:gd name="T31" fmla="*/ 432 h 690"/>
                <a:gd name="T32" fmla="*/ 333 w 712"/>
                <a:gd name="T33" fmla="*/ 531 h 690"/>
                <a:gd name="T34" fmla="*/ 379 w 712"/>
                <a:gd name="T35" fmla="*/ 614 h 690"/>
                <a:gd name="T36" fmla="*/ 447 w 712"/>
                <a:gd name="T37" fmla="*/ 675 h 690"/>
                <a:gd name="T38" fmla="*/ 492 w 712"/>
                <a:gd name="T39" fmla="*/ 690 h 690"/>
                <a:gd name="T40" fmla="*/ 485 w 712"/>
                <a:gd name="T41" fmla="*/ 629 h 690"/>
                <a:gd name="T42" fmla="*/ 477 w 712"/>
                <a:gd name="T43" fmla="*/ 599 h 690"/>
                <a:gd name="T44" fmla="*/ 485 w 712"/>
                <a:gd name="T45" fmla="*/ 599 h 690"/>
                <a:gd name="T46" fmla="*/ 485 w 712"/>
                <a:gd name="T47" fmla="*/ 599 h 690"/>
                <a:gd name="T48" fmla="*/ 507 w 712"/>
                <a:gd name="T49" fmla="*/ 569 h 690"/>
                <a:gd name="T50" fmla="*/ 492 w 712"/>
                <a:gd name="T51" fmla="*/ 561 h 690"/>
                <a:gd name="T52" fmla="*/ 515 w 712"/>
                <a:gd name="T53" fmla="*/ 546 h 690"/>
                <a:gd name="T54" fmla="*/ 507 w 712"/>
                <a:gd name="T55" fmla="*/ 546 h 690"/>
                <a:gd name="T56" fmla="*/ 530 w 712"/>
                <a:gd name="T57" fmla="*/ 523 h 690"/>
                <a:gd name="T58" fmla="*/ 553 w 712"/>
                <a:gd name="T59" fmla="*/ 523 h 690"/>
                <a:gd name="T60" fmla="*/ 553 w 712"/>
                <a:gd name="T61" fmla="*/ 508 h 690"/>
                <a:gd name="T62" fmla="*/ 568 w 712"/>
                <a:gd name="T63" fmla="*/ 508 h 690"/>
                <a:gd name="T64" fmla="*/ 575 w 712"/>
                <a:gd name="T65" fmla="*/ 515 h 690"/>
                <a:gd name="T66" fmla="*/ 621 w 712"/>
                <a:gd name="T67" fmla="*/ 485 h 690"/>
                <a:gd name="T68" fmla="*/ 621 w 712"/>
                <a:gd name="T69" fmla="*/ 477 h 690"/>
                <a:gd name="T70" fmla="*/ 628 w 712"/>
                <a:gd name="T71" fmla="*/ 447 h 690"/>
                <a:gd name="T72" fmla="*/ 644 w 712"/>
                <a:gd name="T73" fmla="*/ 455 h 690"/>
                <a:gd name="T74" fmla="*/ 644 w 712"/>
                <a:gd name="T75" fmla="*/ 462 h 690"/>
                <a:gd name="T76" fmla="*/ 689 w 712"/>
                <a:gd name="T77" fmla="*/ 440 h 690"/>
                <a:gd name="T78" fmla="*/ 712 w 712"/>
                <a:gd name="T79" fmla="*/ 356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12" h="690">
                  <a:moveTo>
                    <a:pt x="681" y="295"/>
                  </a:moveTo>
                  <a:lnTo>
                    <a:pt x="681" y="197"/>
                  </a:lnTo>
                  <a:lnTo>
                    <a:pt x="659" y="189"/>
                  </a:lnTo>
                  <a:lnTo>
                    <a:pt x="613" y="174"/>
                  </a:lnTo>
                  <a:lnTo>
                    <a:pt x="568" y="182"/>
                  </a:lnTo>
                  <a:lnTo>
                    <a:pt x="560" y="189"/>
                  </a:lnTo>
                  <a:lnTo>
                    <a:pt x="545" y="174"/>
                  </a:lnTo>
                  <a:lnTo>
                    <a:pt x="538" y="182"/>
                  </a:lnTo>
                  <a:lnTo>
                    <a:pt x="522" y="174"/>
                  </a:lnTo>
                  <a:lnTo>
                    <a:pt x="515" y="189"/>
                  </a:lnTo>
                  <a:lnTo>
                    <a:pt x="515" y="174"/>
                  </a:lnTo>
                  <a:lnTo>
                    <a:pt x="500" y="182"/>
                  </a:lnTo>
                  <a:lnTo>
                    <a:pt x="485" y="166"/>
                  </a:lnTo>
                  <a:lnTo>
                    <a:pt x="470" y="174"/>
                  </a:lnTo>
                  <a:lnTo>
                    <a:pt x="462" y="159"/>
                  </a:lnTo>
                  <a:lnTo>
                    <a:pt x="447" y="166"/>
                  </a:lnTo>
                  <a:lnTo>
                    <a:pt x="409" y="151"/>
                  </a:lnTo>
                  <a:lnTo>
                    <a:pt x="401" y="136"/>
                  </a:lnTo>
                  <a:lnTo>
                    <a:pt x="379" y="144"/>
                  </a:lnTo>
                  <a:lnTo>
                    <a:pt x="364" y="129"/>
                  </a:lnTo>
                  <a:lnTo>
                    <a:pt x="371" y="7"/>
                  </a:lnTo>
                  <a:lnTo>
                    <a:pt x="220" y="0"/>
                  </a:lnTo>
                  <a:lnTo>
                    <a:pt x="197" y="280"/>
                  </a:lnTo>
                  <a:lnTo>
                    <a:pt x="0" y="265"/>
                  </a:lnTo>
                  <a:lnTo>
                    <a:pt x="8" y="280"/>
                  </a:lnTo>
                  <a:lnTo>
                    <a:pt x="84" y="364"/>
                  </a:lnTo>
                  <a:lnTo>
                    <a:pt x="106" y="432"/>
                  </a:lnTo>
                  <a:lnTo>
                    <a:pt x="167" y="477"/>
                  </a:lnTo>
                  <a:lnTo>
                    <a:pt x="189" y="462"/>
                  </a:lnTo>
                  <a:lnTo>
                    <a:pt x="205" y="432"/>
                  </a:lnTo>
                  <a:lnTo>
                    <a:pt x="227" y="424"/>
                  </a:lnTo>
                  <a:lnTo>
                    <a:pt x="273" y="432"/>
                  </a:lnTo>
                  <a:lnTo>
                    <a:pt x="311" y="477"/>
                  </a:lnTo>
                  <a:lnTo>
                    <a:pt x="333" y="531"/>
                  </a:lnTo>
                  <a:lnTo>
                    <a:pt x="379" y="576"/>
                  </a:lnTo>
                  <a:lnTo>
                    <a:pt x="379" y="614"/>
                  </a:lnTo>
                  <a:lnTo>
                    <a:pt x="394" y="652"/>
                  </a:lnTo>
                  <a:lnTo>
                    <a:pt x="447" y="675"/>
                  </a:lnTo>
                  <a:lnTo>
                    <a:pt x="477" y="675"/>
                  </a:lnTo>
                  <a:lnTo>
                    <a:pt x="492" y="690"/>
                  </a:lnTo>
                  <a:lnTo>
                    <a:pt x="507" y="682"/>
                  </a:lnTo>
                  <a:lnTo>
                    <a:pt x="485" y="629"/>
                  </a:lnTo>
                  <a:lnTo>
                    <a:pt x="492" y="599"/>
                  </a:lnTo>
                  <a:lnTo>
                    <a:pt x="477" y="599"/>
                  </a:lnTo>
                  <a:lnTo>
                    <a:pt x="477" y="584"/>
                  </a:lnTo>
                  <a:lnTo>
                    <a:pt x="485" y="599"/>
                  </a:lnTo>
                  <a:lnTo>
                    <a:pt x="485" y="584"/>
                  </a:lnTo>
                  <a:lnTo>
                    <a:pt x="485" y="599"/>
                  </a:lnTo>
                  <a:lnTo>
                    <a:pt x="492" y="599"/>
                  </a:lnTo>
                  <a:lnTo>
                    <a:pt x="507" y="569"/>
                  </a:lnTo>
                  <a:lnTo>
                    <a:pt x="500" y="576"/>
                  </a:lnTo>
                  <a:lnTo>
                    <a:pt x="492" y="561"/>
                  </a:lnTo>
                  <a:lnTo>
                    <a:pt x="507" y="561"/>
                  </a:lnTo>
                  <a:lnTo>
                    <a:pt x="515" y="546"/>
                  </a:lnTo>
                  <a:lnTo>
                    <a:pt x="507" y="553"/>
                  </a:lnTo>
                  <a:lnTo>
                    <a:pt x="507" y="546"/>
                  </a:lnTo>
                  <a:lnTo>
                    <a:pt x="530" y="538"/>
                  </a:lnTo>
                  <a:lnTo>
                    <a:pt x="530" y="523"/>
                  </a:lnTo>
                  <a:lnTo>
                    <a:pt x="538" y="531"/>
                  </a:lnTo>
                  <a:lnTo>
                    <a:pt x="553" y="523"/>
                  </a:lnTo>
                  <a:lnTo>
                    <a:pt x="538" y="508"/>
                  </a:lnTo>
                  <a:lnTo>
                    <a:pt x="553" y="508"/>
                  </a:lnTo>
                  <a:lnTo>
                    <a:pt x="545" y="515"/>
                  </a:lnTo>
                  <a:lnTo>
                    <a:pt x="568" y="508"/>
                  </a:lnTo>
                  <a:lnTo>
                    <a:pt x="560" y="515"/>
                  </a:lnTo>
                  <a:lnTo>
                    <a:pt x="575" y="515"/>
                  </a:lnTo>
                  <a:lnTo>
                    <a:pt x="553" y="531"/>
                  </a:lnTo>
                  <a:lnTo>
                    <a:pt x="621" y="485"/>
                  </a:lnTo>
                  <a:lnTo>
                    <a:pt x="613" y="493"/>
                  </a:lnTo>
                  <a:lnTo>
                    <a:pt x="621" y="477"/>
                  </a:lnTo>
                  <a:lnTo>
                    <a:pt x="636" y="470"/>
                  </a:lnTo>
                  <a:lnTo>
                    <a:pt x="628" y="447"/>
                  </a:lnTo>
                  <a:lnTo>
                    <a:pt x="644" y="440"/>
                  </a:lnTo>
                  <a:lnTo>
                    <a:pt x="644" y="455"/>
                  </a:lnTo>
                  <a:lnTo>
                    <a:pt x="659" y="455"/>
                  </a:lnTo>
                  <a:lnTo>
                    <a:pt x="644" y="462"/>
                  </a:lnTo>
                  <a:lnTo>
                    <a:pt x="697" y="447"/>
                  </a:lnTo>
                  <a:lnTo>
                    <a:pt x="689" y="440"/>
                  </a:lnTo>
                  <a:lnTo>
                    <a:pt x="697" y="424"/>
                  </a:lnTo>
                  <a:lnTo>
                    <a:pt x="712" y="356"/>
                  </a:lnTo>
                  <a:lnTo>
                    <a:pt x="681" y="295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29" name="Freeform 248"/>
            <p:cNvSpPr>
              <a:spLocks/>
            </p:cNvSpPr>
            <p:nvPr/>
          </p:nvSpPr>
          <p:spPr bwMode="auto">
            <a:xfrm>
              <a:off x="2331" y="2278"/>
              <a:ext cx="712" cy="690"/>
            </a:xfrm>
            <a:custGeom>
              <a:avLst/>
              <a:gdLst>
                <a:gd name="T0" fmla="*/ 681 w 712"/>
                <a:gd name="T1" fmla="*/ 197 h 690"/>
                <a:gd name="T2" fmla="*/ 613 w 712"/>
                <a:gd name="T3" fmla="*/ 174 h 690"/>
                <a:gd name="T4" fmla="*/ 560 w 712"/>
                <a:gd name="T5" fmla="*/ 189 h 690"/>
                <a:gd name="T6" fmla="*/ 538 w 712"/>
                <a:gd name="T7" fmla="*/ 182 h 690"/>
                <a:gd name="T8" fmla="*/ 515 w 712"/>
                <a:gd name="T9" fmla="*/ 189 h 690"/>
                <a:gd name="T10" fmla="*/ 500 w 712"/>
                <a:gd name="T11" fmla="*/ 182 h 690"/>
                <a:gd name="T12" fmla="*/ 470 w 712"/>
                <a:gd name="T13" fmla="*/ 174 h 690"/>
                <a:gd name="T14" fmla="*/ 447 w 712"/>
                <a:gd name="T15" fmla="*/ 166 h 690"/>
                <a:gd name="T16" fmla="*/ 401 w 712"/>
                <a:gd name="T17" fmla="*/ 136 h 690"/>
                <a:gd name="T18" fmla="*/ 364 w 712"/>
                <a:gd name="T19" fmla="*/ 129 h 690"/>
                <a:gd name="T20" fmla="*/ 220 w 712"/>
                <a:gd name="T21" fmla="*/ 0 h 690"/>
                <a:gd name="T22" fmla="*/ 0 w 712"/>
                <a:gd name="T23" fmla="*/ 265 h 690"/>
                <a:gd name="T24" fmla="*/ 84 w 712"/>
                <a:gd name="T25" fmla="*/ 364 h 690"/>
                <a:gd name="T26" fmla="*/ 167 w 712"/>
                <a:gd name="T27" fmla="*/ 477 h 690"/>
                <a:gd name="T28" fmla="*/ 205 w 712"/>
                <a:gd name="T29" fmla="*/ 432 h 690"/>
                <a:gd name="T30" fmla="*/ 273 w 712"/>
                <a:gd name="T31" fmla="*/ 432 h 690"/>
                <a:gd name="T32" fmla="*/ 333 w 712"/>
                <a:gd name="T33" fmla="*/ 531 h 690"/>
                <a:gd name="T34" fmla="*/ 379 w 712"/>
                <a:gd name="T35" fmla="*/ 614 h 690"/>
                <a:gd name="T36" fmla="*/ 447 w 712"/>
                <a:gd name="T37" fmla="*/ 675 h 690"/>
                <a:gd name="T38" fmla="*/ 492 w 712"/>
                <a:gd name="T39" fmla="*/ 690 h 690"/>
                <a:gd name="T40" fmla="*/ 485 w 712"/>
                <a:gd name="T41" fmla="*/ 629 h 690"/>
                <a:gd name="T42" fmla="*/ 477 w 712"/>
                <a:gd name="T43" fmla="*/ 599 h 690"/>
                <a:gd name="T44" fmla="*/ 485 w 712"/>
                <a:gd name="T45" fmla="*/ 599 h 690"/>
                <a:gd name="T46" fmla="*/ 485 w 712"/>
                <a:gd name="T47" fmla="*/ 599 h 690"/>
                <a:gd name="T48" fmla="*/ 507 w 712"/>
                <a:gd name="T49" fmla="*/ 569 h 690"/>
                <a:gd name="T50" fmla="*/ 492 w 712"/>
                <a:gd name="T51" fmla="*/ 561 h 690"/>
                <a:gd name="T52" fmla="*/ 515 w 712"/>
                <a:gd name="T53" fmla="*/ 546 h 690"/>
                <a:gd name="T54" fmla="*/ 507 w 712"/>
                <a:gd name="T55" fmla="*/ 546 h 690"/>
                <a:gd name="T56" fmla="*/ 530 w 712"/>
                <a:gd name="T57" fmla="*/ 523 h 690"/>
                <a:gd name="T58" fmla="*/ 553 w 712"/>
                <a:gd name="T59" fmla="*/ 523 h 690"/>
                <a:gd name="T60" fmla="*/ 553 w 712"/>
                <a:gd name="T61" fmla="*/ 508 h 690"/>
                <a:gd name="T62" fmla="*/ 568 w 712"/>
                <a:gd name="T63" fmla="*/ 508 h 690"/>
                <a:gd name="T64" fmla="*/ 575 w 712"/>
                <a:gd name="T65" fmla="*/ 515 h 690"/>
                <a:gd name="T66" fmla="*/ 621 w 712"/>
                <a:gd name="T67" fmla="*/ 485 h 690"/>
                <a:gd name="T68" fmla="*/ 621 w 712"/>
                <a:gd name="T69" fmla="*/ 477 h 690"/>
                <a:gd name="T70" fmla="*/ 628 w 712"/>
                <a:gd name="T71" fmla="*/ 447 h 690"/>
                <a:gd name="T72" fmla="*/ 644 w 712"/>
                <a:gd name="T73" fmla="*/ 455 h 690"/>
                <a:gd name="T74" fmla="*/ 644 w 712"/>
                <a:gd name="T75" fmla="*/ 462 h 690"/>
                <a:gd name="T76" fmla="*/ 689 w 712"/>
                <a:gd name="T77" fmla="*/ 440 h 690"/>
                <a:gd name="T78" fmla="*/ 712 w 712"/>
                <a:gd name="T79" fmla="*/ 356 h 690"/>
                <a:gd name="T80" fmla="*/ 681 w 712"/>
                <a:gd name="T81" fmla="*/ 303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12" h="690">
                  <a:moveTo>
                    <a:pt x="681" y="295"/>
                  </a:moveTo>
                  <a:lnTo>
                    <a:pt x="681" y="197"/>
                  </a:lnTo>
                  <a:lnTo>
                    <a:pt x="659" y="189"/>
                  </a:lnTo>
                  <a:lnTo>
                    <a:pt x="613" y="174"/>
                  </a:lnTo>
                  <a:lnTo>
                    <a:pt x="568" y="182"/>
                  </a:lnTo>
                  <a:lnTo>
                    <a:pt x="560" y="189"/>
                  </a:lnTo>
                  <a:lnTo>
                    <a:pt x="545" y="174"/>
                  </a:lnTo>
                  <a:lnTo>
                    <a:pt x="538" y="182"/>
                  </a:lnTo>
                  <a:lnTo>
                    <a:pt x="522" y="174"/>
                  </a:lnTo>
                  <a:lnTo>
                    <a:pt x="515" y="189"/>
                  </a:lnTo>
                  <a:lnTo>
                    <a:pt x="515" y="174"/>
                  </a:lnTo>
                  <a:lnTo>
                    <a:pt x="500" y="182"/>
                  </a:lnTo>
                  <a:lnTo>
                    <a:pt x="485" y="166"/>
                  </a:lnTo>
                  <a:lnTo>
                    <a:pt x="470" y="174"/>
                  </a:lnTo>
                  <a:lnTo>
                    <a:pt x="462" y="159"/>
                  </a:lnTo>
                  <a:lnTo>
                    <a:pt x="447" y="166"/>
                  </a:lnTo>
                  <a:lnTo>
                    <a:pt x="409" y="151"/>
                  </a:lnTo>
                  <a:lnTo>
                    <a:pt x="401" y="136"/>
                  </a:lnTo>
                  <a:lnTo>
                    <a:pt x="379" y="144"/>
                  </a:lnTo>
                  <a:lnTo>
                    <a:pt x="364" y="129"/>
                  </a:lnTo>
                  <a:lnTo>
                    <a:pt x="371" y="7"/>
                  </a:lnTo>
                  <a:lnTo>
                    <a:pt x="220" y="0"/>
                  </a:lnTo>
                  <a:lnTo>
                    <a:pt x="197" y="280"/>
                  </a:lnTo>
                  <a:lnTo>
                    <a:pt x="0" y="265"/>
                  </a:lnTo>
                  <a:lnTo>
                    <a:pt x="8" y="280"/>
                  </a:lnTo>
                  <a:lnTo>
                    <a:pt x="84" y="364"/>
                  </a:lnTo>
                  <a:lnTo>
                    <a:pt x="106" y="432"/>
                  </a:lnTo>
                  <a:lnTo>
                    <a:pt x="167" y="477"/>
                  </a:lnTo>
                  <a:lnTo>
                    <a:pt x="189" y="462"/>
                  </a:lnTo>
                  <a:lnTo>
                    <a:pt x="205" y="432"/>
                  </a:lnTo>
                  <a:lnTo>
                    <a:pt x="227" y="424"/>
                  </a:lnTo>
                  <a:lnTo>
                    <a:pt x="273" y="432"/>
                  </a:lnTo>
                  <a:lnTo>
                    <a:pt x="311" y="477"/>
                  </a:lnTo>
                  <a:lnTo>
                    <a:pt x="333" y="531"/>
                  </a:lnTo>
                  <a:lnTo>
                    <a:pt x="379" y="576"/>
                  </a:lnTo>
                  <a:lnTo>
                    <a:pt x="379" y="614"/>
                  </a:lnTo>
                  <a:lnTo>
                    <a:pt x="394" y="652"/>
                  </a:lnTo>
                  <a:lnTo>
                    <a:pt x="447" y="675"/>
                  </a:lnTo>
                  <a:lnTo>
                    <a:pt x="477" y="675"/>
                  </a:lnTo>
                  <a:lnTo>
                    <a:pt x="492" y="690"/>
                  </a:lnTo>
                  <a:lnTo>
                    <a:pt x="507" y="682"/>
                  </a:lnTo>
                  <a:lnTo>
                    <a:pt x="485" y="629"/>
                  </a:lnTo>
                  <a:lnTo>
                    <a:pt x="492" y="599"/>
                  </a:lnTo>
                  <a:lnTo>
                    <a:pt x="477" y="599"/>
                  </a:lnTo>
                  <a:lnTo>
                    <a:pt x="477" y="584"/>
                  </a:lnTo>
                  <a:lnTo>
                    <a:pt x="485" y="599"/>
                  </a:lnTo>
                  <a:lnTo>
                    <a:pt x="485" y="584"/>
                  </a:lnTo>
                  <a:lnTo>
                    <a:pt x="485" y="599"/>
                  </a:lnTo>
                  <a:lnTo>
                    <a:pt x="492" y="599"/>
                  </a:lnTo>
                  <a:lnTo>
                    <a:pt x="507" y="569"/>
                  </a:lnTo>
                  <a:lnTo>
                    <a:pt x="500" y="576"/>
                  </a:lnTo>
                  <a:lnTo>
                    <a:pt x="492" y="561"/>
                  </a:lnTo>
                  <a:lnTo>
                    <a:pt x="507" y="561"/>
                  </a:lnTo>
                  <a:lnTo>
                    <a:pt x="515" y="546"/>
                  </a:lnTo>
                  <a:lnTo>
                    <a:pt x="507" y="553"/>
                  </a:lnTo>
                  <a:lnTo>
                    <a:pt x="507" y="546"/>
                  </a:lnTo>
                  <a:lnTo>
                    <a:pt x="530" y="538"/>
                  </a:lnTo>
                  <a:lnTo>
                    <a:pt x="530" y="523"/>
                  </a:lnTo>
                  <a:lnTo>
                    <a:pt x="538" y="531"/>
                  </a:lnTo>
                  <a:lnTo>
                    <a:pt x="553" y="523"/>
                  </a:lnTo>
                  <a:lnTo>
                    <a:pt x="538" y="508"/>
                  </a:lnTo>
                  <a:lnTo>
                    <a:pt x="553" y="508"/>
                  </a:lnTo>
                  <a:lnTo>
                    <a:pt x="545" y="515"/>
                  </a:lnTo>
                  <a:lnTo>
                    <a:pt x="568" y="508"/>
                  </a:lnTo>
                  <a:lnTo>
                    <a:pt x="560" y="515"/>
                  </a:lnTo>
                  <a:lnTo>
                    <a:pt x="575" y="515"/>
                  </a:lnTo>
                  <a:lnTo>
                    <a:pt x="553" y="531"/>
                  </a:lnTo>
                  <a:lnTo>
                    <a:pt x="621" y="485"/>
                  </a:lnTo>
                  <a:lnTo>
                    <a:pt x="613" y="493"/>
                  </a:lnTo>
                  <a:lnTo>
                    <a:pt x="621" y="477"/>
                  </a:lnTo>
                  <a:lnTo>
                    <a:pt x="636" y="470"/>
                  </a:lnTo>
                  <a:lnTo>
                    <a:pt x="628" y="447"/>
                  </a:lnTo>
                  <a:lnTo>
                    <a:pt x="644" y="440"/>
                  </a:lnTo>
                  <a:lnTo>
                    <a:pt x="644" y="455"/>
                  </a:lnTo>
                  <a:lnTo>
                    <a:pt x="659" y="455"/>
                  </a:lnTo>
                  <a:lnTo>
                    <a:pt x="644" y="462"/>
                  </a:lnTo>
                  <a:lnTo>
                    <a:pt x="697" y="447"/>
                  </a:lnTo>
                  <a:lnTo>
                    <a:pt x="689" y="440"/>
                  </a:lnTo>
                  <a:lnTo>
                    <a:pt x="697" y="424"/>
                  </a:lnTo>
                  <a:lnTo>
                    <a:pt x="712" y="356"/>
                  </a:lnTo>
                  <a:lnTo>
                    <a:pt x="681" y="295"/>
                  </a:lnTo>
                  <a:lnTo>
                    <a:pt x="681" y="303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30" name="Freeform 249"/>
            <p:cNvSpPr>
              <a:spLocks/>
            </p:cNvSpPr>
            <p:nvPr/>
          </p:nvSpPr>
          <p:spPr bwMode="auto">
            <a:xfrm>
              <a:off x="2831" y="2824"/>
              <a:ext cx="30" cy="60"/>
            </a:xfrm>
            <a:custGeom>
              <a:avLst/>
              <a:gdLst>
                <a:gd name="T0" fmla="*/ 30 w 30"/>
                <a:gd name="T1" fmla="*/ 0 h 60"/>
                <a:gd name="T2" fmla="*/ 0 w 30"/>
                <a:gd name="T3" fmla="*/ 60 h 60"/>
                <a:gd name="T4" fmla="*/ 7 w 30"/>
                <a:gd name="T5" fmla="*/ 30 h 60"/>
                <a:gd name="T6" fmla="*/ 30 w 30"/>
                <a:gd name="T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60">
                  <a:moveTo>
                    <a:pt x="30" y="0"/>
                  </a:moveTo>
                  <a:lnTo>
                    <a:pt x="0" y="60"/>
                  </a:lnTo>
                  <a:lnTo>
                    <a:pt x="7" y="3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31" name="Freeform 250"/>
            <p:cNvSpPr>
              <a:spLocks/>
            </p:cNvSpPr>
            <p:nvPr/>
          </p:nvSpPr>
          <p:spPr bwMode="auto">
            <a:xfrm>
              <a:off x="2831" y="2824"/>
              <a:ext cx="30" cy="60"/>
            </a:xfrm>
            <a:custGeom>
              <a:avLst/>
              <a:gdLst>
                <a:gd name="T0" fmla="*/ 30 w 30"/>
                <a:gd name="T1" fmla="*/ 0 h 60"/>
                <a:gd name="T2" fmla="*/ 0 w 30"/>
                <a:gd name="T3" fmla="*/ 60 h 60"/>
                <a:gd name="T4" fmla="*/ 7 w 30"/>
                <a:gd name="T5" fmla="*/ 30 h 60"/>
                <a:gd name="T6" fmla="*/ 30 w 30"/>
                <a:gd name="T7" fmla="*/ 0 h 60"/>
                <a:gd name="T8" fmla="*/ 30 w 30"/>
                <a:gd name="T9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0">
                  <a:moveTo>
                    <a:pt x="30" y="0"/>
                  </a:moveTo>
                  <a:lnTo>
                    <a:pt x="0" y="60"/>
                  </a:lnTo>
                  <a:lnTo>
                    <a:pt x="7" y="30"/>
                  </a:lnTo>
                  <a:lnTo>
                    <a:pt x="30" y="0"/>
                  </a:lnTo>
                  <a:lnTo>
                    <a:pt x="30" y="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32" name="Freeform 251"/>
            <p:cNvSpPr>
              <a:spLocks/>
            </p:cNvSpPr>
            <p:nvPr/>
          </p:nvSpPr>
          <p:spPr bwMode="auto">
            <a:xfrm>
              <a:off x="1998" y="1853"/>
              <a:ext cx="288" cy="356"/>
            </a:xfrm>
            <a:custGeom>
              <a:avLst/>
              <a:gdLst>
                <a:gd name="T0" fmla="*/ 288 w 288"/>
                <a:gd name="T1" fmla="*/ 106 h 356"/>
                <a:gd name="T2" fmla="*/ 190 w 288"/>
                <a:gd name="T3" fmla="*/ 91 h 356"/>
                <a:gd name="T4" fmla="*/ 197 w 288"/>
                <a:gd name="T5" fmla="*/ 23 h 356"/>
                <a:gd name="T6" fmla="*/ 61 w 288"/>
                <a:gd name="T7" fmla="*/ 0 h 356"/>
                <a:gd name="T8" fmla="*/ 0 w 288"/>
                <a:gd name="T9" fmla="*/ 318 h 356"/>
                <a:gd name="T10" fmla="*/ 250 w 288"/>
                <a:gd name="T11" fmla="*/ 356 h 356"/>
                <a:gd name="T12" fmla="*/ 288 w 288"/>
                <a:gd name="T13" fmla="*/ 10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356">
                  <a:moveTo>
                    <a:pt x="288" y="106"/>
                  </a:moveTo>
                  <a:lnTo>
                    <a:pt x="190" y="91"/>
                  </a:lnTo>
                  <a:lnTo>
                    <a:pt x="197" y="23"/>
                  </a:lnTo>
                  <a:lnTo>
                    <a:pt x="61" y="0"/>
                  </a:lnTo>
                  <a:lnTo>
                    <a:pt x="0" y="318"/>
                  </a:lnTo>
                  <a:lnTo>
                    <a:pt x="250" y="356"/>
                  </a:lnTo>
                  <a:lnTo>
                    <a:pt x="288" y="106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33" name="Freeform 252"/>
            <p:cNvSpPr>
              <a:spLocks/>
            </p:cNvSpPr>
            <p:nvPr/>
          </p:nvSpPr>
          <p:spPr bwMode="auto">
            <a:xfrm>
              <a:off x="1998" y="1853"/>
              <a:ext cx="288" cy="356"/>
            </a:xfrm>
            <a:custGeom>
              <a:avLst/>
              <a:gdLst>
                <a:gd name="T0" fmla="*/ 288 w 288"/>
                <a:gd name="T1" fmla="*/ 106 h 356"/>
                <a:gd name="T2" fmla="*/ 190 w 288"/>
                <a:gd name="T3" fmla="*/ 91 h 356"/>
                <a:gd name="T4" fmla="*/ 197 w 288"/>
                <a:gd name="T5" fmla="*/ 23 h 356"/>
                <a:gd name="T6" fmla="*/ 61 w 288"/>
                <a:gd name="T7" fmla="*/ 0 h 356"/>
                <a:gd name="T8" fmla="*/ 0 w 288"/>
                <a:gd name="T9" fmla="*/ 318 h 356"/>
                <a:gd name="T10" fmla="*/ 250 w 288"/>
                <a:gd name="T11" fmla="*/ 356 h 356"/>
                <a:gd name="T12" fmla="*/ 288 w 288"/>
                <a:gd name="T13" fmla="*/ 106 h 356"/>
                <a:gd name="T14" fmla="*/ 288 w 288"/>
                <a:gd name="T15" fmla="*/ 11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356">
                  <a:moveTo>
                    <a:pt x="288" y="106"/>
                  </a:moveTo>
                  <a:lnTo>
                    <a:pt x="190" y="91"/>
                  </a:lnTo>
                  <a:lnTo>
                    <a:pt x="197" y="23"/>
                  </a:lnTo>
                  <a:lnTo>
                    <a:pt x="61" y="0"/>
                  </a:lnTo>
                  <a:lnTo>
                    <a:pt x="0" y="318"/>
                  </a:lnTo>
                  <a:lnTo>
                    <a:pt x="250" y="356"/>
                  </a:lnTo>
                  <a:lnTo>
                    <a:pt x="288" y="106"/>
                  </a:lnTo>
                  <a:lnTo>
                    <a:pt x="288" y="114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34" name="Freeform 253"/>
            <p:cNvSpPr>
              <a:spLocks/>
            </p:cNvSpPr>
            <p:nvPr/>
          </p:nvSpPr>
          <p:spPr bwMode="auto">
            <a:xfrm>
              <a:off x="3936" y="1602"/>
              <a:ext cx="75" cy="160"/>
            </a:xfrm>
            <a:custGeom>
              <a:avLst/>
              <a:gdLst>
                <a:gd name="T0" fmla="*/ 75 w 75"/>
                <a:gd name="T1" fmla="*/ 31 h 160"/>
                <a:gd name="T2" fmla="*/ 60 w 75"/>
                <a:gd name="T3" fmla="*/ 46 h 160"/>
                <a:gd name="T4" fmla="*/ 53 w 75"/>
                <a:gd name="T5" fmla="*/ 99 h 160"/>
                <a:gd name="T6" fmla="*/ 60 w 75"/>
                <a:gd name="T7" fmla="*/ 152 h 160"/>
                <a:gd name="T8" fmla="*/ 30 w 75"/>
                <a:gd name="T9" fmla="*/ 160 h 160"/>
                <a:gd name="T10" fmla="*/ 7 w 75"/>
                <a:gd name="T11" fmla="*/ 99 h 160"/>
                <a:gd name="T12" fmla="*/ 0 w 75"/>
                <a:gd name="T13" fmla="*/ 46 h 160"/>
                <a:gd name="T14" fmla="*/ 0 w 75"/>
                <a:gd name="T15" fmla="*/ 16 h 160"/>
                <a:gd name="T16" fmla="*/ 68 w 75"/>
                <a:gd name="T17" fmla="*/ 0 h 160"/>
                <a:gd name="T18" fmla="*/ 75 w 75"/>
                <a:gd name="T19" fmla="*/ 3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160">
                  <a:moveTo>
                    <a:pt x="75" y="31"/>
                  </a:moveTo>
                  <a:lnTo>
                    <a:pt x="60" y="46"/>
                  </a:lnTo>
                  <a:lnTo>
                    <a:pt x="53" y="99"/>
                  </a:lnTo>
                  <a:lnTo>
                    <a:pt x="60" y="152"/>
                  </a:lnTo>
                  <a:lnTo>
                    <a:pt x="30" y="160"/>
                  </a:lnTo>
                  <a:lnTo>
                    <a:pt x="7" y="99"/>
                  </a:lnTo>
                  <a:lnTo>
                    <a:pt x="0" y="46"/>
                  </a:lnTo>
                  <a:lnTo>
                    <a:pt x="0" y="16"/>
                  </a:lnTo>
                  <a:lnTo>
                    <a:pt x="68" y="0"/>
                  </a:lnTo>
                  <a:lnTo>
                    <a:pt x="75" y="31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35" name="Freeform 254"/>
            <p:cNvSpPr>
              <a:spLocks/>
            </p:cNvSpPr>
            <p:nvPr/>
          </p:nvSpPr>
          <p:spPr bwMode="auto">
            <a:xfrm>
              <a:off x="3936" y="1602"/>
              <a:ext cx="75" cy="160"/>
            </a:xfrm>
            <a:custGeom>
              <a:avLst/>
              <a:gdLst>
                <a:gd name="T0" fmla="*/ 75 w 75"/>
                <a:gd name="T1" fmla="*/ 31 h 160"/>
                <a:gd name="T2" fmla="*/ 60 w 75"/>
                <a:gd name="T3" fmla="*/ 46 h 160"/>
                <a:gd name="T4" fmla="*/ 53 w 75"/>
                <a:gd name="T5" fmla="*/ 99 h 160"/>
                <a:gd name="T6" fmla="*/ 60 w 75"/>
                <a:gd name="T7" fmla="*/ 152 h 160"/>
                <a:gd name="T8" fmla="*/ 30 w 75"/>
                <a:gd name="T9" fmla="*/ 160 h 160"/>
                <a:gd name="T10" fmla="*/ 7 w 75"/>
                <a:gd name="T11" fmla="*/ 99 h 160"/>
                <a:gd name="T12" fmla="*/ 0 w 75"/>
                <a:gd name="T13" fmla="*/ 46 h 160"/>
                <a:gd name="T14" fmla="*/ 0 w 75"/>
                <a:gd name="T15" fmla="*/ 16 h 160"/>
                <a:gd name="T16" fmla="*/ 68 w 75"/>
                <a:gd name="T17" fmla="*/ 0 h 160"/>
                <a:gd name="T18" fmla="*/ 75 w 75"/>
                <a:gd name="T19" fmla="*/ 31 h 160"/>
                <a:gd name="T20" fmla="*/ 75 w 75"/>
                <a:gd name="T21" fmla="*/ 38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60">
                  <a:moveTo>
                    <a:pt x="75" y="31"/>
                  </a:moveTo>
                  <a:lnTo>
                    <a:pt x="60" y="46"/>
                  </a:lnTo>
                  <a:lnTo>
                    <a:pt x="53" y="99"/>
                  </a:lnTo>
                  <a:lnTo>
                    <a:pt x="60" y="152"/>
                  </a:lnTo>
                  <a:lnTo>
                    <a:pt x="30" y="160"/>
                  </a:lnTo>
                  <a:lnTo>
                    <a:pt x="7" y="99"/>
                  </a:lnTo>
                  <a:lnTo>
                    <a:pt x="0" y="46"/>
                  </a:lnTo>
                  <a:lnTo>
                    <a:pt x="0" y="16"/>
                  </a:lnTo>
                  <a:lnTo>
                    <a:pt x="68" y="0"/>
                  </a:lnTo>
                  <a:lnTo>
                    <a:pt x="75" y="31"/>
                  </a:lnTo>
                  <a:lnTo>
                    <a:pt x="75" y="3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36" name="Freeform 255"/>
            <p:cNvSpPr>
              <a:spLocks/>
            </p:cNvSpPr>
            <p:nvPr/>
          </p:nvSpPr>
          <p:spPr bwMode="auto">
            <a:xfrm>
              <a:off x="3535" y="2020"/>
              <a:ext cx="393" cy="220"/>
            </a:xfrm>
            <a:custGeom>
              <a:avLst/>
              <a:gdLst>
                <a:gd name="T0" fmla="*/ 378 w 393"/>
                <a:gd name="T1" fmla="*/ 136 h 220"/>
                <a:gd name="T2" fmla="*/ 363 w 393"/>
                <a:gd name="T3" fmla="*/ 136 h 220"/>
                <a:gd name="T4" fmla="*/ 363 w 393"/>
                <a:gd name="T5" fmla="*/ 144 h 220"/>
                <a:gd name="T6" fmla="*/ 355 w 393"/>
                <a:gd name="T7" fmla="*/ 151 h 220"/>
                <a:gd name="T8" fmla="*/ 355 w 393"/>
                <a:gd name="T9" fmla="*/ 136 h 220"/>
                <a:gd name="T10" fmla="*/ 333 w 393"/>
                <a:gd name="T11" fmla="*/ 129 h 220"/>
                <a:gd name="T12" fmla="*/ 333 w 393"/>
                <a:gd name="T13" fmla="*/ 121 h 220"/>
                <a:gd name="T14" fmla="*/ 355 w 393"/>
                <a:gd name="T15" fmla="*/ 144 h 220"/>
                <a:gd name="T16" fmla="*/ 363 w 393"/>
                <a:gd name="T17" fmla="*/ 129 h 220"/>
                <a:gd name="T18" fmla="*/ 348 w 393"/>
                <a:gd name="T19" fmla="*/ 121 h 220"/>
                <a:gd name="T20" fmla="*/ 355 w 393"/>
                <a:gd name="T21" fmla="*/ 121 h 220"/>
                <a:gd name="T22" fmla="*/ 348 w 393"/>
                <a:gd name="T23" fmla="*/ 106 h 220"/>
                <a:gd name="T24" fmla="*/ 363 w 393"/>
                <a:gd name="T25" fmla="*/ 113 h 220"/>
                <a:gd name="T26" fmla="*/ 363 w 393"/>
                <a:gd name="T27" fmla="*/ 106 h 220"/>
                <a:gd name="T28" fmla="*/ 348 w 393"/>
                <a:gd name="T29" fmla="*/ 106 h 220"/>
                <a:gd name="T30" fmla="*/ 355 w 393"/>
                <a:gd name="T31" fmla="*/ 98 h 220"/>
                <a:gd name="T32" fmla="*/ 340 w 393"/>
                <a:gd name="T33" fmla="*/ 98 h 220"/>
                <a:gd name="T34" fmla="*/ 317 w 393"/>
                <a:gd name="T35" fmla="*/ 76 h 220"/>
                <a:gd name="T36" fmla="*/ 355 w 393"/>
                <a:gd name="T37" fmla="*/ 98 h 220"/>
                <a:gd name="T38" fmla="*/ 355 w 393"/>
                <a:gd name="T39" fmla="*/ 76 h 220"/>
                <a:gd name="T40" fmla="*/ 340 w 393"/>
                <a:gd name="T41" fmla="*/ 76 h 220"/>
                <a:gd name="T42" fmla="*/ 333 w 393"/>
                <a:gd name="T43" fmla="*/ 68 h 220"/>
                <a:gd name="T44" fmla="*/ 317 w 393"/>
                <a:gd name="T45" fmla="*/ 68 h 220"/>
                <a:gd name="T46" fmla="*/ 295 w 393"/>
                <a:gd name="T47" fmla="*/ 60 h 220"/>
                <a:gd name="T48" fmla="*/ 295 w 393"/>
                <a:gd name="T49" fmla="*/ 38 h 220"/>
                <a:gd name="T50" fmla="*/ 302 w 393"/>
                <a:gd name="T51" fmla="*/ 22 h 220"/>
                <a:gd name="T52" fmla="*/ 264 w 393"/>
                <a:gd name="T53" fmla="*/ 0 h 220"/>
                <a:gd name="T54" fmla="*/ 264 w 393"/>
                <a:gd name="T55" fmla="*/ 15 h 220"/>
                <a:gd name="T56" fmla="*/ 234 w 393"/>
                <a:gd name="T57" fmla="*/ 0 h 220"/>
                <a:gd name="T58" fmla="*/ 234 w 393"/>
                <a:gd name="T59" fmla="*/ 15 h 220"/>
                <a:gd name="T60" fmla="*/ 219 w 393"/>
                <a:gd name="T61" fmla="*/ 45 h 220"/>
                <a:gd name="T62" fmla="*/ 211 w 393"/>
                <a:gd name="T63" fmla="*/ 45 h 220"/>
                <a:gd name="T64" fmla="*/ 196 w 393"/>
                <a:gd name="T65" fmla="*/ 76 h 220"/>
                <a:gd name="T66" fmla="*/ 181 w 393"/>
                <a:gd name="T67" fmla="*/ 68 h 220"/>
                <a:gd name="T68" fmla="*/ 151 w 393"/>
                <a:gd name="T69" fmla="*/ 144 h 220"/>
                <a:gd name="T70" fmla="*/ 90 w 393"/>
                <a:gd name="T71" fmla="*/ 167 h 220"/>
                <a:gd name="T72" fmla="*/ 75 w 393"/>
                <a:gd name="T73" fmla="*/ 151 h 220"/>
                <a:gd name="T74" fmla="*/ 22 w 393"/>
                <a:gd name="T75" fmla="*/ 212 h 220"/>
                <a:gd name="T76" fmla="*/ 0 w 393"/>
                <a:gd name="T77" fmla="*/ 220 h 220"/>
                <a:gd name="T78" fmla="*/ 98 w 393"/>
                <a:gd name="T79" fmla="*/ 212 h 220"/>
                <a:gd name="T80" fmla="*/ 378 w 393"/>
                <a:gd name="T81" fmla="*/ 159 h 220"/>
                <a:gd name="T82" fmla="*/ 386 w 393"/>
                <a:gd name="T83" fmla="*/ 159 h 220"/>
                <a:gd name="T84" fmla="*/ 378 w 393"/>
                <a:gd name="T85" fmla="*/ 151 h 220"/>
                <a:gd name="T86" fmla="*/ 386 w 393"/>
                <a:gd name="T87" fmla="*/ 159 h 220"/>
                <a:gd name="T88" fmla="*/ 386 w 393"/>
                <a:gd name="T89" fmla="*/ 151 h 220"/>
                <a:gd name="T90" fmla="*/ 393 w 393"/>
                <a:gd name="T91" fmla="*/ 159 h 220"/>
                <a:gd name="T92" fmla="*/ 378 w 393"/>
                <a:gd name="T93" fmla="*/ 13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3" h="220">
                  <a:moveTo>
                    <a:pt x="378" y="136"/>
                  </a:moveTo>
                  <a:lnTo>
                    <a:pt x="363" y="136"/>
                  </a:lnTo>
                  <a:lnTo>
                    <a:pt x="363" y="144"/>
                  </a:lnTo>
                  <a:lnTo>
                    <a:pt x="355" y="151"/>
                  </a:lnTo>
                  <a:lnTo>
                    <a:pt x="355" y="136"/>
                  </a:lnTo>
                  <a:lnTo>
                    <a:pt x="333" y="129"/>
                  </a:lnTo>
                  <a:lnTo>
                    <a:pt x="333" y="121"/>
                  </a:lnTo>
                  <a:lnTo>
                    <a:pt x="355" y="144"/>
                  </a:lnTo>
                  <a:lnTo>
                    <a:pt x="363" y="129"/>
                  </a:lnTo>
                  <a:lnTo>
                    <a:pt x="348" y="121"/>
                  </a:lnTo>
                  <a:lnTo>
                    <a:pt x="355" y="121"/>
                  </a:lnTo>
                  <a:lnTo>
                    <a:pt x="348" y="106"/>
                  </a:lnTo>
                  <a:lnTo>
                    <a:pt x="363" y="113"/>
                  </a:lnTo>
                  <a:lnTo>
                    <a:pt x="363" y="106"/>
                  </a:lnTo>
                  <a:lnTo>
                    <a:pt x="348" y="106"/>
                  </a:lnTo>
                  <a:lnTo>
                    <a:pt x="355" y="98"/>
                  </a:lnTo>
                  <a:lnTo>
                    <a:pt x="340" y="98"/>
                  </a:lnTo>
                  <a:lnTo>
                    <a:pt x="317" y="76"/>
                  </a:lnTo>
                  <a:lnTo>
                    <a:pt x="355" y="98"/>
                  </a:lnTo>
                  <a:lnTo>
                    <a:pt x="355" y="76"/>
                  </a:lnTo>
                  <a:lnTo>
                    <a:pt x="340" y="76"/>
                  </a:lnTo>
                  <a:lnTo>
                    <a:pt x="333" y="68"/>
                  </a:lnTo>
                  <a:lnTo>
                    <a:pt x="317" y="68"/>
                  </a:lnTo>
                  <a:lnTo>
                    <a:pt x="295" y="60"/>
                  </a:lnTo>
                  <a:lnTo>
                    <a:pt x="295" y="38"/>
                  </a:lnTo>
                  <a:lnTo>
                    <a:pt x="302" y="22"/>
                  </a:lnTo>
                  <a:lnTo>
                    <a:pt x="264" y="0"/>
                  </a:lnTo>
                  <a:lnTo>
                    <a:pt x="264" y="15"/>
                  </a:lnTo>
                  <a:lnTo>
                    <a:pt x="234" y="0"/>
                  </a:lnTo>
                  <a:lnTo>
                    <a:pt x="234" y="15"/>
                  </a:lnTo>
                  <a:lnTo>
                    <a:pt x="219" y="45"/>
                  </a:lnTo>
                  <a:lnTo>
                    <a:pt x="211" y="45"/>
                  </a:lnTo>
                  <a:lnTo>
                    <a:pt x="196" y="76"/>
                  </a:lnTo>
                  <a:lnTo>
                    <a:pt x="181" y="68"/>
                  </a:lnTo>
                  <a:lnTo>
                    <a:pt x="151" y="144"/>
                  </a:lnTo>
                  <a:lnTo>
                    <a:pt x="90" y="167"/>
                  </a:lnTo>
                  <a:lnTo>
                    <a:pt x="75" y="151"/>
                  </a:lnTo>
                  <a:lnTo>
                    <a:pt x="22" y="212"/>
                  </a:lnTo>
                  <a:lnTo>
                    <a:pt x="0" y="220"/>
                  </a:lnTo>
                  <a:lnTo>
                    <a:pt x="98" y="212"/>
                  </a:lnTo>
                  <a:lnTo>
                    <a:pt x="378" y="159"/>
                  </a:lnTo>
                  <a:lnTo>
                    <a:pt x="386" y="159"/>
                  </a:lnTo>
                  <a:lnTo>
                    <a:pt x="378" y="151"/>
                  </a:lnTo>
                  <a:lnTo>
                    <a:pt x="386" y="159"/>
                  </a:lnTo>
                  <a:lnTo>
                    <a:pt x="386" y="151"/>
                  </a:lnTo>
                  <a:lnTo>
                    <a:pt x="393" y="159"/>
                  </a:lnTo>
                  <a:lnTo>
                    <a:pt x="378" y="136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37" name="Freeform 256"/>
            <p:cNvSpPr>
              <a:spLocks/>
            </p:cNvSpPr>
            <p:nvPr/>
          </p:nvSpPr>
          <p:spPr bwMode="auto">
            <a:xfrm>
              <a:off x="3535" y="2020"/>
              <a:ext cx="393" cy="220"/>
            </a:xfrm>
            <a:custGeom>
              <a:avLst/>
              <a:gdLst>
                <a:gd name="T0" fmla="*/ 378 w 393"/>
                <a:gd name="T1" fmla="*/ 136 h 220"/>
                <a:gd name="T2" fmla="*/ 363 w 393"/>
                <a:gd name="T3" fmla="*/ 136 h 220"/>
                <a:gd name="T4" fmla="*/ 363 w 393"/>
                <a:gd name="T5" fmla="*/ 144 h 220"/>
                <a:gd name="T6" fmla="*/ 355 w 393"/>
                <a:gd name="T7" fmla="*/ 151 h 220"/>
                <a:gd name="T8" fmla="*/ 355 w 393"/>
                <a:gd name="T9" fmla="*/ 136 h 220"/>
                <a:gd name="T10" fmla="*/ 333 w 393"/>
                <a:gd name="T11" fmla="*/ 129 h 220"/>
                <a:gd name="T12" fmla="*/ 333 w 393"/>
                <a:gd name="T13" fmla="*/ 121 h 220"/>
                <a:gd name="T14" fmla="*/ 355 w 393"/>
                <a:gd name="T15" fmla="*/ 144 h 220"/>
                <a:gd name="T16" fmla="*/ 363 w 393"/>
                <a:gd name="T17" fmla="*/ 129 h 220"/>
                <a:gd name="T18" fmla="*/ 348 w 393"/>
                <a:gd name="T19" fmla="*/ 121 h 220"/>
                <a:gd name="T20" fmla="*/ 355 w 393"/>
                <a:gd name="T21" fmla="*/ 121 h 220"/>
                <a:gd name="T22" fmla="*/ 348 w 393"/>
                <a:gd name="T23" fmla="*/ 106 h 220"/>
                <a:gd name="T24" fmla="*/ 363 w 393"/>
                <a:gd name="T25" fmla="*/ 113 h 220"/>
                <a:gd name="T26" fmla="*/ 363 w 393"/>
                <a:gd name="T27" fmla="*/ 106 h 220"/>
                <a:gd name="T28" fmla="*/ 348 w 393"/>
                <a:gd name="T29" fmla="*/ 106 h 220"/>
                <a:gd name="T30" fmla="*/ 355 w 393"/>
                <a:gd name="T31" fmla="*/ 98 h 220"/>
                <a:gd name="T32" fmla="*/ 340 w 393"/>
                <a:gd name="T33" fmla="*/ 98 h 220"/>
                <a:gd name="T34" fmla="*/ 317 w 393"/>
                <a:gd name="T35" fmla="*/ 76 h 220"/>
                <a:gd name="T36" fmla="*/ 355 w 393"/>
                <a:gd name="T37" fmla="*/ 98 h 220"/>
                <a:gd name="T38" fmla="*/ 355 w 393"/>
                <a:gd name="T39" fmla="*/ 76 h 220"/>
                <a:gd name="T40" fmla="*/ 340 w 393"/>
                <a:gd name="T41" fmla="*/ 76 h 220"/>
                <a:gd name="T42" fmla="*/ 333 w 393"/>
                <a:gd name="T43" fmla="*/ 68 h 220"/>
                <a:gd name="T44" fmla="*/ 317 w 393"/>
                <a:gd name="T45" fmla="*/ 68 h 220"/>
                <a:gd name="T46" fmla="*/ 295 w 393"/>
                <a:gd name="T47" fmla="*/ 60 h 220"/>
                <a:gd name="T48" fmla="*/ 295 w 393"/>
                <a:gd name="T49" fmla="*/ 38 h 220"/>
                <a:gd name="T50" fmla="*/ 302 w 393"/>
                <a:gd name="T51" fmla="*/ 22 h 220"/>
                <a:gd name="T52" fmla="*/ 264 w 393"/>
                <a:gd name="T53" fmla="*/ 0 h 220"/>
                <a:gd name="T54" fmla="*/ 264 w 393"/>
                <a:gd name="T55" fmla="*/ 15 h 220"/>
                <a:gd name="T56" fmla="*/ 234 w 393"/>
                <a:gd name="T57" fmla="*/ 0 h 220"/>
                <a:gd name="T58" fmla="*/ 234 w 393"/>
                <a:gd name="T59" fmla="*/ 15 h 220"/>
                <a:gd name="T60" fmla="*/ 219 w 393"/>
                <a:gd name="T61" fmla="*/ 45 h 220"/>
                <a:gd name="T62" fmla="*/ 211 w 393"/>
                <a:gd name="T63" fmla="*/ 45 h 220"/>
                <a:gd name="T64" fmla="*/ 196 w 393"/>
                <a:gd name="T65" fmla="*/ 76 h 220"/>
                <a:gd name="T66" fmla="*/ 181 w 393"/>
                <a:gd name="T67" fmla="*/ 68 h 220"/>
                <a:gd name="T68" fmla="*/ 151 w 393"/>
                <a:gd name="T69" fmla="*/ 144 h 220"/>
                <a:gd name="T70" fmla="*/ 90 w 393"/>
                <a:gd name="T71" fmla="*/ 167 h 220"/>
                <a:gd name="T72" fmla="*/ 75 w 393"/>
                <a:gd name="T73" fmla="*/ 151 h 220"/>
                <a:gd name="T74" fmla="*/ 22 w 393"/>
                <a:gd name="T75" fmla="*/ 212 h 220"/>
                <a:gd name="T76" fmla="*/ 0 w 393"/>
                <a:gd name="T77" fmla="*/ 220 h 220"/>
                <a:gd name="T78" fmla="*/ 98 w 393"/>
                <a:gd name="T79" fmla="*/ 212 h 220"/>
                <a:gd name="T80" fmla="*/ 378 w 393"/>
                <a:gd name="T81" fmla="*/ 159 h 220"/>
                <a:gd name="T82" fmla="*/ 386 w 393"/>
                <a:gd name="T83" fmla="*/ 159 h 220"/>
                <a:gd name="T84" fmla="*/ 378 w 393"/>
                <a:gd name="T85" fmla="*/ 151 h 220"/>
                <a:gd name="T86" fmla="*/ 386 w 393"/>
                <a:gd name="T87" fmla="*/ 159 h 220"/>
                <a:gd name="T88" fmla="*/ 386 w 393"/>
                <a:gd name="T89" fmla="*/ 151 h 220"/>
                <a:gd name="T90" fmla="*/ 393 w 393"/>
                <a:gd name="T91" fmla="*/ 159 h 220"/>
                <a:gd name="T92" fmla="*/ 378 w 393"/>
                <a:gd name="T93" fmla="*/ 136 h 220"/>
                <a:gd name="T94" fmla="*/ 378 w 393"/>
                <a:gd name="T95" fmla="*/ 144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93" h="220">
                  <a:moveTo>
                    <a:pt x="378" y="136"/>
                  </a:moveTo>
                  <a:lnTo>
                    <a:pt x="363" y="136"/>
                  </a:lnTo>
                  <a:lnTo>
                    <a:pt x="363" y="144"/>
                  </a:lnTo>
                  <a:lnTo>
                    <a:pt x="355" y="151"/>
                  </a:lnTo>
                  <a:lnTo>
                    <a:pt x="355" y="136"/>
                  </a:lnTo>
                  <a:lnTo>
                    <a:pt x="333" y="129"/>
                  </a:lnTo>
                  <a:lnTo>
                    <a:pt x="333" y="121"/>
                  </a:lnTo>
                  <a:lnTo>
                    <a:pt x="355" y="144"/>
                  </a:lnTo>
                  <a:lnTo>
                    <a:pt x="363" y="129"/>
                  </a:lnTo>
                  <a:lnTo>
                    <a:pt x="348" y="121"/>
                  </a:lnTo>
                  <a:lnTo>
                    <a:pt x="355" y="121"/>
                  </a:lnTo>
                  <a:lnTo>
                    <a:pt x="348" y="106"/>
                  </a:lnTo>
                  <a:lnTo>
                    <a:pt x="363" y="113"/>
                  </a:lnTo>
                  <a:lnTo>
                    <a:pt x="363" y="106"/>
                  </a:lnTo>
                  <a:lnTo>
                    <a:pt x="348" y="106"/>
                  </a:lnTo>
                  <a:lnTo>
                    <a:pt x="355" y="98"/>
                  </a:lnTo>
                  <a:lnTo>
                    <a:pt x="340" y="98"/>
                  </a:lnTo>
                  <a:lnTo>
                    <a:pt x="317" y="76"/>
                  </a:lnTo>
                  <a:lnTo>
                    <a:pt x="355" y="98"/>
                  </a:lnTo>
                  <a:lnTo>
                    <a:pt x="355" y="76"/>
                  </a:lnTo>
                  <a:lnTo>
                    <a:pt x="340" y="76"/>
                  </a:lnTo>
                  <a:lnTo>
                    <a:pt x="333" y="68"/>
                  </a:lnTo>
                  <a:lnTo>
                    <a:pt x="317" y="68"/>
                  </a:lnTo>
                  <a:lnTo>
                    <a:pt x="295" y="60"/>
                  </a:lnTo>
                  <a:lnTo>
                    <a:pt x="295" y="38"/>
                  </a:lnTo>
                  <a:lnTo>
                    <a:pt x="302" y="22"/>
                  </a:lnTo>
                  <a:lnTo>
                    <a:pt x="264" y="0"/>
                  </a:lnTo>
                  <a:lnTo>
                    <a:pt x="264" y="15"/>
                  </a:lnTo>
                  <a:lnTo>
                    <a:pt x="234" y="0"/>
                  </a:lnTo>
                  <a:lnTo>
                    <a:pt x="234" y="15"/>
                  </a:lnTo>
                  <a:lnTo>
                    <a:pt x="219" y="45"/>
                  </a:lnTo>
                  <a:lnTo>
                    <a:pt x="211" y="45"/>
                  </a:lnTo>
                  <a:lnTo>
                    <a:pt x="196" y="76"/>
                  </a:lnTo>
                  <a:lnTo>
                    <a:pt x="181" y="68"/>
                  </a:lnTo>
                  <a:lnTo>
                    <a:pt x="151" y="144"/>
                  </a:lnTo>
                  <a:lnTo>
                    <a:pt x="90" y="167"/>
                  </a:lnTo>
                  <a:lnTo>
                    <a:pt x="75" y="151"/>
                  </a:lnTo>
                  <a:lnTo>
                    <a:pt x="22" y="212"/>
                  </a:lnTo>
                  <a:lnTo>
                    <a:pt x="0" y="220"/>
                  </a:lnTo>
                  <a:lnTo>
                    <a:pt x="98" y="212"/>
                  </a:lnTo>
                  <a:lnTo>
                    <a:pt x="378" y="159"/>
                  </a:lnTo>
                  <a:lnTo>
                    <a:pt x="386" y="159"/>
                  </a:lnTo>
                  <a:lnTo>
                    <a:pt x="378" y="151"/>
                  </a:lnTo>
                  <a:lnTo>
                    <a:pt x="386" y="159"/>
                  </a:lnTo>
                  <a:lnTo>
                    <a:pt x="386" y="151"/>
                  </a:lnTo>
                  <a:lnTo>
                    <a:pt x="393" y="159"/>
                  </a:lnTo>
                  <a:lnTo>
                    <a:pt x="378" y="136"/>
                  </a:lnTo>
                  <a:lnTo>
                    <a:pt x="378" y="144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38" name="Freeform 257"/>
            <p:cNvSpPr>
              <a:spLocks/>
            </p:cNvSpPr>
            <p:nvPr/>
          </p:nvSpPr>
          <p:spPr bwMode="auto">
            <a:xfrm>
              <a:off x="3913" y="2080"/>
              <a:ext cx="15" cy="61"/>
            </a:xfrm>
            <a:custGeom>
              <a:avLst/>
              <a:gdLst>
                <a:gd name="T0" fmla="*/ 15 w 15"/>
                <a:gd name="T1" fmla="*/ 0 h 61"/>
                <a:gd name="T2" fmla="*/ 8 w 15"/>
                <a:gd name="T3" fmla="*/ 8 h 61"/>
                <a:gd name="T4" fmla="*/ 0 w 15"/>
                <a:gd name="T5" fmla="*/ 38 h 61"/>
                <a:gd name="T6" fmla="*/ 0 w 15"/>
                <a:gd name="T7" fmla="*/ 61 h 61"/>
                <a:gd name="T8" fmla="*/ 15 w 15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1">
                  <a:moveTo>
                    <a:pt x="15" y="0"/>
                  </a:moveTo>
                  <a:lnTo>
                    <a:pt x="8" y="8"/>
                  </a:lnTo>
                  <a:lnTo>
                    <a:pt x="0" y="38"/>
                  </a:lnTo>
                  <a:lnTo>
                    <a:pt x="0" y="6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39" name="Freeform 258"/>
            <p:cNvSpPr>
              <a:spLocks/>
            </p:cNvSpPr>
            <p:nvPr/>
          </p:nvSpPr>
          <p:spPr bwMode="auto">
            <a:xfrm>
              <a:off x="3913" y="2080"/>
              <a:ext cx="15" cy="61"/>
            </a:xfrm>
            <a:custGeom>
              <a:avLst/>
              <a:gdLst>
                <a:gd name="T0" fmla="*/ 15 w 15"/>
                <a:gd name="T1" fmla="*/ 0 h 61"/>
                <a:gd name="T2" fmla="*/ 8 w 15"/>
                <a:gd name="T3" fmla="*/ 8 h 61"/>
                <a:gd name="T4" fmla="*/ 0 w 15"/>
                <a:gd name="T5" fmla="*/ 38 h 61"/>
                <a:gd name="T6" fmla="*/ 0 w 15"/>
                <a:gd name="T7" fmla="*/ 61 h 61"/>
                <a:gd name="T8" fmla="*/ 15 w 15"/>
                <a:gd name="T9" fmla="*/ 0 h 61"/>
                <a:gd name="T10" fmla="*/ 15 w 15"/>
                <a:gd name="T11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61">
                  <a:moveTo>
                    <a:pt x="15" y="0"/>
                  </a:moveTo>
                  <a:lnTo>
                    <a:pt x="8" y="8"/>
                  </a:lnTo>
                  <a:lnTo>
                    <a:pt x="0" y="38"/>
                  </a:lnTo>
                  <a:lnTo>
                    <a:pt x="0" y="61"/>
                  </a:lnTo>
                  <a:lnTo>
                    <a:pt x="15" y="0"/>
                  </a:lnTo>
                  <a:lnTo>
                    <a:pt x="15" y="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40" name="Freeform 259"/>
            <p:cNvSpPr>
              <a:spLocks/>
            </p:cNvSpPr>
            <p:nvPr/>
          </p:nvSpPr>
          <p:spPr bwMode="auto">
            <a:xfrm>
              <a:off x="1680" y="1329"/>
              <a:ext cx="341" cy="251"/>
            </a:xfrm>
            <a:custGeom>
              <a:avLst/>
              <a:gdLst>
                <a:gd name="T0" fmla="*/ 303 w 341"/>
                <a:gd name="T1" fmla="*/ 228 h 251"/>
                <a:gd name="T2" fmla="*/ 341 w 341"/>
                <a:gd name="T3" fmla="*/ 61 h 251"/>
                <a:gd name="T4" fmla="*/ 99 w 341"/>
                <a:gd name="T5" fmla="*/ 0 h 251"/>
                <a:gd name="T6" fmla="*/ 106 w 341"/>
                <a:gd name="T7" fmla="*/ 31 h 251"/>
                <a:gd name="T8" fmla="*/ 91 w 341"/>
                <a:gd name="T9" fmla="*/ 38 h 251"/>
                <a:gd name="T10" fmla="*/ 106 w 341"/>
                <a:gd name="T11" fmla="*/ 46 h 251"/>
                <a:gd name="T12" fmla="*/ 99 w 341"/>
                <a:gd name="T13" fmla="*/ 53 h 251"/>
                <a:gd name="T14" fmla="*/ 99 w 341"/>
                <a:gd name="T15" fmla="*/ 61 h 251"/>
                <a:gd name="T16" fmla="*/ 106 w 341"/>
                <a:gd name="T17" fmla="*/ 69 h 251"/>
                <a:gd name="T18" fmla="*/ 91 w 341"/>
                <a:gd name="T19" fmla="*/ 84 h 251"/>
                <a:gd name="T20" fmla="*/ 91 w 341"/>
                <a:gd name="T21" fmla="*/ 107 h 251"/>
                <a:gd name="T22" fmla="*/ 61 w 341"/>
                <a:gd name="T23" fmla="*/ 114 h 251"/>
                <a:gd name="T24" fmla="*/ 53 w 341"/>
                <a:gd name="T25" fmla="*/ 114 h 251"/>
                <a:gd name="T26" fmla="*/ 69 w 341"/>
                <a:gd name="T27" fmla="*/ 99 h 251"/>
                <a:gd name="T28" fmla="*/ 69 w 341"/>
                <a:gd name="T29" fmla="*/ 114 h 251"/>
                <a:gd name="T30" fmla="*/ 76 w 341"/>
                <a:gd name="T31" fmla="*/ 99 h 251"/>
                <a:gd name="T32" fmla="*/ 84 w 341"/>
                <a:gd name="T33" fmla="*/ 91 h 251"/>
                <a:gd name="T34" fmla="*/ 76 w 341"/>
                <a:gd name="T35" fmla="*/ 91 h 251"/>
                <a:gd name="T36" fmla="*/ 84 w 341"/>
                <a:gd name="T37" fmla="*/ 76 h 251"/>
                <a:gd name="T38" fmla="*/ 91 w 341"/>
                <a:gd name="T39" fmla="*/ 84 h 251"/>
                <a:gd name="T40" fmla="*/ 91 w 341"/>
                <a:gd name="T41" fmla="*/ 69 h 251"/>
                <a:gd name="T42" fmla="*/ 61 w 341"/>
                <a:gd name="T43" fmla="*/ 91 h 251"/>
                <a:gd name="T44" fmla="*/ 69 w 341"/>
                <a:gd name="T45" fmla="*/ 99 h 251"/>
                <a:gd name="T46" fmla="*/ 53 w 341"/>
                <a:gd name="T47" fmla="*/ 99 h 251"/>
                <a:gd name="T48" fmla="*/ 76 w 341"/>
                <a:gd name="T49" fmla="*/ 69 h 251"/>
                <a:gd name="T50" fmla="*/ 84 w 341"/>
                <a:gd name="T51" fmla="*/ 53 h 251"/>
                <a:gd name="T52" fmla="*/ 76 w 341"/>
                <a:gd name="T53" fmla="*/ 61 h 251"/>
                <a:gd name="T54" fmla="*/ 69 w 341"/>
                <a:gd name="T55" fmla="*/ 46 h 251"/>
                <a:gd name="T56" fmla="*/ 38 w 341"/>
                <a:gd name="T57" fmla="*/ 38 h 251"/>
                <a:gd name="T58" fmla="*/ 8 w 341"/>
                <a:gd name="T59" fmla="*/ 16 h 251"/>
                <a:gd name="T60" fmla="*/ 8 w 341"/>
                <a:gd name="T61" fmla="*/ 107 h 251"/>
                <a:gd name="T62" fmla="*/ 16 w 341"/>
                <a:gd name="T63" fmla="*/ 114 h 251"/>
                <a:gd name="T64" fmla="*/ 8 w 341"/>
                <a:gd name="T65" fmla="*/ 114 h 251"/>
                <a:gd name="T66" fmla="*/ 8 w 341"/>
                <a:gd name="T67" fmla="*/ 122 h 251"/>
                <a:gd name="T68" fmla="*/ 16 w 341"/>
                <a:gd name="T69" fmla="*/ 129 h 251"/>
                <a:gd name="T70" fmla="*/ 0 w 341"/>
                <a:gd name="T71" fmla="*/ 144 h 251"/>
                <a:gd name="T72" fmla="*/ 0 w 341"/>
                <a:gd name="T73" fmla="*/ 129 h 251"/>
                <a:gd name="T74" fmla="*/ 0 w 341"/>
                <a:gd name="T75" fmla="*/ 152 h 251"/>
                <a:gd name="T76" fmla="*/ 16 w 341"/>
                <a:gd name="T77" fmla="*/ 160 h 251"/>
                <a:gd name="T78" fmla="*/ 23 w 341"/>
                <a:gd name="T79" fmla="*/ 160 h 251"/>
                <a:gd name="T80" fmla="*/ 31 w 341"/>
                <a:gd name="T81" fmla="*/ 167 h 251"/>
                <a:gd name="T82" fmla="*/ 46 w 341"/>
                <a:gd name="T83" fmla="*/ 175 h 251"/>
                <a:gd name="T84" fmla="*/ 38 w 341"/>
                <a:gd name="T85" fmla="*/ 205 h 251"/>
                <a:gd name="T86" fmla="*/ 61 w 341"/>
                <a:gd name="T87" fmla="*/ 220 h 251"/>
                <a:gd name="T88" fmla="*/ 84 w 341"/>
                <a:gd name="T89" fmla="*/ 213 h 251"/>
                <a:gd name="T90" fmla="*/ 106 w 341"/>
                <a:gd name="T91" fmla="*/ 228 h 251"/>
                <a:gd name="T92" fmla="*/ 212 w 341"/>
                <a:gd name="T93" fmla="*/ 228 h 251"/>
                <a:gd name="T94" fmla="*/ 303 w 341"/>
                <a:gd name="T95" fmla="*/ 251 h 251"/>
                <a:gd name="T96" fmla="*/ 303 w 341"/>
                <a:gd name="T97" fmla="*/ 22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41" h="251">
                  <a:moveTo>
                    <a:pt x="303" y="228"/>
                  </a:moveTo>
                  <a:lnTo>
                    <a:pt x="341" y="61"/>
                  </a:lnTo>
                  <a:lnTo>
                    <a:pt x="99" y="0"/>
                  </a:lnTo>
                  <a:lnTo>
                    <a:pt x="106" y="31"/>
                  </a:lnTo>
                  <a:lnTo>
                    <a:pt x="91" y="38"/>
                  </a:lnTo>
                  <a:lnTo>
                    <a:pt x="106" y="46"/>
                  </a:lnTo>
                  <a:lnTo>
                    <a:pt x="99" y="53"/>
                  </a:lnTo>
                  <a:lnTo>
                    <a:pt x="99" y="61"/>
                  </a:lnTo>
                  <a:lnTo>
                    <a:pt x="106" y="69"/>
                  </a:lnTo>
                  <a:lnTo>
                    <a:pt x="91" y="84"/>
                  </a:lnTo>
                  <a:lnTo>
                    <a:pt x="91" y="107"/>
                  </a:lnTo>
                  <a:lnTo>
                    <a:pt x="61" y="114"/>
                  </a:lnTo>
                  <a:lnTo>
                    <a:pt x="53" y="114"/>
                  </a:lnTo>
                  <a:lnTo>
                    <a:pt x="69" y="99"/>
                  </a:lnTo>
                  <a:lnTo>
                    <a:pt x="69" y="114"/>
                  </a:lnTo>
                  <a:lnTo>
                    <a:pt x="76" y="99"/>
                  </a:lnTo>
                  <a:lnTo>
                    <a:pt x="84" y="91"/>
                  </a:lnTo>
                  <a:lnTo>
                    <a:pt x="76" y="91"/>
                  </a:lnTo>
                  <a:lnTo>
                    <a:pt x="84" y="76"/>
                  </a:lnTo>
                  <a:lnTo>
                    <a:pt x="91" y="84"/>
                  </a:lnTo>
                  <a:lnTo>
                    <a:pt x="91" y="69"/>
                  </a:lnTo>
                  <a:lnTo>
                    <a:pt x="61" y="91"/>
                  </a:lnTo>
                  <a:lnTo>
                    <a:pt x="69" y="99"/>
                  </a:lnTo>
                  <a:lnTo>
                    <a:pt x="53" y="99"/>
                  </a:lnTo>
                  <a:lnTo>
                    <a:pt x="76" y="69"/>
                  </a:lnTo>
                  <a:lnTo>
                    <a:pt x="84" y="53"/>
                  </a:lnTo>
                  <a:lnTo>
                    <a:pt x="76" y="61"/>
                  </a:lnTo>
                  <a:lnTo>
                    <a:pt x="69" y="46"/>
                  </a:lnTo>
                  <a:lnTo>
                    <a:pt x="38" y="38"/>
                  </a:lnTo>
                  <a:lnTo>
                    <a:pt x="8" y="16"/>
                  </a:lnTo>
                  <a:lnTo>
                    <a:pt x="8" y="107"/>
                  </a:lnTo>
                  <a:lnTo>
                    <a:pt x="16" y="114"/>
                  </a:lnTo>
                  <a:lnTo>
                    <a:pt x="8" y="114"/>
                  </a:lnTo>
                  <a:lnTo>
                    <a:pt x="8" y="122"/>
                  </a:lnTo>
                  <a:lnTo>
                    <a:pt x="16" y="129"/>
                  </a:lnTo>
                  <a:lnTo>
                    <a:pt x="0" y="144"/>
                  </a:lnTo>
                  <a:lnTo>
                    <a:pt x="0" y="129"/>
                  </a:lnTo>
                  <a:lnTo>
                    <a:pt x="0" y="152"/>
                  </a:lnTo>
                  <a:lnTo>
                    <a:pt x="16" y="160"/>
                  </a:lnTo>
                  <a:lnTo>
                    <a:pt x="23" y="160"/>
                  </a:lnTo>
                  <a:lnTo>
                    <a:pt x="31" y="167"/>
                  </a:lnTo>
                  <a:lnTo>
                    <a:pt x="46" y="175"/>
                  </a:lnTo>
                  <a:lnTo>
                    <a:pt x="38" y="205"/>
                  </a:lnTo>
                  <a:lnTo>
                    <a:pt x="61" y="220"/>
                  </a:lnTo>
                  <a:lnTo>
                    <a:pt x="84" y="213"/>
                  </a:lnTo>
                  <a:lnTo>
                    <a:pt x="106" y="228"/>
                  </a:lnTo>
                  <a:lnTo>
                    <a:pt x="212" y="228"/>
                  </a:lnTo>
                  <a:lnTo>
                    <a:pt x="303" y="251"/>
                  </a:lnTo>
                  <a:lnTo>
                    <a:pt x="303" y="228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41" name="Freeform 260"/>
            <p:cNvSpPr>
              <a:spLocks/>
            </p:cNvSpPr>
            <p:nvPr/>
          </p:nvSpPr>
          <p:spPr bwMode="auto">
            <a:xfrm>
              <a:off x="1680" y="1329"/>
              <a:ext cx="341" cy="251"/>
            </a:xfrm>
            <a:custGeom>
              <a:avLst/>
              <a:gdLst>
                <a:gd name="T0" fmla="*/ 303 w 341"/>
                <a:gd name="T1" fmla="*/ 228 h 251"/>
                <a:gd name="T2" fmla="*/ 341 w 341"/>
                <a:gd name="T3" fmla="*/ 61 h 251"/>
                <a:gd name="T4" fmla="*/ 99 w 341"/>
                <a:gd name="T5" fmla="*/ 0 h 251"/>
                <a:gd name="T6" fmla="*/ 106 w 341"/>
                <a:gd name="T7" fmla="*/ 31 h 251"/>
                <a:gd name="T8" fmla="*/ 91 w 341"/>
                <a:gd name="T9" fmla="*/ 38 h 251"/>
                <a:gd name="T10" fmla="*/ 106 w 341"/>
                <a:gd name="T11" fmla="*/ 46 h 251"/>
                <a:gd name="T12" fmla="*/ 99 w 341"/>
                <a:gd name="T13" fmla="*/ 53 h 251"/>
                <a:gd name="T14" fmla="*/ 99 w 341"/>
                <a:gd name="T15" fmla="*/ 61 h 251"/>
                <a:gd name="T16" fmla="*/ 106 w 341"/>
                <a:gd name="T17" fmla="*/ 69 h 251"/>
                <a:gd name="T18" fmla="*/ 91 w 341"/>
                <a:gd name="T19" fmla="*/ 84 h 251"/>
                <a:gd name="T20" fmla="*/ 91 w 341"/>
                <a:gd name="T21" fmla="*/ 107 h 251"/>
                <a:gd name="T22" fmla="*/ 61 w 341"/>
                <a:gd name="T23" fmla="*/ 114 h 251"/>
                <a:gd name="T24" fmla="*/ 53 w 341"/>
                <a:gd name="T25" fmla="*/ 114 h 251"/>
                <a:gd name="T26" fmla="*/ 69 w 341"/>
                <a:gd name="T27" fmla="*/ 99 h 251"/>
                <a:gd name="T28" fmla="*/ 69 w 341"/>
                <a:gd name="T29" fmla="*/ 114 h 251"/>
                <a:gd name="T30" fmla="*/ 76 w 341"/>
                <a:gd name="T31" fmla="*/ 99 h 251"/>
                <a:gd name="T32" fmla="*/ 84 w 341"/>
                <a:gd name="T33" fmla="*/ 91 h 251"/>
                <a:gd name="T34" fmla="*/ 76 w 341"/>
                <a:gd name="T35" fmla="*/ 91 h 251"/>
                <a:gd name="T36" fmla="*/ 84 w 341"/>
                <a:gd name="T37" fmla="*/ 76 h 251"/>
                <a:gd name="T38" fmla="*/ 91 w 341"/>
                <a:gd name="T39" fmla="*/ 84 h 251"/>
                <a:gd name="T40" fmla="*/ 91 w 341"/>
                <a:gd name="T41" fmla="*/ 69 h 251"/>
                <a:gd name="T42" fmla="*/ 61 w 341"/>
                <a:gd name="T43" fmla="*/ 91 h 251"/>
                <a:gd name="T44" fmla="*/ 69 w 341"/>
                <a:gd name="T45" fmla="*/ 99 h 251"/>
                <a:gd name="T46" fmla="*/ 53 w 341"/>
                <a:gd name="T47" fmla="*/ 99 h 251"/>
                <a:gd name="T48" fmla="*/ 76 w 341"/>
                <a:gd name="T49" fmla="*/ 69 h 251"/>
                <a:gd name="T50" fmla="*/ 84 w 341"/>
                <a:gd name="T51" fmla="*/ 53 h 251"/>
                <a:gd name="T52" fmla="*/ 76 w 341"/>
                <a:gd name="T53" fmla="*/ 61 h 251"/>
                <a:gd name="T54" fmla="*/ 69 w 341"/>
                <a:gd name="T55" fmla="*/ 46 h 251"/>
                <a:gd name="T56" fmla="*/ 38 w 341"/>
                <a:gd name="T57" fmla="*/ 38 h 251"/>
                <a:gd name="T58" fmla="*/ 8 w 341"/>
                <a:gd name="T59" fmla="*/ 16 h 251"/>
                <a:gd name="T60" fmla="*/ 8 w 341"/>
                <a:gd name="T61" fmla="*/ 107 h 251"/>
                <a:gd name="T62" fmla="*/ 16 w 341"/>
                <a:gd name="T63" fmla="*/ 114 h 251"/>
                <a:gd name="T64" fmla="*/ 8 w 341"/>
                <a:gd name="T65" fmla="*/ 114 h 251"/>
                <a:gd name="T66" fmla="*/ 8 w 341"/>
                <a:gd name="T67" fmla="*/ 122 h 251"/>
                <a:gd name="T68" fmla="*/ 16 w 341"/>
                <a:gd name="T69" fmla="*/ 129 h 251"/>
                <a:gd name="T70" fmla="*/ 0 w 341"/>
                <a:gd name="T71" fmla="*/ 144 h 251"/>
                <a:gd name="T72" fmla="*/ 0 w 341"/>
                <a:gd name="T73" fmla="*/ 129 h 251"/>
                <a:gd name="T74" fmla="*/ 0 w 341"/>
                <a:gd name="T75" fmla="*/ 152 h 251"/>
                <a:gd name="T76" fmla="*/ 16 w 341"/>
                <a:gd name="T77" fmla="*/ 160 h 251"/>
                <a:gd name="T78" fmla="*/ 23 w 341"/>
                <a:gd name="T79" fmla="*/ 160 h 251"/>
                <a:gd name="T80" fmla="*/ 31 w 341"/>
                <a:gd name="T81" fmla="*/ 167 h 251"/>
                <a:gd name="T82" fmla="*/ 46 w 341"/>
                <a:gd name="T83" fmla="*/ 175 h 251"/>
                <a:gd name="T84" fmla="*/ 38 w 341"/>
                <a:gd name="T85" fmla="*/ 205 h 251"/>
                <a:gd name="T86" fmla="*/ 61 w 341"/>
                <a:gd name="T87" fmla="*/ 220 h 251"/>
                <a:gd name="T88" fmla="*/ 84 w 341"/>
                <a:gd name="T89" fmla="*/ 213 h 251"/>
                <a:gd name="T90" fmla="*/ 106 w 341"/>
                <a:gd name="T91" fmla="*/ 228 h 251"/>
                <a:gd name="T92" fmla="*/ 212 w 341"/>
                <a:gd name="T93" fmla="*/ 228 h 251"/>
                <a:gd name="T94" fmla="*/ 303 w 341"/>
                <a:gd name="T95" fmla="*/ 251 h 251"/>
                <a:gd name="T96" fmla="*/ 303 w 341"/>
                <a:gd name="T97" fmla="*/ 228 h 251"/>
                <a:gd name="T98" fmla="*/ 303 w 341"/>
                <a:gd name="T99" fmla="*/ 23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1" h="251">
                  <a:moveTo>
                    <a:pt x="303" y="228"/>
                  </a:moveTo>
                  <a:lnTo>
                    <a:pt x="341" y="61"/>
                  </a:lnTo>
                  <a:lnTo>
                    <a:pt x="99" y="0"/>
                  </a:lnTo>
                  <a:lnTo>
                    <a:pt x="106" y="31"/>
                  </a:lnTo>
                  <a:lnTo>
                    <a:pt x="91" y="38"/>
                  </a:lnTo>
                  <a:lnTo>
                    <a:pt x="106" y="46"/>
                  </a:lnTo>
                  <a:lnTo>
                    <a:pt x="99" y="53"/>
                  </a:lnTo>
                  <a:lnTo>
                    <a:pt x="99" y="61"/>
                  </a:lnTo>
                  <a:lnTo>
                    <a:pt x="106" y="69"/>
                  </a:lnTo>
                  <a:lnTo>
                    <a:pt x="91" y="84"/>
                  </a:lnTo>
                  <a:lnTo>
                    <a:pt x="91" y="107"/>
                  </a:lnTo>
                  <a:lnTo>
                    <a:pt x="61" y="114"/>
                  </a:lnTo>
                  <a:lnTo>
                    <a:pt x="53" y="114"/>
                  </a:lnTo>
                  <a:lnTo>
                    <a:pt x="69" y="99"/>
                  </a:lnTo>
                  <a:lnTo>
                    <a:pt x="69" y="114"/>
                  </a:lnTo>
                  <a:lnTo>
                    <a:pt x="76" y="99"/>
                  </a:lnTo>
                  <a:lnTo>
                    <a:pt x="84" y="91"/>
                  </a:lnTo>
                  <a:lnTo>
                    <a:pt x="76" y="91"/>
                  </a:lnTo>
                  <a:lnTo>
                    <a:pt x="84" y="76"/>
                  </a:lnTo>
                  <a:lnTo>
                    <a:pt x="91" y="84"/>
                  </a:lnTo>
                  <a:lnTo>
                    <a:pt x="91" y="69"/>
                  </a:lnTo>
                  <a:lnTo>
                    <a:pt x="61" y="91"/>
                  </a:lnTo>
                  <a:lnTo>
                    <a:pt x="69" y="99"/>
                  </a:lnTo>
                  <a:lnTo>
                    <a:pt x="53" y="99"/>
                  </a:lnTo>
                  <a:lnTo>
                    <a:pt x="76" y="69"/>
                  </a:lnTo>
                  <a:lnTo>
                    <a:pt x="84" y="53"/>
                  </a:lnTo>
                  <a:lnTo>
                    <a:pt x="76" y="61"/>
                  </a:lnTo>
                  <a:lnTo>
                    <a:pt x="69" y="46"/>
                  </a:lnTo>
                  <a:lnTo>
                    <a:pt x="38" y="38"/>
                  </a:lnTo>
                  <a:lnTo>
                    <a:pt x="8" y="16"/>
                  </a:lnTo>
                  <a:lnTo>
                    <a:pt x="8" y="107"/>
                  </a:lnTo>
                  <a:lnTo>
                    <a:pt x="16" y="114"/>
                  </a:lnTo>
                  <a:lnTo>
                    <a:pt x="8" y="114"/>
                  </a:lnTo>
                  <a:lnTo>
                    <a:pt x="8" y="122"/>
                  </a:lnTo>
                  <a:lnTo>
                    <a:pt x="16" y="129"/>
                  </a:lnTo>
                  <a:lnTo>
                    <a:pt x="0" y="144"/>
                  </a:lnTo>
                  <a:lnTo>
                    <a:pt x="0" y="129"/>
                  </a:lnTo>
                  <a:lnTo>
                    <a:pt x="0" y="152"/>
                  </a:lnTo>
                  <a:lnTo>
                    <a:pt x="16" y="160"/>
                  </a:lnTo>
                  <a:lnTo>
                    <a:pt x="23" y="160"/>
                  </a:lnTo>
                  <a:lnTo>
                    <a:pt x="31" y="167"/>
                  </a:lnTo>
                  <a:lnTo>
                    <a:pt x="46" y="175"/>
                  </a:lnTo>
                  <a:lnTo>
                    <a:pt x="38" y="205"/>
                  </a:lnTo>
                  <a:lnTo>
                    <a:pt x="61" y="220"/>
                  </a:lnTo>
                  <a:lnTo>
                    <a:pt x="84" y="213"/>
                  </a:lnTo>
                  <a:lnTo>
                    <a:pt x="106" y="228"/>
                  </a:lnTo>
                  <a:lnTo>
                    <a:pt x="212" y="228"/>
                  </a:lnTo>
                  <a:lnTo>
                    <a:pt x="303" y="251"/>
                  </a:lnTo>
                  <a:lnTo>
                    <a:pt x="303" y="228"/>
                  </a:lnTo>
                  <a:lnTo>
                    <a:pt x="303" y="23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42" name="Freeform 261"/>
            <p:cNvSpPr>
              <a:spLocks/>
            </p:cNvSpPr>
            <p:nvPr/>
          </p:nvSpPr>
          <p:spPr bwMode="auto">
            <a:xfrm>
              <a:off x="3572" y="1967"/>
              <a:ext cx="227" cy="220"/>
            </a:xfrm>
            <a:custGeom>
              <a:avLst/>
              <a:gdLst>
                <a:gd name="T0" fmla="*/ 227 w 227"/>
                <a:gd name="T1" fmla="*/ 68 h 220"/>
                <a:gd name="T2" fmla="*/ 197 w 227"/>
                <a:gd name="T3" fmla="*/ 53 h 220"/>
                <a:gd name="T4" fmla="*/ 197 w 227"/>
                <a:gd name="T5" fmla="*/ 68 h 220"/>
                <a:gd name="T6" fmla="*/ 182 w 227"/>
                <a:gd name="T7" fmla="*/ 98 h 220"/>
                <a:gd name="T8" fmla="*/ 174 w 227"/>
                <a:gd name="T9" fmla="*/ 98 h 220"/>
                <a:gd name="T10" fmla="*/ 159 w 227"/>
                <a:gd name="T11" fmla="*/ 129 h 220"/>
                <a:gd name="T12" fmla="*/ 144 w 227"/>
                <a:gd name="T13" fmla="*/ 121 h 220"/>
                <a:gd name="T14" fmla="*/ 114 w 227"/>
                <a:gd name="T15" fmla="*/ 197 h 220"/>
                <a:gd name="T16" fmla="*/ 53 w 227"/>
                <a:gd name="T17" fmla="*/ 220 h 220"/>
                <a:gd name="T18" fmla="*/ 38 w 227"/>
                <a:gd name="T19" fmla="*/ 204 h 220"/>
                <a:gd name="T20" fmla="*/ 8 w 227"/>
                <a:gd name="T21" fmla="*/ 182 h 220"/>
                <a:gd name="T22" fmla="*/ 0 w 227"/>
                <a:gd name="T23" fmla="*/ 151 h 220"/>
                <a:gd name="T24" fmla="*/ 16 w 227"/>
                <a:gd name="T25" fmla="*/ 136 h 220"/>
                <a:gd name="T26" fmla="*/ 23 w 227"/>
                <a:gd name="T27" fmla="*/ 106 h 220"/>
                <a:gd name="T28" fmla="*/ 38 w 227"/>
                <a:gd name="T29" fmla="*/ 113 h 220"/>
                <a:gd name="T30" fmla="*/ 38 w 227"/>
                <a:gd name="T31" fmla="*/ 91 h 220"/>
                <a:gd name="T32" fmla="*/ 69 w 227"/>
                <a:gd name="T33" fmla="*/ 60 h 220"/>
                <a:gd name="T34" fmla="*/ 76 w 227"/>
                <a:gd name="T35" fmla="*/ 15 h 220"/>
                <a:gd name="T36" fmla="*/ 76 w 227"/>
                <a:gd name="T37" fmla="*/ 0 h 220"/>
                <a:gd name="T38" fmla="*/ 91 w 227"/>
                <a:gd name="T39" fmla="*/ 53 h 220"/>
                <a:gd name="T40" fmla="*/ 137 w 227"/>
                <a:gd name="T41" fmla="*/ 45 h 220"/>
                <a:gd name="T42" fmla="*/ 144 w 227"/>
                <a:gd name="T43" fmla="*/ 75 h 220"/>
                <a:gd name="T44" fmla="*/ 174 w 227"/>
                <a:gd name="T45" fmla="*/ 45 h 220"/>
                <a:gd name="T46" fmla="*/ 190 w 227"/>
                <a:gd name="T47" fmla="*/ 53 h 220"/>
                <a:gd name="T48" fmla="*/ 205 w 227"/>
                <a:gd name="T49" fmla="*/ 37 h 220"/>
                <a:gd name="T50" fmla="*/ 220 w 227"/>
                <a:gd name="T51" fmla="*/ 37 h 220"/>
                <a:gd name="T52" fmla="*/ 227 w 227"/>
                <a:gd name="T53" fmla="*/ 53 h 220"/>
                <a:gd name="T54" fmla="*/ 227 w 227"/>
                <a:gd name="T55" fmla="*/ 6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7" h="220">
                  <a:moveTo>
                    <a:pt x="227" y="68"/>
                  </a:moveTo>
                  <a:lnTo>
                    <a:pt x="197" y="53"/>
                  </a:lnTo>
                  <a:lnTo>
                    <a:pt x="197" y="68"/>
                  </a:lnTo>
                  <a:lnTo>
                    <a:pt x="182" y="98"/>
                  </a:lnTo>
                  <a:lnTo>
                    <a:pt x="174" y="98"/>
                  </a:lnTo>
                  <a:lnTo>
                    <a:pt x="159" y="129"/>
                  </a:lnTo>
                  <a:lnTo>
                    <a:pt x="144" y="121"/>
                  </a:lnTo>
                  <a:lnTo>
                    <a:pt x="114" y="197"/>
                  </a:lnTo>
                  <a:lnTo>
                    <a:pt x="53" y="220"/>
                  </a:lnTo>
                  <a:lnTo>
                    <a:pt x="38" y="204"/>
                  </a:lnTo>
                  <a:lnTo>
                    <a:pt x="8" y="182"/>
                  </a:lnTo>
                  <a:lnTo>
                    <a:pt x="0" y="151"/>
                  </a:lnTo>
                  <a:lnTo>
                    <a:pt x="16" y="136"/>
                  </a:lnTo>
                  <a:lnTo>
                    <a:pt x="23" y="106"/>
                  </a:lnTo>
                  <a:lnTo>
                    <a:pt x="38" y="113"/>
                  </a:lnTo>
                  <a:lnTo>
                    <a:pt x="38" y="91"/>
                  </a:lnTo>
                  <a:lnTo>
                    <a:pt x="69" y="60"/>
                  </a:lnTo>
                  <a:lnTo>
                    <a:pt x="76" y="15"/>
                  </a:lnTo>
                  <a:lnTo>
                    <a:pt x="76" y="0"/>
                  </a:lnTo>
                  <a:lnTo>
                    <a:pt x="91" y="53"/>
                  </a:lnTo>
                  <a:lnTo>
                    <a:pt x="137" y="45"/>
                  </a:lnTo>
                  <a:lnTo>
                    <a:pt x="144" y="75"/>
                  </a:lnTo>
                  <a:lnTo>
                    <a:pt x="174" y="45"/>
                  </a:lnTo>
                  <a:lnTo>
                    <a:pt x="190" y="53"/>
                  </a:lnTo>
                  <a:lnTo>
                    <a:pt x="205" y="37"/>
                  </a:lnTo>
                  <a:lnTo>
                    <a:pt x="220" y="37"/>
                  </a:lnTo>
                  <a:lnTo>
                    <a:pt x="227" y="53"/>
                  </a:lnTo>
                  <a:lnTo>
                    <a:pt x="227" y="68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43" name="Freeform 262"/>
            <p:cNvSpPr>
              <a:spLocks/>
            </p:cNvSpPr>
            <p:nvPr/>
          </p:nvSpPr>
          <p:spPr bwMode="auto">
            <a:xfrm>
              <a:off x="3572" y="1967"/>
              <a:ext cx="227" cy="220"/>
            </a:xfrm>
            <a:custGeom>
              <a:avLst/>
              <a:gdLst>
                <a:gd name="T0" fmla="*/ 227 w 227"/>
                <a:gd name="T1" fmla="*/ 68 h 220"/>
                <a:gd name="T2" fmla="*/ 197 w 227"/>
                <a:gd name="T3" fmla="*/ 53 h 220"/>
                <a:gd name="T4" fmla="*/ 197 w 227"/>
                <a:gd name="T5" fmla="*/ 68 h 220"/>
                <a:gd name="T6" fmla="*/ 182 w 227"/>
                <a:gd name="T7" fmla="*/ 98 h 220"/>
                <a:gd name="T8" fmla="*/ 174 w 227"/>
                <a:gd name="T9" fmla="*/ 98 h 220"/>
                <a:gd name="T10" fmla="*/ 159 w 227"/>
                <a:gd name="T11" fmla="*/ 129 h 220"/>
                <a:gd name="T12" fmla="*/ 144 w 227"/>
                <a:gd name="T13" fmla="*/ 121 h 220"/>
                <a:gd name="T14" fmla="*/ 114 w 227"/>
                <a:gd name="T15" fmla="*/ 197 h 220"/>
                <a:gd name="T16" fmla="*/ 53 w 227"/>
                <a:gd name="T17" fmla="*/ 220 h 220"/>
                <a:gd name="T18" fmla="*/ 38 w 227"/>
                <a:gd name="T19" fmla="*/ 204 h 220"/>
                <a:gd name="T20" fmla="*/ 8 w 227"/>
                <a:gd name="T21" fmla="*/ 182 h 220"/>
                <a:gd name="T22" fmla="*/ 0 w 227"/>
                <a:gd name="T23" fmla="*/ 151 h 220"/>
                <a:gd name="T24" fmla="*/ 16 w 227"/>
                <a:gd name="T25" fmla="*/ 136 h 220"/>
                <a:gd name="T26" fmla="*/ 23 w 227"/>
                <a:gd name="T27" fmla="*/ 106 h 220"/>
                <a:gd name="T28" fmla="*/ 38 w 227"/>
                <a:gd name="T29" fmla="*/ 113 h 220"/>
                <a:gd name="T30" fmla="*/ 38 w 227"/>
                <a:gd name="T31" fmla="*/ 91 h 220"/>
                <a:gd name="T32" fmla="*/ 69 w 227"/>
                <a:gd name="T33" fmla="*/ 60 h 220"/>
                <a:gd name="T34" fmla="*/ 76 w 227"/>
                <a:gd name="T35" fmla="*/ 15 h 220"/>
                <a:gd name="T36" fmla="*/ 76 w 227"/>
                <a:gd name="T37" fmla="*/ 0 h 220"/>
                <a:gd name="T38" fmla="*/ 91 w 227"/>
                <a:gd name="T39" fmla="*/ 53 h 220"/>
                <a:gd name="T40" fmla="*/ 137 w 227"/>
                <a:gd name="T41" fmla="*/ 45 h 220"/>
                <a:gd name="T42" fmla="*/ 144 w 227"/>
                <a:gd name="T43" fmla="*/ 75 h 220"/>
                <a:gd name="T44" fmla="*/ 174 w 227"/>
                <a:gd name="T45" fmla="*/ 45 h 220"/>
                <a:gd name="T46" fmla="*/ 190 w 227"/>
                <a:gd name="T47" fmla="*/ 53 h 220"/>
                <a:gd name="T48" fmla="*/ 205 w 227"/>
                <a:gd name="T49" fmla="*/ 37 h 220"/>
                <a:gd name="T50" fmla="*/ 220 w 227"/>
                <a:gd name="T51" fmla="*/ 37 h 220"/>
                <a:gd name="T52" fmla="*/ 227 w 227"/>
                <a:gd name="T53" fmla="*/ 53 h 220"/>
                <a:gd name="T54" fmla="*/ 227 w 227"/>
                <a:gd name="T55" fmla="*/ 68 h 220"/>
                <a:gd name="T56" fmla="*/ 227 w 227"/>
                <a:gd name="T57" fmla="*/ 7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7" h="220">
                  <a:moveTo>
                    <a:pt x="227" y="68"/>
                  </a:moveTo>
                  <a:lnTo>
                    <a:pt x="197" y="53"/>
                  </a:lnTo>
                  <a:lnTo>
                    <a:pt x="197" y="68"/>
                  </a:lnTo>
                  <a:lnTo>
                    <a:pt x="182" y="98"/>
                  </a:lnTo>
                  <a:lnTo>
                    <a:pt x="174" y="98"/>
                  </a:lnTo>
                  <a:lnTo>
                    <a:pt x="159" y="129"/>
                  </a:lnTo>
                  <a:lnTo>
                    <a:pt x="144" y="121"/>
                  </a:lnTo>
                  <a:lnTo>
                    <a:pt x="114" y="197"/>
                  </a:lnTo>
                  <a:lnTo>
                    <a:pt x="53" y="220"/>
                  </a:lnTo>
                  <a:lnTo>
                    <a:pt x="38" y="204"/>
                  </a:lnTo>
                  <a:lnTo>
                    <a:pt x="8" y="182"/>
                  </a:lnTo>
                  <a:lnTo>
                    <a:pt x="0" y="151"/>
                  </a:lnTo>
                  <a:lnTo>
                    <a:pt x="16" y="136"/>
                  </a:lnTo>
                  <a:lnTo>
                    <a:pt x="23" y="106"/>
                  </a:lnTo>
                  <a:lnTo>
                    <a:pt x="38" y="113"/>
                  </a:lnTo>
                  <a:lnTo>
                    <a:pt x="38" y="91"/>
                  </a:lnTo>
                  <a:lnTo>
                    <a:pt x="69" y="60"/>
                  </a:lnTo>
                  <a:lnTo>
                    <a:pt x="76" y="15"/>
                  </a:lnTo>
                  <a:lnTo>
                    <a:pt x="76" y="0"/>
                  </a:lnTo>
                  <a:lnTo>
                    <a:pt x="91" y="53"/>
                  </a:lnTo>
                  <a:lnTo>
                    <a:pt x="137" y="45"/>
                  </a:lnTo>
                  <a:lnTo>
                    <a:pt x="144" y="75"/>
                  </a:lnTo>
                  <a:lnTo>
                    <a:pt x="174" y="45"/>
                  </a:lnTo>
                  <a:lnTo>
                    <a:pt x="190" y="53"/>
                  </a:lnTo>
                  <a:lnTo>
                    <a:pt x="205" y="37"/>
                  </a:lnTo>
                  <a:lnTo>
                    <a:pt x="220" y="37"/>
                  </a:lnTo>
                  <a:lnTo>
                    <a:pt x="227" y="53"/>
                  </a:lnTo>
                  <a:lnTo>
                    <a:pt x="227" y="68"/>
                  </a:lnTo>
                  <a:lnTo>
                    <a:pt x="227" y="75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44" name="Freeform 263"/>
            <p:cNvSpPr>
              <a:spLocks/>
            </p:cNvSpPr>
            <p:nvPr/>
          </p:nvSpPr>
          <p:spPr bwMode="auto">
            <a:xfrm>
              <a:off x="3050" y="1610"/>
              <a:ext cx="250" cy="288"/>
            </a:xfrm>
            <a:custGeom>
              <a:avLst/>
              <a:gdLst>
                <a:gd name="T0" fmla="*/ 235 w 250"/>
                <a:gd name="T1" fmla="*/ 228 h 288"/>
                <a:gd name="T2" fmla="*/ 242 w 250"/>
                <a:gd name="T3" fmla="*/ 281 h 288"/>
                <a:gd name="T4" fmla="*/ 106 w 250"/>
                <a:gd name="T5" fmla="*/ 288 h 288"/>
                <a:gd name="T6" fmla="*/ 91 w 250"/>
                <a:gd name="T7" fmla="*/ 273 h 288"/>
                <a:gd name="T8" fmla="*/ 76 w 250"/>
                <a:gd name="T9" fmla="*/ 220 h 288"/>
                <a:gd name="T10" fmla="*/ 68 w 250"/>
                <a:gd name="T11" fmla="*/ 190 h 288"/>
                <a:gd name="T12" fmla="*/ 0 w 250"/>
                <a:gd name="T13" fmla="*/ 144 h 288"/>
                <a:gd name="T14" fmla="*/ 8 w 250"/>
                <a:gd name="T15" fmla="*/ 114 h 288"/>
                <a:gd name="T16" fmla="*/ 8 w 250"/>
                <a:gd name="T17" fmla="*/ 106 h 288"/>
                <a:gd name="T18" fmla="*/ 0 w 250"/>
                <a:gd name="T19" fmla="*/ 83 h 288"/>
                <a:gd name="T20" fmla="*/ 23 w 250"/>
                <a:gd name="T21" fmla="*/ 61 h 288"/>
                <a:gd name="T22" fmla="*/ 23 w 250"/>
                <a:gd name="T23" fmla="*/ 23 h 288"/>
                <a:gd name="T24" fmla="*/ 38 w 250"/>
                <a:gd name="T25" fmla="*/ 23 h 288"/>
                <a:gd name="T26" fmla="*/ 83 w 250"/>
                <a:gd name="T27" fmla="*/ 0 h 288"/>
                <a:gd name="T28" fmla="*/ 83 w 250"/>
                <a:gd name="T29" fmla="*/ 30 h 288"/>
                <a:gd name="T30" fmla="*/ 91 w 250"/>
                <a:gd name="T31" fmla="*/ 15 h 288"/>
                <a:gd name="T32" fmla="*/ 106 w 250"/>
                <a:gd name="T33" fmla="*/ 30 h 288"/>
                <a:gd name="T34" fmla="*/ 121 w 250"/>
                <a:gd name="T35" fmla="*/ 38 h 288"/>
                <a:gd name="T36" fmla="*/ 212 w 250"/>
                <a:gd name="T37" fmla="*/ 61 h 288"/>
                <a:gd name="T38" fmla="*/ 212 w 250"/>
                <a:gd name="T39" fmla="*/ 68 h 288"/>
                <a:gd name="T40" fmla="*/ 227 w 250"/>
                <a:gd name="T41" fmla="*/ 76 h 288"/>
                <a:gd name="T42" fmla="*/ 220 w 250"/>
                <a:gd name="T43" fmla="*/ 99 h 288"/>
                <a:gd name="T44" fmla="*/ 235 w 250"/>
                <a:gd name="T45" fmla="*/ 91 h 288"/>
                <a:gd name="T46" fmla="*/ 235 w 250"/>
                <a:gd name="T47" fmla="*/ 114 h 288"/>
                <a:gd name="T48" fmla="*/ 220 w 250"/>
                <a:gd name="T49" fmla="*/ 144 h 288"/>
                <a:gd name="T50" fmla="*/ 227 w 250"/>
                <a:gd name="T51" fmla="*/ 152 h 288"/>
                <a:gd name="T52" fmla="*/ 242 w 250"/>
                <a:gd name="T53" fmla="*/ 121 h 288"/>
                <a:gd name="T54" fmla="*/ 250 w 250"/>
                <a:gd name="T55" fmla="*/ 129 h 288"/>
                <a:gd name="T56" fmla="*/ 235 w 250"/>
                <a:gd name="T57" fmla="*/ 22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0" h="288">
                  <a:moveTo>
                    <a:pt x="235" y="228"/>
                  </a:moveTo>
                  <a:lnTo>
                    <a:pt x="242" y="281"/>
                  </a:lnTo>
                  <a:lnTo>
                    <a:pt x="106" y="288"/>
                  </a:lnTo>
                  <a:lnTo>
                    <a:pt x="91" y="273"/>
                  </a:lnTo>
                  <a:lnTo>
                    <a:pt x="76" y="220"/>
                  </a:lnTo>
                  <a:lnTo>
                    <a:pt x="68" y="190"/>
                  </a:lnTo>
                  <a:lnTo>
                    <a:pt x="0" y="144"/>
                  </a:lnTo>
                  <a:lnTo>
                    <a:pt x="8" y="114"/>
                  </a:lnTo>
                  <a:lnTo>
                    <a:pt x="8" y="106"/>
                  </a:lnTo>
                  <a:lnTo>
                    <a:pt x="0" y="83"/>
                  </a:lnTo>
                  <a:lnTo>
                    <a:pt x="23" y="61"/>
                  </a:lnTo>
                  <a:lnTo>
                    <a:pt x="23" y="23"/>
                  </a:lnTo>
                  <a:lnTo>
                    <a:pt x="38" y="23"/>
                  </a:lnTo>
                  <a:lnTo>
                    <a:pt x="83" y="0"/>
                  </a:lnTo>
                  <a:lnTo>
                    <a:pt x="83" y="30"/>
                  </a:lnTo>
                  <a:lnTo>
                    <a:pt x="91" y="15"/>
                  </a:lnTo>
                  <a:lnTo>
                    <a:pt x="106" y="30"/>
                  </a:lnTo>
                  <a:lnTo>
                    <a:pt x="121" y="38"/>
                  </a:lnTo>
                  <a:lnTo>
                    <a:pt x="212" y="61"/>
                  </a:lnTo>
                  <a:lnTo>
                    <a:pt x="212" y="68"/>
                  </a:lnTo>
                  <a:lnTo>
                    <a:pt x="227" y="76"/>
                  </a:lnTo>
                  <a:lnTo>
                    <a:pt x="220" y="99"/>
                  </a:lnTo>
                  <a:lnTo>
                    <a:pt x="235" y="91"/>
                  </a:lnTo>
                  <a:lnTo>
                    <a:pt x="235" y="114"/>
                  </a:lnTo>
                  <a:lnTo>
                    <a:pt x="220" y="144"/>
                  </a:lnTo>
                  <a:lnTo>
                    <a:pt x="227" y="152"/>
                  </a:lnTo>
                  <a:lnTo>
                    <a:pt x="242" y="121"/>
                  </a:lnTo>
                  <a:lnTo>
                    <a:pt x="250" y="129"/>
                  </a:lnTo>
                  <a:lnTo>
                    <a:pt x="235" y="228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45" name="Freeform 264"/>
            <p:cNvSpPr>
              <a:spLocks/>
            </p:cNvSpPr>
            <p:nvPr/>
          </p:nvSpPr>
          <p:spPr bwMode="auto">
            <a:xfrm>
              <a:off x="3050" y="1610"/>
              <a:ext cx="250" cy="288"/>
            </a:xfrm>
            <a:custGeom>
              <a:avLst/>
              <a:gdLst>
                <a:gd name="T0" fmla="*/ 235 w 250"/>
                <a:gd name="T1" fmla="*/ 228 h 288"/>
                <a:gd name="T2" fmla="*/ 242 w 250"/>
                <a:gd name="T3" fmla="*/ 281 h 288"/>
                <a:gd name="T4" fmla="*/ 106 w 250"/>
                <a:gd name="T5" fmla="*/ 288 h 288"/>
                <a:gd name="T6" fmla="*/ 91 w 250"/>
                <a:gd name="T7" fmla="*/ 273 h 288"/>
                <a:gd name="T8" fmla="*/ 76 w 250"/>
                <a:gd name="T9" fmla="*/ 220 h 288"/>
                <a:gd name="T10" fmla="*/ 68 w 250"/>
                <a:gd name="T11" fmla="*/ 190 h 288"/>
                <a:gd name="T12" fmla="*/ 0 w 250"/>
                <a:gd name="T13" fmla="*/ 144 h 288"/>
                <a:gd name="T14" fmla="*/ 8 w 250"/>
                <a:gd name="T15" fmla="*/ 114 h 288"/>
                <a:gd name="T16" fmla="*/ 8 w 250"/>
                <a:gd name="T17" fmla="*/ 106 h 288"/>
                <a:gd name="T18" fmla="*/ 0 w 250"/>
                <a:gd name="T19" fmla="*/ 83 h 288"/>
                <a:gd name="T20" fmla="*/ 23 w 250"/>
                <a:gd name="T21" fmla="*/ 61 h 288"/>
                <a:gd name="T22" fmla="*/ 23 w 250"/>
                <a:gd name="T23" fmla="*/ 23 h 288"/>
                <a:gd name="T24" fmla="*/ 38 w 250"/>
                <a:gd name="T25" fmla="*/ 23 h 288"/>
                <a:gd name="T26" fmla="*/ 83 w 250"/>
                <a:gd name="T27" fmla="*/ 0 h 288"/>
                <a:gd name="T28" fmla="*/ 83 w 250"/>
                <a:gd name="T29" fmla="*/ 30 h 288"/>
                <a:gd name="T30" fmla="*/ 91 w 250"/>
                <a:gd name="T31" fmla="*/ 15 h 288"/>
                <a:gd name="T32" fmla="*/ 106 w 250"/>
                <a:gd name="T33" fmla="*/ 30 h 288"/>
                <a:gd name="T34" fmla="*/ 121 w 250"/>
                <a:gd name="T35" fmla="*/ 38 h 288"/>
                <a:gd name="T36" fmla="*/ 212 w 250"/>
                <a:gd name="T37" fmla="*/ 61 h 288"/>
                <a:gd name="T38" fmla="*/ 212 w 250"/>
                <a:gd name="T39" fmla="*/ 68 h 288"/>
                <a:gd name="T40" fmla="*/ 227 w 250"/>
                <a:gd name="T41" fmla="*/ 76 h 288"/>
                <a:gd name="T42" fmla="*/ 220 w 250"/>
                <a:gd name="T43" fmla="*/ 99 h 288"/>
                <a:gd name="T44" fmla="*/ 235 w 250"/>
                <a:gd name="T45" fmla="*/ 91 h 288"/>
                <a:gd name="T46" fmla="*/ 235 w 250"/>
                <a:gd name="T47" fmla="*/ 114 h 288"/>
                <a:gd name="T48" fmla="*/ 220 w 250"/>
                <a:gd name="T49" fmla="*/ 144 h 288"/>
                <a:gd name="T50" fmla="*/ 227 w 250"/>
                <a:gd name="T51" fmla="*/ 152 h 288"/>
                <a:gd name="T52" fmla="*/ 242 w 250"/>
                <a:gd name="T53" fmla="*/ 121 h 288"/>
                <a:gd name="T54" fmla="*/ 250 w 250"/>
                <a:gd name="T55" fmla="*/ 129 h 288"/>
                <a:gd name="T56" fmla="*/ 235 w 250"/>
                <a:gd name="T57" fmla="*/ 228 h 288"/>
                <a:gd name="T58" fmla="*/ 235 w 250"/>
                <a:gd name="T59" fmla="*/ 23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288">
                  <a:moveTo>
                    <a:pt x="235" y="228"/>
                  </a:moveTo>
                  <a:lnTo>
                    <a:pt x="242" y="281"/>
                  </a:lnTo>
                  <a:lnTo>
                    <a:pt x="106" y="288"/>
                  </a:lnTo>
                  <a:lnTo>
                    <a:pt x="91" y="273"/>
                  </a:lnTo>
                  <a:lnTo>
                    <a:pt x="76" y="220"/>
                  </a:lnTo>
                  <a:lnTo>
                    <a:pt x="68" y="190"/>
                  </a:lnTo>
                  <a:lnTo>
                    <a:pt x="0" y="144"/>
                  </a:lnTo>
                  <a:lnTo>
                    <a:pt x="8" y="114"/>
                  </a:lnTo>
                  <a:lnTo>
                    <a:pt x="8" y="106"/>
                  </a:lnTo>
                  <a:lnTo>
                    <a:pt x="0" y="83"/>
                  </a:lnTo>
                  <a:lnTo>
                    <a:pt x="23" y="61"/>
                  </a:lnTo>
                  <a:lnTo>
                    <a:pt x="23" y="23"/>
                  </a:lnTo>
                  <a:lnTo>
                    <a:pt x="38" y="23"/>
                  </a:lnTo>
                  <a:lnTo>
                    <a:pt x="83" y="0"/>
                  </a:lnTo>
                  <a:lnTo>
                    <a:pt x="83" y="30"/>
                  </a:lnTo>
                  <a:lnTo>
                    <a:pt x="91" y="15"/>
                  </a:lnTo>
                  <a:lnTo>
                    <a:pt x="106" y="30"/>
                  </a:lnTo>
                  <a:lnTo>
                    <a:pt x="121" y="38"/>
                  </a:lnTo>
                  <a:lnTo>
                    <a:pt x="212" y="61"/>
                  </a:lnTo>
                  <a:lnTo>
                    <a:pt x="212" y="68"/>
                  </a:lnTo>
                  <a:lnTo>
                    <a:pt x="227" y="76"/>
                  </a:lnTo>
                  <a:lnTo>
                    <a:pt x="220" y="99"/>
                  </a:lnTo>
                  <a:lnTo>
                    <a:pt x="235" y="91"/>
                  </a:lnTo>
                  <a:lnTo>
                    <a:pt x="235" y="114"/>
                  </a:lnTo>
                  <a:lnTo>
                    <a:pt x="220" y="144"/>
                  </a:lnTo>
                  <a:lnTo>
                    <a:pt x="227" y="152"/>
                  </a:lnTo>
                  <a:lnTo>
                    <a:pt x="242" y="121"/>
                  </a:lnTo>
                  <a:lnTo>
                    <a:pt x="250" y="129"/>
                  </a:lnTo>
                  <a:lnTo>
                    <a:pt x="235" y="228"/>
                  </a:lnTo>
                  <a:lnTo>
                    <a:pt x="235" y="235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46" name="Freeform 265"/>
            <p:cNvSpPr>
              <a:spLocks/>
            </p:cNvSpPr>
            <p:nvPr/>
          </p:nvSpPr>
          <p:spPr bwMode="auto">
            <a:xfrm>
              <a:off x="3300" y="1709"/>
              <a:ext cx="15" cy="15"/>
            </a:xfrm>
            <a:custGeom>
              <a:avLst/>
              <a:gdLst>
                <a:gd name="T0" fmla="*/ 15 w 15"/>
                <a:gd name="T1" fmla="*/ 0 h 15"/>
                <a:gd name="T2" fmla="*/ 0 w 15"/>
                <a:gd name="T3" fmla="*/ 15 h 15"/>
                <a:gd name="T4" fmla="*/ 15 w 15"/>
                <a:gd name="T5" fmla="*/ 0 h 15"/>
                <a:gd name="T6" fmla="*/ 15 w 15"/>
                <a:gd name="T7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5">
                  <a:moveTo>
                    <a:pt x="15" y="0"/>
                  </a:moveTo>
                  <a:lnTo>
                    <a:pt x="0" y="15"/>
                  </a:lnTo>
                  <a:lnTo>
                    <a:pt x="15" y="0"/>
                  </a:lnTo>
                  <a:lnTo>
                    <a:pt x="15" y="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47" name="Freeform 266"/>
            <p:cNvSpPr>
              <a:spLocks/>
            </p:cNvSpPr>
            <p:nvPr/>
          </p:nvSpPr>
          <p:spPr bwMode="auto">
            <a:xfrm>
              <a:off x="2188" y="1686"/>
              <a:ext cx="355" cy="296"/>
            </a:xfrm>
            <a:custGeom>
              <a:avLst/>
              <a:gdLst>
                <a:gd name="T0" fmla="*/ 348 w 355"/>
                <a:gd name="T1" fmla="*/ 167 h 296"/>
                <a:gd name="T2" fmla="*/ 355 w 355"/>
                <a:gd name="T3" fmla="*/ 38 h 296"/>
                <a:gd name="T4" fmla="*/ 37 w 355"/>
                <a:gd name="T5" fmla="*/ 0 h 296"/>
                <a:gd name="T6" fmla="*/ 37 w 355"/>
                <a:gd name="T7" fmla="*/ 38 h 296"/>
                <a:gd name="T8" fmla="*/ 7 w 355"/>
                <a:gd name="T9" fmla="*/ 190 h 296"/>
                <a:gd name="T10" fmla="*/ 0 w 355"/>
                <a:gd name="T11" fmla="*/ 258 h 296"/>
                <a:gd name="T12" fmla="*/ 98 w 355"/>
                <a:gd name="T13" fmla="*/ 273 h 296"/>
                <a:gd name="T14" fmla="*/ 332 w 355"/>
                <a:gd name="T15" fmla="*/ 296 h 296"/>
                <a:gd name="T16" fmla="*/ 348 w 355"/>
                <a:gd name="T1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296">
                  <a:moveTo>
                    <a:pt x="348" y="167"/>
                  </a:moveTo>
                  <a:lnTo>
                    <a:pt x="355" y="38"/>
                  </a:lnTo>
                  <a:lnTo>
                    <a:pt x="37" y="0"/>
                  </a:lnTo>
                  <a:lnTo>
                    <a:pt x="37" y="38"/>
                  </a:lnTo>
                  <a:lnTo>
                    <a:pt x="7" y="190"/>
                  </a:lnTo>
                  <a:lnTo>
                    <a:pt x="0" y="258"/>
                  </a:lnTo>
                  <a:lnTo>
                    <a:pt x="98" y="273"/>
                  </a:lnTo>
                  <a:lnTo>
                    <a:pt x="332" y="296"/>
                  </a:lnTo>
                  <a:lnTo>
                    <a:pt x="348" y="167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348" name="Freeform 267"/>
            <p:cNvSpPr>
              <a:spLocks/>
            </p:cNvSpPr>
            <p:nvPr/>
          </p:nvSpPr>
          <p:spPr bwMode="auto">
            <a:xfrm>
              <a:off x="2188" y="1686"/>
              <a:ext cx="355" cy="296"/>
            </a:xfrm>
            <a:custGeom>
              <a:avLst/>
              <a:gdLst>
                <a:gd name="T0" fmla="*/ 348 w 355"/>
                <a:gd name="T1" fmla="*/ 167 h 296"/>
                <a:gd name="T2" fmla="*/ 355 w 355"/>
                <a:gd name="T3" fmla="*/ 38 h 296"/>
                <a:gd name="T4" fmla="*/ 37 w 355"/>
                <a:gd name="T5" fmla="*/ 0 h 296"/>
                <a:gd name="T6" fmla="*/ 37 w 355"/>
                <a:gd name="T7" fmla="*/ 38 h 296"/>
                <a:gd name="T8" fmla="*/ 7 w 355"/>
                <a:gd name="T9" fmla="*/ 190 h 296"/>
                <a:gd name="T10" fmla="*/ 0 w 355"/>
                <a:gd name="T11" fmla="*/ 258 h 296"/>
                <a:gd name="T12" fmla="*/ 98 w 355"/>
                <a:gd name="T13" fmla="*/ 273 h 296"/>
                <a:gd name="T14" fmla="*/ 332 w 355"/>
                <a:gd name="T15" fmla="*/ 296 h 296"/>
                <a:gd name="T16" fmla="*/ 348 w 355"/>
                <a:gd name="T17" fmla="*/ 167 h 296"/>
                <a:gd name="T18" fmla="*/ 348 w 355"/>
                <a:gd name="T19" fmla="*/ 174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5" h="296">
                  <a:moveTo>
                    <a:pt x="348" y="167"/>
                  </a:moveTo>
                  <a:lnTo>
                    <a:pt x="355" y="38"/>
                  </a:lnTo>
                  <a:lnTo>
                    <a:pt x="37" y="0"/>
                  </a:lnTo>
                  <a:lnTo>
                    <a:pt x="37" y="38"/>
                  </a:lnTo>
                  <a:lnTo>
                    <a:pt x="7" y="190"/>
                  </a:lnTo>
                  <a:lnTo>
                    <a:pt x="0" y="258"/>
                  </a:lnTo>
                  <a:lnTo>
                    <a:pt x="98" y="273"/>
                  </a:lnTo>
                  <a:lnTo>
                    <a:pt x="332" y="296"/>
                  </a:lnTo>
                  <a:lnTo>
                    <a:pt x="348" y="167"/>
                  </a:lnTo>
                  <a:lnTo>
                    <a:pt x="348" y="174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</p:grpSp>
      <p:grpSp>
        <p:nvGrpSpPr>
          <p:cNvPr id="20616" name="Group 536"/>
          <p:cNvGrpSpPr>
            <a:grpSpLocks noChangeAspect="1"/>
          </p:cNvGrpSpPr>
          <p:nvPr/>
        </p:nvGrpSpPr>
        <p:grpSpPr bwMode="auto">
          <a:xfrm>
            <a:off x="7693765" y="4129249"/>
            <a:ext cx="2196565" cy="1673352"/>
            <a:chOff x="1461" y="1079"/>
            <a:chExt cx="2838" cy="2162"/>
          </a:xfrm>
        </p:grpSpPr>
        <p:sp>
          <p:nvSpPr>
            <p:cNvPr id="20617" name="AutoShape 535"/>
            <p:cNvSpPr>
              <a:spLocks noChangeAspect="1" noChangeArrowheads="1" noTextEdit="1"/>
            </p:cNvSpPr>
            <p:nvPr/>
          </p:nvSpPr>
          <p:spPr bwMode="auto">
            <a:xfrm>
              <a:off x="1461" y="1079"/>
              <a:ext cx="2838" cy="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18" name="Rectangle 537"/>
            <p:cNvSpPr>
              <a:spLocks noChangeArrowheads="1"/>
            </p:cNvSpPr>
            <p:nvPr/>
          </p:nvSpPr>
          <p:spPr bwMode="auto">
            <a:xfrm>
              <a:off x="1461" y="1079"/>
              <a:ext cx="2846" cy="217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19" name="Rectangle 538"/>
            <p:cNvSpPr>
              <a:spLocks noChangeArrowheads="1"/>
            </p:cNvSpPr>
            <p:nvPr/>
          </p:nvSpPr>
          <p:spPr bwMode="auto">
            <a:xfrm>
              <a:off x="1491" y="1140"/>
              <a:ext cx="2785" cy="204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20" name="Freeform 539"/>
            <p:cNvSpPr>
              <a:spLocks/>
            </p:cNvSpPr>
            <p:nvPr/>
          </p:nvSpPr>
          <p:spPr bwMode="auto">
            <a:xfrm>
              <a:off x="3315" y="2353"/>
              <a:ext cx="189" cy="319"/>
            </a:xfrm>
            <a:custGeom>
              <a:avLst/>
              <a:gdLst>
                <a:gd name="T0" fmla="*/ 182 w 189"/>
                <a:gd name="T1" fmla="*/ 198 h 319"/>
                <a:gd name="T2" fmla="*/ 189 w 189"/>
                <a:gd name="T3" fmla="*/ 251 h 319"/>
                <a:gd name="T4" fmla="*/ 53 w 189"/>
                <a:gd name="T5" fmla="*/ 266 h 319"/>
                <a:gd name="T6" fmla="*/ 61 w 189"/>
                <a:gd name="T7" fmla="*/ 304 h 319"/>
                <a:gd name="T8" fmla="*/ 61 w 189"/>
                <a:gd name="T9" fmla="*/ 311 h 319"/>
                <a:gd name="T10" fmla="*/ 30 w 189"/>
                <a:gd name="T11" fmla="*/ 319 h 319"/>
                <a:gd name="T12" fmla="*/ 46 w 189"/>
                <a:gd name="T13" fmla="*/ 311 h 319"/>
                <a:gd name="T14" fmla="*/ 30 w 189"/>
                <a:gd name="T15" fmla="*/ 289 h 319"/>
                <a:gd name="T16" fmla="*/ 23 w 189"/>
                <a:gd name="T17" fmla="*/ 311 h 319"/>
                <a:gd name="T18" fmla="*/ 8 w 189"/>
                <a:gd name="T19" fmla="*/ 311 h 319"/>
                <a:gd name="T20" fmla="*/ 0 w 189"/>
                <a:gd name="T21" fmla="*/ 213 h 319"/>
                <a:gd name="T22" fmla="*/ 0 w 189"/>
                <a:gd name="T23" fmla="*/ 16 h 319"/>
                <a:gd name="T24" fmla="*/ 129 w 189"/>
                <a:gd name="T25" fmla="*/ 0 h 319"/>
                <a:gd name="T26" fmla="*/ 167 w 189"/>
                <a:gd name="T27" fmla="*/ 137 h 319"/>
                <a:gd name="T28" fmla="*/ 189 w 189"/>
                <a:gd name="T29" fmla="*/ 175 h 319"/>
                <a:gd name="T30" fmla="*/ 182 w 189"/>
                <a:gd name="T31" fmla="*/ 19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9" h="319">
                  <a:moveTo>
                    <a:pt x="182" y="198"/>
                  </a:moveTo>
                  <a:lnTo>
                    <a:pt x="189" y="251"/>
                  </a:lnTo>
                  <a:lnTo>
                    <a:pt x="53" y="266"/>
                  </a:lnTo>
                  <a:lnTo>
                    <a:pt x="61" y="304"/>
                  </a:lnTo>
                  <a:lnTo>
                    <a:pt x="61" y="311"/>
                  </a:lnTo>
                  <a:lnTo>
                    <a:pt x="30" y="319"/>
                  </a:lnTo>
                  <a:lnTo>
                    <a:pt x="46" y="311"/>
                  </a:lnTo>
                  <a:lnTo>
                    <a:pt x="30" y="289"/>
                  </a:lnTo>
                  <a:lnTo>
                    <a:pt x="23" y="311"/>
                  </a:lnTo>
                  <a:lnTo>
                    <a:pt x="8" y="311"/>
                  </a:lnTo>
                  <a:lnTo>
                    <a:pt x="0" y="213"/>
                  </a:lnTo>
                  <a:lnTo>
                    <a:pt x="0" y="16"/>
                  </a:lnTo>
                  <a:lnTo>
                    <a:pt x="129" y="0"/>
                  </a:lnTo>
                  <a:lnTo>
                    <a:pt x="167" y="137"/>
                  </a:lnTo>
                  <a:lnTo>
                    <a:pt x="189" y="175"/>
                  </a:lnTo>
                  <a:lnTo>
                    <a:pt x="182" y="198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21" name="Freeform 540"/>
            <p:cNvSpPr>
              <a:spLocks/>
            </p:cNvSpPr>
            <p:nvPr/>
          </p:nvSpPr>
          <p:spPr bwMode="auto">
            <a:xfrm>
              <a:off x="3315" y="2353"/>
              <a:ext cx="189" cy="319"/>
            </a:xfrm>
            <a:custGeom>
              <a:avLst/>
              <a:gdLst>
                <a:gd name="T0" fmla="*/ 182 w 189"/>
                <a:gd name="T1" fmla="*/ 198 h 319"/>
                <a:gd name="T2" fmla="*/ 189 w 189"/>
                <a:gd name="T3" fmla="*/ 251 h 319"/>
                <a:gd name="T4" fmla="*/ 53 w 189"/>
                <a:gd name="T5" fmla="*/ 266 h 319"/>
                <a:gd name="T6" fmla="*/ 61 w 189"/>
                <a:gd name="T7" fmla="*/ 304 h 319"/>
                <a:gd name="T8" fmla="*/ 61 w 189"/>
                <a:gd name="T9" fmla="*/ 311 h 319"/>
                <a:gd name="T10" fmla="*/ 30 w 189"/>
                <a:gd name="T11" fmla="*/ 319 h 319"/>
                <a:gd name="T12" fmla="*/ 46 w 189"/>
                <a:gd name="T13" fmla="*/ 311 h 319"/>
                <a:gd name="T14" fmla="*/ 30 w 189"/>
                <a:gd name="T15" fmla="*/ 289 h 319"/>
                <a:gd name="T16" fmla="*/ 23 w 189"/>
                <a:gd name="T17" fmla="*/ 311 h 319"/>
                <a:gd name="T18" fmla="*/ 8 w 189"/>
                <a:gd name="T19" fmla="*/ 311 h 319"/>
                <a:gd name="T20" fmla="*/ 0 w 189"/>
                <a:gd name="T21" fmla="*/ 213 h 319"/>
                <a:gd name="T22" fmla="*/ 0 w 189"/>
                <a:gd name="T23" fmla="*/ 16 h 319"/>
                <a:gd name="T24" fmla="*/ 129 w 189"/>
                <a:gd name="T25" fmla="*/ 0 h 319"/>
                <a:gd name="T26" fmla="*/ 167 w 189"/>
                <a:gd name="T27" fmla="*/ 137 h 319"/>
                <a:gd name="T28" fmla="*/ 189 w 189"/>
                <a:gd name="T29" fmla="*/ 175 h 319"/>
                <a:gd name="T30" fmla="*/ 182 w 189"/>
                <a:gd name="T31" fmla="*/ 198 h 319"/>
                <a:gd name="T32" fmla="*/ 182 w 189"/>
                <a:gd name="T33" fmla="*/ 205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319">
                  <a:moveTo>
                    <a:pt x="182" y="198"/>
                  </a:moveTo>
                  <a:lnTo>
                    <a:pt x="189" y="251"/>
                  </a:lnTo>
                  <a:lnTo>
                    <a:pt x="53" y="266"/>
                  </a:lnTo>
                  <a:lnTo>
                    <a:pt x="61" y="304"/>
                  </a:lnTo>
                  <a:lnTo>
                    <a:pt x="61" y="311"/>
                  </a:lnTo>
                  <a:lnTo>
                    <a:pt x="30" y="319"/>
                  </a:lnTo>
                  <a:lnTo>
                    <a:pt x="46" y="311"/>
                  </a:lnTo>
                  <a:lnTo>
                    <a:pt x="30" y="289"/>
                  </a:lnTo>
                  <a:lnTo>
                    <a:pt x="23" y="311"/>
                  </a:lnTo>
                  <a:lnTo>
                    <a:pt x="8" y="311"/>
                  </a:lnTo>
                  <a:lnTo>
                    <a:pt x="0" y="213"/>
                  </a:lnTo>
                  <a:lnTo>
                    <a:pt x="0" y="16"/>
                  </a:lnTo>
                  <a:lnTo>
                    <a:pt x="129" y="0"/>
                  </a:lnTo>
                  <a:lnTo>
                    <a:pt x="167" y="137"/>
                  </a:lnTo>
                  <a:lnTo>
                    <a:pt x="189" y="175"/>
                  </a:lnTo>
                  <a:lnTo>
                    <a:pt x="182" y="198"/>
                  </a:lnTo>
                  <a:lnTo>
                    <a:pt x="182" y="205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22" name="Freeform 541"/>
            <p:cNvSpPr>
              <a:spLocks/>
            </p:cNvSpPr>
            <p:nvPr/>
          </p:nvSpPr>
          <p:spPr bwMode="auto">
            <a:xfrm>
              <a:off x="1552" y="2520"/>
              <a:ext cx="530" cy="471"/>
            </a:xfrm>
            <a:custGeom>
              <a:avLst/>
              <a:gdLst>
                <a:gd name="T0" fmla="*/ 0 w 530"/>
                <a:gd name="T1" fmla="*/ 266 h 471"/>
                <a:gd name="T2" fmla="*/ 0 w 530"/>
                <a:gd name="T3" fmla="*/ 273 h 471"/>
                <a:gd name="T4" fmla="*/ 30 w 530"/>
                <a:gd name="T5" fmla="*/ 296 h 471"/>
                <a:gd name="T6" fmla="*/ 23 w 530"/>
                <a:gd name="T7" fmla="*/ 327 h 471"/>
                <a:gd name="T8" fmla="*/ 45 w 530"/>
                <a:gd name="T9" fmla="*/ 311 h 471"/>
                <a:gd name="T10" fmla="*/ 45 w 530"/>
                <a:gd name="T11" fmla="*/ 364 h 471"/>
                <a:gd name="T12" fmla="*/ 83 w 530"/>
                <a:gd name="T13" fmla="*/ 372 h 471"/>
                <a:gd name="T14" fmla="*/ 98 w 530"/>
                <a:gd name="T15" fmla="*/ 372 h 471"/>
                <a:gd name="T16" fmla="*/ 98 w 530"/>
                <a:gd name="T17" fmla="*/ 410 h 471"/>
                <a:gd name="T18" fmla="*/ 60 w 530"/>
                <a:gd name="T19" fmla="*/ 448 h 471"/>
                <a:gd name="T20" fmla="*/ 7 w 530"/>
                <a:gd name="T21" fmla="*/ 471 h 471"/>
                <a:gd name="T22" fmla="*/ 68 w 530"/>
                <a:gd name="T23" fmla="*/ 455 h 471"/>
                <a:gd name="T24" fmla="*/ 83 w 530"/>
                <a:gd name="T25" fmla="*/ 433 h 471"/>
                <a:gd name="T26" fmla="*/ 159 w 530"/>
                <a:gd name="T27" fmla="*/ 387 h 471"/>
                <a:gd name="T28" fmla="*/ 159 w 530"/>
                <a:gd name="T29" fmla="*/ 349 h 471"/>
                <a:gd name="T30" fmla="*/ 204 w 530"/>
                <a:gd name="T31" fmla="*/ 266 h 471"/>
                <a:gd name="T32" fmla="*/ 219 w 530"/>
                <a:gd name="T33" fmla="*/ 289 h 471"/>
                <a:gd name="T34" fmla="*/ 227 w 530"/>
                <a:gd name="T35" fmla="*/ 304 h 471"/>
                <a:gd name="T36" fmla="*/ 189 w 530"/>
                <a:gd name="T37" fmla="*/ 357 h 471"/>
                <a:gd name="T38" fmla="*/ 242 w 530"/>
                <a:gd name="T39" fmla="*/ 289 h 471"/>
                <a:gd name="T40" fmla="*/ 265 w 530"/>
                <a:gd name="T41" fmla="*/ 296 h 471"/>
                <a:gd name="T42" fmla="*/ 295 w 530"/>
                <a:gd name="T43" fmla="*/ 319 h 471"/>
                <a:gd name="T44" fmla="*/ 356 w 530"/>
                <a:gd name="T45" fmla="*/ 311 h 471"/>
                <a:gd name="T46" fmla="*/ 356 w 530"/>
                <a:gd name="T47" fmla="*/ 327 h 471"/>
                <a:gd name="T48" fmla="*/ 378 w 530"/>
                <a:gd name="T49" fmla="*/ 319 h 471"/>
                <a:gd name="T50" fmla="*/ 408 w 530"/>
                <a:gd name="T51" fmla="*/ 349 h 471"/>
                <a:gd name="T52" fmla="*/ 401 w 530"/>
                <a:gd name="T53" fmla="*/ 327 h 471"/>
                <a:gd name="T54" fmla="*/ 416 w 530"/>
                <a:gd name="T55" fmla="*/ 311 h 471"/>
                <a:gd name="T56" fmla="*/ 461 w 530"/>
                <a:gd name="T57" fmla="*/ 364 h 471"/>
                <a:gd name="T58" fmla="*/ 492 w 530"/>
                <a:gd name="T59" fmla="*/ 402 h 471"/>
                <a:gd name="T60" fmla="*/ 522 w 530"/>
                <a:gd name="T61" fmla="*/ 418 h 471"/>
                <a:gd name="T62" fmla="*/ 522 w 530"/>
                <a:gd name="T63" fmla="*/ 387 h 471"/>
                <a:gd name="T64" fmla="*/ 416 w 530"/>
                <a:gd name="T65" fmla="*/ 304 h 471"/>
                <a:gd name="T66" fmla="*/ 386 w 530"/>
                <a:gd name="T67" fmla="*/ 311 h 471"/>
                <a:gd name="T68" fmla="*/ 363 w 530"/>
                <a:gd name="T69" fmla="*/ 304 h 471"/>
                <a:gd name="T70" fmla="*/ 287 w 530"/>
                <a:gd name="T71" fmla="*/ 31 h 471"/>
                <a:gd name="T72" fmla="*/ 151 w 530"/>
                <a:gd name="T73" fmla="*/ 0 h 471"/>
                <a:gd name="T74" fmla="*/ 136 w 530"/>
                <a:gd name="T75" fmla="*/ 0 h 471"/>
                <a:gd name="T76" fmla="*/ 106 w 530"/>
                <a:gd name="T77" fmla="*/ 23 h 471"/>
                <a:gd name="T78" fmla="*/ 91 w 530"/>
                <a:gd name="T79" fmla="*/ 23 h 471"/>
                <a:gd name="T80" fmla="*/ 83 w 530"/>
                <a:gd name="T81" fmla="*/ 31 h 471"/>
                <a:gd name="T82" fmla="*/ 38 w 530"/>
                <a:gd name="T83" fmla="*/ 53 h 471"/>
                <a:gd name="T84" fmla="*/ 60 w 530"/>
                <a:gd name="T85" fmla="*/ 114 h 471"/>
                <a:gd name="T86" fmla="*/ 75 w 530"/>
                <a:gd name="T87" fmla="*/ 129 h 471"/>
                <a:gd name="T88" fmla="*/ 75 w 530"/>
                <a:gd name="T89" fmla="*/ 152 h 471"/>
                <a:gd name="T90" fmla="*/ 0 w 530"/>
                <a:gd name="T91" fmla="*/ 144 h 471"/>
                <a:gd name="T92" fmla="*/ 15 w 530"/>
                <a:gd name="T93" fmla="*/ 160 h 471"/>
                <a:gd name="T94" fmla="*/ 53 w 530"/>
                <a:gd name="T95" fmla="*/ 182 h 471"/>
                <a:gd name="T96" fmla="*/ 83 w 530"/>
                <a:gd name="T97" fmla="*/ 182 h 471"/>
                <a:gd name="T98" fmla="*/ 38 w 530"/>
                <a:gd name="T99" fmla="*/ 235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30" h="471">
                  <a:moveTo>
                    <a:pt x="38" y="235"/>
                  </a:moveTo>
                  <a:lnTo>
                    <a:pt x="0" y="266"/>
                  </a:lnTo>
                  <a:lnTo>
                    <a:pt x="15" y="266"/>
                  </a:lnTo>
                  <a:lnTo>
                    <a:pt x="0" y="273"/>
                  </a:lnTo>
                  <a:lnTo>
                    <a:pt x="7" y="289"/>
                  </a:lnTo>
                  <a:lnTo>
                    <a:pt x="30" y="296"/>
                  </a:lnTo>
                  <a:lnTo>
                    <a:pt x="15" y="311"/>
                  </a:lnTo>
                  <a:lnTo>
                    <a:pt x="23" y="327"/>
                  </a:lnTo>
                  <a:lnTo>
                    <a:pt x="30" y="334"/>
                  </a:lnTo>
                  <a:lnTo>
                    <a:pt x="45" y="311"/>
                  </a:lnTo>
                  <a:lnTo>
                    <a:pt x="53" y="349"/>
                  </a:lnTo>
                  <a:lnTo>
                    <a:pt x="45" y="364"/>
                  </a:lnTo>
                  <a:lnTo>
                    <a:pt x="68" y="349"/>
                  </a:lnTo>
                  <a:lnTo>
                    <a:pt x="83" y="372"/>
                  </a:lnTo>
                  <a:lnTo>
                    <a:pt x="91" y="357"/>
                  </a:lnTo>
                  <a:lnTo>
                    <a:pt x="98" y="372"/>
                  </a:lnTo>
                  <a:lnTo>
                    <a:pt x="121" y="357"/>
                  </a:lnTo>
                  <a:lnTo>
                    <a:pt x="98" y="410"/>
                  </a:lnTo>
                  <a:lnTo>
                    <a:pt x="60" y="433"/>
                  </a:lnTo>
                  <a:lnTo>
                    <a:pt x="60" y="448"/>
                  </a:lnTo>
                  <a:lnTo>
                    <a:pt x="38" y="440"/>
                  </a:lnTo>
                  <a:lnTo>
                    <a:pt x="7" y="471"/>
                  </a:lnTo>
                  <a:lnTo>
                    <a:pt x="38" y="448"/>
                  </a:lnTo>
                  <a:lnTo>
                    <a:pt x="68" y="455"/>
                  </a:lnTo>
                  <a:lnTo>
                    <a:pt x="83" y="448"/>
                  </a:lnTo>
                  <a:lnTo>
                    <a:pt x="83" y="433"/>
                  </a:lnTo>
                  <a:lnTo>
                    <a:pt x="98" y="433"/>
                  </a:lnTo>
                  <a:lnTo>
                    <a:pt x="159" y="387"/>
                  </a:lnTo>
                  <a:lnTo>
                    <a:pt x="166" y="364"/>
                  </a:lnTo>
                  <a:lnTo>
                    <a:pt x="159" y="349"/>
                  </a:lnTo>
                  <a:lnTo>
                    <a:pt x="204" y="296"/>
                  </a:lnTo>
                  <a:lnTo>
                    <a:pt x="204" y="266"/>
                  </a:lnTo>
                  <a:lnTo>
                    <a:pt x="204" y="296"/>
                  </a:lnTo>
                  <a:lnTo>
                    <a:pt x="219" y="289"/>
                  </a:lnTo>
                  <a:lnTo>
                    <a:pt x="212" y="296"/>
                  </a:lnTo>
                  <a:lnTo>
                    <a:pt x="227" y="304"/>
                  </a:lnTo>
                  <a:lnTo>
                    <a:pt x="197" y="311"/>
                  </a:lnTo>
                  <a:lnTo>
                    <a:pt x="189" y="357"/>
                  </a:lnTo>
                  <a:lnTo>
                    <a:pt x="234" y="327"/>
                  </a:lnTo>
                  <a:lnTo>
                    <a:pt x="242" y="289"/>
                  </a:lnTo>
                  <a:lnTo>
                    <a:pt x="242" y="304"/>
                  </a:lnTo>
                  <a:lnTo>
                    <a:pt x="265" y="296"/>
                  </a:lnTo>
                  <a:lnTo>
                    <a:pt x="257" y="304"/>
                  </a:lnTo>
                  <a:lnTo>
                    <a:pt x="295" y="319"/>
                  </a:lnTo>
                  <a:lnTo>
                    <a:pt x="348" y="319"/>
                  </a:lnTo>
                  <a:lnTo>
                    <a:pt x="356" y="311"/>
                  </a:lnTo>
                  <a:lnTo>
                    <a:pt x="363" y="311"/>
                  </a:lnTo>
                  <a:lnTo>
                    <a:pt x="356" y="327"/>
                  </a:lnTo>
                  <a:lnTo>
                    <a:pt x="378" y="334"/>
                  </a:lnTo>
                  <a:lnTo>
                    <a:pt x="378" y="319"/>
                  </a:lnTo>
                  <a:lnTo>
                    <a:pt x="378" y="334"/>
                  </a:lnTo>
                  <a:lnTo>
                    <a:pt x="408" y="349"/>
                  </a:lnTo>
                  <a:lnTo>
                    <a:pt x="416" y="342"/>
                  </a:lnTo>
                  <a:lnTo>
                    <a:pt x="401" y="327"/>
                  </a:lnTo>
                  <a:lnTo>
                    <a:pt x="431" y="342"/>
                  </a:lnTo>
                  <a:lnTo>
                    <a:pt x="416" y="311"/>
                  </a:lnTo>
                  <a:lnTo>
                    <a:pt x="431" y="342"/>
                  </a:lnTo>
                  <a:lnTo>
                    <a:pt x="461" y="364"/>
                  </a:lnTo>
                  <a:lnTo>
                    <a:pt x="499" y="387"/>
                  </a:lnTo>
                  <a:lnTo>
                    <a:pt x="492" y="402"/>
                  </a:lnTo>
                  <a:lnTo>
                    <a:pt x="507" y="387"/>
                  </a:lnTo>
                  <a:lnTo>
                    <a:pt x="522" y="418"/>
                  </a:lnTo>
                  <a:lnTo>
                    <a:pt x="530" y="410"/>
                  </a:lnTo>
                  <a:lnTo>
                    <a:pt x="522" y="387"/>
                  </a:lnTo>
                  <a:lnTo>
                    <a:pt x="492" y="380"/>
                  </a:lnTo>
                  <a:lnTo>
                    <a:pt x="416" y="304"/>
                  </a:lnTo>
                  <a:lnTo>
                    <a:pt x="393" y="334"/>
                  </a:lnTo>
                  <a:lnTo>
                    <a:pt x="386" y="311"/>
                  </a:lnTo>
                  <a:lnTo>
                    <a:pt x="371" y="319"/>
                  </a:lnTo>
                  <a:lnTo>
                    <a:pt x="363" y="304"/>
                  </a:lnTo>
                  <a:lnTo>
                    <a:pt x="340" y="304"/>
                  </a:lnTo>
                  <a:lnTo>
                    <a:pt x="287" y="31"/>
                  </a:lnTo>
                  <a:lnTo>
                    <a:pt x="181" y="23"/>
                  </a:lnTo>
                  <a:lnTo>
                    <a:pt x="151" y="0"/>
                  </a:lnTo>
                  <a:lnTo>
                    <a:pt x="151" y="16"/>
                  </a:lnTo>
                  <a:lnTo>
                    <a:pt x="136" y="0"/>
                  </a:lnTo>
                  <a:lnTo>
                    <a:pt x="106" y="8"/>
                  </a:lnTo>
                  <a:lnTo>
                    <a:pt x="106" y="23"/>
                  </a:lnTo>
                  <a:lnTo>
                    <a:pt x="106" y="16"/>
                  </a:lnTo>
                  <a:lnTo>
                    <a:pt x="91" y="23"/>
                  </a:lnTo>
                  <a:lnTo>
                    <a:pt x="91" y="31"/>
                  </a:lnTo>
                  <a:lnTo>
                    <a:pt x="83" y="31"/>
                  </a:lnTo>
                  <a:lnTo>
                    <a:pt x="60" y="53"/>
                  </a:lnTo>
                  <a:lnTo>
                    <a:pt x="38" y="53"/>
                  </a:lnTo>
                  <a:lnTo>
                    <a:pt x="30" y="69"/>
                  </a:lnTo>
                  <a:lnTo>
                    <a:pt x="60" y="114"/>
                  </a:lnTo>
                  <a:lnTo>
                    <a:pt x="98" y="137"/>
                  </a:lnTo>
                  <a:lnTo>
                    <a:pt x="75" y="129"/>
                  </a:lnTo>
                  <a:lnTo>
                    <a:pt x="83" y="144"/>
                  </a:lnTo>
                  <a:lnTo>
                    <a:pt x="75" y="152"/>
                  </a:lnTo>
                  <a:lnTo>
                    <a:pt x="45" y="122"/>
                  </a:lnTo>
                  <a:lnTo>
                    <a:pt x="0" y="144"/>
                  </a:lnTo>
                  <a:lnTo>
                    <a:pt x="23" y="160"/>
                  </a:lnTo>
                  <a:lnTo>
                    <a:pt x="15" y="160"/>
                  </a:lnTo>
                  <a:lnTo>
                    <a:pt x="15" y="182"/>
                  </a:lnTo>
                  <a:lnTo>
                    <a:pt x="53" y="182"/>
                  </a:lnTo>
                  <a:lnTo>
                    <a:pt x="60" y="198"/>
                  </a:lnTo>
                  <a:lnTo>
                    <a:pt x="83" y="182"/>
                  </a:lnTo>
                  <a:lnTo>
                    <a:pt x="75" y="220"/>
                  </a:lnTo>
                  <a:lnTo>
                    <a:pt x="38" y="235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23" name="Freeform 542"/>
            <p:cNvSpPr>
              <a:spLocks/>
            </p:cNvSpPr>
            <p:nvPr/>
          </p:nvSpPr>
          <p:spPr bwMode="auto">
            <a:xfrm>
              <a:off x="1552" y="2520"/>
              <a:ext cx="530" cy="471"/>
            </a:xfrm>
            <a:custGeom>
              <a:avLst/>
              <a:gdLst>
                <a:gd name="T0" fmla="*/ 0 w 530"/>
                <a:gd name="T1" fmla="*/ 266 h 471"/>
                <a:gd name="T2" fmla="*/ 0 w 530"/>
                <a:gd name="T3" fmla="*/ 273 h 471"/>
                <a:gd name="T4" fmla="*/ 30 w 530"/>
                <a:gd name="T5" fmla="*/ 296 h 471"/>
                <a:gd name="T6" fmla="*/ 23 w 530"/>
                <a:gd name="T7" fmla="*/ 327 h 471"/>
                <a:gd name="T8" fmla="*/ 45 w 530"/>
                <a:gd name="T9" fmla="*/ 311 h 471"/>
                <a:gd name="T10" fmla="*/ 45 w 530"/>
                <a:gd name="T11" fmla="*/ 364 h 471"/>
                <a:gd name="T12" fmla="*/ 83 w 530"/>
                <a:gd name="T13" fmla="*/ 372 h 471"/>
                <a:gd name="T14" fmla="*/ 98 w 530"/>
                <a:gd name="T15" fmla="*/ 372 h 471"/>
                <a:gd name="T16" fmla="*/ 98 w 530"/>
                <a:gd name="T17" fmla="*/ 410 h 471"/>
                <a:gd name="T18" fmla="*/ 60 w 530"/>
                <a:gd name="T19" fmla="*/ 448 h 471"/>
                <a:gd name="T20" fmla="*/ 7 w 530"/>
                <a:gd name="T21" fmla="*/ 471 h 471"/>
                <a:gd name="T22" fmla="*/ 68 w 530"/>
                <a:gd name="T23" fmla="*/ 455 h 471"/>
                <a:gd name="T24" fmla="*/ 83 w 530"/>
                <a:gd name="T25" fmla="*/ 433 h 471"/>
                <a:gd name="T26" fmla="*/ 159 w 530"/>
                <a:gd name="T27" fmla="*/ 387 h 471"/>
                <a:gd name="T28" fmla="*/ 159 w 530"/>
                <a:gd name="T29" fmla="*/ 349 h 471"/>
                <a:gd name="T30" fmla="*/ 204 w 530"/>
                <a:gd name="T31" fmla="*/ 266 h 471"/>
                <a:gd name="T32" fmla="*/ 219 w 530"/>
                <a:gd name="T33" fmla="*/ 289 h 471"/>
                <a:gd name="T34" fmla="*/ 227 w 530"/>
                <a:gd name="T35" fmla="*/ 304 h 471"/>
                <a:gd name="T36" fmla="*/ 189 w 530"/>
                <a:gd name="T37" fmla="*/ 357 h 471"/>
                <a:gd name="T38" fmla="*/ 242 w 530"/>
                <a:gd name="T39" fmla="*/ 289 h 471"/>
                <a:gd name="T40" fmla="*/ 265 w 530"/>
                <a:gd name="T41" fmla="*/ 296 h 471"/>
                <a:gd name="T42" fmla="*/ 295 w 530"/>
                <a:gd name="T43" fmla="*/ 319 h 471"/>
                <a:gd name="T44" fmla="*/ 356 w 530"/>
                <a:gd name="T45" fmla="*/ 311 h 471"/>
                <a:gd name="T46" fmla="*/ 356 w 530"/>
                <a:gd name="T47" fmla="*/ 327 h 471"/>
                <a:gd name="T48" fmla="*/ 378 w 530"/>
                <a:gd name="T49" fmla="*/ 319 h 471"/>
                <a:gd name="T50" fmla="*/ 408 w 530"/>
                <a:gd name="T51" fmla="*/ 349 h 471"/>
                <a:gd name="T52" fmla="*/ 401 w 530"/>
                <a:gd name="T53" fmla="*/ 327 h 471"/>
                <a:gd name="T54" fmla="*/ 416 w 530"/>
                <a:gd name="T55" fmla="*/ 311 h 471"/>
                <a:gd name="T56" fmla="*/ 461 w 530"/>
                <a:gd name="T57" fmla="*/ 364 h 471"/>
                <a:gd name="T58" fmla="*/ 492 w 530"/>
                <a:gd name="T59" fmla="*/ 402 h 471"/>
                <a:gd name="T60" fmla="*/ 522 w 530"/>
                <a:gd name="T61" fmla="*/ 418 h 471"/>
                <a:gd name="T62" fmla="*/ 522 w 530"/>
                <a:gd name="T63" fmla="*/ 387 h 471"/>
                <a:gd name="T64" fmla="*/ 416 w 530"/>
                <a:gd name="T65" fmla="*/ 304 h 471"/>
                <a:gd name="T66" fmla="*/ 386 w 530"/>
                <a:gd name="T67" fmla="*/ 311 h 471"/>
                <a:gd name="T68" fmla="*/ 363 w 530"/>
                <a:gd name="T69" fmla="*/ 304 h 471"/>
                <a:gd name="T70" fmla="*/ 287 w 530"/>
                <a:gd name="T71" fmla="*/ 31 h 471"/>
                <a:gd name="T72" fmla="*/ 151 w 530"/>
                <a:gd name="T73" fmla="*/ 0 h 471"/>
                <a:gd name="T74" fmla="*/ 136 w 530"/>
                <a:gd name="T75" fmla="*/ 0 h 471"/>
                <a:gd name="T76" fmla="*/ 106 w 530"/>
                <a:gd name="T77" fmla="*/ 23 h 471"/>
                <a:gd name="T78" fmla="*/ 91 w 530"/>
                <a:gd name="T79" fmla="*/ 23 h 471"/>
                <a:gd name="T80" fmla="*/ 83 w 530"/>
                <a:gd name="T81" fmla="*/ 31 h 471"/>
                <a:gd name="T82" fmla="*/ 38 w 530"/>
                <a:gd name="T83" fmla="*/ 53 h 471"/>
                <a:gd name="T84" fmla="*/ 60 w 530"/>
                <a:gd name="T85" fmla="*/ 114 h 471"/>
                <a:gd name="T86" fmla="*/ 75 w 530"/>
                <a:gd name="T87" fmla="*/ 129 h 471"/>
                <a:gd name="T88" fmla="*/ 75 w 530"/>
                <a:gd name="T89" fmla="*/ 152 h 471"/>
                <a:gd name="T90" fmla="*/ 0 w 530"/>
                <a:gd name="T91" fmla="*/ 144 h 471"/>
                <a:gd name="T92" fmla="*/ 15 w 530"/>
                <a:gd name="T93" fmla="*/ 160 h 471"/>
                <a:gd name="T94" fmla="*/ 53 w 530"/>
                <a:gd name="T95" fmla="*/ 182 h 471"/>
                <a:gd name="T96" fmla="*/ 83 w 530"/>
                <a:gd name="T97" fmla="*/ 182 h 471"/>
                <a:gd name="T98" fmla="*/ 38 w 530"/>
                <a:gd name="T99" fmla="*/ 235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30" h="471">
                  <a:moveTo>
                    <a:pt x="38" y="235"/>
                  </a:moveTo>
                  <a:lnTo>
                    <a:pt x="0" y="266"/>
                  </a:lnTo>
                  <a:lnTo>
                    <a:pt x="15" y="266"/>
                  </a:lnTo>
                  <a:lnTo>
                    <a:pt x="0" y="273"/>
                  </a:lnTo>
                  <a:lnTo>
                    <a:pt x="7" y="289"/>
                  </a:lnTo>
                  <a:lnTo>
                    <a:pt x="30" y="296"/>
                  </a:lnTo>
                  <a:lnTo>
                    <a:pt x="15" y="311"/>
                  </a:lnTo>
                  <a:lnTo>
                    <a:pt x="23" y="327"/>
                  </a:lnTo>
                  <a:lnTo>
                    <a:pt x="30" y="334"/>
                  </a:lnTo>
                  <a:lnTo>
                    <a:pt x="45" y="311"/>
                  </a:lnTo>
                  <a:lnTo>
                    <a:pt x="53" y="349"/>
                  </a:lnTo>
                  <a:lnTo>
                    <a:pt x="45" y="364"/>
                  </a:lnTo>
                  <a:lnTo>
                    <a:pt x="68" y="349"/>
                  </a:lnTo>
                  <a:lnTo>
                    <a:pt x="83" y="372"/>
                  </a:lnTo>
                  <a:lnTo>
                    <a:pt x="91" y="357"/>
                  </a:lnTo>
                  <a:lnTo>
                    <a:pt x="98" y="372"/>
                  </a:lnTo>
                  <a:lnTo>
                    <a:pt x="121" y="357"/>
                  </a:lnTo>
                  <a:lnTo>
                    <a:pt x="98" y="410"/>
                  </a:lnTo>
                  <a:lnTo>
                    <a:pt x="60" y="433"/>
                  </a:lnTo>
                  <a:lnTo>
                    <a:pt x="60" y="448"/>
                  </a:lnTo>
                  <a:lnTo>
                    <a:pt x="38" y="440"/>
                  </a:lnTo>
                  <a:lnTo>
                    <a:pt x="7" y="471"/>
                  </a:lnTo>
                  <a:lnTo>
                    <a:pt x="38" y="448"/>
                  </a:lnTo>
                  <a:lnTo>
                    <a:pt x="68" y="455"/>
                  </a:lnTo>
                  <a:lnTo>
                    <a:pt x="83" y="448"/>
                  </a:lnTo>
                  <a:lnTo>
                    <a:pt x="83" y="433"/>
                  </a:lnTo>
                  <a:lnTo>
                    <a:pt x="98" y="433"/>
                  </a:lnTo>
                  <a:lnTo>
                    <a:pt x="159" y="387"/>
                  </a:lnTo>
                  <a:lnTo>
                    <a:pt x="166" y="364"/>
                  </a:lnTo>
                  <a:lnTo>
                    <a:pt x="159" y="349"/>
                  </a:lnTo>
                  <a:lnTo>
                    <a:pt x="204" y="296"/>
                  </a:lnTo>
                  <a:lnTo>
                    <a:pt x="204" y="266"/>
                  </a:lnTo>
                  <a:lnTo>
                    <a:pt x="204" y="296"/>
                  </a:lnTo>
                  <a:lnTo>
                    <a:pt x="219" y="289"/>
                  </a:lnTo>
                  <a:lnTo>
                    <a:pt x="212" y="296"/>
                  </a:lnTo>
                  <a:lnTo>
                    <a:pt x="227" y="304"/>
                  </a:lnTo>
                  <a:lnTo>
                    <a:pt x="197" y="311"/>
                  </a:lnTo>
                  <a:lnTo>
                    <a:pt x="189" y="357"/>
                  </a:lnTo>
                  <a:lnTo>
                    <a:pt x="234" y="327"/>
                  </a:lnTo>
                  <a:lnTo>
                    <a:pt x="242" y="289"/>
                  </a:lnTo>
                  <a:lnTo>
                    <a:pt x="242" y="304"/>
                  </a:lnTo>
                  <a:lnTo>
                    <a:pt x="265" y="296"/>
                  </a:lnTo>
                  <a:lnTo>
                    <a:pt x="257" y="304"/>
                  </a:lnTo>
                  <a:lnTo>
                    <a:pt x="295" y="319"/>
                  </a:lnTo>
                  <a:lnTo>
                    <a:pt x="348" y="319"/>
                  </a:lnTo>
                  <a:lnTo>
                    <a:pt x="356" y="311"/>
                  </a:lnTo>
                  <a:lnTo>
                    <a:pt x="363" y="311"/>
                  </a:lnTo>
                  <a:lnTo>
                    <a:pt x="356" y="327"/>
                  </a:lnTo>
                  <a:lnTo>
                    <a:pt x="378" y="334"/>
                  </a:lnTo>
                  <a:lnTo>
                    <a:pt x="378" y="319"/>
                  </a:lnTo>
                  <a:lnTo>
                    <a:pt x="378" y="334"/>
                  </a:lnTo>
                  <a:lnTo>
                    <a:pt x="408" y="349"/>
                  </a:lnTo>
                  <a:lnTo>
                    <a:pt x="416" y="342"/>
                  </a:lnTo>
                  <a:lnTo>
                    <a:pt x="401" y="327"/>
                  </a:lnTo>
                  <a:lnTo>
                    <a:pt x="431" y="342"/>
                  </a:lnTo>
                  <a:lnTo>
                    <a:pt x="416" y="311"/>
                  </a:lnTo>
                  <a:lnTo>
                    <a:pt x="431" y="342"/>
                  </a:lnTo>
                  <a:lnTo>
                    <a:pt x="461" y="364"/>
                  </a:lnTo>
                  <a:lnTo>
                    <a:pt x="499" y="387"/>
                  </a:lnTo>
                  <a:lnTo>
                    <a:pt x="492" y="402"/>
                  </a:lnTo>
                  <a:lnTo>
                    <a:pt x="507" y="387"/>
                  </a:lnTo>
                  <a:lnTo>
                    <a:pt x="522" y="418"/>
                  </a:lnTo>
                  <a:lnTo>
                    <a:pt x="530" y="410"/>
                  </a:lnTo>
                  <a:lnTo>
                    <a:pt x="522" y="387"/>
                  </a:lnTo>
                  <a:lnTo>
                    <a:pt x="492" y="380"/>
                  </a:lnTo>
                  <a:lnTo>
                    <a:pt x="416" y="304"/>
                  </a:lnTo>
                  <a:lnTo>
                    <a:pt x="393" y="334"/>
                  </a:lnTo>
                  <a:lnTo>
                    <a:pt x="386" y="311"/>
                  </a:lnTo>
                  <a:lnTo>
                    <a:pt x="371" y="319"/>
                  </a:lnTo>
                  <a:lnTo>
                    <a:pt x="363" y="304"/>
                  </a:lnTo>
                  <a:lnTo>
                    <a:pt x="340" y="304"/>
                  </a:lnTo>
                  <a:lnTo>
                    <a:pt x="287" y="31"/>
                  </a:lnTo>
                  <a:lnTo>
                    <a:pt x="181" y="23"/>
                  </a:lnTo>
                  <a:lnTo>
                    <a:pt x="151" y="0"/>
                  </a:lnTo>
                  <a:lnTo>
                    <a:pt x="151" y="16"/>
                  </a:lnTo>
                  <a:lnTo>
                    <a:pt x="136" y="0"/>
                  </a:lnTo>
                  <a:lnTo>
                    <a:pt x="106" y="8"/>
                  </a:lnTo>
                  <a:lnTo>
                    <a:pt x="106" y="23"/>
                  </a:lnTo>
                  <a:lnTo>
                    <a:pt x="106" y="16"/>
                  </a:lnTo>
                  <a:lnTo>
                    <a:pt x="91" y="23"/>
                  </a:lnTo>
                  <a:lnTo>
                    <a:pt x="91" y="31"/>
                  </a:lnTo>
                  <a:lnTo>
                    <a:pt x="83" y="31"/>
                  </a:lnTo>
                  <a:lnTo>
                    <a:pt x="60" y="53"/>
                  </a:lnTo>
                  <a:lnTo>
                    <a:pt x="38" y="53"/>
                  </a:lnTo>
                  <a:lnTo>
                    <a:pt x="30" y="69"/>
                  </a:lnTo>
                  <a:lnTo>
                    <a:pt x="60" y="114"/>
                  </a:lnTo>
                  <a:lnTo>
                    <a:pt x="98" y="137"/>
                  </a:lnTo>
                  <a:lnTo>
                    <a:pt x="75" y="129"/>
                  </a:lnTo>
                  <a:lnTo>
                    <a:pt x="83" y="144"/>
                  </a:lnTo>
                  <a:lnTo>
                    <a:pt x="75" y="152"/>
                  </a:lnTo>
                  <a:lnTo>
                    <a:pt x="45" y="122"/>
                  </a:lnTo>
                  <a:lnTo>
                    <a:pt x="0" y="144"/>
                  </a:lnTo>
                  <a:lnTo>
                    <a:pt x="23" y="160"/>
                  </a:lnTo>
                  <a:lnTo>
                    <a:pt x="15" y="160"/>
                  </a:lnTo>
                  <a:lnTo>
                    <a:pt x="15" y="182"/>
                  </a:lnTo>
                  <a:lnTo>
                    <a:pt x="53" y="182"/>
                  </a:lnTo>
                  <a:lnTo>
                    <a:pt x="60" y="198"/>
                  </a:lnTo>
                  <a:lnTo>
                    <a:pt x="83" y="182"/>
                  </a:lnTo>
                  <a:lnTo>
                    <a:pt x="75" y="220"/>
                  </a:lnTo>
                  <a:lnTo>
                    <a:pt x="38" y="235"/>
                  </a:lnTo>
                  <a:lnTo>
                    <a:pt x="38" y="243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24" name="Freeform 543"/>
            <p:cNvSpPr>
              <a:spLocks/>
            </p:cNvSpPr>
            <p:nvPr/>
          </p:nvSpPr>
          <p:spPr bwMode="auto">
            <a:xfrm>
              <a:off x="1900" y="2171"/>
              <a:ext cx="348" cy="402"/>
            </a:xfrm>
            <a:custGeom>
              <a:avLst/>
              <a:gdLst>
                <a:gd name="T0" fmla="*/ 348 w 348"/>
                <a:gd name="T1" fmla="*/ 38 h 402"/>
                <a:gd name="T2" fmla="*/ 98 w 348"/>
                <a:gd name="T3" fmla="*/ 0 h 402"/>
                <a:gd name="T4" fmla="*/ 83 w 348"/>
                <a:gd name="T5" fmla="*/ 61 h 402"/>
                <a:gd name="T6" fmla="*/ 68 w 348"/>
                <a:gd name="T7" fmla="*/ 46 h 402"/>
                <a:gd name="T8" fmla="*/ 53 w 348"/>
                <a:gd name="T9" fmla="*/ 46 h 402"/>
                <a:gd name="T10" fmla="*/ 45 w 348"/>
                <a:gd name="T11" fmla="*/ 114 h 402"/>
                <a:gd name="T12" fmla="*/ 60 w 348"/>
                <a:gd name="T13" fmla="*/ 167 h 402"/>
                <a:gd name="T14" fmla="*/ 38 w 348"/>
                <a:gd name="T15" fmla="*/ 182 h 402"/>
                <a:gd name="T16" fmla="*/ 30 w 348"/>
                <a:gd name="T17" fmla="*/ 213 h 402"/>
                <a:gd name="T18" fmla="*/ 15 w 348"/>
                <a:gd name="T19" fmla="*/ 220 h 402"/>
                <a:gd name="T20" fmla="*/ 23 w 348"/>
                <a:gd name="T21" fmla="*/ 258 h 402"/>
                <a:gd name="T22" fmla="*/ 8 w 348"/>
                <a:gd name="T23" fmla="*/ 258 h 402"/>
                <a:gd name="T24" fmla="*/ 0 w 348"/>
                <a:gd name="T25" fmla="*/ 273 h 402"/>
                <a:gd name="T26" fmla="*/ 189 w 348"/>
                <a:gd name="T27" fmla="*/ 380 h 402"/>
                <a:gd name="T28" fmla="*/ 295 w 348"/>
                <a:gd name="T29" fmla="*/ 402 h 402"/>
                <a:gd name="T30" fmla="*/ 348 w 348"/>
                <a:gd name="T31" fmla="*/ 38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8" h="402">
                  <a:moveTo>
                    <a:pt x="348" y="38"/>
                  </a:moveTo>
                  <a:lnTo>
                    <a:pt x="98" y="0"/>
                  </a:lnTo>
                  <a:lnTo>
                    <a:pt x="83" y="61"/>
                  </a:lnTo>
                  <a:lnTo>
                    <a:pt x="68" y="46"/>
                  </a:lnTo>
                  <a:lnTo>
                    <a:pt x="53" y="46"/>
                  </a:lnTo>
                  <a:lnTo>
                    <a:pt x="45" y="114"/>
                  </a:lnTo>
                  <a:lnTo>
                    <a:pt x="60" y="167"/>
                  </a:lnTo>
                  <a:lnTo>
                    <a:pt x="38" y="182"/>
                  </a:lnTo>
                  <a:lnTo>
                    <a:pt x="30" y="213"/>
                  </a:lnTo>
                  <a:lnTo>
                    <a:pt x="15" y="220"/>
                  </a:lnTo>
                  <a:lnTo>
                    <a:pt x="23" y="258"/>
                  </a:lnTo>
                  <a:lnTo>
                    <a:pt x="8" y="258"/>
                  </a:lnTo>
                  <a:lnTo>
                    <a:pt x="0" y="273"/>
                  </a:lnTo>
                  <a:lnTo>
                    <a:pt x="189" y="380"/>
                  </a:lnTo>
                  <a:lnTo>
                    <a:pt x="295" y="402"/>
                  </a:lnTo>
                  <a:lnTo>
                    <a:pt x="348" y="38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25" name="Freeform 544"/>
            <p:cNvSpPr>
              <a:spLocks/>
            </p:cNvSpPr>
            <p:nvPr/>
          </p:nvSpPr>
          <p:spPr bwMode="auto">
            <a:xfrm>
              <a:off x="1900" y="2171"/>
              <a:ext cx="348" cy="402"/>
            </a:xfrm>
            <a:custGeom>
              <a:avLst/>
              <a:gdLst>
                <a:gd name="T0" fmla="*/ 348 w 348"/>
                <a:gd name="T1" fmla="*/ 38 h 402"/>
                <a:gd name="T2" fmla="*/ 98 w 348"/>
                <a:gd name="T3" fmla="*/ 0 h 402"/>
                <a:gd name="T4" fmla="*/ 83 w 348"/>
                <a:gd name="T5" fmla="*/ 61 h 402"/>
                <a:gd name="T6" fmla="*/ 68 w 348"/>
                <a:gd name="T7" fmla="*/ 46 h 402"/>
                <a:gd name="T8" fmla="*/ 53 w 348"/>
                <a:gd name="T9" fmla="*/ 46 h 402"/>
                <a:gd name="T10" fmla="*/ 45 w 348"/>
                <a:gd name="T11" fmla="*/ 114 h 402"/>
                <a:gd name="T12" fmla="*/ 60 w 348"/>
                <a:gd name="T13" fmla="*/ 167 h 402"/>
                <a:gd name="T14" fmla="*/ 38 w 348"/>
                <a:gd name="T15" fmla="*/ 182 h 402"/>
                <a:gd name="T16" fmla="*/ 30 w 348"/>
                <a:gd name="T17" fmla="*/ 213 h 402"/>
                <a:gd name="T18" fmla="*/ 15 w 348"/>
                <a:gd name="T19" fmla="*/ 220 h 402"/>
                <a:gd name="T20" fmla="*/ 23 w 348"/>
                <a:gd name="T21" fmla="*/ 258 h 402"/>
                <a:gd name="T22" fmla="*/ 8 w 348"/>
                <a:gd name="T23" fmla="*/ 258 h 402"/>
                <a:gd name="T24" fmla="*/ 0 w 348"/>
                <a:gd name="T25" fmla="*/ 273 h 402"/>
                <a:gd name="T26" fmla="*/ 189 w 348"/>
                <a:gd name="T27" fmla="*/ 380 h 402"/>
                <a:gd name="T28" fmla="*/ 295 w 348"/>
                <a:gd name="T29" fmla="*/ 402 h 402"/>
                <a:gd name="T30" fmla="*/ 348 w 348"/>
                <a:gd name="T31" fmla="*/ 38 h 402"/>
                <a:gd name="T32" fmla="*/ 348 w 348"/>
                <a:gd name="T33" fmla="*/ 46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8" h="402">
                  <a:moveTo>
                    <a:pt x="348" y="38"/>
                  </a:moveTo>
                  <a:lnTo>
                    <a:pt x="98" y="0"/>
                  </a:lnTo>
                  <a:lnTo>
                    <a:pt x="83" y="61"/>
                  </a:lnTo>
                  <a:lnTo>
                    <a:pt x="68" y="46"/>
                  </a:lnTo>
                  <a:lnTo>
                    <a:pt x="53" y="46"/>
                  </a:lnTo>
                  <a:lnTo>
                    <a:pt x="45" y="114"/>
                  </a:lnTo>
                  <a:lnTo>
                    <a:pt x="60" y="167"/>
                  </a:lnTo>
                  <a:lnTo>
                    <a:pt x="38" y="182"/>
                  </a:lnTo>
                  <a:lnTo>
                    <a:pt x="30" y="213"/>
                  </a:lnTo>
                  <a:lnTo>
                    <a:pt x="15" y="220"/>
                  </a:lnTo>
                  <a:lnTo>
                    <a:pt x="23" y="258"/>
                  </a:lnTo>
                  <a:lnTo>
                    <a:pt x="8" y="258"/>
                  </a:lnTo>
                  <a:lnTo>
                    <a:pt x="0" y="273"/>
                  </a:lnTo>
                  <a:lnTo>
                    <a:pt x="189" y="380"/>
                  </a:lnTo>
                  <a:lnTo>
                    <a:pt x="295" y="402"/>
                  </a:lnTo>
                  <a:lnTo>
                    <a:pt x="348" y="38"/>
                  </a:lnTo>
                  <a:lnTo>
                    <a:pt x="348" y="4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26" name="Freeform 545"/>
            <p:cNvSpPr>
              <a:spLocks/>
            </p:cNvSpPr>
            <p:nvPr/>
          </p:nvSpPr>
          <p:spPr bwMode="auto">
            <a:xfrm>
              <a:off x="2975" y="2278"/>
              <a:ext cx="257" cy="235"/>
            </a:xfrm>
            <a:custGeom>
              <a:avLst/>
              <a:gdLst>
                <a:gd name="T0" fmla="*/ 257 w 257"/>
                <a:gd name="T1" fmla="*/ 30 h 235"/>
                <a:gd name="T2" fmla="*/ 219 w 257"/>
                <a:gd name="T3" fmla="*/ 38 h 235"/>
                <a:gd name="T4" fmla="*/ 234 w 257"/>
                <a:gd name="T5" fmla="*/ 15 h 235"/>
                <a:gd name="T6" fmla="*/ 227 w 257"/>
                <a:gd name="T7" fmla="*/ 0 h 235"/>
                <a:gd name="T8" fmla="*/ 196 w 257"/>
                <a:gd name="T9" fmla="*/ 0 h 235"/>
                <a:gd name="T10" fmla="*/ 0 w 257"/>
                <a:gd name="T11" fmla="*/ 7 h 235"/>
                <a:gd name="T12" fmla="*/ 15 w 257"/>
                <a:gd name="T13" fmla="*/ 83 h 235"/>
                <a:gd name="T14" fmla="*/ 15 w 257"/>
                <a:gd name="T15" fmla="*/ 189 h 235"/>
                <a:gd name="T16" fmla="*/ 37 w 257"/>
                <a:gd name="T17" fmla="*/ 197 h 235"/>
                <a:gd name="T18" fmla="*/ 37 w 257"/>
                <a:gd name="T19" fmla="*/ 235 h 235"/>
                <a:gd name="T20" fmla="*/ 189 w 257"/>
                <a:gd name="T21" fmla="*/ 227 h 235"/>
                <a:gd name="T22" fmla="*/ 196 w 257"/>
                <a:gd name="T23" fmla="*/ 212 h 235"/>
                <a:gd name="T24" fmla="*/ 196 w 257"/>
                <a:gd name="T25" fmla="*/ 197 h 235"/>
                <a:gd name="T26" fmla="*/ 181 w 257"/>
                <a:gd name="T27" fmla="*/ 197 h 235"/>
                <a:gd name="T28" fmla="*/ 181 w 257"/>
                <a:gd name="T29" fmla="*/ 182 h 235"/>
                <a:gd name="T30" fmla="*/ 196 w 257"/>
                <a:gd name="T31" fmla="*/ 182 h 235"/>
                <a:gd name="T32" fmla="*/ 189 w 257"/>
                <a:gd name="T33" fmla="*/ 166 h 235"/>
                <a:gd name="T34" fmla="*/ 204 w 257"/>
                <a:gd name="T35" fmla="*/ 151 h 235"/>
                <a:gd name="T36" fmla="*/ 196 w 257"/>
                <a:gd name="T37" fmla="*/ 151 h 235"/>
                <a:gd name="T38" fmla="*/ 219 w 257"/>
                <a:gd name="T39" fmla="*/ 136 h 235"/>
                <a:gd name="T40" fmla="*/ 219 w 257"/>
                <a:gd name="T41" fmla="*/ 113 h 235"/>
                <a:gd name="T42" fmla="*/ 227 w 257"/>
                <a:gd name="T43" fmla="*/ 106 h 235"/>
                <a:gd name="T44" fmla="*/ 227 w 257"/>
                <a:gd name="T45" fmla="*/ 98 h 235"/>
                <a:gd name="T46" fmla="*/ 242 w 257"/>
                <a:gd name="T47" fmla="*/ 91 h 235"/>
                <a:gd name="T48" fmla="*/ 234 w 257"/>
                <a:gd name="T49" fmla="*/ 68 h 235"/>
                <a:gd name="T50" fmla="*/ 249 w 257"/>
                <a:gd name="T51" fmla="*/ 60 h 235"/>
                <a:gd name="T52" fmla="*/ 242 w 257"/>
                <a:gd name="T53" fmla="*/ 53 h 235"/>
                <a:gd name="T54" fmla="*/ 257 w 257"/>
                <a:gd name="T55" fmla="*/ 38 h 235"/>
                <a:gd name="T56" fmla="*/ 257 w 257"/>
                <a:gd name="T57" fmla="*/ 3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7" h="235">
                  <a:moveTo>
                    <a:pt x="257" y="30"/>
                  </a:moveTo>
                  <a:lnTo>
                    <a:pt x="219" y="38"/>
                  </a:lnTo>
                  <a:lnTo>
                    <a:pt x="234" y="15"/>
                  </a:lnTo>
                  <a:lnTo>
                    <a:pt x="227" y="0"/>
                  </a:lnTo>
                  <a:lnTo>
                    <a:pt x="196" y="0"/>
                  </a:lnTo>
                  <a:lnTo>
                    <a:pt x="0" y="7"/>
                  </a:lnTo>
                  <a:lnTo>
                    <a:pt x="15" y="83"/>
                  </a:lnTo>
                  <a:lnTo>
                    <a:pt x="15" y="189"/>
                  </a:lnTo>
                  <a:lnTo>
                    <a:pt x="37" y="197"/>
                  </a:lnTo>
                  <a:lnTo>
                    <a:pt x="37" y="235"/>
                  </a:lnTo>
                  <a:lnTo>
                    <a:pt x="189" y="227"/>
                  </a:lnTo>
                  <a:lnTo>
                    <a:pt x="196" y="212"/>
                  </a:lnTo>
                  <a:lnTo>
                    <a:pt x="196" y="197"/>
                  </a:lnTo>
                  <a:lnTo>
                    <a:pt x="181" y="197"/>
                  </a:lnTo>
                  <a:lnTo>
                    <a:pt x="181" y="182"/>
                  </a:lnTo>
                  <a:lnTo>
                    <a:pt x="196" y="182"/>
                  </a:lnTo>
                  <a:lnTo>
                    <a:pt x="189" y="166"/>
                  </a:lnTo>
                  <a:lnTo>
                    <a:pt x="204" y="151"/>
                  </a:lnTo>
                  <a:lnTo>
                    <a:pt x="196" y="151"/>
                  </a:lnTo>
                  <a:lnTo>
                    <a:pt x="219" y="136"/>
                  </a:lnTo>
                  <a:lnTo>
                    <a:pt x="219" y="113"/>
                  </a:lnTo>
                  <a:lnTo>
                    <a:pt x="227" y="106"/>
                  </a:lnTo>
                  <a:lnTo>
                    <a:pt x="227" y="98"/>
                  </a:lnTo>
                  <a:lnTo>
                    <a:pt x="242" y="91"/>
                  </a:lnTo>
                  <a:lnTo>
                    <a:pt x="234" y="68"/>
                  </a:lnTo>
                  <a:lnTo>
                    <a:pt x="249" y="60"/>
                  </a:lnTo>
                  <a:lnTo>
                    <a:pt x="242" y="53"/>
                  </a:lnTo>
                  <a:lnTo>
                    <a:pt x="257" y="38"/>
                  </a:lnTo>
                  <a:lnTo>
                    <a:pt x="257" y="30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27" name="Freeform 546"/>
            <p:cNvSpPr>
              <a:spLocks/>
            </p:cNvSpPr>
            <p:nvPr/>
          </p:nvSpPr>
          <p:spPr bwMode="auto">
            <a:xfrm>
              <a:off x="2975" y="2278"/>
              <a:ext cx="257" cy="235"/>
            </a:xfrm>
            <a:custGeom>
              <a:avLst/>
              <a:gdLst>
                <a:gd name="T0" fmla="*/ 257 w 257"/>
                <a:gd name="T1" fmla="*/ 30 h 235"/>
                <a:gd name="T2" fmla="*/ 219 w 257"/>
                <a:gd name="T3" fmla="*/ 38 h 235"/>
                <a:gd name="T4" fmla="*/ 234 w 257"/>
                <a:gd name="T5" fmla="*/ 15 h 235"/>
                <a:gd name="T6" fmla="*/ 227 w 257"/>
                <a:gd name="T7" fmla="*/ 0 h 235"/>
                <a:gd name="T8" fmla="*/ 196 w 257"/>
                <a:gd name="T9" fmla="*/ 0 h 235"/>
                <a:gd name="T10" fmla="*/ 0 w 257"/>
                <a:gd name="T11" fmla="*/ 7 h 235"/>
                <a:gd name="T12" fmla="*/ 15 w 257"/>
                <a:gd name="T13" fmla="*/ 83 h 235"/>
                <a:gd name="T14" fmla="*/ 15 w 257"/>
                <a:gd name="T15" fmla="*/ 189 h 235"/>
                <a:gd name="T16" fmla="*/ 37 w 257"/>
                <a:gd name="T17" fmla="*/ 197 h 235"/>
                <a:gd name="T18" fmla="*/ 37 w 257"/>
                <a:gd name="T19" fmla="*/ 235 h 235"/>
                <a:gd name="T20" fmla="*/ 189 w 257"/>
                <a:gd name="T21" fmla="*/ 227 h 235"/>
                <a:gd name="T22" fmla="*/ 196 w 257"/>
                <a:gd name="T23" fmla="*/ 212 h 235"/>
                <a:gd name="T24" fmla="*/ 196 w 257"/>
                <a:gd name="T25" fmla="*/ 197 h 235"/>
                <a:gd name="T26" fmla="*/ 181 w 257"/>
                <a:gd name="T27" fmla="*/ 197 h 235"/>
                <a:gd name="T28" fmla="*/ 181 w 257"/>
                <a:gd name="T29" fmla="*/ 182 h 235"/>
                <a:gd name="T30" fmla="*/ 196 w 257"/>
                <a:gd name="T31" fmla="*/ 182 h 235"/>
                <a:gd name="T32" fmla="*/ 189 w 257"/>
                <a:gd name="T33" fmla="*/ 166 h 235"/>
                <a:gd name="T34" fmla="*/ 204 w 257"/>
                <a:gd name="T35" fmla="*/ 151 h 235"/>
                <a:gd name="T36" fmla="*/ 196 w 257"/>
                <a:gd name="T37" fmla="*/ 151 h 235"/>
                <a:gd name="T38" fmla="*/ 219 w 257"/>
                <a:gd name="T39" fmla="*/ 136 h 235"/>
                <a:gd name="T40" fmla="*/ 219 w 257"/>
                <a:gd name="T41" fmla="*/ 113 h 235"/>
                <a:gd name="T42" fmla="*/ 227 w 257"/>
                <a:gd name="T43" fmla="*/ 106 h 235"/>
                <a:gd name="T44" fmla="*/ 227 w 257"/>
                <a:gd name="T45" fmla="*/ 98 h 235"/>
                <a:gd name="T46" fmla="*/ 242 w 257"/>
                <a:gd name="T47" fmla="*/ 91 h 235"/>
                <a:gd name="T48" fmla="*/ 234 w 257"/>
                <a:gd name="T49" fmla="*/ 68 h 235"/>
                <a:gd name="T50" fmla="*/ 249 w 257"/>
                <a:gd name="T51" fmla="*/ 60 h 235"/>
                <a:gd name="T52" fmla="*/ 242 w 257"/>
                <a:gd name="T53" fmla="*/ 53 h 235"/>
                <a:gd name="T54" fmla="*/ 257 w 257"/>
                <a:gd name="T55" fmla="*/ 38 h 235"/>
                <a:gd name="T56" fmla="*/ 257 w 257"/>
                <a:gd name="T57" fmla="*/ 30 h 235"/>
                <a:gd name="T58" fmla="*/ 257 w 257"/>
                <a:gd name="T59" fmla="*/ 3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7" h="235">
                  <a:moveTo>
                    <a:pt x="257" y="30"/>
                  </a:moveTo>
                  <a:lnTo>
                    <a:pt x="219" y="38"/>
                  </a:lnTo>
                  <a:lnTo>
                    <a:pt x="234" y="15"/>
                  </a:lnTo>
                  <a:lnTo>
                    <a:pt x="227" y="0"/>
                  </a:lnTo>
                  <a:lnTo>
                    <a:pt x="196" y="0"/>
                  </a:lnTo>
                  <a:lnTo>
                    <a:pt x="0" y="7"/>
                  </a:lnTo>
                  <a:lnTo>
                    <a:pt x="15" y="83"/>
                  </a:lnTo>
                  <a:lnTo>
                    <a:pt x="15" y="189"/>
                  </a:lnTo>
                  <a:lnTo>
                    <a:pt x="37" y="197"/>
                  </a:lnTo>
                  <a:lnTo>
                    <a:pt x="37" y="235"/>
                  </a:lnTo>
                  <a:lnTo>
                    <a:pt x="189" y="227"/>
                  </a:lnTo>
                  <a:lnTo>
                    <a:pt x="196" y="212"/>
                  </a:lnTo>
                  <a:lnTo>
                    <a:pt x="196" y="197"/>
                  </a:lnTo>
                  <a:lnTo>
                    <a:pt x="181" y="197"/>
                  </a:lnTo>
                  <a:lnTo>
                    <a:pt x="181" y="182"/>
                  </a:lnTo>
                  <a:lnTo>
                    <a:pt x="196" y="182"/>
                  </a:lnTo>
                  <a:lnTo>
                    <a:pt x="189" y="166"/>
                  </a:lnTo>
                  <a:lnTo>
                    <a:pt x="204" y="151"/>
                  </a:lnTo>
                  <a:lnTo>
                    <a:pt x="196" y="151"/>
                  </a:lnTo>
                  <a:lnTo>
                    <a:pt x="219" y="136"/>
                  </a:lnTo>
                  <a:lnTo>
                    <a:pt x="219" y="113"/>
                  </a:lnTo>
                  <a:lnTo>
                    <a:pt x="227" y="106"/>
                  </a:lnTo>
                  <a:lnTo>
                    <a:pt x="227" y="98"/>
                  </a:lnTo>
                  <a:lnTo>
                    <a:pt x="242" y="91"/>
                  </a:lnTo>
                  <a:lnTo>
                    <a:pt x="234" y="68"/>
                  </a:lnTo>
                  <a:lnTo>
                    <a:pt x="249" y="60"/>
                  </a:lnTo>
                  <a:lnTo>
                    <a:pt x="242" y="53"/>
                  </a:lnTo>
                  <a:lnTo>
                    <a:pt x="257" y="38"/>
                  </a:lnTo>
                  <a:lnTo>
                    <a:pt x="257" y="30"/>
                  </a:lnTo>
                  <a:lnTo>
                    <a:pt x="257" y="3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28" name="Freeform 547"/>
            <p:cNvSpPr>
              <a:spLocks/>
            </p:cNvSpPr>
            <p:nvPr/>
          </p:nvSpPr>
          <p:spPr bwMode="auto">
            <a:xfrm>
              <a:off x="1552" y="1739"/>
              <a:ext cx="408" cy="690"/>
            </a:xfrm>
            <a:custGeom>
              <a:avLst/>
              <a:gdLst>
                <a:gd name="T0" fmla="*/ 393 w 408"/>
                <a:gd name="T1" fmla="*/ 546 h 690"/>
                <a:gd name="T2" fmla="*/ 181 w 408"/>
                <a:gd name="T3" fmla="*/ 235 h 690"/>
                <a:gd name="T4" fmla="*/ 234 w 408"/>
                <a:gd name="T5" fmla="*/ 53 h 690"/>
                <a:gd name="T6" fmla="*/ 38 w 408"/>
                <a:gd name="T7" fmla="*/ 0 h 690"/>
                <a:gd name="T8" fmla="*/ 23 w 408"/>
                <a:gd name="T9" fmla="*/ 61 h 690"/>
                <a:gd name="T10" fmla="*/ 0 w 408"/>
                <a:gd name="T11" fmla="*/ 91 h 690"/>
                <a:gd name="T12" fmla="*/ 15 w 408"/>
                <a:gd name="T13" fmla="*/ 137 h 690"/>
                <a:gd name="T14" fmla="*/ 7 w 408"/>
                <a:gd name="T15" fmla="*/ 197 h 690"/>
                <a:gd name="T16" fmla="*/ 30 w 408"/>
                <a:gd name="T17" fmla="*/ 243 h 690"/>
                <a:gd name="T18" fmla="*/ 23 w 408"/>
                <a:gd name="T19" fmla="*/ 258 h 690"/>
                <a:gd name="T20" fmla="*/ 45 w 408"/>
                <a:gd name="T21" fmla="*/ 281 h 690"/>
                <a:gd name="T22" fmla="*/ 53 w 408"/>
                <a:gd name="T23" fmla="*/ 265 h 690"/>
                <a:gd name="T24" fmla="*/ 60 w 408"/>
                <a:gd name="T25" fmla="*/ 265 h 690"/>
                <a:gd name="T26" fmla="*/ 53 w 408"/>
                <a:gd name="T27" fmla="*/ 273 h 690"/>
                <a:gd name="T28" fmla="*/ 60 w 408"/>
                <a:gd name="T29" fmla="*/ 311 h 690"/>
                <a:gd name="T30" fmla="*/ 45 w 408"/>
                <a:gd name="T31" fmla="*/ 296 h 690"/>
                <a:gd name="T32" fmla="*/ 45 w 408"/>
                <a:gd name="T33" fmla="*/ 281 h 690"/>
                <a:gd name="T34" fmla="*/ 38 w 408"/>
                <a:gd name="T35" fmla="*/ 319 h 690"/>
                <a:gd name="T36" fmla="*/ 60 w 408"/>
                <a:gd name="T37" fmla="*/ 341 h 690"/>
                <a:gd name="T38" fmla="*/ 45 w 408"/>
                <a:gd name="T39" fmla="*/ 379 h 690"/>
                <a:gd name="T40" fmla="*/ 83 w 408"/>
                <a:gd name="T41" fmla="*/ 448 h 690"/>
                <a:gd name="T42" fmla="*/ 75 w 408"/>
                <a:gd name="T43" fmla="*/ 463 h 690"/>
                <a:gd name="T44" fmla="*/ 91 w 408"/>
                <a:gd name="T45" fmla="*/ 470 h 690"/>
                <a:gd name="T46" fmla="*/ 83 w 408"/>
                <a:gd name="T47" fmla="*/ 508 h 690"/>
                <a:gd name="T48" fmla="*/ 91 w 408"/>
                <a:gd name="T49" fmla="*/ 516 h 690"/>
                <a:gd name="T50" fmla="*/ 136 w 408"/>
                <a:gd name="T51" fmla="*/ 531 h 690"/>
                <a:gd name="T52" fmla="*/ 151 w 408"/>
                <a:gd name="T53" fmla="*/ 554 h 690"/>
                <a:gd name="T54" fmla="*/ 181 w 408"/>
                <a:gd name="T55" fmla="*/ 569 h 690"/>
                <a:gd name="T56" fmla="*/ 181 w 408"/>
                <a:gd name="T57" fmla="*/ 584 h 690"/>
                <a:gd name="T58" fmla="*/ 197 w 408"/>
                <a:gd name="T59" fmla="*/ 592 h 690"/>
                <a:gd name="T60" fmla="*/ 219 w 408"/>
                <a:gd name="T61" fmla="*/ 622 h 690"/>
                <a:gd name="T62" fmla="*/ 227 w 408"/>
                <a:gd name="T63" fmla="*/ 675 h 690"/>
                <a:gd name="T64" fmla="*/ 356 w 408"/>
                <a:gd name="T65" fmla="*/ 690 h 690"/>
                <a:gd name="T66" fmla="*/ 371 w 408"/>
                <a:gd name="T67" fmla="*/ 690 h 690"/>
                <a:gd name="T68" fmla="*/ 363 w 408"/>
                <a:gd name="T69" fmla="*/ 652 h 690"/>
                <a:gd name="T70" fmla="*/ 378 w 408"/>
                <a:gd name="T71" fmla="*/ 645 h 690"/>
                <a:gd name="T72" fmla="*/ 386 w 408"/>
                <a:gd name="T73" fmla="*/ 614 h 690"/>
                <a:gd name="T74" fmla="*/ 408 w 408"/>
                <a:gd name="T75" fmla="*/ 599 h 690"/>
                <a:gd name="T76" fmla="*/ 393 w 408"/>
                <a:gd name="T77" fmla="*/ 546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08" h="690">
                  <a:moveTo>
                    <a:pt x="393" y="546"/>
                  </a:moveTo>
                  <a:lnTo>
                    <a:pt x="181" y="235"/>
                  </a:lnTo>
                  <a:lnTo>
                    <a:pt x="234" y="53"/>
                  </a:lnTo>
                  <a:lnTo>
                    <a:pt x="38" y="0"/>
                  </a:lnTo>
                  <a:lnTo>
                    <a:pt x="23" y="61"/>
                  </a:lnTo>
                  <a:lnTo>
                    <a:pt x="0" y="91"/>
                  </a:lnTo>
                  <a:lnTo>
                    <a:pt x="15" y="137"/>
                  </a:lnTo>
                  <a:lnTo>
                    <a:pt x="7" y="197"/>
                  </a:lnTo>
                  <a:lnTo>
                    <a:pt x="30" y="243"/>
                  </a:lnTo>
                  <a:lnTo>
                    <a:pt x="23" y="258"/>
                  </a:lnTo>
                  <a:lnTo>
                    <a:pt x="45" y="281"/>
                  </a:lnTo>
                  <a:lnTo>
                    <a:pt x="53" y="265"/>
                  </a:lnTo>
                  <a:lnTo>
                    <a:pt x="60" y="265"/>
                  </a:lnTo>
                  <a:lnTo>
                    <a:pt x="53" y="273"/>
                  </a:lnTo>
                  <a:lnTo>
                    <a:pt x="60" y="311"/>
                  </a:lnTo>
                  <a:lnTo>
                    <a:pt x="45" y="296"/>
                  </a:lnTo>
                  <a:lnTo>
                    <a:pt x="45" y="281"/>
                  </a:lnTo>
                  <a:lnTo>
                    <a:pt x="38" y="319"/>
                  </a:lnTo>
                  <a:lnTo>
                    <a:pt x="60" y="341"/>
                  </a:lnTo>
                  <a:lnTo>
                    <a:pt x="45" y="379"/>
                  </a:lnTo>
                  <a:lnTo>
                    <a:pt x="83" y="448"/>
                  </a:lnTo>
                  <a:lnTo>
                    <a:pt x="75" y="463"/>
                  </a:lnTo>
                  <a:lnTo>
                    <a:pt x="91" y="470"/>
                  </a:lnTo>
                  <a:lnTo>
                    <a:pt x="83" y="508"/>
                  </a:lnTo>
                  <a:lnTo>
                    <a:pt x="91" y="516"/>
                  </a:lnTo>
                  <a:lnTo>
                    <a:pt x="136" y="531"/>
                  </a:lnTo>
                  <a:lnTo>
                    <a:pt x="151" y="554"/>
                  </a:lnTo>
                  <a:lnTo>
                    <a:pt x="181" y="569"/>
                  </a:lnTo>
                  <a:lnTo>
                    <a:pt x="181" y="584"/>
                  </a:lnTo>
                  <a:lnTo>
                    <a:pt x="197" y="592"/>
                  </a:lnTo>
                  <a:lnTo>
                    <a:pt x="219" y="622"/>
                  </a:lnTo>
                  <a:lnTo>
                    <a:pt x="227" y="675"/>
                  </a:lnTo>
                  <a:lnTo>
                    <a:pt x="356" y="690"/>
                  </a:lnTo>
                  <a:lnTo>
                    <a:pt x="371" y="690"/>
                  </a:lnTo>
                  <a:lnTo>
                    <a:pt x="363" y="652"/>
                  </a:lnTo>
                  <a:lnTo>
                    <a:pt x="378" y="645"/>
                  </a:lnTo>
                  <a:lnTo>
                    <a:pt x="386" y="614"/>
                  </a:lnTo>
                  <a:lnTo>
                    <a:pt x="408" y="599"/>
                  </a:lnTo>
                  <a:lnTo>
                    <a:pt x="393" y="546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29" name="Freeform 548"/>
            <p:cNvSpPr>
              <a:spLocks/>
            </p:cNvSpPr>
            <p:nvPr/>
          </p:nvSpPr>
          <p:spPr bwMode="auto">
            <a:xfrm>
              <a:off x="1552" y="1739"/>
              <a:ext cx="408" cy="690"/>
            </a:xfrm>
            <a:custGeom>
              <a:avLst/>
              <a:gdLst>
                <a:gd name="T0" fmla="*/ 393 w 408"/>
                <a:gd name="T1" fmla="*/ 546 h 690"/>
                <a:gd name="T2" fmla="*/ 181 w 408"/>
                <a:gd name="T3" fmla="*/ 235 h 690"/>
                <a:gd name="T4" fmla="*/ 234 w 408"/>
                <a:gd name="T5" fmla="*/ 53 h 690"/>
                <a:gd name="T6" fmla="*/ 38 w 408"/>
                <a:gd name="T7" fmla="*/ 0 h 690"/>
                <a:gd name="T8" fmla="*/ 23 w 408"/>
                <a:gd name="T9" fmla="*/ 61 h 690"/>
                <a:gd name="T10" fmla="*/ 0 w 408"/>
                <a:gd name="T11" fmla="*/ 91 h 690"/>
                <a:gd name="T12" fmla="*/ 15 w 408"/>
                <a:gd name="T13" fmla="*/ 137 h 690"/>
                <a:gd name="T14" fmla="*/ 7 w 408"/>
                <a:gd name="T15" fmla="*/ 197 h 690"/>
                <a:gd name="T16" fmla="*/ 30 w 408"/>
                <a:gd name="T17" fmla="*/ 243 h 690"/>
                <a:gd name="T18" fmla="*/ 23 w 408"/>
                <a:gd name="T19" fmla="*/ 258 h 690"/>
                <a:gd name="T20" fmla="*/ 45 w 408"/>
                <a:gd name="T21" fmla="*/ 281 h 690"/>
                <a:gd name="T22" fmla="*/ 53 w 408"/>
                <a:gd name="T23" fmla="*/ 265 h 690"/>
                <a:gd name="T24" fmla="*/ 60 w 408"/>
                <a:gd name="T25" fmla="*/ 265 h 690"/>
                <a:gd name="T26" fmla="*/ 53 w 408"/>
                <a:gd name="T27" fmla="*/ 273 h 690"/>
                <a:gd name="T28" fmla="*/ 60 w 408"/>
                <a:gd name="T29" fmla="*/ 311 h 690"/>
                <a:gd name="T30" fmla="*/ 45 w 408"/>
                <a:gd name="T31" fmla="*/ 296 h 690"/>
                <a:gd name="T32" fmla="*/ 45 w 408"/>
                <a:gd name="T33" fmla="*/ 281 h 690"/>
                <a:gd name="T34" fmla="*/ 38 w 408"/>
                <a:gd name="T35" fmla="*/ 319 h 690"/>
                <a:gd name="T36" fmla="*/ 60 w 408"/>
                <a:gd name="T37" fmla="*/ 341 h 690"/>
                <a:gd name="T38" fmla="*/ 45 w 408"/>
                <a:gd name="T39" fmla="*/ 379 h 690"/>
                <a:gd name="T40" fmla="*/ 83 w 408"/>
                <a:gd name="T41" fmla="*/ 448 h 690"/>
                <a:gd name="T42" fmla="*/ 75 w 408"/>
                <a:gd name="T43" fmla="*/ 463 h 690"/>
                <a:gd name="T44" fmla="*/ 91 w 408"/>
                <a:gd name="T45" fmla="*/ 470 h 690"/>
                <a:gd name="T46" fmla="*/ 83 w 408"/>
                <a:gd name="T47" fmla="*/ 508 h 690"/>
                <a:gd name="T48" fmla="*/ 91 w 408"/>
                <a:gd name="T49" fmla="*/ 516 h 690"/>
                <a:gd name="T50" fmla="*/ 136 w 408"/>
                <a:gd name="T51" fmla="*/ 531 h 690"/>
                <a:gd name="T52" fmla="*/ 151 w 408"/>
                <a:gd name="T53" fmla="*/ 554 h 690"/>
                <a:gd name="T54" fmla="*/ 181 w 408"/>
                <a:gd name="T55" fmla="*/ 569 h 690"/>
                <a:gd name="T56" fmla="*/ 181 w 408"/>
                <a:gd name="T57" fmla="*/ 584 h 690"/>
                <a:gd name="T58" fmla="*/ 197 w 408"/>
                <a:gd name="T59" fmla="*/ 592 h 690"/>
                <a:gd name="T60" fmla="*/ 219 w 408"/>
                <a:gd name="T61" fmla="*/ 622 h 690"/>
                <a:gd name="T62" fmla="*/ 227 w 408"/>
                <a:gd name="T63" fmla="*/ 675 h 690"/>
                <a:gd name="T64" fmla="*/ 356 w 408"/>
                <a:gd name="T65" fmla="*/ 690 h 690"/>
                <a:gd name="T66" fmla="*/ 371 w 408"/>
                <a:gd name="T67" fmla="*/ 690 h 690"/>
                <a:gd name="T68" fmla="*/ 363 w 408"/>
                <a:gd name="T69" fmla="*/ 652 h 690"/>
                <a:gd name="T70" fmla="*/ 378 w 408"/>
                <a:gd name="T71" fmla="*/ 645 h 690"/>
                <a:gd name="T72" fmla="*/ 386 w 408"/>
                <a:gd name="T73" fmla="*/ 614 h 690"/>
                <a:gd name="T74" fmla="*/ 408 w 408"/>
                <a:gd name="T75" fmla="*/ 599 h 690"/>
                <a:gd name="T76" fmla="*/ 393 w 408"/>
                <a:gd name="T77" fmla="*/ 546 h 690"/>
                <a:gd name="T78" fmla="*/ 393 w 408"/>
                <a:gd name="T79" fmla="*/ 554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08" h="690">
                  <a:moveTo>
                    <a:pt x="393" y="546"/>
                  </a:moveTo>
                  <a:lnTo>
                    <a:pt x="181" y="235"/>
                  </a:lnTo>
                  <a:lnTo>
                    <a:pt x="234" y="53"/>
                  </a:lnTo>
                  <a:lnTo>
                    <a:pt x="38" y="0"/>
                  </a:lnTo>
                  <a:lnTo>
                    <a:pt x="23" y="61"/>
                  </a:lnTo>
                  <a:lnTo>
                    <a:pt x="0" y="91"/>
                  </a:lnTo>
                  <a:lnTo>
                    <a:pt x="15" y="137"/>
                  </a:lnTo>
                  <a:lnTo>
                    <a:pt x="7" y="197"/>
                  </a:lnTo>
                  <a:lnTo>
                    <a:pt x="30" y="243"/>
                  </a:lnTo>
                  <a:lnTo>
                    <a:pt x="23" y="258"/>
                  </a:lnTo>
                  <a:lnTo>
                    <a:pt x="45" y="281"/>
                  </a:lnTo>
                  <a:lnTo>
                    <a:pt x="53" y="265"/>
                  </a:lnTo>
                  <a:lnTo>
                    <a:pt x="60" y="265"/>
                  </a:lnTo>
                  <a:lnTo>
                    <a:pt x="53" y="273"/>
                  </a:lnTo>
                  <a:lnTo>
                    <a:pt x="60" y="311"/>
                  </a:lnTo>
                  <a:lnTo>
                    <a:pt x="45" y="296"/>
                  </a:lnTo>
                  <a:lnTo>
                    <a:pt x="45" y="281"/>
                  </a:lnTo>
                  <a:lnTo>
                    <a:pt x="38" y="319"/>
                  </a:lnTo>
                  <a:lnTo>
                    <a:pt x="60" y="341"/>
                  </a:lnTo>
                  <a:lnTo>
                    <a:pt x="45" y="379"/>
                  </a:lnTo>
                  <a:lnTo>
                    <a:pt x="83" y="448"/>
                  </a:lnTo>
                  <a:lnTo>
                    <a:pt x="75" y="463"/>
                  </a:lnTo>
                  <a:lnTo>
                    <a:pt x="91" y="470"/>
                  </a:lnTo>
                  <a:lnTo>
                    <a:pt x="83" y="508"/>
                  </a:lnTo>
                  <a:lnTo>
                    <a:pt x="91" y="516"/>
                  </a:lnTo>
                  <a:lnTo>
                    <a:pt x="136" y="531"/>
                  </a:lnTo>
                  <a:lnTo>
                    <a:pt x="151" y="554"/>
                  </a:lnTo>
                  <a:lnTo>
                    <a:pt x="181" y="569"/>
                  </a:lnTo>
                  <a:lnTo>
                    <a:pt x="181" y="584"/>
                  </a:lnTo>
                  <a:lnTo>
                    <a:pt x="197" y="592"/>
                  </a:lnTo>
                  <a:lnTo>
                    <a:pt x="219" y="622"/>
                  </a:lnTo>
                  <a:lnTo>
                    <a:pt x="227" y="675"/>
                  </a:lnTo>
                  <a:lnTo>
                    <a:pt x="356" y="690"/>
                  </a:lnTo>
                  <a:lnTo>
                    <a:pt x="371" y="690"/>
                  </a:lnTo>
                  <a:lnTo>
                    <a:pt x="363" y="652"/>
                  </a:lnTo>
                  <a:lnTo>
                    <a:pt x="378" y="645"/>
                  </a:lnTo>
                  <a:lnTo>
                    <a:pt x="386" y="614"/>
                  </a:lnTo>
                  <a:lnTo>
                    <a:pt x="408" y="599"/>
                  </a:lnTo>
                  <a:lnTo>
                    <a:pt x="393" y="546"/>
                  </a:lnTo>
                  <a:lnTo>
                    <a:pt x="393" y="554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30" name="Freeform 549"/>
            <p:cNvSpPr>
              <a:spLocks/>
            </p:cNvSpPr>
            <p:nvPr/>
          </p:nvSpPr>
          <p:spPr bwMode="auto">
            <a:xfrm>
              <a:off x="2248" y="1959"/>
              <a:ext cx="371" cy="288"/>
            </a:xfrm>
            <a:custGeom>
              <a:avLst/>
              <a:gdLst>
                <a:gd name="T0" fmla="*/ 363 w 371"/>
                <a:gd name="T1" fmla="*/ 91 h 288"/>
                <a:gd name="T2" fmla="*/ 371 w 371"/>
                <a:gd name="T3" fmla="*/ 30 h 288"/>
                <a:gd name="T4" fmla="*/ 272 w 371"/>
                <a:gd name="T5" fmla="*/ 23 h 288"/>
                <a:gd name="T6" fmla="*/ 38 w 371"/>
                <a:gd name="T7" fmla="*/ 0 h 288"/>
                <a:gd name="T8" fmla="*/ 0 w 371"/>
                <a:gd name="T9" fmla="*/ 250 h 288"/>
                <a:gd name="T10" fmla="*/ 303 w 371"/>
                <a:gd name="T11" fmla="*/ 281 h 288"/>
                <a:gd name="T12" fmla="*/ 356 w 371"/>
                <a:gd name="T13" fmla="*/ 288 h 288"/>
                <a:gd name="T14" fmla="*/ 363 w 371"/>
                <a:gd name="T15" fmla="*/ 91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1" h="288">
                  <a:moveTo>
                    <a:pt x="363" y="91"/>
                  </a:moveTo>
                  <a:lnTo>
                    <a:pt x="371" y="30"/>
                  </a:lnTo>
                  <a:lnTo>
                    <a:pt x="272" y="23"/>
                  </a:lnTo>
                  <a:lnTo>
                    <a:pt x="38" y="0"/>
                  </a:lnTo>
                  <a:lnTo>
                    <a:pt x="0" y="250"/>
                  </a:lnTo>
                  <a:lnTo>
                    <a:pt x="303" y="281"/>
                  </a:lnTo>
                  <a:lnTo>
                    <a:pt x="356" y="288"/>
                  </a:lnTo>
                  <a:lnTo>
                    <a:pt x="363" y="91"/>
                  </a:lnTo>
                  <a:close/>
                </a:path>
              </a:pathLst>
            </a:custGeom>
            <a:solidFill>
              <a:srgbClr val="FF8C00"/>
            </a:solidFill>
            <a:ln w="12700">
              <a:solidFill>
                <a:srgbClr val="FF8C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31" name="Freeform 550"/>
            <p:cNvSpPr>
              <a:spLocks/>
            </p:cNvSpPr>
            <p:nvPr/>
          </p:nvSpPr>
          <p:spPr bwMode="auto">
            <a:xfrm>
              <a:off x="2248" y="1959"/>
              <a:ext cx="371" cy="288"/>
            </a:xfrm>
            <a:custGeom>
              <a:avLst/>
              <a:gdLst>
                <a:gd name="T0" fmla="*/ 363 w 371"/>
                <a:gd name="T1" fmla="*/ 91 h 288"/>
                <a:gd name="T2" fmla="*/ 371 w 371"/>
                <a:gd name="T3" fmla="*/ 30 h 288"/>
                <a:gd name="T4" fmla="*/ 272 w 371"/>
                <a:gd name="T5" fmla="*/ 23 h 288"/>
                <a:gd name="T6" fmla="*/ 38 w 371"/>
                <a:gd name="T7" fmla="*/ 0 h 288"/>
                <a:gd name="T8" fmla="*/ 0 w 371"/>
                <a:gd name="T9" fmla="*/ 250 h 288"/>
                <a:gd name="T10" fmla="*/ 303 w 371"/>
                <a:gd name="T11" fmla="*/ 281 h 288"/>
                <a:gd name="T12" fmla="*/ 356 w 371"/>
                <a:gd name="T13" fmla="*/ 288 h 288"/>
                <a:gd name="T14" fmla="*/ 363 w 371"/>
                <a:gd name="T15" fmla="*/ 91 h 288"/>
                <a:gd name="T16" fmla="*/ 363 w 371"/>
                <a:gd name="T17" fmla="*/ 99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1" h="288">
                  <a:moveTo>
                    <a:pt x="363" y="91"/>
                  </a:moveTo>
                  <a:lnTo>
                    <a:pt x="371" y="30"/>
                  </a:lnTo>
                  <a:lnTo>
                    <a:pt x="272" y="23"/>
                  </a:lnTo>
                  <a:lnTo>
                    <a:pt x="38" y="0"/>
                  </a:lnTo>
                  <a:lnTo>
                    <a:pt x="0" y="250"/>
                  </a:lnTo>
                  <a:lnTo>
                    <a:pt x="303" y="281"/>
                  </a:lnTo>
                  <a:lnTo>
                    <a:pt x="356" y="288"/>
                  </a:lnTo>
                  <a:lnTo>
                    <a:pt x="363" y="91"/>
                  </a:lnTo>
                  <a:lnTo>
                    <a:pt x="363" y="99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32" name="Freeform 551"/>
            <p:cNvSpPr>
              <a:spLocks/>
            </p:cNvSpPr>
            <p:nvPr/>
          </p:nvSpPr>
          <p:spPr bwMode="auto">
            <a:xfrm>
              <a:off x="3966" y="1792"/>
              <a:ext cx="83" cy="84"/>
            </a:xfrm>
            <a:custGeom>
              <a:avLst/>
              <a:gdLst>
                <a:gd name="T0" fmla="*/ 76 w 83"/>
                <a:gd name="T1" fmla="*/ 0 h 84"/>
                <a:gd name="T2" fmla="*/ 0 w 83"/>
                <a:gd name="T3" fmla="*/ 15 h 84"/>
                <a:gd name="T4" fmla="*/ 8 w 83"/>
                <a:gd name="T5" fmla="*/ 68 h 84"/>
                <a:gd name="T6" fmla="*/ 0 w 83"/>
                <a:gd name="T7" fmla="*/ 76 h 84"/>
                <a:gd name="T8" fmla="*/ 8 w 83"/>
                <a:gd name="T9" fmla="*/ 84 h 84"/>
                <a:gd name="T10" fmla="*/ 38 w 83"/>
                <a:gd name="T11" fmla="*/ 53 h 84"/>
                <a:gd name="T12" fmla="*/ 61 w 83"/>
                <a:gd name="T13" fmla="*/ 53 h 84"/>
                <a:gd name="T14" fmla="*/ 83 w 83"/>
                <a:gd name="T15" fmla="*/ 38 h 84"/>
                <a:gd name="T16" fmla="*/ 76 w 83"/>
                <a:gd name="T1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" h="84">
                  <a:moveTo>
                    <a:pt x="76" y="0"/>
                  </a:moveTo>
                  <a:lnTo>
                    <a:pt x="0" y="15"/>
                  </a:lnTo>
                  <a:lnTo>
                    <a:pt x="8" y="68"/>
                  </a:lnTo>
                  <a:lnTo>
                    <a:pt x="0" y="76"/>
                  </a:lnTo>
                  <a:lnTo>
                    <a:pt x="8" y="84"/>
                  </a:lnTo>
                  <a:lnTo>
                    <a:pt x="38" y="53"/>
                  </a:lnTo>
                  <a:lnTo>
                    <a:pt x="61" y="53"/>
                  </a:lnTo>
                  <a:lnTo>
                    <a:pt x="83" y="38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33" name="Freeform 552"/>
            <p:cNvSpPr>
              <a:spLocks/>
            </p:cNvSpPr>
            <p:nvPr/>
          </p:nvSpPr>
          <p:spPr bwMode="auto">
            <a:xfrm>
              <a:off x="3966" y="1792"/>
              <a:ext cx="83" cy="84"/>
            </a:xfrm>
            <a:custGeom>
              <a:avLst/>
              <a:gdLst>
                <a:gd name="T0" fmla="*/ 76 w 83"/>
                <a:gd name="T1" fmla="*/ 0 h 84"/>
                <a:gd name="T2" fmla="*/ 0 w 83"/>
                <a:gd name="T3" fmla="*/ 15 h 84"/>
                <a:gd name="T4" fmla="*/ 8 w 83"/>
                <a:gd name="T5" fmla="*/ 68 h 84"/>
                <a:gd name="T6" fmla="*/ 0 w 83"/>
                <a:gd name="T7" fmla="*/ 76 h 84"/>
                <a:gd name="T8" fmla="*/ 8 w 83"/>
                <a:gd name="T9" fmla="*/ 84 h 84"/>
                <a:gd name="T10" fmla="*/ 38 w 83"/>
                <a:gd name="T11" fmla="*/ 53 h 84"/>
                <a:gd name="T12" fmla="*/ 61 w 83"/>
                <a:gd name="T13" fmla="*/ 53 h 84"/>
                <a:gd name="T14" fmla="*/ 83 w 83"/>
                <a:gd name="T15" fmla="*/ 38 h 84"/>
                <a:gd name="T16" fmla="*/ 76 w 83"/>
                <a:gd name="T17" fmla="*/ 0 h 84"/>
                <a:gd name="T18" fmla="*/ 76 w 83"/>
                <a:gd name="T19" fmla="*/ 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4">
                  <a:moveTo>
                    <a:pt x="76" y="0"/>
                  </a:moveTo>
                  <a:lnTo>
                    <a:pt x="0" y="15"/>
                  </a:lnTo>
                  <a:lnTo>
                    <a:pt x="8" y="68"/>
                  </a:lnTo>
                  <a:lnTo>
                    <a:pt x="0" y="76"/>
                  </a:lnTo>
                  <a:lnTo>
                    <a:pt x="8" y="84"/>
                  </a:lnTo>
                  <a:lnTo>
                    <a:pt x="38" y="53"/>
                  </a:lnTo>
                  <a:lnTo>
                    <a:pt x="61" y="53"/>
                  </a:lnTo>
                  <a:lnTo>
                    <a:pt x="83" y="38"/>
                  </a:lnTo>
                  <a:lnTo>
                    <a:pt x="76" y="0"/>
                  </a:lnTo>
                  <a:lnTo>
                    <a:pt x="76" y="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34" name="Freeform 553"/>
            <p:cNvSpPr>
              <a:spLocks/>
            </p:cNvSpPr>
            <p:nvPr/>
          </p:nvSpPr>
          <p:spPr bwMode="auto">
            <a:xfrm>
              <a:off x="3890" y="1967"/>
              <a:ext cx="53" cy="91"/>
            </a:xfrm>
            <a:custGeom>
              <a:avLst/>
              <a:gdLst>
                <a:gd name="T0" fmla="*/ 46 w 53"/>
                <a:gd name="T1" fmla="*/ 75 h 91"/>
                <a:gd name="T2" fmla="*/ 46 w 53"/>
                <a:gd name="T3" fmla="*/ 60 h 91"/>
                <a:gd name="T4" fmla="*/ 8 w 53"/>
                <a:gd name="T5" fmla="*/ 22 h 91"/>
                <a:gd name="T6" fmla="*/ 15 w 53"/>
                <a:gd name="T7" fmla="*/ 7 h 91"/>
                <a:gd name="T8" fmla="*/ 15 w 53"/>
                <a:gd name="T9" fmla="*/ 0 h 91"/>
                <a:gd name="T10" fmla="*/ 0 w 53"/>
                <a:gd name="T11" fmla="*/ 15 h 91"/>
                <a:gd name="T12" fmla="*/ 15 w 53"/>
                <a:gd name="T13" fmla="*/ 91 h 91"/>
                <a:gd name="T14" fmla="*/ 46 w 53"/>
                <a:gd name="T15" fmla="*/ 83 h 91"/>
                <a:gd name="T16" fmla="*/ 53 w 53"/>
                <a:gd name="T17" fmla="*/ 83 h 91"/>
                <a:gd name="T18" fmla="*/ 46 w 53"/>
                <a:gd name="T19" fmla="*/ 7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91">
                  <a:moveTo>
                    <a:pt x="46" y="75"/>
                  </a:moveTo>
                  <a:lnTo>
                    <a:pt x="46" y="60"/>
                  </a:lnTo>
                  <a:lnTo>
                    <a:pt x="8" y="22"/>
                  </a:lnTo>
                  <a:lnTo>
                    <a:pt x="15" y="7"/>
                  </a:lnTo>
                  <a:lnTo>
                    <a:pt x="15" y="0"/>
                  </a:lnTo>
                  <a:lnTo>
                    <a:pt x="0" y="15"/>
                  </a:lnTo>
                  <a:lnTo>
                    <a:pt x="15" y="91"/>
                  </a:lnTo>
                  <a:lnTo>
                    <a:pt x="46" y="83"/>
                  </a:lnTo>
                  <a:lnTo>
                    <a:pt x="53" y="83"/>
                  </a:lnTo>
                  <a:lnTo>
                    <a:pt x="46" y="75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35" name="Freeform 554"/>
            <p:cNvSpPr>
              <a:spLocks/>
            </p:cNvSpPr>
            <p:nvPr/>
          </p:nvSpPr>
          <p:spPr bwMode="auto">
            <a:xfrm>
              <a:off x="3890" y="1967"/>
              <a:ext cx="53" cy="91"/>
            </a:xfrm>
            <a:custGeom>
              <a:avLst/>
              <a:gdLst>
                <a:gd name="T0" fmla="*/ 46 w 53"/>
                <a:gd name="T1" fmla="*/ 75 h 91"/>
                <a:gd name="T2" fmla="*/ 46 w 53"/>
                <a:gd name="T3" fmla="*/ 60 h 91"/>
                <a:gd name="T4" fmla="*/ 8 w 53"/>
                <a:gd name="T5" fmla="*/ 22 h 91"/>
                <a:gd name="T6" fmla="*/ 15 w 53"/>
                <a:gd name="T7" fmla="*/ 7 h 91"/>
                <a:gd name="T8" fmla="*/ 15 w 53"/>
                <a:gd name="T9" fmla="*/ 0 h 91"/>
                <a:gd name="T10" fmla="*/ 0 w 53"/>
                <a:gd name="T11" fmla="*/ 15 h 91"/>
                <a:gd name="T12" fmla="*/ 15 w 53"/>
                <a:gd name="T13" fmla="*/ 91 h 91"/>
                <a:gd name="T14" fmla="*/ 46 w 53"/>
                <a:gd name="T15" fmla="*/ 83 h 91"/>
                <a:gd name="T16" fmla="*/ 53 w 53"/>
                <a:gd name="T17" fmla="*/ 83 h 91"/>
                <a:gd name="T18" fmla="*/ 46 w 53"/>
                <a:gd name="T19" fmla="*/ 75 h 91"/>
                <a:gd name="T20" fmla="*/ 46 w 53"/>
                <a:gd name="T21" fmla="*/ 8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" h="91">
                  <a:moveTo>
                    <a:pt x="46" y="75"/>
                  </a:moveTo>
                  <a:lnTo>
                    <a:pt x="46" y="60"/>
                  </a:lnTo>
                  <a:lnTo>
                    <a:pt x="8" y="22"/>
                  </a:lnTo>
                  <a:lnTo>
                    <a:pt x="15" y="7"/>
                  </a:lnTo>
                  <a:lnTo>
                    <a:pt x="15" y="0"/>
                  </a:lnTo>
                  <a:lnTo>
                    <a:pt x="0" y="15"/>
                  </a:lnTo>
                  <a:lnTo>
                    <a:pt x="15" y="91"/>
                  </a:lnTo>
                  <a:lnTo>
                    <a:pt x="46" y="83"/>
                  </a:lnTo>
                  <a:lnTo>
                    <a:pt x="53" y="83"/>
                  </a:lnTo>
                  <a:lnTo>
                    <a:pt x="46" y="75"/>
                  </a:lnTo>
                  <a:lnTo>
                    <a:pt x="46" y="83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36" name="Freeform 555"/>
            <p:cNvSpPr>
              <a:spLocks/>
            </p:cNvSpPr>
            <p:nvPr/>
          </p:nvSpPr>
          <p:spPr bwMode="auto">
            <a:xfrm>
              <a:off x="3837" y="2042"/>
              <a:ext cx="8" cy="8"/>
            </a:xfrm>
            <a:custGeom>
              <a:avLst/>
              <a:gdLst>
                <a:gd name="T0" fmla="*/ 0 w 8"/>
                <a:gd name="T1" fmla="*/ 8 h 8"/>
                <a:gd name="T2" fmla="*/ 0 w 8"/>
                <a:gd name="T3" fmla="*/ 0 h 8"/>
                <a:gd name="T4" fmla="*/ 8 w 8"/>
                <a:gd name="T5" fmla="*/ 0 h 8"/>
                <a:gd name="T6" fmla="*/ 0 w 8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37" name="Freeform 556"/>
            <p:cNvSpPr>
              <a:spLocks/>
            </p:cNvSpPr>
            <p:nvPr/>
          </p:nvSpPr>
          <p:spPr bwMode="auto">
            <a:xfrm>
              <a:off x="3837" y="2042"/>
              <a:ext cx="8" cy="16"/>
            </a:xfrm>
            <a:custGeom>
              <a:avLst/>
              <a:gdLst>
                <a:gd name="T0" fmla="*/ 0 w 8"/>
                <a:gd name="T1" fmla="*/ 8 h 16"/>
                <a:gd name="T2" fmla="*/ 0 w 8"/>
                <a:gd name="T3" fmla="*/ 0 h 16"/>
                <a:gd name="T4" fmla="*/ 8 w 8"/>
                <a:gd name="T5" fmla="*/ 0 h 16"/>
                <a:gd name="T6" fmla="*/ 0 w 8"/>
                <a:gd name="T7" fmla="*/ 8 h 16"/>
                <a:gd name="T8" fmla="*/ 0 w 8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6">
                  <a:moveTo>
                    <a:pt x="0" y="8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1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38" name="Freeform 557"/>
            <p:cNvSpPr>
              <a:spLocks/>
            </p:cNvSpPr>
            <p:nvPr/>
          </p:nvSpPr>
          <p:spPr bwMode="auto">
            <a:xfrm>
              <a:off x="3368" y="2596"/>
              <a:ext cx="454" cy="349"/>
            </a:xfrm>
            <a:custGeom>
              <a:avLst/>
              <a:gdLst>
                <a:gd name="T0" fmla="*/ 454 w 454"/>
                <a:gd name="T1" fmla="*/ 235 h 349"/>
                <a:gd name="T2" fmla="*/ 409 w 454"/>
                <a:gd name="T3" fmla="*/ 159 h 349"/>
                <a:gd name="T4" fmla="*/ 401 w 454"/>
                <a:gd name="T5" fmla="*/ 129 h 349"/>
                <a:gd name="T6" fmla="*/ 356 w 454"/>
                <a:gd name="T7" fmla="*/ 68 h 349"/>
                <a:gd name="T8" fmla="*/ 333 w 454"/>
                <a:gd name="T9" fmla="*/ 0 h 349"/>
                <a:gd name="T10" fmla="*/ 303 w 454"/>
                <a:gd name="T11" fmla="*/ 0 h 349"/>
                <a:gd name="T12" fmla="*/ 303 w 454"/>
                <a:gd name="T13" fmla="*/ 31 h 349"/>
                <a:gd name="T14" fmla="*/ 295 w 454"/>
                <a:gd name="T15" fmla="*/ 31 h 349"/>
                <a:gd name="T16" fmla="*/ 295 w 454"/>
                <a:gd name="T17" fmla="*/ 15 h 349"/>
                <a:gd name="T18" fmla="*/ 151 w 454"/>
                <a:gd name="T19" fmla="*/ 31 h 349"/>
                <a:gd name="T20" fmla="*/ 136 w 454"/>
                <a:gd name="T21" fmla="*/ 8 h 349"/>
                <a:gd name="T22" fmla="*/ 0 w 454"/>
                <a:gd name="T23" fmla="*/ 23 h 349"/>
                <a:gd name="T24" fmla="*/ 8 w 454"/>
                <a:gd name="T25" fmla="*/ 61 h 349"/>
                <a:gd name="T26" fmla="*/ 8 w 454"/>
                <a:gd name="T27" fmla="*/ 68 h 349"/>
                <a:gd name="T28" fmla="*/ 15 w 454"/>
                <a:gd name="T29" fmla="*/ 61 h 349"/>
                <a:gd name="T30" fmla="*/ 23 w 454"/>
                <a:gd name="T31" fmla="*/ 53 h 349"/>
                <a:gd name="T32" fmla="*/ 30 w 454"/>
                <a:gd name="T33" fmla="*/ 61 h 349"/>
                <a:gd name="T34" fmla="*/ 30 w 454"/>
                <a:gd name="T35" fmla="*/ 46 h 349"/>
                <a:gd name="T36" fmla="*/ 38 w 454"/>
                <a:gd name="T37" fmla="*/ 53 h 349"/>
                <a:gd name="T38" fmla="*/ 23 w 454"/>
                <a:gd name="T39" fmla="*/ 61 h 349"/>
                <a:gd name="T40" fmla="*/ 76 w 454"/>
                <a:gd name="T41" fmla="*/ 46 h 349"/>
                <a:gd name="T42" fmla="*/ 83 w 454"/>
                <a:gd name="T43" fmla="*/ 53 h 349"/>
                <a:gd name="T44" fmla="*/ 61 w 454"/>
                <a:gd name="T45" fmla="*/ 61 h 349"/>
                <a:gd name="T46" fmla="*/ 106 w 454"/>
                <a:gd name="T47" fmla="*/ 68 h 349"/>
                <a:gd name="T48" fmla="*/ 98 w 454"/>
                <a:gd name="T49" fmla="*/ 61 h 349"/>
                <a:gd name="T50" fmla="*/ 114 w 454"/>
                <a:gd name="T51" fmla="*/ 53 h 349"/>
                <a:gd name="T52" fmla="*/ 106 w 454"/>
                <a:gd name="T53" fmla="*/ 68 h 349"/>
                <a:gd name="T54" fmla="*/ 121 w 454"/>
                <a:gd name="T55" fmla="*/ 76 h 349"/>
                <a:gd name="T56" fmla="*/ 106 w 454"/>
                <a:gd name="T57" fmla="*/ 68 h 349"/>
                <a:gd name="T58" fmla="*/ 129 w 454"/>
                <a:gd name="T59" fmla="*/ 84 h 349"/>
                <a:gd name="T60" fmla="*/ 129 w 454"/>
                <a:gd name="T61" fmla="*/ 99 h 349"/>
                <a:gd name="T62" fmla="*/ 144 w 454"/>
                <a:gd name="T63" fmla="*/ 99 h 349"/>
                <a:gd name="T64" fmla="*/ 182 w 454"/>
                <a:gd name="T65" fmla="*/ 76 h 349"/>
                <a:gd name="T66" fmla="*/ 182 w 454"/>
                <a:gd name="T67" fmla="*/ 68 h 349"/>
                <a:gd name="T68" fmla="*/ 189 w 454"/>
                <a:gd name="T69" fmla="*/ 61 h 349"/>
                <a:gd name="T70" fmla="*/ 220 w 454"/>
                <a:gd name="T71" fmla="*/ 68 h 349"/>
                <a:gd name="T72" fmla="*/ 257 w 454"/>
                <a:gd name="T73" fmla="*/ 114 h 349"/>
                <a:gd name="T74" fmla="*/ 273 w 454"/>
                <a:gd name="T75" fmla="*/ 114 h 349"/>
                <a:gd name="T76" fmla="*/ 288 w 454"/>
                <a:gd name="T77" fmla="*/ 152 h 349"/>
                <a:gd name="T78" fmla="*/ 280 w 454"/>
                <a:gd name="T79" fmla="*/ 197 h 349"/>
                <a:gd name="T80" fmla="*/ 295 w 454"/>
                <a:gd name="T81" fmla="*/ 205 h 349"/>
                <a:gd name="T82" fmla="*/ 295 w 454"/>
                <a:gd name="T83" fmla="*/ 190 h 349"/>
                <a:gd name="T84" fmla="*/ 288 w 454"/>
                <a:gd name="T85" fmla="*/ 182 h 349"/>
                <a:gd name="T86" fmla="*/ 303 w 454"/>
                <a:gd name="T87" fmla="*/ 190 h 349"/>
                <a:gd name="T88" fmla="*/ 310 w 454"/>
                <a:gd name="T89" fmla="*/ 182 h 349"/>
                <a:gd name="T90" fmla="*/ 295 w 454"/>
                <a:gd name="T91" fmla="*/ 213 h 349"/>
                <a:gd name="T92" fmla="*/ 310 w 454"/>
                <a:gd name="T93" fmla="*/ 213 h 349"/>
                <a:gd name="T94" fmla="*/ 295 w 454"/>
                <a:gd name="T95" fmla="*/ 220 h 349"/>
                <a:gd name="T96" fmla="*/ 326 w 454"/>
                <a:gd name="T97" fmla="*/ 251 h 349"/>
                <a:gd name="T98" fmla="*/ 333 w 454"/>
                <a:gd name="T99" fmla="*/ 258 h 349"/>
                <a:gd name="T100" fmla="*/ 326 w 454"/>
                <a:gd name="T101" fmla="*/ 243 h 349"/>
                <a:gd name="T102" fmla="*/ 341 w 454"/>
                <a:gd name="T103" fmla="*/ 243 h 349"/>
                <a:gd name="T104" fmla="*/ 341 w 454"/>
                <a:gd name="T105" fmla="*/ 273 h 349"/>
                <a:gd name="T106" fmla="*/ 356 w 454"/>
                <a:gd name="T107" fmla="*/ 258 h 349"/>
                <a:gd name="T108" fmla="*/ 341 w 454"/>
                <a:gd name="T109" fmla="*/ 273 h 349"/>
                <a:gd name="T110" fmla="*/ 348 w 454"/>
                <a:gd name="T111" fmla="*/ 273 h 349"/>
                <a:gd name="T112" fmla="*/ 363 w 454"/>
                <a:gd name="T113" fmla="*/ 311 h 349"/>
                <a:gd name="T114" fmla="*/ 394 w 454"/>
                <a:gd name="T115" fmla="*/ 319 h 349"/>
                <a:gd name="T116" fmla="*/ 409 w 454"/>
                <a:gd name="T117" fmla="*/ 349 h 349"/>
                <a:gd name="T118" fmla="*/ 447 w 454"/>
                <a:gd name="T119" fmla="*/ 334 h 349"/>
                <a:gd name="T120" fmla="*/ 454 w 454"/>
                <a:gd name="T121" fmla="*/ 296 h 349"/>
                <a:gd name="T122" fmla="*/ 454 w 454"/>
                <a:gd name="T123" fmla="*/ 235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54" h="349">
                  <a:moveTo>
                    <a:pt x="454" y="235"/>
                  </a:moveTo>
                  <a:lnTo>
                    <a:pt x="409" y="159"/>
                  </a:lnTo>
                  <a:lnTo>
                    <a:pt x="401" y="129"/>
                  </a:lnTo>
                  <a:lnTo>
                    <a:pt x="356" y="68"/>
                  </a:lnTo>
                  <a:lnTo>
                    <a:pt x="333" y="0"/>
                  </a:lnTo>
                  <a:lnTo>
                    <a:pt x="303" y="0"/>
                  </a:lnTo>
                  <a:lnTo>
                    <a:pt x="303" y="31"/>
                  </a:lnTo>
                  <a:lnTo>
                    <a:pt x="295" y="31"/>
                  </a:lnTo>
                  <a:lnTo>
                    <a:pt x="295" y="15"/>
                  </a:lnTo>
                  <a:lnTo>
                    <a:pt x="151" y="31"/>
                  </a:lnTo>
                  <a:lnTo>
                    <a:pt x="136" y="8"/>
                  </a:lnTo>
                  <a:lnTo>
                    <a:pt x="0" y="23"/>
                  </a:lnTo>
                  <a:lnTo>
                    <a:pt x="8" y="61"/>
                  </a:lnTo>
                  <a:lnTo>
                    <a:pt x="8" y="68"/>
                  </a:lnTo>
                  <a:lnTo>
                    <a:pt x="15" y="61"/>
                  </a:lnTo>
                  <a:lnTo>
                    <a:pt x="23" y="53"/>
                  </a:lnTo>
                  <a:lnTo>
                    <a:pt x="30" y="61"/>
                  </a:lnTo>
                  <a:lnTo>
                    <a:pt x="30" y="46"/>
                  </a:lnTo>
                  <a:lnTo>
                    <a:pt x="38" y="53"/>
                  </a:lnTo>
                  <a:lnTo>
                    <a:pt x="23" y="61"/>
                  </a:lnTo>
                  <a:lnTo>
                    <a:pt x="76" y="46"/>
                  </a:lnTo>
                  <a:lnTo>
                    <a:pt x="83" y="53"/>
                  </a:lnTo>
                  <a:lnTo>
                    <a:pt x="61" y="61"/>
                  </a:lnTo>
                  <a:lnTo>
                    <a:pt x="106" y="68"/>
                  </a:lnTo>
                  <a:lnTo>
                    <a:pt x="98" y="61"/>
                  </a:lnTo>
                  <a:lnTo>
                    <a:pt x="114" y="53"/>
                  </a:lnTo>
                  <a:lnTo>
                    <a:pt x="106" y="68"/>
                  </a:lnTo>
                  <a:lnTo>
                    <a:pt x="121" y="76"/>
                  </a:lnTo>
                  <a:lnTo>
                    <a:pt x="106" y="68"/>
                  </a:lnTo>
                  <a:lnTo>
                    <a:pt x="129" y="84"/>
                  </a:lnTo>
                  <a:lnTo>
                    <a:pt x="129" y="99"/>
                  </a:lnTo>
                  <a:lnTo>
                    <a:pt x="144" y="99"/>
                  </a:lnTo>
                  <a:lnTo>
                    <a:pt x="182" y="76"/>
                  </a:lnTo>
                  <a:lnTo>
                    <a:pt x="182" y="68"/>
                  </a:lnTo>
                  <a:lnTo>
                    <a:pt x="189" y="61"/>
                  </a:lnTo>
                  <a:lnTo>
                    <a:pt x="220" y="68"/>
                  </a:lnTo>
                  <a:lnTo>
                    <a:pt x="257" y="114"/>
                  </a:lnTo>
                  <a:lnTo>
                    <a:pt x="273" y="114"/>
                  </a:lnTo>
                  <a:lnTo>
                    <a:pt x="288" y="152"/>
                  </a:lnTo>
                  <a:lnTo>
                    <a:pt x="280" y="197"/>
                  </a:lnTo>
                  <a:lnTo>
                    <a:pt x="295" y="205"/>
                  </a:lnTo>
                  <a:lnTo>
                    <a:pt x="295" y="190"/>
                  </a:lnTo>
                  <a:lnTo>
                    <a:pt x="288" y="182"/>
                  </a:lnTo>
                  <a:lnTo>
                    <a:pt x="303" y="190"/>
                  </a:lnTo>
                  <a:lnTo>
                    <a:pt x="310" y="182"/>
                  </a:lnTo>
                  <a:lnTo>
                    <a:pt x="295" y="213"/>
                  </a:lnTo>
                  <a:lnTo>
                    <a:pt x="310" y="213"/>
                  </a:lnTo>
                  <a:lnTo>
                    <a:pt x="295" y="220"/>
                  </a:lnTo>
                  <a:lnTo>
                    <a:pt x="326" y="251"/>
                  </a:lnTo>
                  <a:lnTo>
                    <a:pt x="333" y="258"/>
                  </a:lnTo>
                  <a:lnTo>
                    <a:pt x="326" y="243"/>
                  </a:lnTo>
                  <a:lnTo>
                    <a:pt x="341" y="243"/>
                  </a:lnTo>
                  <a:lnTo>
                    <a:pt x="341" y="273"/>
                  </a:lnTo>
                  <a:lnTo>
                    <a:pt x="356" y="258"/>
                  </a:lnTo>
                  <a:lnTo>
                    <a:pt x="341" y="273"/>
                  </a:lnTo>
                  <a:lnTo>
                    <a:pt x="348" y="273"/>
                  </a:lnTo>
                  <a:lnTo>
                    <a:pt x="363" y="311"/>
                  </a:lnTo>
                  <a:lnTo>
                    <a:pt x="394" y="319"/>
                  </a:lnTo>
                  <a:lnTo>
                    <a:pt x="409" y="349"/>
                  </a:lnTo>
                  <a:lnTo>
                    <a:pt x="447" y="334"/>
                  </a:lnTo>
                  <a:lnTo>
                    <a:pt x="454" y="296"/>
                  </a:lnTo>
                  <a:lnTo>
                    <a:pt x="454" y="235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39" name="Freeform 558"/>
            <p:cNvSpPr>
              <a:spLocks/>
            </p:cNvSpPr>
            <p:nvPr/>
          </p:nvSpPr>
          <p:spPr bwMode="auto">
            <a:xfrm>
              <a:off x="3368" y="2596"/>
              <a:ext cx="454" cy="349"/>
            </a:xfrm>
            <a:custGeom>
              <a:avLst/>
              <a:gdLst>
                <a:gd name="T0" fmla="*/ 454 w 454"/>
                <a:gd name="T1" fmla="*/ 235 h 349"/>
                <a:gd name="T2" fmla="*/ 409 w 454"/>
                <a:gd name="T3" fmla="*/ 159 h 349"/>
                <a:gd name="T4" fmla="*/ 401 w 454"/>
                <a:gd name="T5" fmla="*/ 129 h 349"/>
                <a:gd name="T6" fmla="*/ 356 w 454"/>
                <a:gd name="T7" fmla="*/ 68 h 349"/>
                <a:gd name="T8" fmla="*/ 333 w 454"/>
                <a:gd name="T9" fmla="*/ 0 h 349"/>
                <a:gd name="T10" fmla="*/ 303 w 454"/>
                <a:gd name="T11" fmla="*/ 0 h 349"/>
                <a:gd name="T12" fmla="*/ 303 w 454"/>
                <a:gd name="T13" fmla="*/ 31 h 349"/>
                <a:gd name="T14" fmla="*/ 295 w 454"/>
                <a:gd name="T15" fmla="*/ 31 h 349"/>
                <a:gd name="T16" fmla="*/ 295 w 454"/>
                <a:gd name="T17" fmla="*/ 15 h 349"/>
                <a:gd name="T18" fmla="*/ 151 w 454"/>
                <a:gd name="T19" fmla="*/ 31 h 349"/>
                <a:gd name="T20" fmla="*/ 136 w 454"/>
                <a:gd name="T21" fmla="*/ 8 h 349"/>
                <a:gd name="T22" fmla="*/ 0 w 454"/>
                <a:gd name="T23" fmla="*/ 23 h 349"/>
                <a:gd name="T24" fmla="*/ 8 w 454"/>
                <a:gd name="T25" fmla="*/ 61 h 349"/>
                <a:gd name="T26" fmla="*/ 8 w 454"/>
                <a:gd name="T27" fmla="*/ 68 h 349"/>
                <a:gd name="T28" fmla="*/ 15 w 454"/>
                <a:gd name="T29" fmla="*/ 61 h 349"/>
                <a:gd name="T30" fmla="*/ 23 w 454"/>
                <a:gd name="T31" fmla="*/ 53 h 349"/>
                <a:gd name="T32" fmla="*/ 30 w 454"/>
                <a:gd name="T33" fmla="*/ 61 h 349"/>
                <a:gd name="T34" fmla="*/ 30 w 454"/>
                <a:gd name="T35" fmla="*/ 46 h 349"/>
                <a:gd name="T36" fmla="*/ 38 w 454"/>
                <a:gd name="T37" fmla="*/ 53 h 349"/>
                <a:gd name="T38" fmla="*/ 23 w 454"/>
                <a:gd name="T39" fmla="*/ 61 h 349"/>
                <a:gd name="T40" fmla="*/ 76 w 454"/>
                <a:gd name="T41" fmla="*/ 46 h 349"/>
                <a:gd name="T42" fmla="*/ 83 w 454"/>
                <a:gd name="T43" fmla="*/ 53 h 349"/>
                <a:gd name="T44" fmla="*/ 61 w 454"/>
                <a:gd name="T45" fmla="*/ 61 h 349"/>
                <a:gd name="T46" fmla="*/ 106 w 454"/>
                <a:gd name="T47" fmla="*/ 68 h 349"/>
                <a:gd name="T48" fmla="*/ 98 w 454"/>
                <a:gd name="T49" fmla="*/ 61 h 349"/>
                <a:gd name="T50" fmla="*/ 114 w 454"/>
                <a:gd name="T51" fmla="*/ 53 h 349"/>
                <a:gd name="T52" fmla="*/ 106 w 454"/>
                <a:gd name="T53" fmla="*/ 68 h 349"/>
                <a:gd name="T54" fmla="*/ 121 w 454"/>
                <a:gd name="T55" fmla="*/ 76 h 349"/>
                <a:gd name="T56" fmla="*/ 106 w 454"/>
                <a:gd name="T57" fmla="*/ 68 h 349"/>
                <a:gd name="T58" fmla="*/ 129 w 454"/>
                <a:gd name="T59" fmla="*/ 84 h 349"/>
                <a:gd name="T60" fmla="*/ 129 w 454"/>
                <a:gd name="T61" fmla="*/ 99 h 349"/>
                <a:gd name="T62" fmla="*/ 144 w 454"/>
                <a:gd name="T63" fmla="*/ 99 h 349"/>
                <a:gd name="T64" fmla="*/ 182 w 454"/>
                <a:gd name="T65" fmla="*/ 76 h 349"/>
                <a:gd name="T66" fmla="*/ 182 w 454"/>
                <a:gd name="T67" fmla="*/ 68 h 349"/>
                <a:gd name="T68" fmla="*/ 189 w 454"/>
                <a:gd name="T69" fmla="*/ 61 h 349"/>
                <a:gd name="T70" fmla="*/ 220 w 454"/>
                <a:gd name="T71" fmla="*/ 68 h 349"/>
                <a:gd name="T72" fmla="*/ 257 w 454"/>
                <a:gd name="T73" fmla="*/ 114 h 349"/>
                <a:gd name="T74" fmla="*/ 273 w 454"/>
                <a:gd name="T75" fmla="*/ 114 h 349"/>
                <a:gd name="T76" fmla="*/ 288 w 454"/>
                <a:gd name="T77" fmla="*/ 152 h 349"/>
                <a:gd name="T78" fmla="*/ 280 w 454"/>
                <a:gd name="T79" fmla="*/ 197 h 349"/>
                <a:gd name="T80" fmla="*/ 295 w 454"/>
                <a:gd name="T81" fmla="*/ 205 h 349"/>
                <a:gd name="T82" fmla="*/ 295 w 454"/>
                <a:gd name="T83" fmla="*/ 190 h 349"/>
                <a:gd name="T84" fmla="*/ 288 w 454"/>
                <a:gd name="T85" fmla="*/ 182 h 349"/>
                <a:gd name="T86" fmla="*/ 303 w 454"/>
                <a:gd name="T87" fmla="*/ 190 h 349"/>
                <a:gd name="T88" fmla="*/ 310 w 454"/>
                <a:gd name="T89" fmla="*/ 182 h 349"/>
                <a:gd name="T90" fmla="*/ 295 w 454"/>
                <a:gd name="T91" fmla="*/ 213 h 349"/>
                <a:gd name="T92" fmla="*/ 310 w 454"/>
                <a:gd name="T93" fmla="*/ 213 h 349"/>
                <a:gd name="T94" fmla="*/ 295 w 454"/>
                <a:gd name="T95" fmla="*/ 220 h 349"/>
                <a:gd name="T96" fmla="*/ 326 w 454"/>
                <a:gd name="T97" fmla="*/ 251 h 349"/>
                <a:gd name="T98" fmla="*/ 333 w 454"/>
                <a:gd name="T99" fmla="*/ 258 h 349"/>
                <a:gd name="T100" fmla="*/ 326 w 454"/>
                <a:gd name="T101" fmla="*/ 243 h 349"/>
                <a:gd name="T102" fmla="*/ 341 w 454"/>
                <a:gd name="T103" fmla="*/ 243 h 349"/>
                <a:gd name="T104" fmla="*/ 341 w 454"/>
                <a:gd name="T105" fmla="*/ 273 h 349"/>
                <a:gd name="T106" fmla="*/ 356 w 454"/>
                <a:gd name="T107" fmla="*/ 258 h 349"/>
                <a:gd name="T108" fmla="*/ 341 w 454"/>
                <a:gd name="T109" fmla="*/ 273 h 349"/>
                <a:gd name="T110" fmla="*/ 348 w 454"/>
                <a:gd name="T111" fmla="*/ 273 h 349"/>
                <a:gd name="T112" fmla="*/ 363 w 454"/>
                <a:gd name="T113" fmla="*/ 311 h 349"/>
                <a:gd name="T114" fmla="*/ 394 w 454"/>
                <a:gd name="T115" fmla="*/ 319 h 349"/>
                <a:gd name="T116" fmla="*/ 409 w 454"/>
                <a:gd name="T117" fmla="*/ 349 h 349"/>
                <a:gd name="T118" fmla="*/ 447 w 454"/>
                <a:gd name="T119" fmla="*/ 334 h 349"/>
                <a:gd name="T120" fmla="*/ 454 w 454"/>
                <a:gd name="T121" fmla="*/ 296 h 349"/>
                <a:gd name="T122" fmla="*/ 454 w 454"/>
                <a:gd name="T123" fmla="*/ 235 h 349"/>
                <a:gd name="T124" fmla="*/ 454 w 454"/>
                <a:gd name="T125" fmla="*/ 24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54" h="349">
                  <a:moveTo>
                    <a:pt x="454" y="235"/>
                  </a:moveTo>
                  <a:lnTo>
                    <a:pt x="409" y="159"/>
                  </a:lnTo>
                  <a:lnTo>
                    <a:pt x="401" y="129"/>
                  </a:lnTo>
                  <a:lnTo>
                    <a:pt x="356" y="68"/>
                  </a:lnTo>
                  <a:lnTo>
                    <a:pt x="333" y="0"/>
                  </a:lnTo>
                  <a:lnTo>
                    <a:pt x="303" y="0"/>
                  </a:lnTo>
                  <a:lnTo>
                    <a:pt x="303" y="31"/>
                  </a:lnTo>
                  <a:lnTo>
                    <a:pt x="295" y="31"/>
                  </a:lnTo>
                  <a:lnTo>
                    <a:pt x="295" y="15"/>
                  </a:lnTo>
                  <a:lnTo>
                    <a:pt x="151" y="31"/>
                  </a:lnTo>
                  <a:lnTo>
                    <a:pt x="136" y="8"/>
                  </a:lnTo>
                  <a:lnTo>
                    <a:pt x="0" y="23"/>
                  </a:lnTo>
                  <a:lnTo>
                    <a:pt x="8" y="61"/>
                  </a:lnTo>
                  <a:lnTo>
                    <a:pt x="8" y="68"/>
                  </a:lnTo>
                  <a:lnTo>
                    <a:pt x="15" y="61"/>
                  </a:lnTo>
                  <a:lnTo>
                    <a:pt x="23" y="53"/>
                  </a:lnTo>
                  <a:lnTo>
                    <a:pt x="30" y="61"/>
                  </a:lnTo>
                  <a:lnTo>
                    <a:pt x="30" y="46"/>
                  </a:lnTo>
                  <a:lnTo>
                    <a:pt x="38" y="53"/>
                  </a:lnTo>
                  <a:lnTo>
                    <a:pt x="23" y="61"/>
                  </a:lnTo>
                  <a:lnTo>
                    <a:pt x="76" y="46"/>
                  </a:lnTo>
                  <a:lnTo>
                    <a:pt x="83" y="53"/>
                  </a:lnTo>
                  <a:lnTo>
                    <a:pt x="61" y="61"/>
                  </a:lnTo>
                  <a:lnTo>
                    <a:pt x="106" y="68"/>
                  </a:lnTo>
                  <a:lnTo>
                    <a:pt x="98" y="61"/>
                  </a:lnTo>
                  <a:lnTo>
                    <a:pt x="114" y="53"/>
                  </a:lnTo>
                  <a:lnTo>
                    <a:pt x="106" y="68"/>
                  </a:lnTo>
                  <a:lnTo>
                    <a:pt x="121" y="76"/>
                  </a:lnTo>
                  <a:lnTo>
                    <a:pt x="106" y="68"/>
                  </a:lnTo>
                  <a:lnTo>
                    <a:pt x="129" y="84"/>
                  </a:lnTo>
                  <a:lnTo>
                    <a:pt x="129" y="99"/>
                  </a:lnTo>
                  <a:lnTo>
                    <a:pt x="144" y="99"/>
                  </a:lnTo>
                  <a:lnTo>
                    <a:pt x="182" y="76"/>
                  </a:lnTo>
                  <a:lnTo>
                    <a:pt x="182" y="68"/>
                  </a:lnTo>
                  <a:lnTo>
                    <a:pt x="189" y="61"/>
                  </a:lnTo>
                  <a:lnTo>
                    <a:pt x="220" y="68"/>
                  </a:lnTo>
                  <a:lnTo>
                    <a:pt x="257" y="114"/>
                  </a:lnTo>
                  <a:lnTo>
                    <a:pt x="273" y="114"/>
                  </a:lnTo>
                  <a:lnTo>
                    <a:pt x="288" y="152"/>
                  </a:lnTo>
                  <a:lnTo>
                    <a:pt x="280" y="197"/>
                  </a:lnTo>
                  <a:lnTo>
                    <a:pt x="295" y="205"/>
                  </a:lnTo>
                  <a:lnTo>
                    <a:pt x="295" y="190"/>
                  </a:lnTo>
                  <a:lnTo>
                    <a:pt x="288" y="182"/>
                  </a:lnTo>
                  <a:lnTo>
                    <a:pt x="303" y="190"/>
                  </a:lnTo>
                  <a:lnTo>
                    <a:pt x="310" y="182"/>
                  </a:lnTo>
                  <a:lnTo>
                    <a:pt x="295" y="213"/>
                  </a:lnTo>
                  <a:lnTo>
                    <a:pt x="310" y="213"/>
                  </a:lnTo>
                  <a:lnTo>
                    <a:pt x="295" y="220"/>
                  </a:lnTo>
                  <a:lnTo>
                    <a:pt x="326" y="251"/>
                  </a:lnTo>
                  <a:lnTo>
                    <a:pt x="333" y="258"/>
                  </a:lnTo>
                  <a:lnTo>
                    <a:pt x="326" y="243"/>
                  </a:lnTo>
                  <a:lnTo>
                    <a:pt x="341" y="243"/>
                  </a:lnTo>
                  <a:lnTo>
                    <a:pt x="341" y="273"/>
                  </a:lnTo>
                  <a:lnTo>
                    <a:pt x="356" y="258"/>
                  </a:lnTo>
                  <a:lnTo>
                    <a:pt x="341" y="273"/>
                  </a:lnTo>
                  <a:lnTo>
                    <a:pt x="348" y="273"/>
                  </a:lnTo>
                  <a:lnTo>
                    <a:pt x="363" y="311"/>
                  </a:lnTo>
                  <a:lnTo>
                    <a:pt x="394" y="319"/>
                  </a:lnTo>
                  <a:lnTo>
                    <a:pt x="409" y="349"/>
                  </a:lnTo>
                  <a:lnTo>
                    <a:pt x="447" y="334"/>
                  </a:lnTo>
                  <a:lnTo>
                    <a:pt x="454" y="296"/>
                  </a:lnTo>
                  <a:lnTo>
                    <a:pt x="454" y="235"/>
                  </a:lnTo>
                  <a:lnTo>
                    <a:pt x="454" y="243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40" name="Freeform 559"/>
            <p:cNvSpPr>
              <a:spLocks/>
            </p:cNvSpPr>
            <p:nvPr/>
          </p:nvSpPr>
          <p:spPr bwMode="auto">
            <a:xfrm>
              <a:off x="3444" y="2338"/>
              <a:ext cx="272" cy="289"/>
            </a:xfrm>
            <a:custGeom>
              <a:avLst/>
              <a:gdLst>
                <a:gd name="T0" fmla="*/ 257 w 272"/>
                <a:gd name="T1" fmla="*/ 160 h 289"/>
                <a:gd name="T2" fmla="*/ 234 w 272"/>
                <a:gd name="T3" fmla="*/ 114 h 289"/>
                <a:gd name="T4" fmla="*/ 166 w 272"/>
                <a:gd name="T5" fmla="*/ 69 h 289"/>
                <a:gd name="T6" fmla="*/ 151 w 272"/>
                <a:gd name="T7" fmla="*/ 31 h 289"/>
                <a:gd name="T8" fmla="*/ 121 w 272"/>
                <a:gd name="T9" fmla="*/ 23 h 289"/>
                <a:gd name="T10" fmla="*/ 128 w 272"/>
                <a:gd name="T11" fmla="*/ 0 h 289"/>
                <a:gd name="T12" fmla="*/ 68 w 272"/>
                <a:gd name="T13" fmla="*/ 8 h 289"/>
                <a:gd name="T14" fmla="*/ 0 w 272"/>
                <a:gd name="T15" fmla="*/ 15 h 289"/>
                <a:gd name="T16" fmla="*/ 38 w 272"/>
                <a:gd name="T17" fmla="*/ 152 h 289"/>
                <a:gd name="T18" fmla="*/ 60 w 272"/>
                <a:gd name="T19" fmla="*/ 190 h 289"/>
                <a:gd name="T20" fmla="*/ 53 w 272"/>
                <a:gd name="T21" fmla="*/ 213 h 289"/>
                <a:gd name="T22" fmla="*/ 60 w 272"/>
                <a:gd name="T23" fmla="*/ 266 h 289"/>
                <a:gd name="T24" fmla="*/ 75 w 272"/>
                <a:gd name="T25" fmla="*/ 289 h 289"/>
                <a:gd name="T26" fmla="*/ 219 w 272"/>
                <a:gd name="T27" fmla="*/ 273 h 289"/>
                <a:gd name="T28" fmla="*/ 219 w 272"/>
                <a:gd name="T29" fmla="*/ 289 h 289"/>
                <a:gd name="T30" fmla="*/ 227 w 272"/>
                <a:gd name="T31" fmla="*/ 289 h 289"/>
                <a:gd name="T32" fmla="*/ 227 w 272"/>
                <a:gd name="T33" fmla="*/ 258 h 289"/>
                <a:gd name="T34" fmla="*/ 257 w 272"/>
                <a:gd name="T35" fmla="*/ 258 h 289"/>
                <a:gd name="T36" fmla="*/ 257 w 272"/>
                <a:gd name="T37" fmla="*/ 243 h 289"/>
                <a:gd name="T38" fmla="*/ 250 w 272"/>
                <a:gd name="T39" fmla="*/ 243 h 289"/>
                <a:gd name="T40" fmla="*/ 257 w 272"/>
                <a:gd name="T41" fmla="*/ 243 h 289"/>
                <a:gd name="T42" fmla="*/ 250 w 272"/>
                <a:gd name="T43" fmla="*/ 235 h 289"/>
                <a:gd name="T44" fmla="*/ 265 w 272"/>
                <a:gd name="T45" fmla="*/ 205 h 289"/>
                <a:gd name="T46" fmla="*/ 257 w 272"/>
                <a:gd name="T47" fmla="*/ 182 h 289"/>
                <a:gd name="T48" fmla="*/ 272 w 272"/>
                <a:gd name="T49" fmla="*/ 182 h 289"/>
                <a:gd name="T50" fmla="*/ 257 w 272"/>
                <a:gd name="T51" fmla="*/ 16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72" h="289">
                  <a:moveTo>
                    <a:pt x="257" y="160"/>
                  </a:moveTo>
                  <a:lnTo>
                    <a:pt x="234" y="114"/>
                  </a:lnTo>
                  <a:lnTo>
                    <a:pt x="166" y="69"/>
                  </a:lnTo>
                  <a:lnTo>
                    <a:pt x="151" y="31"/>
                  </a:lnTo>
                  <a:lnTo>
                    <a:pt x="121" y="23"/>
                  </a:lnTo>
                  <a:lnTo>
                    <a:pt x="128" y="0"/>
                  </a:lnTo>
                  <a:lnTo>
                    <a:pt x="68" y="8"/>
                  </a:lnTo>
                  <a:lnTo>
                    <a:pt x="0" y="15"/>
                  </a:lnTo>
                  <a:lnTo>
                    <a:pt x="38" y="152"/>
                  </a:lnTo>
                  <a:lnTo>
                    <a:pt x="60" y="190"/>
                  </a:lnTo>
                  <a:lnTo>
                    <a:pt x="53" y="213"/>
                  </a:lnTo>
                  <a:lnTo>
                    <a:pt x="60" y="266"/>
                  </a:lnTo>
                  <a:lnTo>
                    <a:pt x="75" y="289"/>
                  </a:lnTo>
                  <a:lnTo>
                    <a:pt x="219" y="273"/>
                  </a:lnTo>
                  <a:lnTo>
                    <a:pt x="219" y="289"/>
                  </a:lnTo>
                  <a:lnTo>
                    <a:pt x="227" y="289"/>
                  </a:lnTo>
                  <a:lnTo>
                    <a:pt x="227" y="258"/>
                  </a:lnTo>
                  <a:lnTo>
                    <a:pt x="257" y="258"/>
                  </a:lnTo>
                  <a:lnTo>
                    <a:pt x="257" y="243"/>
                  </a:lnTo>
                  <a:lnTo>
                    <a:pt x="250" y="243"/>
                  </a:lnTo>
                  <a:lnTo>
                    <a:pt x="257" y="243"/>
                  </a:lnTo>
                  <a:lnTo>
                    <a:pt x="250" y="235"/>
                  </a:lnTo>
                  <a:lnTo>
                    <a:pt x="265" y="205"/>
                  </a:lnTo>
                  <a:lnTo>
                    <a:pt x="257" y="182"/>
                  </a:lnTo>
                  <a:lnTo>
                    <a:pt x="272" y="182"/>
                  </a:lnTo>
                  <a:lnTo>
                    <a:pt x="257" y="160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41" name="Freeform 560"/>
            <p:cNvSpPr>
              <a:spLocks/>
            </p:cNvSpPr>
            <p:nvPr/>
          </p:nvSpPr>
          <p:spPr bwMode="auto">
            <a:xfrm>
              <a:off x="3444" y="2338"/>
              <a:ext cx="272" cy="289"/>
            </a:xfrm>
            <a:custGeom>
              <a:avLst/>
              <a:gdLst>
                <a:gd name="T0" fmla="*/ 257 w 272"/>
                <a:gd name="T1" fmla="*/ 160 h 289"/>
                <a:gd name="T2" fmla="*/ 234 w 272"/>
                <a:gd name="T3" fmla="*/ 114 h 289"/>
                <a:gd name="T4" fmla="*/ 166 w 272"/>
                <a:gd name="T5" fmla="*/ 69 h 289"/>
                <a:gd name="T6" fmla="*/ 151 w 272"/>
                <a:gd name="T7" fmla="*/ 31 h 289"/>
                <a:gd name="T8" fmla="*/ 121 w 272"/>
                <a:gd name="T9" fmla="*/ 23 h 289"/>
                <a:gd name="T10" fmla="*/ 128 w 272"/>
                <a:gd name="T11" fmla="*/ 0 h 289"/>
                <a:gd name="T12" fmla="*/ 68 w 272"/>
                <a:gd name="T13" fmla="*/ 8 h 289"/>
                <a:gd name="T14" fmla="*/ 0 w 272"/>
                <a:gd name="T15" fmla="*/ 15 h 289"/>
                <a:gd name="T16" fmla="*/ 38 w 272"/>
                <a:gd name="T17" fmla="*/ 152 h 289"/>
                <a:gd name="T18" fmla="*/ 60 w 272"/>
                <a:gd name="T19" fmla="*/ 190 h 289"/>
                <a:gd name="T20" fmla="*/ 53 w 272"/>
                <a:gd name="T21" fmla="*/ 213 h 289"/>
                <a:gd name="T22" fmla="*/ 60 w 272"/>
                <a:gd name="T23" fmla="*/ 266 h 289"/>
                <a:gd name="T24" fmla="*/ 75 w 272"/>
                <a:gd name="T25" fmla="*/ 289 h 289"/>
                <a:gd name="T26" fmla="*/ 219 w 272"/>
                <a:gd name="T27" fmla="*/ 273 h 289"/>
                <a:gd name="T28" fmla="*/ 219 w 272"/>
                <a:gd name="T29" fmla="*/ 289 h 289"/>
                <a:gd name="T30" fmla="*/ 227 w 272"/>
                <a:gd name="T31" fmla="*/ 289 h 289"/>
                <a:gd name="T32" fmla="*/ 227 w 272"/>
                <a:gd name="T33" fmla="*/ 258 h 289"/>
                <a:gd name="T34" fmla="*/ 257 w 272"/>
                <a:gd name="T35" fmla="*/ 258 h 289"/>
                <a:gd name="T36" fmla="*/ 257 w 272"/>
                <a:gd name="T37" fmla="*/ 243 h 289"/>
                <a:gd name="T38" fmla="*/ 250 w 272"/>
                <a:gd name="T39" fmla="*/ 243 h 289"/>
                <a:gd name="T40" fmla="*/ 257 w 272"/>
                <a:gd name="T41" fmla="*/ 243 h 289"/>
                <a:gd name="T42" fmla="*/ 250 w 272"/>
                <a:gd name="T43" fmla="*/ 235 h 289"/>
                <a:gd name="T44" fmla="*/ 265 w 272"/>
                <a:gd name="T45" fmla="*/ 205 h 289"/>
                <a:gd name="T46" fmla="*/ 257 w 272"/>
                <a:gd name="T47" fmla="*/ 182 h 289"/>
                <a:gd name="T48" fmla="*/ 272 w 272"/>
                <a:gd name="T49" fmla="*/ 182 h 289"/>
                <a:gd name="T50" fmla="*/ 257 w 272"/>
                <a:gd name="T51" fmla="*/ 160 h 289"/>
                <a:gd name="T52" fmla="*/ 257 w 272"/>
                <a:gd name="T53" fmla="*/ 167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2" h="289">
                  <a:moveTo>
                    <a:pt x="257" y="160"/>
                  </a:moveTo>
                  <a:lnTo>
                    <a:pt x="234" y="114"/>
                  </a:lnTo>
                  <a:lnTo>
                    <a:pt x="166" y="69"/>
                  </a:lnTo>
                  <a:lnTo>
                    <a:pt x="151" y="31"/>
                  </a:lnTo>
                  <a:lnTo>
                    <a:pt x="121" y="23"/>
                  </a:lnTo>
                  <a:lnTo>
                    <a:pt x="128" y="0"/>
                  </a:lnTo>
                  <a:lnTo>
                    <a:pt x="68" y="8"/>
                  </a:lnTo>
                  <a:lnTo>
                    <a:pt x="0" y="15"/>
                  </a:lnTo>
                  <a:lnTo>
                    <a:pt x="38" y="152"/>
                  </a:lnTo>
                  <a:lnTo>
                    <a:pt x="60" y="190"/>
                  </a:lnTo>
                  <a:lnTo>
                    <a:pt x="53" y="213"/>
                  </a:lnTo>
                  <a:lnTo>
                    <a:pt x="60" y="266"/>
                  </a:lnTo>
                  <a:lnTo>
                    <a:pt x="75" y="289"/>
                  </a:lnTo>
                  <a:lnTo>
                    <a:pt x="219" y="273"/>
                  </a:lnTo>
                  <a:lnTo>
                    <a:pt x="219" y="289"/>
                  </a:lnTo>
                  <a:lnTo>
                    <a:pt x="227" y="289"/>
                  </a:lnTo>
                  <a:lnTo>
                    <a:pt x="227" y="258"/>
                  </a:lnTo>
                  <a:lnTo>
                    <a:pt x="257" y="258"/>
                  </a:lnTo>
                  <a:lnTo>
                    <a:pt x="257" y="243"/>
                  </a:lnTo>
                  <a:lnTo>
                    <a:pt x="250" y="243"/>
                  </a:lnTo>
                  <a:lnTo>
                    <a:pt x="257" y="243"/>
                  </a:lnTo>
                  <a:lnTo>
                    <a:pt x="250" y="235"/>
                  </a:lnTo>
                  <a:lnTo>
                    <a:pt x="265" y="205"/>
                  </a:lnTo>
                  <a:lnTo>
                    <a:pt x="257" y="182"/>
                  </a:lnTo>
                  <a:lnTo>
                    <a:pt x="272" y="182"/>
                  </a:lnTo>
                  <a:lnTo>
                    <a:pt x="257" y="160"/>
                  </a:lnTo>
                  <a:lnTo>
                    <a:pt x="257" y="16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42" name="Freeform 561"/>
            <p:cNvSpPr>
              <a:spLocks/>
            </p:cNvSpPr>
            <p:nvPr/>
          </p:nvSpPr>
          <p:spPr bwMode="auto">
            <a:xfrm>
              <a:off x="2286" y="2892"/>
              <a:ext cx="60" cy="99"/>
            </a:xfrm>
            <a:custGeom>
              <a:avLst/>
              <a:gdLst>
                <a:gd name="T0" fmla="*/ 60 w 60"/>
                <a:gd name="T1" fmla="*/ 53 h 99"/>
                <a:gd name="T2" fmla="*/ 53 w 60"/>
                <a:gd name="T3" fmla="*/ 68 h 99"/>
                <a:gd name="T4" fmla="*/ 45 w 60"/>
                <a:gd name="T5" fmla="*/ 76 h 99"/>
                <a:gd name="T6" fmla="*/ 38 w 60"/>
                <a:gd name="T7" fmla="*/ 68 h 99"/>
                <a:gd name="T8" fmla="*/ 30 w 60"/>
                <a:gd name="T9" fmla="*/ 83 h 99"/>
                <a:gd name="T10" fmla="*/ 23 w 60"/>
                <a:gd name="T11" fmla="*/ 91 h 99"/>
                <a:gd name="T12" fmla="*/ 23 w 60"/>
                <a:gd name="T13" fmla="*/ 99 h 99"/>
                <a:gd name="T14" fmla="*/ 15 w 60"/>
                <a:gd name="T15" fmla="*/ 91 h 99"/>
                <a:gd name="T16" fmla="*/ 7 w 60"/>
                <a:gd name="T17" fmla="*/ 91 h 99"/>
                <a:gd name="T18" fmla="*/ 7 w 60"/>
                <a:gd name="T19" fmla="*/ 46 h 99"/>
                <a:gd name="T20" fmla="*/ 0 w 60"/>
                <a:gd name="T21" fmla="*/ 38 h 99"/>
                <a:gd name="T22" fmla="*/ 7 w 60"/>
                <a:gd name="T23" fmla="*/ 30 h 99"/>
                <a:gd name="T24" fmla="*/ 15 w 60"/>
                <a:gd name="T25" fmla="*/ 23 h 99"/>
                <a:gd name="T26" fmla="*/ 15 w 60"/>
                <a:gd name="T27" fmla="*/ 15 h 99"/>
                <a:gd name="T28" fmla="*/ 7 w 60"/>
                <a:gd name="T29" fmla="*/ 8 h 99"/>
                <a:gd name="T30" fmla="*/ 7 w 60"/>
                <a:gd name="T31" fmla="*/ 0 h 99"/>
                <a:gd name="T32" fmla="*/ 15 w 60"/>
                <a:gd name="T33" fmla="*/ 0 h 99"/>
                <a:gd name="T34" fmla="*/ 23 w 60"/>
                <a:gd name="T35" fmla="*/ 8 h 99"/>
                <a:gd name="T36" fmla="*/ 30 w 60"/>
                <a:gd name="T37" fmla="*/ 15 h 99"/>
                <a:gd name="T38" fmla="*/ 38 w 60"/>
                <a:gd name="T39" fmla="*/ 23 h 99"/>
                <a:gd name="T40" fmla="*/ 45 w 60"/>
                <a:gd name="T41" fmla="*/ 30 h 99"/>
                <a:gd name="T42" fmla="*/ 45 w 60"/>
                <a:gd name="T43" fmla="*/ 38 h 99"/>
                <a:gd name="T44" fmla="*/ 53 w 60"/>
                <a:gd name="T45" fmla="*/ 38 h 99"/>
                <a:gd name="T46" fmla="*/ 53 w 60"/>
                <a:gd name="T47" fmla="*/ 46 h 99"/>
                <a:gd name="T48" fmla="*/ 60 w 60"/>
                <a:gd name="T49" fmla="*/ 5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0" h="99">
                  <a:moveTo>
                    <a:pt x="60" y="53"/>
                  </a:moveTo>
                  <a:lnTo>
                    <a:pt x="53" y="68"/>
                  </a:lnTo>
                  <a:lnTo>
                    <a:pt x="45" y="76"/>
                  </a:lnTo>
                  <a:lnTo>
                    <a:pt x="38" y="68"/>
                  </a:lnTo>
                  <a:lnTo>
                    <a:pt x="30" y="83"/>
                  </a:lnTo>
                  <a:lnTo>
                    <a:pt x="23" y="91"/>
                  </a:lnTo>
                  <a:lnTo>
                    <a:pt x="23" y="99"/>
                  </a:lnTo>
                  <a:lnTo>
                    <a:pt x="15" y="91"/>
                  </a:lnTo>
                  <a:lnTo>
                    <a:pt x="7" y="91"/>
                  </a:lnTo>
                  <a:lnTo>
                    <a:pt x="7" y="46"/>
                  </a:lnTo>
                  <a:lnTo>
                    <a:pt x="0" y="38"/>
                  </a:lnTo>
                  <a:lnTo>
                    <a:pt x="7" y="30"/>
                  </a:lnTo>
                  <a:lnTo>
                    <a:pt x="15" y="23"/>
                  </a:lnTo>
                  <a:lnTo>
                    <a:pt x="15" y="15"/>
                  </a:lnTo>
                  <a:lnTo>
                    <a:pt x="7" y="8"/>
                  </a:lnTo>
                  <a:lnTo>
                    <a:pt x="7" y="0"/>
                  </a:lnTo>
                  <a:lnTo>
                    <a:pt x="15" y="0"/>
                  </a:lnTo>
                  <a:lnTo>
                    <a:pt x="23" y="8"/>
                  </a:lnTo>
                  <a:lnTo>
                    <a:pt x="30" y="15"/>
                  </a:lnTo>
                  <a:lnTo>
                    <a:pt x="38" y="23"/>
                  </a:lnTo>
                  <a:lnTo>
                    <a:pt x="45" y="30"/>
                  </a:lnTo>
                  <a:lnTo>
                    <a:pt x="45" y="38"/>
                  </a:lnTo>
                  <a:lnTo>
                    <a:pt x="53" y="38"/>
                  </a:lnTo>
                  <a:lnTo>
                    <a:pt x="53" y="46"/>
                  </a:lnTo>
                  <a:lnTo>
                    <a:pt x="60" y="53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43" name="Freeform 562"/>
            <p:cNvSpPr>
              <a:spLocks/>
            </p:cNvSpPr>
            <p:nvPr/>
          </p:nvSpPr>
          <p:spPr bwMode="auto">
            <a:xfrm>
              <a:off x="2286" y="2892"/>
              <a:ext cx="60" cy="99"/>
            </a:xfrm>
            <a:custGeom>
              <a:avLst/>
              <a:gdLst>
                <a:gd name="T0" fmla="*/ 60 w 60"/>
                <a:gd name="T1" fmla="*/ 53 h 99"/>
                <a:gd name="T2" fmla="*/ 53 w 60"/>
                <a:gd name="T3" fmla="*/ 68 h 99"/>
                <a:gd name="T4" fmla="*/ 45 w 60"/>
                <a:gd name="T5" fmla="*/ 76 h 99"/>
                <a:gd name="T6" fmla="*/ 38 w 60"/>
                <a:gd name="T7" fmla="*/ 68 h 99"/>
                <a:gd name="T8" fmla="*/ 30 w 60"/>
                <a:gd name="T9" fmla="*/ 83 h 99"/>
                <a:gd name="T10" fmla="*/ 23 w 60"/>
                <a:gd name="T11" fmla="*/ 91 h 99"/>
                <a:gd name="T12" fmla="*/ 23 w 60"/>
                <a:gd name="T13" fmla="*/ 99 h 99"/>
                <a:gd name="T14" fmla="*/ 15 w 60"/>
                <a:gd name="T15" fmla="*/ 91 h 99"/>
                <a:gd name="T16" fmla="*/ 7 w 60"/>
                <a:gd name="T17" fmla="*/ 91 h 99"/>
                <a:gd name="T18" fmla="*/ 7 w 60"/>
                <a:gd name="T19" fmla="*/ 46 h 99"/>
                <a:gd name="T20" fmla="*/ 0 w 60"/>
                <a:gd name="T21" fmla="*/ 38 h 99"/>
                <a:gd name="T22" fmla="*/ 7 w 60"/>
                <a:gd name="T23" fmla="*/ 30 h 99"/>
                <a:gd name="T24" fmla="*/ 15 w 60"/>
                <a:gd name="T25" fmla="*/ 23 h 99"/>
                <a:gd name="T26" fmla="*/ 15 w 60"/>
                <a:gd name="T27" fmla="*/ 15 h 99"/>
                <a:gd name="T28" fmla="*/ 7 w 60"/>
                <a:gd name="T29" fmla="*/ 8 h 99"/>
                <a:gd name="T30" fmla="*/ 7 w 60"/>
                <a:gd name="T31" fmla="*/ 0 h 99"/>
                <a:gd name="T32" fmla="*/ 15 w 60"/>
                <a:gd name="T33" fmla="*/ 0 h 99"/>
                <a:gd name="T34" fmla="*/ 23 w 60"/>
                <a:gd name="T35" fmla="*/ 8 h 99"/>
                <a:gd name="T36" fmla="*/ 30 w 60"/>
                <a:gd name="T37" fmla="*/ 15 h 99"/>
                <a:gd name="T38" fmla="*/ 38 w 60"/>
                <a:gd name="T39" fmla="*/ 23 h 99"/>
                <a:gd name="T40" fmla="*/ 45 w 60"/>
                <a:gd name="T41" fmla="*/ 30 h 99"/>
                <a:gd name="T42" fmla="*/ 45 w 60"/>
                <a:gd name="T43" fmla="*/ 38 h 99"/>
                <a:gd name="T44" fmla="*/ 53 w 60"/>
                <a:gd name="T45" fmla="*/ 38 h 99"/>
                <a:gd name="T46" fmla="*/ 53 w 60"/>
                <a:gd name="T47" fmla="*/ 46 h 99"/>
                <a:gd name="T48" fmla="*/ 60 w 60"/>
                <a:gd name="T49" fmla="*/ 53 h 99"/>
                <a:gd name="T50" fmla="*/ 60 w 60"/>
                <a:gd name="T51" fmla="*/ 61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" h="99">
                  <a:moveTo>
                    <a:pt x="60" y="53"/>
                  </a:moveTo>
                  <a:lnTo>
                    <a:pt x="53" y="68"/>
                  </a:lnTo>
                  <a:lnTo>
                    <a:pt x="45" y="76"/>
                  </a:lnTo>
                  <a:lnTo>
                    <a:pt x="38" y="68"/>
                  </a:lnTo>
                  <a:lnTo>
                    <a:pt x="30" y="83"/>
                  </a:lnTo>
                  <a:lnTo>
                    <a:pt x="23" y="91"/>
                  </a:lnTo>
                  <a:lnTo>
                    <a:pt x="23" y="99"/>
                  </a:lnTo>
                  <a:lnTo>
                    <a:pt x="15" y="91"/>
                  </a:lnTo>
                  <a:lnTo>
                    <a:pt x="7" y="91"/>
                  </a:lnTo>
                  <a:lnTo>
                    <a:pt x="7" y="46"/>
                  </a:lnTo>
                  <a:lnTo>
                    <a:pt x="0" y="38"/>
                  </a:lnTo>
                  <a:lnTo>
                    <a:pt x="7" y="30"/>
                  </a:lnTo>
                  <a:lnTo>
                    <a:pt x="15" y="23"/>
                  </a:lnTo>
                  <a:lnTo>
                    <a:pt x="15" y="15"/>
                  </a:lnTo>
                  <a:lnTo>
                    <a:pt x="7" y="8"/>
                  </a:lnTo>
                  <a:lnTo>
                    <a:pt x="7" y="0"/>
                  </a:lnTo>
                  <a:lnTo>
                    <a:pt x="15" y="0"/>
                  </a:lnTo>
                  <a:lnTo>
                    <a:pt x="23" y="8"/>
                  </a:lnTo>
                  <a:lnTo>
                    <a:pt x="30" y="15"/>
                  </a:lnTo>
                  <a:lnTo>
                    <a:pt x="38" y="23"/>
                  </a:lnTo>
                  <a:lnTo>
                    <a:pt x="45" y="30"/>
                  </a:lnTo>
                  <a:lnTo>
                    <a:pt x="45" y="38"/>
                  </a:lnTo>
                  <a:lnTo>
                    <a:pt x="53" y="38"/>
                  </a:lnTo>
                  <a:lnTo>
                    <a:pt x="53" y="46"/>
                  </a:lnTo>
                  <a:lnTo>
                    <a:pt x="60" y="53"/>
                  </a:lnTo>
                  <a:lnTo>
                    <a:pt x="60" y="61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44" name="Freeform 563"/>
            <p:cNvSpPr>
              <a:spLocks/>
            </p:cNvSpPr>
            <p:nvPr/>
          </p:nvSpPr>
          <p:spPr bwMode="auto">
            <a:xfrm>
              <a:off x="2256" y="2839"/>
              <a:ext cx="37" cy="30"/>
            </a:xfrm>
            <a:custGeom>
              <a:avLst/>
              <a:gdLst>
                <a:gd name="T0" fmla="*/ 37 w 37"/>
                <a:gd name="T1" fmla="*/ 23 h 30"/>
                <a:gd name="T2" fmla="*/ 30 w 37"/>
                <a:gd name="T3" fmla="*/ 15 h 30"/>
                <a:gd name="T4" fmla="*/ 22 w 37"/>
                <a:gd name="T5" fmla="*/ 8 h 30"/>
                <a:gd name="T6" fmla="*/ 7 w 37"/>
                <a:gd name="T7" fmla="*/ 8 h 30"/>
                <a:gd name="T8" fmla="*/ 7 w 37"/>
                <a:gd name="T9" fmla="*/ 0 h 30"/>
                <a:gd name="T10" fmla="*/ 0 w 37"/>
                <a:gd name="T11" fmla="*/ 0 h 30"/>
                <a:gd name="T12" fmla="*/ 0 w 37"/>
                <a:gd name="T13" fmla="*/ 15 h 30"/>
                <a:gd name="T14" fmla="*/ 7 w 37"/>
                <a:gd name="T15" fmla="*/ 15 h 30"/>
                <a:gd name="T16" fmla="*/ 15 w 37"/>
                <a:gd name="T17" fmla="*/ 30 h 30"/>
                <a:gd name="T18" fmla="*/ 30 w 37"/>
                <a:gd name="T19" fmla="*/ 30 h 30"/>
                <a:gd name="T20" fmla="*/ 30 w 37"/>
                <a:gd name="T21" fmla="*/ 23 h 30"/>
                <a:gd name="T22" fmla="*/ 37 w 37"/>
                <a:gd name="T23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30">
                  <a:moveTo>
                    <a:pt x="37" y="23"/>
                  </a:moveTo>
                  <a:lnTo>
                    <a:pt x="30" y="15"/>
                  </a:lnTo>
                  <a:lnTo>
                    <a:pt x="22" y="8"/>
                  </a:lnTo>
                  <a:lnTo>
                    <a:pt x="7" y="8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15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37" y="23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45" name="Freeform 564"/>
            <p:cNvSpPr>
              <a:spLocks/>
            </p:cNvSpPr>
            <p:nvPr/>
          </p:nvSpPr>
          <p:spPr bwMode="auto">
            <a:xfrm>
              <a:off x="2256" y="2839"/>
              <a:ext cx="37" cy="30"/>
            </a:xfrm>
            <a:custGeom>
              <a:avLst/>
              <a:gdLst>
                <a:gd name="T0" fmla="*/ 37 w 37"/>
                <a:gd name="T1" fmla="*/ 23 h 30"/>
                <a:gd name="T2" fmla="*/ 30 w 37"/>
                <a:gd name="T3" fmla="*/ 15 h 30"/>
                <a:gd name="T4" fmla="*/ 22 w 37"/>
                <a:gd name="T5" fmla="*/ 8 h 30"/>
                <a:gd name="T6" fmla="*/ 7 w 37"/>
                <a:gd name="T7" fmla="*/ 8 h 30"/>
                <a:gd name="T8" fmla="*/ 7 w 37"/>
                <a:gd name="T9" fmla="*/ 0 h 30"/>
                <a:gd name="T10" fmla="*/ 0 w 37"/>
                <a:gd name="T11" fmla="*/ 0 h 30"/>
                <a:gd name="T12" fmla="*/ 0 w 37"/>
                <a:gd name="T13" fmla="*/ 15 h 30"/>
                <a:gd name="T14" fmla="*/ 7 w 37"/>
                <a:gd name="T15" fmla="*/ 15 h 30"/>
                <a:gd name="T16" fmla="*/ 15 w 37"/>
                <a:gd name="T17" fmla="*/ 30 h 30"/>
                <a:gd name="T18" fmla="*/ 30 w 37"/>
                <a:gd name="T19" fmla="*/ 30 h 30"/>
                <a:gd name="T20" fmla="*/ 30 w 37"/>
                <a:gd name="T21" fmla="*/ 23 h 30"/>
                <a:gd name="T22" fmla="*/ 37 w 37"/>
                <a:gd name="T23" fmla="*/ 23 h 30"/>
                <a:gd name="T24" fmla="*/ 37 w 37"/>
                <a:gd name="T2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0">
                  <a:moveTo>
                    <a:pt x="37" y="23"/>
                  </a:moveTo>
                  <a:lnTo>
                    <a:pt x="30" y="15"/>
                  </a:lnTo>
                  <a:lnTo>
                    <a:pt x="22" y="8"/>
                  </a:lnTo>
                  <a:lnTo>
                    <a:pt x="7" y="8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15" y="30"/>
                  </a:lnTo>
                  <a:lnTo>
                    <a:pt x="30" y="30"/>
                  </a:lnTo>
                  <a:lnTo>
                    <a:pt x="30" y="23"/>
                  </a:lnTo>
                  <a:lnTo>
                    <a:pt x="37" y="23"/>
                  </a:lnTo>
                  <a:lnTo>
                    <a:pt x="37" y="3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46" name="Freeform 565"/>
            <p:cNvSpPr>
              <a:spLocks/>
            </p:cNvSpPr>
            <p:nvPr/>
          </p:nvSpPr>
          <p:spPr bwMode="auto">
            <a:xfrm>
              <a:off x="2180" y="2793"/>
              <a:ext cx="30" cy="31"/>
            </a:xfrm>
            <a:custGeom>
              <a:avLst/>
              <a:gdLst>
                <a:gd name="T0" fmla="*/ 30 w 30"/>
                <a:gd name="T1" fmla="*/ 23 h 31"/>
                <a:gd name="T2" fmla="*/ 23 w 30"/>
                <a:gd name="T3" fmla="*/ 16 h 31"/>
                <a:gd name="T4" fmla="*/ 23 w 30"/>
                <a:gd name="T5" fmla="*/ 8 h 31"/>
                <a:gd name="T6" fmla="*/ 15 w 30"/>
                <a:gd name="T7" fmla="*/ 0 h 31"/>
                <a:gd name="T8" fmla="*/ 8 w 30"/>
                <a:gd name="T9" fmla="*/ 0 h 31"/>
                <a:gd name="T10" fmla="*/ 8 w 30"/>
                <a:gd name="T11" fmla="*/ 8 h 31"/>
                <a:gd name="T12" fmla="*/ 0 w 30"/>
                <a:gd name="T13" fmla="*/ 8 h 31"/>
                <a:gd name="T14" fmla="*/ 0 w 30"/>
                <a:gd name="T15" fmla="*/ 16 h 31"/>
                <a:gd name="T16" fmla="*/ 8 w 30"/>
                <a:gd name="T17" fmla="*/ 23 h 31"/>
                <a:gd name="T18" fmla="*/ 15 w 30"/>
                <a:gd name="T19" fmla="*/ 23 h 31"/>
                <a:gd name="T20" fmla="*/ 23 w 30"/>
                <a:gd name="T21" fmla="*/ 31 h 31"/>
                <a:gd name="T22" fmla="*/ 30 w 30"/>
                <a:gd name="T23" fmla="*/ 2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1">
                  <a:moveTo>
                    <a:pt x="30" y="23"/>
                  </a:moveTo>
                  <a:lnTo>
                    <a:pt x="23" y="16"/>
                  </a:lnTo>
                  <a:lnTo>
                    <a:pt x="23" y="8"/>
                  </a:lnTo>
                  <a:lnTo>
                    <a:pt x="15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16"/>
                  </a:lnTo>
                  <a:lnTo>
                    <a:pt x="8" y="23"/>
                  </a:lnTo>
                  <a:lnTo>
                    <a:pt x="15" y="23"/>
                  </a:lnTo>
                  <a:lnTo>
                    <a:pt x="23" y="31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47" name="Freeform 566"/>
            <p:cNvSpPr>
              <a:spLocks/>
            </p:cNvSpPr>
            <p:nvPr/>
          </p:nvSpPr>
          <p:spPr bwMode="auto">
            <a:xfrm>
              <a:off x="2180" y="2793"/>
              <a:ext cx="30" cy="31"/>
            </a:xfrm>
            <a:custGeom>
              <a:avLst/>
              <a:gdLst>
                <a:gd name="T0" fmla="*/ 30 w 30"/>
                <a:gd name="T1" fmla="*/ 23 h 31"/>
                <a:gd name="T2" fmla="*/ 23 w 30"/>
                <a:gd name="T3" fmla="*/ 16 h 31"/>
                <a:gd name="T4" fmla="*/ 23 w 30"/>
                <a:gd name="T5" fmla="*/ 8 h 31"/>
                <a:gd name="T6" fmla="*/ 15 w 30"/>
                <a:gd name="T7" fmla="*/ 0 h 31"/>
                <a:gd name="T8" fmla="*/ 8 w 30"/>
                <a:gd name="T9" fmla="*/ 0 h 31"/>
                <a:gd name="T10" fmla="*/ 8 w 30"/>
                <a:gd name="T11" fmla="*/ 8 h 31"/>
                <a:gd name="T12" fmla="*/ 0 w 30"/>
                <a:gd name="T13" fmla="*/ 8 h 31"/>
                <a:gd name="T14" fmla="*/ 0 w 30"/>
                <a:gd name="T15" fmla="*/ 16 h 31"/>
                <a:gd name="T16" fmla="*/ 8 w 30"/>
                <a:gd name="T17" fmla="*/ 23 h 31"/>
                <a:gd name="T18" fmla="*/ 15 w 30"/>
                <a:gd name="T19" fmla="*/ 23 h 31"/>
                <a:gd name="T20" fmla="*/ 23 w 30"/>
                <a:gd name="T21" fmla="*/ 31 h 31"/>
                <a:gd name="T22" fmla="*/ 30 w 30"/>
                <a:gd name="T23" fmla="*/ 23 h 31"/>
                <a:gd name="T24" fmla="*/ 30 w 30"/>
                <a:gd name="T25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1">
                  <a:moveTo>
                    <a:pt x="30" y="23"/>
                  </a:moveTo>
                  <a:lnTo>
                    <a:pt x="23" y="16"/>
                  </a:lnTo>
                  <a:lnTo>
                    <a:pt x="23" y="8"/>
                  </a:lnTo>
                  <a:lnTo>
                    <a:pt x="15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16"/>
                  </a:lnTo>
                  <a:lnTo>
                    <a:pt x="8" y="23"/>
                  </a:lnTo>
                  <a:lnTo>
                    <a:pt x="15" y="23"/>
                  </a:lnTo>
                  <a:lnTo>
                    <a:pt x="23" y="31"/>
                  </a:lnTo>
                  <a:lnTo>
                    <a:pt x="30" y="23"/>
                  </a:lnTo>
                  <a:lnTo>
                    <a:pt x="30" y="31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48" name="Freeform 567"/>
            <p:cNvSpPr>
              <a:spLocks/>
            </p:cNvSpPr>
            <p:nvPr/>
          </p:nvSpPr>
          <p:spPr bwMode="auto">
            <a:xfrm>
              <a:off x="2225" y="2824"/>
              <a:ext cx="31" cy="15"/>
            </a:xfrm>
            <a:custGeom>
              <a:avLst/>
              <a:gdLst>
                <a:gd name="T0" fmla="*/ 31 w 31"/>
                <a:gd name="T1" fmla="*/ 7 h 15"/>
                <a:gd name="T2" fmla="*/ 23 w 31"/>
                <a:gd name="T3" fmla="*/ 15 h 15"/>
                <a:gd name="T4" fmla="*/ 8 w 31"/>
                <a:gd name="T5" fmla="*/ 7 h 15"/>
                <a:gd name="T6" fmla="*/ 0 w 31"/>
                <a:gd name="T7" fmla="*/ 7 h 15"/>
                <a:gd name="T8" fmla="*/ 0 w 31"/>
                <a:gd name="T9" fmla="*/ 0 h 15"/>
                <a:gd name="T10" fmla="*/ 15 w 31"/>
                <a:gd name="T11" fmla="*/ 7 h 15"/>
                <a:gd name="T12" fmla="*/ 15 w 31"/>
                <a:gd name="T13" fmla="*/ 0 h 15"/>
                <a:gd name="T14" fmla="*/ 23 w 31"/>
                <a:gd name="T15" fmla="*/ 7 h 15"/>
                <a:gd name="T16" fmla="*/ 31 w 31"/>
                <a:gd name="T17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15">
                  <a:moveTo>
                    <a:pt x="31" y="7"/>
                  </a:moveTo>
                  <a:lnTo>
                    <a:pt x="23" y="15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15" y="7"/>
                  </a:lnTo>
                  <a:lnTo>
                    <a:pt x="15" y="0"/>
                  </a:lnTo>
                  <a:lnTo>
                    <a:pt x="23" y="7"/>
                  </a:lnTo>
                  <a:lnTo>
                    <a:pt x="31" y="7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49" name="Freeform 568"/>
            <p:cNvSpPr>
              <a:spLocks/>
            </p:cNvSpPr>
            <p:nvPr/>
          </p:nvSpPr>
          <p:spPr bwMode="auto">
            <a:xfrm>
              <a:off x="2225" y="2824"/>
              <a:ext cx="31" cy="15"/>
            </a:xfrm>
            <a:custGeom>
              <a:avLst/>
              <a:gdLst>
                <a:gd name="T0" fmla="*/ 31 w 31"/>
                <a:gd name="T1" fmla="*/ 7 h 15"/>
                <a:gd name="T2" fmla="*/ 23 w 31"/>
                <a:gd name="T3" fmla="*/ 15 h 15"/>
                <a:gd name="T4" fmla="*/ 8 w 31"/>
                <a:gd name="T5" fmla="*/ 7 h 15"/>
                <a:gd name="T6" fmla="*/ 0 w 31"/>
                <a:gd name="T7" fmla="*/ 7 h 15"/>
                <a:gd name="T8" fmla="*/ 0 w 31"/>
                <a:gd name="T9" fmla="*/ 0 h 15"/>
                <a:gd name="T10" fmla="*/ 15 w 31"/>
                <a:gd name="T11" fmla="*/ 7 h 15"/>
                <a:gd name="T12" fmla="*/ 15 w 31"/>
                <a:gd name="T13" fmla="*/ 0 h 15"/>
                <a:gd name="T14" fmla="*/ 23 w 31"/>
                <a:gd name="T15" fmla="*/ 7 h 15"/>
                <a:gd name="T16" fmla="*/ 31 w 31"/>
                <a:gd name="T17" fmla="*/ 7 h 15"/>
                <a:gd name="T18" fmla="*/ 31 w 31"/>
                <a:gd name="T1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" h="15">
                  <a:moveTo>
                    <a:pt x="31" y="7"/>
                  </a:moveTo>
                  <a:lnTo>
                    <a:pt x="23" y="15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15" y="7"/>
                  </a:lnTo>
                  <a:lnTo>
                    <a:pt x="15" y="0"/>
                  </a:lnTo>
                  <a:lnTo>
                    <a:pt x="23" y="7"/>
                  </a:lnTo>
                  <a:lnTo>
                    <a:pt x="31" y="7"/>
                  </a:lnTo>
                  <a:lnTo>
                    <a:pt x="31" y="15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50" name="Freeform 569"/>
            <p:cNvSpPr>
              <a:spLocks/>
            </p:cNvSpPr>
            <p:nvPr/>
          </p:nvSpPr>
          <p:spPr bwMode="auto">
            <a:xfrm>
              <a:off x="2104" y="2755"/>
              <a:ext cx="23" cy="23"/>
            </a:xfrm>
            <a:custGeom>
              <a:avLst/>
              <a:gdLst>
                <a:gd name="T0" fmla="*/ 23 w 23"/>
                <a:gd name="T1" fmla="*/ 8 h 23"/>
                <a:gd name="T2" fmla="*/ 23 w 23"/>
                <a:gd name="T3" fmla="*/ 16 h 23"/>
                <a:gd name="T4" fmla="*/ 15 w 23"/>
                <a:gd name="T5" fmla="*/ 23 h 23"/>
                <a:gd name="T6" fmla="*/ 8 w 23"/>
                <a:gd name="T7" fmla="*/ 23 h 23"/>
                <a:gd name="T8" fmla="*/ 0 w 23"/>
                <a:gd name="T9" fmla="*/ 16 h 23"/>
                <a:gd name="T10" fmla="*/ 0 w 23"/>
                <a:gd name="T11" fmla="*/ 8 h 23"/>
                <a:gd name="T12" fmla="*/ 8 w 23"/>
                <a:gd name="T13" fmla="*/ 0 h 23"/>
                <a:gd name="T14" fmla="*/ 23 w 23"/>
                <a:gd name="T15" fmla="*/ 0 h 23"/>
                <a:gd name="T16" fmla="*/ 23 w 23"/>
                <a:gd name="T17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23">
                  <a:moveTo>
                    <a:pt x="23" y="8"/>
                  </a:moveTo>
                  <a:lnTo>
                    <a:pt x="23" y="16"/>
                  </a:lnTo>
                  <a:lnTo>
                    <a:pt x="15" y="23"/>
                  </a:lnTo>
                  <a:lnTo>
                    <a:pt x="8" y="23"/>
                  </a:lnTo>
                  <a:lnTo>
                    <a:pt x="0" y="16"/>
                  </a:lnTo>
                  <a:lnTo>
                    <a:pt x="0" y="8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51" name="Freeform 570"/>
            <p:cNvSpPr>
              <a:spLocks/>
            </p:cNvSpPr>
            <p:nvPr/>
          </p:nvSpPr>
          <p:spPr bwMode="auto">
            <a:xfrm>
              <a:off x="2104" y="2755"/>
              <a:ext cx="23" cy="23"/>
            </a:xfrm>
            <a:custGeom>
              <a:avLst/>
              <a:gdLst>
                <a:gd name="T0" fmla="*/ 23 w 23"/>
                <a:gd name="T1" fmla="*/ 8 h 23"/>
                <a:gd name="T2" fmla="*/ 23 w 23"/>
                <a:gd name="T3" fmla="*/ 16 h 23"/>
                <a:gd name="T4" fmla="*/ 15 w 23"/>
                <a:gd name="T5" fmla="*/ 23 h 23"/>
                <a:gd name="T6" fmla="*/ 8 w 23"/>
                <a:gd name="T7" fmla="*/ 23 h 23"/>
                <a:gd name="T8" fmla="*/ 0 w 23"/>
                <a:gd name="T9" fmla="*/ 16 h 23"/>
                <a:gd name="T10" fmla="*/ 0 w 23"/>
                <a:gd name="T11" fmla="*/ 8 h 23"/>
                <a:gd name="T12" fmla="*/ 8 w 23"/>
                <a:gd name="T13" fmla="*/ 0 h 23"/>
                <a:gd name="T14" fmla="*/ 23 w 23"/>
                <a:gd name="T15" fmla="*/ 0 h 23"/>
                <a:gd name="T16" fmla="*/ 23 w 23"/>
                <a:gd name="T17" fmla="*/ 8 h 23"/>
                <a:gd name="T18" fmla="*/ 23 w 23"/>
                <a:gd name="T19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23">
                  <a:moveTo>
                    <a:pt x="23" y="8"/>
                  </a:moveTo>
                  <a:lnTo>
                    <a:pt x="23" y="16"/>
                  </a:lnTo>
                  <a:lnTo>
                    <a:pt x="15" y="23"/>
                  </a:lnTo>
                  <a:lnTo>
                    <a:pt x="8" y="23"/>
                  </a:lnTo>
                  <a:lnTo>
                    <a:pt x="0" y="16"/>
                  </a:lnTo>
                  <a:lnTo>
                    <a:pt x="0" y="8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8"/>
                  </a:lnTo>
                  <a:lnTo>
                    <a:pt x="23" y="1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52" name="Freeform 571"/>
            <p:cNvSpPr>
              <a:spLocks/>
            </p:cNvSpPr>
            <p:nvPr/>
          </p:nvSpPr>
          <p:spPr bwMode="auto">
            <a:xfrm>
              <a:off x="2082" y="2763"/>
              <a:ext cx="7" cy="23"/>
            </a:xfrm>
            <a:custGeom>
              <a:avLst/>
              <a:gdLst>
                <a:gd name="T0" fmla="*/ 7 w 7"/>
                <a:gd name="T1" fmla="*/ 8 h 23"/>
                <a:gd name="T2" fmla="*/ 7 w 7"/>
                <a:gd name="T3" fmla="*/ 0 h 23"/>
                <a:gd name="T4" fmla="*/ 7 w 7"/>
                <a:gd name="T5" fmla="*/ 8 h 23"/>
                <a:gd name="T6" fmla="*/ 0 w 7"/>
                <a:gd name="T7" fmla="*/ 15 h 23"/>
                <a:gd name="T8" fmla="*/ 0 w 7"/>
                <a:gd name="T9" fmla="*/ 23 h 23"/>
                <a:gd name="T10" fmla="*/ 7 w 7"/>
                <a:gd name="T11" fmla="*/ 15 h 23"/>
                <a:gd name="T12" fmla="*/ 7 w 7"/>
                <a:gd name="T13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3">
                  <a:moveTo>
                    <a:pt x="7" y="8"/>
                  </a:moveTo>
                  <a:lnTo>
                    <a:pt x="7" y="0"/>
                  </a:lnTo>
                  <a:lnTo>
                    <a:pt x="7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7" y="15"/>
                  </a:lnTo>
                  <a:lnTo>
                    <a:pt x="7" y="8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53" name="Freeform 572"/>
            <p:cNvSpPr>
              <a:spLocks/>
            </p:cNvSpPr>
            <p:nvPr/>
          </p:nvSpPr>
          <p:spPr bwMode="auto">
            <a:xfrm>
              <a:off x="2082" y="2763"/>
              <a:ext cx="7" cy="23"/>
            </a:xfrm>
            <a:custGeom>
              <a:avLst/>
              <a:gdLst>
                <a:gd name="T0" fmla="*/ 7 w 7"/>
                <a:gd name="T1" fmla="*/ 8 h 23"/>
                <a:gd name="T2" fmla="*/ 7 w 7"/>
                <a:gd name="T3" fmla="*/ 0 h 23"/>
                <a:gd name="T4" fmla="*/ 7 w 7"/>
                <a:gd name="T5" fmla="*/ 8 h 23"/>
                <a:gd name="T6" fmla="*/ 0 w 7"/>
                <a:gd name="T7" fmla="*/ 15 h 23"/>
                <a:gd name="T8" fmla="*/ 0 w 7"/>
                <a:gd name="T9" fmla="*/ 23 h 23"/>
                <a:gd name="T10" fmla="*/ 7 w 7"/>
                <a:gd name="T11" fmla="*/ 15 h 23"/>
                <a:gd name="T12" fmla="*/ 7 w 7"/>
                <a:gd name="T13" fmla="*/ 8 h 23"/>
                <a:gd name="T14" fmla="*/ 7 w 7"/>
                <a:gd name="T15" fmla="*/ 1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3">
                  <a:moveTo>
                    <a:pt x="7" y="8"/>
                  </a:moveTo>
                  <a:lnTo>
                    <a:pt x="7" y="0"/>
                  </a:lnTo>
                  <a:lnTo>
                    <a:pt x="7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7" y="15"/>
                  </a:lnTo>
                  <a:lnTo>
                    <a:pt x="7" y="8"/>
                  </a:lnTo>
                  <a:lnTo>
                    <a:pt x="7" y="15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54" name="Freeform 573"/>
            <p:cNvSpPr>
              <a:spLocks/>
            </p:cNvSpPr>
            <p:nvPr/>
          </p:nvSpPr>
          <p:spPr bwMode="auto">
            <a:xfrm>
              <a:off x="2256" y="2869"/>
              <a:ext cx="7" cy="8"/>
            </a:xfrm>
            <a:custGeom>
              <a:avLst/>
              <a:gdLst>
                <a:gd name="T0" fmla="*/ 7 w 7"/>
                <a:gd name="T1" fmla="*/ 8 h 8"/>
                <a:gd name="T2" fmla="*/ 0 w 7"/>
                <a:gd name="T3" fmla="*/ 8 h 8"/>
                <a:gd name="T4" fmla="*/ 7 w 7"/>
                <a:gd name="T5" fmla="*/ 0 h 8"/>
                <a:gd name="T6" fmla="*/ 7 w 7"/>
                <a:gd name="T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8">
                  <a:moveTo>
                    <a:pt x="7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7" y="8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55" name="Freeform 574"/>
            <p:cNvSpPr>
              <a:spLocks/>
            </p:cNvSpPr>
            <p:nvPr/>
          </p:nvSpPr>
          <p:spPr bwMode="auto">
            <a:xfrm>
              <a:off x="2256" y="2869"/>
              <a:ext cx="7" cy="15"/>
            </a:xfrm>
            <a:custGeom>
              <a:avLst/>
              <a:gdLst>
                <a:gd name="T0" fmla="*/ 7 w 7"/>
                <a:gd name="T1" fmla="*/ 8 h 15"/>
                <a:gd name="T2" fmla="*/ 0 w 7"/>
                <a:gd name="T3" fmla="*/ 8 h 15"/>
                <a:gd name="T4" fmla="*/ 7 w 7"/>
                <a:gd name="T5" fmla="*/ 0 h 15"/>
                <a:gd name="T6" fmla="*/ 7 w 7"/>
                <a:gd name="T7" fmla="*/ 8 h 15"/>
                <a:gd name="T8" fmla="*/ 7 w 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5">
                  <a:moveTo>
                    <a:pt x="7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7" y="8"/>
                  </a:lnTo>
                  <a:lnTo>
                    <a:pt x="7" y="15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56" name="Freeform 575"/>
            <p:cNvSpPr>
              <a:spLocks/>
            </p:cNvSpPr>
            <p:nvPr/>
          </p:nvSpPr>
          <p:spPr bwMode="auto">
            <a:xfrm>
              <a:off x="2240" y="2847"/>
              <a:ext cx="8" cy="15"/>
            </a:xfrm>
            <a:custGeom>
              <a:avLst/>
              <a:gdLst>
                <a:gd name="T0" fmla="*/ 8 w 8"/>
                <a:gd name="T1" fmla="*/ 7 h 15"/>
                <a:gd name="T2" fmla="*/ 8 w 8"/>
                <a:gd name="T3" fmla="*/ 15 h 15"/>
                <a:gd name="T4" fmla="*/ 0 w 8"/>
                <a:gd name="T5" fmla="*/ 15 h 15"/>
                <a:gd name="T6" fmla="*/ 0 w 8"/>
                <a:gd name="T7" fmla="*/ 0 h 15"/>
                <a:gd name="T8" fmla="*/ 8 w 8"/>
                <a:gd name="T9" fmla="*/ 0 h 15"/>
                <a:gd name="T10" fmla="*/ 8 w 8"/>
                <a:gd name="T11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5">
                  <a:moveTo>
                    <a:pt x="8" y="7"/>
                  </a:moveTo>
                  <a:lnTo>
                    <a:pt x="8" y="1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7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57" name="Freeform 576"/>
            <p:cNvSpPr>
              <a:spLocks/>
            </p:cNvSpPr>
            <p:nvPr/>
          </p:nvSpPr>
          <p:spPr bwMode="auto">
            <a:xfrm>
              <a:off x="2240" y="2847"/>
              <a:ext cx="8" cy="15"/>
            </a:xfrm>
            <a:custGeom>
              <a:avLst/>
              <a:gdLst>
                <a:gd name="T0" fmla="*/ 8 w 8"/>
                <a:gd name="T1" fmla="*/ 7 h 15"/>
                <a:gd name="T2" fmla="*/ 8 w 8"/>
                <a:gd name="T3" fmla="*/ 15 h 15"/>
                <a:gd name="T4" fmla="*/ 0 w 8"/>
                <a:gd name="T5" fmla="*/ 15 h 15"/>
                <a:gd name="T6" fmla="*/ 0 w 8"/>
                <a:gd name="T7" fmla="*/ 0 h 15"/>
                <a:gd name="T8" fmla="*/ 8 w 8"/>
                <a:gd name="T9" fmla="*/ 0 h 15"/>
                <a:gd name="T10" fmla="*/ 8 w 8"/>
                <a:gd name="T11" fmla="*/ 7 h 15"/>
                <a:gd name="T12" fmla="*/ 8 w 8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5">
                  <a:moveTo>
                    <a:pt x="8" y="7"/>
                  </a:moveTo>
                  <a:lnTo>
                    <a:pt x="8" y="15"/>
                  </a:lnTo>
                  <a:lnTo>
                    <a:pt x="0" y="15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8" y="15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58" name="Freeform 577"/>
            <p:cNvSpPr>
              <a:spLocks/>
            </p:cNvSpPr>
            <p:nvPr/>
          </p:nvSpPr>
          <p:spPr bwMode="auto">
            <a:xfrm>
              <a:off x="1923" y="1390"/>
              <a:ext cx="302" cy="486"/>
            </a:xfrm>
            <a:custGeom>
              <a:avLst/>
              <a:gdLst>
                <a:gd name="T0" fmla="*/ 302 w 302"/>
                <a:gd name="T1" fmla="*/ 334 h 486"/>
                <a:gd name="T2" fmla="*/ 287 w 302"/>
                <a:gd name="T3" fmla="*/ 311 h 486"/>
                <a:gd name="T4" fmla="*/ 280 w 302"/>
                <a:gd name="T5" fmla="*/ 326 h 486"/>
                <a:gd name="T6" fmla="*/ 242 w 302"/>
                <a:gd name="T7" fmla="*/ 319 h 486"/>
                <a:gd name="T8" fmla="*/ 219 w 302"/>
                <a:gd name="T9" fmla="*/ 326 h 486"/>
                <a:gd name="T10" fmla="*/ 212 w 302"/>
                <a:gd name="T11" fmla="*/ 296 h 486"/>
                <a:gd name="T12" fmla="*/ 196 w 302"/>
                <a:gd name="T13" fmla="*/ 288 h 486"/>
                <a:gd name="T14" fmla="*/ 181 w 302"/>
                <a:gd name="T15" fmla="*/ 235 h 486"/>
                <a:gd name="T16" fmla="*/ 166 w 302"/>
                <a:gd name="T17" fmla="*/ 243 h 486"/>
                <a:gd name="T18" fmla="*/ 159 w 302"/>
                <a:gd name="T19" fmla="*/ 235 h 486"/>
                <a:gd name="T20" fmla="*/ 181 w 302"/>
                <a:gd name="T21" fmla="*/ 167 h 486"/>
                <a:gd name="T22" fmla="*/ 159 w 302"/>
                <a:gd name="T23" fmla="*/ 167 h 486"/>
                <a:gd name="T24" fmla="*/ 143 w 302"/>
                <a:gd name="T25" fmla="*/ 121 h 486"/>
                <a:gd name="T26" fmla="*/ 128 w 302"/>
                <a:gd name="T27" fmla="*/ 106 h 486"/>
                <a:gd name="T28" fmla="*/ 128 w 302"/>
                <a:gd name="T29" fmla="*/ 91 h 486"/>
                <a:gd name="T30" fmla="*/ 121 w 302"/>
                <a:gd name="T31" fmla="*/ 76 h 486"/>
                <a:gd name="T32" fmla="*/ 136 w 302"/>
                <a:gd name="T33" fmla="*/ 8 h 486"/>
                <a:gd name="T34" fmla="*/ 98 w 302"/>
                <a:gd name="T35" fmla="*/ 0 h 486"/>
                <a:gd name="T36" fmla="*/ 60 w 302"/>
                <a:gd name="T37" fmla="*/ 167 h 486"/>
                <a:gd name="T38" fmla="*/ 60 w 302"/>
                <a:gd name="T39" fmla="*/ 190 h 486"/>
                <a:gd name="T40" fmla="*/ 75 w 302"/>
                <a:gd name="T41" fmla="*/ 212 h 486"/>
                <a:gd name="T42" fmla="*/ 22 w 302"/>
                <a:gd name="T43" fmla="*/ 281 h 486"/>
                <a:gd name="T44" fmla="*/ 30 w 302"/>
                <a:gd name="T45" fmla="*/ 303 h 486"/>
                <a:gd name="T46" fmla="*/ 0 w 302"/>
                <a:gd name="T47" fmla="*/ 432 h 486"/>
                <a:gd name="T48" fmla="*/ 136 w 302"/>
                <a:gd name="T49" fmla="*/ 463 h 486"/>
                <a:gd name="T50" fmla="*/ 272 w 302"/>
                <a:gd name="T51" fmla="*/ 486 h 486"/>
                <a:gd name="T52" fmla="*/ 302 w 302"/>
                <a:gd name="T53" fmla="*/ 334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02" h="486">
                  <a:moveTo>
                    <a:pt x="302" y="334"/>
                  </a:moveTo>
                  <a:lnTo>
                    <a:pt x="287" y="311"/>
                  </a:lnTo>
                  <a:lnTo>
                    <a:pt x="280" y="326"/>
                  </a:lnTo>
                  <a:lnTo>
                    <a:pt x="242" y="319"/>
                  </a:lnTo>
                  <a:lnTo>
                    <a:pt x="219" y="326"/>
                  </a:lnTo>
                  <a:lnTo>
                    <a:pt x="212" y="296"/>
                  </a:lnTo>
                  <a:lnTo>
                    <a:pt x="196" y="288"/>
                  </a:lnTo>
                  <a:lnTo>
                    <a:pt x="181" y="235"/>
                  </a:lnTo>
                  <a:lnTo>
                    <a:pt x="166" y="243"/>
                  </a:lnTo>
                  <a:lnTo>
                    <a:pt x="159" y="235"/>
                  </a:lnTo>
                  <a:lnTo>
                    <a:pt x="181" y="167"/>
                  </a:lnTo>
                  <a:lnTo>
                    <a:pt x="159" y="167"/>
                  </a:lnTo>
                  <a:lnTo>
                    <a:pt x="143" y="121"/>
                  </a:lnTo>
                  <a:lnTo>
                    <a:pt x="128" y="106"/>
                  </a:lnTo>
                  <a:lnTo>
                    <a:pt x="128" y="91"/>
                  </a:lnTo>
                  <a:lnTo>
                    <a:pt x="121" y="76"/>
                  </a:lnTo>
                  <a:lnTo>
                    <a:pt x="136" y="8"/>
                  </a:lnTo>
                  <a:lnTo>
                    <a:pt x="98" y="0"/>
                  </a:lnTo>
                  <a:lnTo>
                    <a:pt x="60" y="167"/>
                  </a:lnTo>
                  <a:lnTo>
                    <a:pt x="60" y="190"/>
                  </a:lnTo>
                  <a:lnTo>
                    <a:pt x="75" y="212"/>
                  </a:lnTo>
                  <a:lnTo>
                    <a:pt x="22" y="281"/>
                  </a:lnTo>
                  <a:lnTo>
                    <a:pt x="30" y="303"/>
                  </a:lnTo>
                  <a:lnTo>
                    <a:pt x="0" y="432"/>
                  </a:lnTo>
                  <a:lnTo>
                    <a:pt x="136" y="463"/>
                  </a:lnTo>
                  <a:lnTo>
                    <a:pt x="272" y="486"/>
                  </a:lnTo>
                  <a:lnTo>
                    <a:pt x="302" y="334"/>
                  </a:lnTo>
                  <a:close/>
                </a:path>
              </a:pathLst>
            </a:custGeom>
            <a:solidFill>
              <a:srgbClr val="FF8C00"/>
            </a:solidFill>
            <a:ln w="12700">
              <a:solidFill>
                <a:srgbClr val="FF8C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59" name="Freeform 578"/>
            <p:cNvSpPr>
              <a:spLocks/>
            </p:cNvSpPr>
            <p:nvPr/>
          </p:nvSpPr>
          <p:spPr bwMode="auto">
            <a:xfrm>
              <a:off x="1923" y="1390"/>
              <a:ext cx="302" cy="486"/>
            </a:xfrm>
            <a:custGeom>
              <a:avLst/>
              <a:gdLst>
                <a:gd name="T0" fmla="*/ 302 w 302"/>
                <a:gd name="T1" fmla="*/ 334 h 486"/>
                <a:gd name="T2" fmla="*/ 287 w 302"/>
                <a:gd name="T3" fmla="*/ 311 h 486"/>
                <a:gd name="T4" fmla="*/ 280 w 302"/>
                <a:gd name="T5" fmla="*/ 326 h 486"/>
                <a:gd name="T6" fmla="*/ 242 w 302"/>
                <a:gd name="T7" fmla="*/ 319 h 486"/>
                <a:gd name="T8" fmla="*/ 219 w 302"/>
                <a:gd name="T9" fmla="*/ 326 h 486"/>
                <a:gd name="T10" fmla="*/ 212 w 302"/>
                <a:gd name="T11" fmla="*/ 296 h 486"/>
                <a:gd name="T12" fmla="*/ 196 w 302"/>
                <a:gd name="T13" fmla="*/ 288 h 486"/>
                <a:gd name="T14" fmla="*/ 181 w 302"/>
                <a:gd name="T15" fmla="*/ 235 h 486"/>
                <a:gd name="T16" fmla="*/ 166 w 302"/>
                <a:gd name="T17" fmla="*/ 243 h 486"/>
                <a:gd name="T18" fmla="*/ 159 w 302"/>
                <a:gd name="T19" fmla="*/ 235 h 486"/>
                <a:gd name="T20" fmla="*/ 181 w 302"/>
                <a:gd name="T21" fmla="*/ 167 h 486"/>
                <a:gd name="T22" fmla="*/ 159 w 302"/>
                <a:gd name="T23" fmla="*/ 167 h 486"/>
                <a:gd name="T24" fmla="*/ 143 w 302"/>
                <a:gd name="T25" fmla="*/ 121 h 486"/>
                <a:gd name="T26" fmla="*/ 128 w 302"/>
                <a:gd name="T27" fmla="*/ 106 h 486"/>
                <a:gd name="T28" fmla="*/ 128 w 302"/>
                <a:gd name="T29" fmla="*/ 91 h 486"/>
                <a:gd name="T30" fmla="*/ 121 w 302"/>
                <a:gd name="T31" fmla="*/ 76 h 486"/>
                <a:gd name="T32" fmla="*/ 136 w 302"/>
                <a:gd name="T33" fmla="*/ 8 h 486"/>
                <a:gd name="T34" fmla="*/ 98 w 302"/>
                <a:gd name="T35" fmla="*/ 0 h 486"/>
                <a:gd name="T36" fmla="*/ 60 w 302"/>
                <a:gd name="T37" fmla="*/ 167 h 486"/>
                <a:gd name="T38" fmla="*/ 60 w 302"/>
                <a:gd name="T39" fmla="*/ 190 h 486"/>
                <a:gd name="T40" fmla="*/ 75 w 302"/>
                <a:gd name="T41" fmla="*/ 212 h 486"/>
                <a:gd name="T42" fmla="*/ 22 w 302"/>
                <a:gd name="T43" fmla="*/ 281 h 486"/>
                <a:gd name="T44" fmla="*/ 30 w 302"/>
                <a:gd name="T45" fmla="*/ 303 h 486"/>
                <a:gd name="T46" fmla="*/ 0 w 302"/>
                <a:gd name="T47" fmla="*/ 432 h 486"/>
                <a:gd name="T48" fmla="*/ 136 w 302"/>
                <a:gd name="T49" fmla="*/ 463 h 486"/>
                <a:gd name="T50" fmla="*/ 272 w 302"/>
                <a:gd name="T51" fmla="*/ 486 h 486"/>
                <a:gd name="T52" fmla="*/ 302 w 302"/>
                <a:gd name="T53" fmla="*/ 334 h 486"/>
                <a:gd name="T54" fmla="*/ 302 w 302"/>
                <a:gd name="T55" fmla="*/ 34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2" h="486">
                  <a:moveTo>
                    <a:pt x="302" y="334"/>
                  </a:moveTo>
                  <a:lnTo>
                    <a:pt x="287" y="311"/>
                  </a:lnTo>
                  <a:lnTo>
                    <a:pt x="280" y="326"/>
                  </a:lnTo>
                  <a:lnTo>
                    <a:pt x="242" y="319"/>
                  </a:lnTo>
                  <a:lnTo>
                    <a:pt x="219" y="326"/>
                  </a:lnTo>
                  <a:lnTo>
                    <a:pt x="212" y="296"/>
                  </a:lnTo>
                  <a:lnTo>
                    <a:pt x="196" y="288"/>
                  </a:lnTo>
                  <a:lnTo>
                    <a:pt x="181" y="235"/>
                  </a:lnTo>
                  <a:lnTo>
                    <a:pt x="166" y="243"/>
                  </a:lnTo>
                  <a:lnTo>
                    <a:pt x="159" y="235"/>
                  </a:lnTo>
                  <a:lnTo>
                    <a:pt x="181" y="167"/>
                  </a:lnTo>
                  <a:lnTo>
                    <a:pt x="159" y="167"/>
                  </a:lnTo>
                  <a:lnTo>
                    <a:pt x="143" y="121"/>
                  </a:lnTo>
                  <a:lnTo>
                    <a:pt x="128" y="106"/>
                  </a:lnTo>
                  <a:lnTo>
                    <a:pt x="128" y="91"/>
                  </a:lnTo>
                  <a:lnTo>
                    <a:pt x="121" y="76"/>
                  </a:lnTo>
                  <a:lnTo>
                    <a:pt x="136" y="8"/>
                  </a:lnTo>
                  <a:lnTo>
                    <a:pt x="98" y="0"/>
                  </a:lnTo>
                  <a:lnTo>
                    <a:pt x="60" y="167"/>
                  </a:lnTo>
                  <a:lnTo>
                    <a:pt x="60" y="190"/>
                  </a:lnTo>
                  <a:lnTo>
                    <a:pt x="75" y="212"/>
                  </a:lnTo>
                  <a:lnTo>
                    <a:pt x="22" y="281"/>
                  </a:lnTo>
                  <a:lnTo>
                    <a:pt x="30" y="303"/>
                  </a:lnTo>
                  <a:lnTo>
                    <a:pt x="0" y="432"/>
                  </a:lnTo>
                  <a:lnTo>
                    <a:pt x="136" y="463"/>
                  </a:lnTo>
                  <a:lnTo>
                    <a:pt x="272" y="486"/>
                  </a:lnTo>
                  <a:lnTo>
                    <a:pt x="302" y="334"/>
                  </a:lnTo>
                  <a:lnTo>
                    <a:pt x="302" y="341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60" name="Freeform 579"/>
            <p:cNvSpPr>
              <a:spLocks/>
            </p:cNvSpPr>
            <p:nvPr/>
          </p:nvSpPr>
          <p:spPr bwMode="auto">
            <a:xfrm>
              <a:off x="3126" y="1891"/>
              <a:ext cx="204" cy="356"/>
            </a:xfrm>
            <a:custGeom>
              <a:avLst/>
              <a:gdLst>
                <a:gd name="T0" fmla="*/ 189 w 204"/>
                <a:gd name="T1" fmla="*/ 212 h 356"/>
                <a:gd name="T2" fmla="*/ 182 w 204"/>
                <a:gd name="T3" fmla="*/ 45 h 356"/>
                <a:gd name="T4" fmla="*/ 166 w 204"/>
                <a:gd name="T5" fmla="*/ 0 h 356"/>
                <a:gd name="T6" fmla="*/ 30 w 204"/>
                <a:gd name="T7" fmla="*/ 7 h 356"/>
                <a:gd name="T8" fmla="*/ 60 w 204"/>
                <a:gd name="T9" fmla="*/ 30 h 356"/>
                <a:gd name="T10" fmla="*/ 60 w 204"/>
                <a:gd name="T11" fmla="*/ 45 h 356"/>
                <a:gd name="T12" fmla="*/ 45 w 204"/>
                <a:gd name="T13" fmla="*/ 68 h 356"/>
                <a:gd name="T14" fmla="*/ 15 w 204"/>
                <a:gd name="T15" fmla="*/ 76 h 356"/>
                <a:gd name="T16" fmla="*/ 23 w 204"/>
                <a:gd name="T17" fmla="*/ 106 h 356"/>
                <a:gd name="T18" fmla="*/ 0 w 204"/>
                <a:gd name="T19" fmla="*/ 144 h 356"/>
                <a:gd name="T20" fmla="*/ 7 w 204"/>
                <a:gd name="T21" fmla="*/ 182 h 356"/>
                <a:gd name="T22" fmla="*/ 38 w 204"/>
                <a:gd name="T23" fmla="*/ 212 h 356"/>
                <a:gd name="T24" fmla="*/ 45 w 204"/>
                <a:gd name="T25" fmla="*/ 235 h 356"/>
                <a:gd name="T26" fmla="*/ 53 w 204"/>
                <a:gd name="T27" fmla="*/ 227 h 356"/>
                <a:gd name="T28" fmla="*/ 76 w 204"/>
                <a:gd name="T29" fmla="*/ 235 h 356"/>
                <a:gd name="T30" fmla="*/ 60 w 204"/>
                <a:gd name="T31" fmla="*/ 280 h 356"/>
                <a:gd name="T32" fmla="*/ 106 w 204"/>
                <a:gd name="T33" fmla="*/ 311 h 356"/>
                <a:gd name="T34" fmla="*/ 106 w 204"/>
                <a:gd name="T35" fmla="*/ 333 h 356"/>
                <a:gd name="T36" fmla="*/ 129 w 204"/>
                <a:gd name="T37" fmla="*/ 356 h 356"/>
                <a:gd name="T38" fmla="*/ 136 w 204"/>
                <a:gd name="T39" fmla="*/ 341 h 356"/>
                <a:gd name="T40" fmla="*/ 159 w 204"/>
                <a:gd name="T41" fmla="*/ 349 h 356"/>
                <a:gd name="T42" fmla="*/ 159 w 204"/>
                <a:gd name="T43" fmla="*/ 326 h 356"/>
                <a:gd name="T44" fmla="*/ 182 w 204"/>
                <a:gd name="T45" fmla="*/ 318 h 356"/>
                <a:gd name="T46" fmla="*/ 182 w 204"/>
                <a:gd name="T47" fmla="*/ 265 h 356"/>
                <a:gd name="T48" fmla="*/ 204 w 204"/>
                <a:gd name="T49" fmla="*/ 235 h 356"/>
                <a:gd name="T50" fmla="*/ 189 w 204"/>
                <a:gd name="T51" fmla="*/ 21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4" h="356">
                  <a:moveTo>
                    <a:pt x="189" y="212"/>
                  </a:moveTo>
                  <a:lnTo>
                    <a:pt x="182" y="45"/>
                  </a:lnTo>
                  <a:lnTo>
                    <a:pt x="166" y="0"/>
                  </a:lnTo>
                  <a:lnTo>
                    <a:pt x="30" y="7"/>
                  </a:lnTo>
                  <a:lnTo>
                    <a:pt x="60" y="30"/>
                  </a:lnTo>
                  <a:lnTo>
                    <a:pt x="60" y="45"/>
                  </a:lnTo>
                  <a:lnTo>
                    <a:pt x="45" y="68"/>
                  </a:lnTo>
                  <a:lnTo>
                    <a:pt x="15" y="76"/>
                  </a:lnTo>
                  <a:lnTo>
                    <a:pt x="23" y="106"/>
                  </a:lnTo>
                  <a:lnTo>
                    <a:pt x="0" y="144"/>
                  </a:lnTo>
                  <a:lnTo>
                    <a:pt x="7" y="182"/>
                  </a:lnTo>
                  <a:lnTo>
                    <a:pt x="38" y="212"/>
                  </a:lnTo>
                  <a:lnTo>
                    <a:pt x="45" y="235"/>
                  </a:lnTo>
                  <a:lnTo>
                    <a:pt x="53" y="227"/>
                  </a:lnTo>
                  <a:lnTo>
                    <a:pt x="76" y="235"/>
                  </a:lnTo>
                  <a:lnTo>
                    <a:pt x="60" y="280"/>
                  </a:lnTo>
                  <a:lnTo>
                    <a:pt x="106" y="311"/>
                  </a:lnTo>
                  <a:lnTo>
                    <a:pt x="106" y="333"/>
                  </a:lnTo>
                  <a:lnTo>
                    <a:pt x="129" y="356"/>
                  </a:lnTo>
                  <a:lnTo>
                    <a:pt x="136" y="341"/>
                  </a:lnTo>
                  <a:lnTo>
                    <a:pt x="159" y="349"/>
                  </a:lnTo>
                  <a:lnTo>
                    <a:pt x="159" y="326"/>
                  </a:lnTo>
                  <a:lnTo>
                    <a:pt x="182" y="318"/>
                  </a:lnTo>
                  <a:lnTo>
                    <a:pt x="182" y="265"/>
                  </a:lnTo>
                  <a:lnTo>
                    <a:pt x="204" y="235"/>
                  </a:lnTo>
                  <a:lnTo>
                    <a:pt x="189" y="212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61" name="Freeform 580"/>
            <p:cNvSpPr>
              <a:spLocks/>
            </p:cNvSpPr>
            <p:nvPr/>
          </p:nvSpPr>
          <p:spPr bwMode="auto">
            <a:xfrm>
              <a:off x="3126" y="1891"/>
              <a:ext cx="204" cy="356"/>
            </a:xfrm>
            <a:custGeom>
              <a:avLst/>
              <a:gdLst>
                <a:gd name="T0" fmla="*/ 189 w 204"/>
                <a:gd name="T1" fmla="*/ 212 h 356"/>
                <a:gd name="T2" fmla="*/ 182 w 204"/>
                <a:gd name="T3" fmla="*/ 45 h 356"/>
                <a:gd name="T4" fmla="*/ 166 w 204"/>
                <a:gd name="T5" fmla="*/ 0 h 356"/>
                <a:gd name="T6" fmla="*/ 30 w 204"/>
                <a:gd name="T7" fmla="*/ 7 h 356"/>
                <a:gd name="T8" fmla="*/ 60 w 204"/>
                <a:gd name="T9" fmla="*/ 30 h 356"/>
                <a:gd name="T10" fmla="*/ 60 w 204"/>
                <a:gd name="T11" fmla="*/ 45 h 356"/>
                <a:gd name="T12" fmla="*/ 45 w 204"/>
                <a:gd name="T13" fmla="*/ 68 h 356"/>
                <a:gd name="T14" fmla="*/ 15 w 204"/>
                <a:gd name="T15" fmla="*/ 76 h 356"/>
                <a:gd name="T16" fmla="*/ 23 w 204"/>
                <a:gd name="T17" fmla="*/ 106 h 356"/>
                <a:gd name="T18" fmla="*/ 0 w 204"/>
                <a:gd name="T19" fmla="*/ 144 h 356"/>
                <a:gd name="T20" fmla="*/ 7 w 204"/>
                <a:gd name="T21" fmla="*/ 182 h 356"/>
                <a:gd name="T22" fmla="*/ 38 w 204"/>
                <a:gd name="T23" fmla="*/ 212 h 356"/>
                <a:gd name="T24" fmla="*/ 45 w 204"/>
                <a:gd name="T25" fmla="*/ 235 h 356"/>
                <a:gd name="T26" fmla="*/ 53 w 204"/>
                <a:gd name="T27" fmla="*/ 227 h 356"/>
                <a:gd name="T28" fmla="*/ 76 w 204"/>
                <a:gd name="T29" fmla="*/ 235 h 356"/>
                <a:gd name="T30" fmla="*/ 60 w 204"/>
                <a:gd name="T31" fmla="*/ 280 h 356"/>
                <a:gd name="T32" fmla="*/ 106 w 204"/>
                <a:gd name="T33" fmla="*/ 311 h 356"/>
                <a:gd name="T34" fmla="*/ 106 w 204"/>
                <a:gd name="T35" fmla="*/ 333 h 356"/>
                <a:gd name="T36" fmla="*/ 129 w 204"/>
                <a:gd name="T37" fmla="*/ 356 h 356"/>
                <a:gd name="T38" fmla="*/ 136 w 204"/>
                <a:gd name="T39" fmla="*/ 341 h 356"/>
                <a:gd name="T40" fmla="*/ 159 w 204"/>
                <a:gd name="T41" fmla="*/ 349 h 356"/>
                <a:gd name="T42" fmla="*/ 159 w 204"/>
                <a:gd name="T43" fmla="*/ 326 h 356"/>
                <a:gd name="T44" fmla="*/ 182 w 204"/>
                <a:gd name="T45" fmla="*/ 318 h 356"/>
                <a:gd name="T46" fmla="*/ 182 w 204"/>
                <a:gd name="T47" fmla="*/ 265 h 356"/>
                <a:gd name="T48" fmla="*/ 204 w 204"/>
                <a:gd name="T49" fmla="*/ 235 h 356"/>
                <a:gd name="T50" fmla="*/ 189 w 204"/>
                <a:gd name="T51" fmla="*/ 212 h 356"/>
                <a:gd name="T52" fmla="*/ 189 w 204"/>
                <a:gd name="T53" fmla="*/ 22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4" h="356">
                  <a:moveTo>
                    <a:pt x="189" y="212"/>
                  </a:moveTo>
                  <a:lnTo>
                    <a:pt x="182" y="45"/>
                  </a:lnTo>
                  <a:lnTo>
                    <a:pt x="166" y="0"/>
                  </a:lnTo>
                  <a:lnTo>
                    <a:pt x="30" y="7"/>
                  </a:lnTo>
                  <a:lnTo>
                    <a:pt x="60" y="30"/>
                  </a:lnTo>
                  <a:lnTo>
                    <a:pt x="60" y="45"/>
                  </a:lnTo>
                  <a:lnTo>
                    <a:pt x="45" y="68"/>
                  </a:lnTo>
                  <a:lnTo>
                    <a:pt x="15" y="76"/>
                  </a:lnTo>
                  <a:lnTo>
                    <a:pt x="23" y="106"/>
                  </a:lnTo>
                  <a:lnTo>
                    <a:pt x="0" y="144"/>
                  </a:lnTo>
                  <a:lnTo>
                    <a:pt x="7" y="182"/>
                  </a:lnTo>
                  <a:lnTo>
                    <a:pt x="38" y="212"/>
                  </a:lnTo>
                  <a:lnTo>
                    <a:pt x="45" y="235"/>
                  </a:lnTo>
                  <a:lnTo>
                    <a:pt x="53" y="227"/>
                  </a:lnTo>
                  <a:lnTo>
                    <a:pt x="76" y="235"/>
                  </a:lnTo>
                  <a:lnTo>
                    <a:pt x="60" y="280"/>
                  </a:lnTo>
                  <a:lnTo>
                    <a:pt x="106" y="311"/>
                  </a:lnTo>
                  <a:lnTo>
                    <a:pt x="106" y="333"/>
                  </a:lnTo>
                  <a:lnTo>
                    <a:pt x="129" y="356"/>
                  </a:lnTo>
                  <a:lnTo>
                    <a:pt x="136" y="341"/>
                  </a:lnTo>
                  <a:lnTo>
                    <a:pt x="159" y="349"/>
                  </a:lnTo>
                  <a:lnTo>
                    <a:pt x="159" y="326"/>
                  </a:lnTo>
                  <a:lnTo>
                    <a:pt x="182" y="318"/>
                  </a:lnTo>
                  <a:lnTo>
                    <a:pt x="182" y="265"/>
                  </a:lnTo>
                  <a:lnTo>
                    <a:pt x="204" y="235"/>
                  </a:lnTo>
                  <a:lnTo>
                    <a:pt x="189" y="212"/>
                  </a:lnTo>
                  <a:lnTo>
                    <a:pt x="189" y="22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62" name="Freeform 581"/>
            <p:cNvSpPr>
              <a:spLocks/>
            </p:cNvSpPr>
            <p:nvPr/>
          </p:nvSpPr>
          <p:spPr bwMode="auto">
            <a:xfrm>
              <a:off x="3308" y="1921"/>
              <a:ext cx="151" cy="266"/>
            </a:xfrm>
            <a:custGeom>
              <a:avLst/>
              <a:gdLst>
                <a:gd name="T0" fmla="*/ 151 w 151"/>
                <a:gd name="T1" fmla="*/ 190 h 266"/>
                <a:gd name="T2" fmla="*/ 121 w 151"/>
                <a:gd name="T3" fmla="*/ 197 h 266"/>
                <a:gd name="T4" fmla="*/ 121 w 151"/>
                <a:gd name="T5" fmla="*/ 205 h 266"/>
                <a:gd name="T6" fmla="*/ 98 w 151"/>
                <a:gd name="T7" fmla="*/ 250 h 266"/>
                <a:gd name="T8" fmla="*/ 75 w 151"/>
                <a:gd name="T9" fmla="*/ 235 h 266"/>
                <a:gd name="T10" fmla="*/ 68 w 151"/>
                <a:gd name="T11" fmla="*/ 258 h 266"/>
                <a:gd name="T12" fmla="*/ 60 w 151"/>
                <a:gd name="T13" fmla="*/ 250 h 266"/>
                <a:gd name="T14" fmla="*/ 45 w 151"/>
                <a:gd name="T15" fmla="*/ 266 h 266"/>
                <a:gd name="T16" fmla="*/ 22 w 151"/>
                <a:gd name="T17" fmla="*/ 250 h 266"/>
                <a:gd name="T18" fmla="*/ 22 w 151"/>
                <a:gd name="T19" fmla="*/ 266 h 266"/>
                <a:gd name="T20" fmla="*/ 7 w 151"/>
                <a:gd name="T21" fmla="*/ 258 h 266"/>
                <a:gd name="T22" fmla="*/ 0 w 151"/>
                <a:gd name="T23" fmla="*/ 266 h 266"/>
                <a:gd name="T24" fmla="*/ 0 w 151"/>
                <a:gd name="T25" fmla="*/ 235 h 266"/>
                <a:gd name="T26" fmla="*/ 22 w 151"/>
                <a:gd name="T27" fmla="*/ 205 h 266"/>
                <a:gd name="T28" fmla="*/ 7 w 151"/>
                <a:gd name="T29" fmla="*/ 182 h 266"/>
                <a:gd name="T30" fmla="*/ 0 w 151"/>
                <a:gd name="T31" fmla="*/ 15 h 266"/>
                <a:gd name="T32" fmla="*/ 15 w 151"/>
                <a:gd name="T33" fmla="*/ 23 h 266"/>
                <a:gd name="T34" fmla="*/ 37 w 151"/>
                <a:gd name="T35" fmla="*/ 8 h 266"/>
                <a:gd name="T36" fmla="*/ 128 w 151"/>
                <a:gd name="T37" fmla="*/ 0 h 266"/>
                <a:gd name="T38" fmla="*/ 151 w 151"/>
                <a:gd name="T39" fmla="*/ 167 h 266"/>
                <a:gd name="T40" fmla="*/ 151 w 151"/>
                <a:gd name="T41" fmla="*/ 19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1" h="266">
                  <a:moveTo>
                    <a:pt x="151" y="190"/>
                  </a:moveTo>
                  <a:lnTo>
                    <a:pt x="121" y="197"/>
                  </a:lnTo>
                  <a:lnTo>
                    <a:pt x="121" y="205"/>
                  </a:lnTo>
                  <a:lnTo>
                    <a:pt x="98" y="250"/>
                  </a:lnTo>
                  <a:lnTo>
                    <a:pt x="75" y="235"/>
                  </a:lnTo>
                  <a:lnTo>
                    <a:pt x="68" y="258"/>
                  </a:lnTo>
                  <a:lnTo>
                    <a:pt x="60" y="250"/>
                  </a:lnTo>
                  <a:lnTo>
                    <a:pt x="45" y="266"/>
                  </a:lnTo>
                  <a:lnTo>
                    <a:pt x="22" y="250"/>
                  </a:lnTo>
                  <a:lnTo>
                    <a:pt x="22" y="266"/>
                  </a:lnTo>
                  <a:lnTo>
                    <a:pt x="7" y="258"/>
                  </a:lnTo>
                  <a:lnTo>
                    <a:pt x="0" y="266"/>
                  </a:lnTo>
                  <a:lnTo>
                    <a:pt x="0" y="235"/>
                  </a:lnTo>
                  <a:lnTo>
                    <a:pt x="22" y="205"/>
                  </a:lnTo>
                  <a:lnTo>
                    <a:pt x="7" y="182"/>
                  </a:lnTo>
                  <a:lnTo>
                    <a:pt x="0" y="15"/>
                  </a:lnTo>
                  <a:lnTo>
                    <a:pt x="15" y="23"/>
                  </a:lnTo>
                  <a:lnTo>
                    <a:pt x="37" y="8"/>
                  </a:lnTo>
                  <a:lnTo>
                    <a:pt x="128" y="0"/>
                  </a:lnTo>
                  <a:lnTo>
                    <a:pt x="151" y="167"/>
                  </a:lnTo>
                  <a:lnTo>
                    <a:pt x="151" y="190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63" name="Freeform 582"/>
            <p:cNvSpPr>
              <a:spLocks/>
            </p:cNvSpPr>
            <p:nvPr/>
          </p:nvSpPr>
          <p:spPr bwMode="auto">
            <a:xfrm>
              <a:off x="3308" y="1921"/>
              <a:ext cx="151" cy="266"/>
            </a:xfrm>
            <a:custGeom>
              <a:avLst/>
              <a:gdLst>
                <a:gd name="T0" fmla="*/ 151 w 151"/>
                <a:gd name="T1" fmla="*/ 190 h 266"/>
                <a:gd name="T2" fmla="*/ 121 w 151"/>
                <a:gd name="T3" fmla="*/ 197 h 266"/>
                <a:gd name="T4" fmla="*/ 121 w 151"/>
                <a:gd name="T5" fmla="*/ 205 h 266"/>
                <a:gd name="T6" fmla="*/ 98 w 151"/>
                <a:gd name="T7" fmla="*/ 250 h 266"/>
                <a:gd name="T8" fmla="*/ 75 w 151"/>
                <a:gd name="T9" fmla="*/ 235 h 266"/>
                <a:gd name="T10" fmla="*/ 68 w 151"/>
                <a:gd name="T11" fmla="*/ 258 h 266"/>
                <a:gd name="T12" fmla="*/ 60 w 151"/>
                <a:gd name="T13" fmla="*/ 250 h 266"/>
                <a:gd name="T14" fmla="*/ 45 w 151"/>
                <a:gd name="T15" fmla="*/ 266 h 266"/>
                <a:gd name="T16" fmla="*/ 22 w 151"/>
                <a:gd name="T17" fmla="*/ 250 h 266"/>
                <a:gd name="T18" fmla="*/ 22 w 151"/>
                <a:gd name="T19" fmla="*/ 266 h 266"/>
                <a:gd name="T20" fmla="*/ 7 w 151"/>
                <a:gd name="T21" fmla="*/ 258 h 266"/>
                <a:gd name="T22" fmla="*/ 0 w 151"/>
                <a:gd name="T23" fmla="*/ 266 h 266"/>
                <a:gd name="T24" fmla="*/ 0 w 151"/>
                <a:gd name="T25" fmla="*/ 235 h 266"/>
                <a:gd name="T26" fmla="*/ 22 w 151"/>
                <a:gd name="T27" fmla="*/ 205 h 266"/>
                <a:gd name="T28" fmla="*/ 7 w 151"/>
                <a:gd name="T29" fmla="*/ 182 h 266"/>
                <a:gd name="T30" fmla="*/ 0 w 151"/>
                <a:gd name="T31" fmla="*/ 15 h 266"/>
                <a:gd name="T32" fmla="*/ 15 w 151"/>
                <a:gd name="T33" fmla="*/ 23 h 266"/>
                <a:gd name="T34" fmla="*/ 37 w 151"/>
                <a:gd name="T35" fmla="*/ 8 h 266"/>
                <a:gd name="T36" fmla="*/ 128 w 151"/>
                <a:gd name="T37" fmla="*/ 0 h 266"/>
                <a:gd name="T38" fmla="*/ 151 w 151"/>
                <a:gd name="T39" fmla="*/ 167 h 266"/>
                <a:gd name="T40" fmla="*/ 151 w 151"/>
                <a:gd name="T41" fmla="*/ 190 h 266"/>
                <a:gd name="T42" fmla="*/ 151 w 151"/>
                <a:gd name="T43" fmla="*/ 197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1" h="266">
                  <a:moveTo>
                    <a:pt x="151" y="190"/>
                  </a:moveTo>
                  <a:lnTo>
                    <a:pt x="121" y="197"/>
                  </a:lnTo>
                  <a:lnTo>
                    <a:pt x="121" y="205"/>
                  </a:lnTo>
                  <a:lnTo>
                    <a:pt x="98" y="250"/>
                  </a:lnTo>
                  <a:lnTo>
                    <a:pt x="75" y="235"/>
                  </a:lnTo>
                  <a:lnTo>
                    <a:pt x="68" y="258"/>
                  </a:lnTo>
                  <a:lnTo>
                    <a:pt x="60" y="250"/>
                  </a:lnTo>
                  <a:lnTo>
                    <a:pt x="45" y="266"/>
                  </a:lnTo>
                  <a:lnTo>
                    <a:pt x="22" y="250"/>
                  </a:lnTo>
                  <a:lnTo>
                    <a:pt x="22" y="266"/>
                  </a:lnTo>
                  <a:lnTo>
                    <a:pt x="7" y="258"/>
                  </a:lnTo>
                  <a:lnTo>
                    <a:pt x="0" y="266"/>
                  </a:lnTo>
                  <a:lnTo>
                    <a:pt x="0" y="235"/>
                  </a:lnTo>
                  <a:lnTo>
                    <a:pt x="22" y="205"/>
                  </a:lnTo>
                  <a:lnTo>
                    <a:pt x="7" y="182"/>
                  </a:lnTo>
                  <a:lnTo>
                    <a:pt x="0" y="15"/>
                  </a:lnTo>
                  <a:lnTo>
                    <a:pt x="15" y="23"/>
                  </a:lnTo>
                  <a:lnTo>
                    <a:pt x="37" y="8"/>
                  </a:lnTo>
                  <a:lnTo>
                    <a:pt x="128" y="0"/>
                  </a:lnTo>
                  <a:lnTo>
                    <a:pt x="151" y="167"/>
                  </a:lnTo>
                  <a:lnTo>
                    <a:pt x="151" y="190"/>
                  </a:lnTo>
                  <a:lnTo>
                    <a:pt x="151" y="19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64" name="Freeform 583"/>
            <p:cNvSpPr>
              <a:spLocks/>
            </p:cNvSpPr>
            <p:nvPr/>
          </p:nvSpPr>
          <p:spPr bwMode="auto">
            <a:xfrm>
              <a:off x="2876" y="1830"/>
              <a:ext cx="310" cy="205"/>
            </a:xfrm>
            <a:custGeom>
              <a:avLst/>
              <a:gdLst>
                <a:gd name="T0" fmla="*/ 310 w 310"/>
                <a:gd name="T1" fmla="*/ 91 h 205"/>
                <a:gd name="T2" fmla="*/ 280 w 310"/>
                <a:gd name="T3" fmla="*/ 68 h 205"/>
                <a:gd name="T4" fmla="*/ 265 w 310"/>
                <a:gd name="T5" fmla="*/ 53 h 205"/>
                <a:gd name="T6" fmla="*/ 250 w 310"/>
                <a:gd name="T7" fmla="*/ 0 h 205"/>
                <a:gd name="T8" fmla="*/ 8 w 310"/>
                <a:gd name="T9" fmla="*/ 8 h 205"/>
                <a:gd name="T10" fmla="*/ 0 w 310"/>
                <a:gd name="T11" fmla="*/ 8 h 205"/>
                <a:gd name="T12" fmla="*/ 8 w 310"/>
                <a:gd name="T13" fmla="*/ 30 h 205"/>
                <a:gd name="T14" fmla="*/ 0 w 310"/>
                <a:gd name="T15" fmla="*/ 61 h 205"/>
                <a:gd name="T16" fmla="*/ 8 w 310"/>
                <a:gd name="T17" fmla="*/ 76 h 205"/>
                <a:gd name="T18" fmla="*/ 30 w 310"/>
                <a:gd name="T19" fmla="*/ 137 h 205"/>
                <a:gd name="T20" fmla="*/ 38 w 310"/>
                <a:gd name="T21" fmla="*/ 137 h 205"/>
                <a:gd name="T22" fmla="*/ 46 w 310"/>
                <a:gd name="T23" fmla="*/ 197 h 205"/>
                <a:gd name="T24" fmla="*/ 235 w 310"/>
                <a:gd name="T25" fmla="*/ 190 h 205"/>
                <a:gd name="T26" fmla="*/ 250 w 310"/>
                <a:gd name="T27" fmla="*/ 205 h 205"/>
                <a:gd name="T28" fmla="*/ 273 w 310"/>
                <a:gd name="T29" fmla="*/ 167 h 205"/>
                <a:gd name="T30" fmla="*/ 265 w 310"/>
                <a:gd name="T31" fmla="*/ 137 h 205"/>
                <a:gd name="T32" fmla="*/ 295 w 310"/>
                <a:gd name="T33" fmla="*/ 129 h 205"/>
                <a:gd name="T34" fmla="*/ 310 w 310"/>
                <a:gd name="T35" fmla="*/ 106 h 205"/>
                <a:gd name="T36" fmla="*/ 310 w 310"/>
                <a:gd name="T37" fmla="*/ 9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0" h="205">
                  <a:moveTo>
                    <a:pt x="310" y="91"/>
                  </a:moveTo>
                  <a:lnTo>
                    <a:pt x="280" y="68"/>
                  </a:lnTo>
                  <a:lnTo>
                    <a:pt x="265" y="53"/>
                  </a:lnTo>
                  <a:lnTo>
                    <a:pt x="250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8" y="30"/>
                  </a:lnTo>
                  <a:lnTo>
                    <a:pt x="0" y="61"/>
                  </a:lnTo>
                  <a:lnTo>
                    <a:pt x="8" y="76"/>
                  </a:lnTo>
                  <a:lnTo>
                    <a:pt x="30" y="137"/>
                  </a:lnTo>
                  <a:lnTo>
                    <a:pt x="38" y="137"/>
                  </a:lnTo>
                  <a:lnTo>
                    <a:pt x="46" y="197"/>
                  </a:lnTo>
                  <a:lnTo>
                    <a:pt x="235" y="190"/>
                  </a:lnTo>
                  <a:lnTo>
                    <a:pt x="250" y="205"/>
                  </a:lnTo>
                  <a:lnTo>
                    <a:pt x="273" y="167"/>
                  </a:lnTo>
                  <a:lnTo>
                    <a:pt x="265" y="137"/>
                  </a:lnTo>
                  <a:lnTo>
                    <a:pt x="295" y="129"/>
                  </a:lnTo>
                  <a:lnTo>
                    <a:pt x="310" y="106"/>
                  </a:lnTo>
                  <a:lnTo>
                    <a:pt x="310" y="91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65" name="Freeform 584"/>
            <p:cNvSpPr>
              <a:spLocks/>
            </p:cNvSpPr>
            <p:nvPr/>
          </p:nvSpPr>
          <p:spPr bwMode="auto">
            <a:xfrm>
              <a:off x="2876" y="1830"/>
              <a:ext cx="310" cy="205"/>
            </a:xfrm>
            <a:custGeom>
              <a:avLst/>
              <a:gdLst>
                <a:gd name="T0" fmla="*/ 310 w 310"/>
                <a:gd name="T1" fmla="*/ 91 h 205"/>
                <a:gd name="T2" fmla="*/ 280 w 310"/>
                <a:gd name="T3" fmla="*/ 68 h 205"/>
                <a:gd name="T4" fmla="*/ 265 w 310"/>
                <a:gd name="T5" fmla="*/ 53 h 205"/>
                <a:gd name="T6" fmla="*/ 250 w 310"/>
                <a:gd name="T7" fmla="*/ 0 h 205"/>
                <a:gd name="T8" fmla="*/ 8 w 310"/>
                <a:gd name="T9" fmla="*/ 8 h 205"/>
                <a:gd name="T10" fmla="*/ 0 w 310"/>
                <a:gd name="T11" fmla="*/ 8 h 205"/>
                <a:gd name="T12" fmla="*/ 8 w 310"/>
                <a:gd name="T13" fmla="*/ 30 h 205"/>
                <a:gd name="T14" fmla="*/ 0 w 310"/>
                <a:gd name="T15" fmla="*/ 61 h 205"/>
                <a:gd name="T16" fmla="*/ 8 w 310"/>
                <a:gd name="T17" fmla="*/ 76 h 205"/>
                <a:gd name="T18" fmla="*/ 30 w 310"/>
                <a:gd name="T19" fmla="*/ 137 h 205"/>
                <a:gd name="T20" fmla="*/ 38 w 310"/>
                <a:gd name="T21" fmla="*/ 137 h 205"/>
                <a:gd name="T22" fmla="*/ 46 w 310"/>
                <a:gd name="T23" fmla="*/ 197 h 205"/>
                <a:gd name="T24" fmla="*/ 235 w 310"/>
                <a:gd name="T25" fmla="*/ 190 h 205"/>
                <a:gd name="T26" fmla="*/ 250 w 310"/>
                <a:gd name="T27" fmla="*/ 205 h 205"/>
                <a:gd name="T28" fmla="*/ 273 w 310"/>
                <a:gd name="T29" fmla="*/ 167 h 205"/>
                <a:gd name="T30" fmla="*/ 265 w 310"/>
                <a:gd name="T31" fmla="*/ 137 h 205"/>
                <a:gd name="T32" fmla="*/ 295 w 310"/>
                <a:gd name="T33" fmla="*/ 129 h 205"/>
                <a:gd name="T34" fmla="*/ 310 w 310"/>
                <a:gd name="T35" fmla="*/ 106 h 205"/>
                <a:gd name="T36" fmla="*/ 310 w 310"/>
                <a:gd name="T37" fmla="*/ 91 h 205"/>
                <a:gd name="T38" fmla="*/ 310 w 310"/>
                <a:gd name="T39" fmla="*/ 99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0" h="205">
                  <a:moveTo>
                    <a:pt x="310" y="91"/>
                  </a:moveTo>
                  <a:lnTo>
                    <a:pt x="280" y="68"/>
                  </a:lnTo>
                  <a:lnTo>
                    <a:pt x="265" y="53"/>
                  </a:lnTo>
                  <a:lnTo>
                    <a:pt x="250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8" y="30"/>
                  </a:lnTo>
                  <a:lnTo>
                    <a:pt x="0" y="61"/>
                  </a:lnTo>
                  <a:lnTo>
                    <a:pt x="8" y="76"/>
                  </a:lnTo>
                  <a:lnTo>
                    <a:pt x="30" y="137"/>
                  </a:lnTo>
                  <a:lnTo>
                    <a:pt x="38" y="137"/>
                  </a:lnTo>
                  <a:lnTo>
                    <a:pt x="46" y="197"/>
                  </a:lnTo>
                  <a:lnTo>
                    <a:pt x="235" y="190"/>
                  </a:lnTo>
                  <a:lnTo>
                    <a:pt x="250" y="205"/>
                  </a:lnTo>
                  <a:lnTo>
                    <a:pt x="273" y="167"/>
                  </a:lnTo>
                  <a:lnTo>
                    <a:pt x="265" y="137"/>
                  </a:lnTo>
                  <a:lnTo>
                    <a:pt x="295" y="129"/>
                  </a:lnTo>
                  <a:lnTo>
                    <a:pt x="310" y="106"/>
                  </a:lnTo>
                  <a:lnTo>
                    <a:pt x="310" y="91"/>
                  </a:lnTo>
                  <a:lnTo>
                    <a:pt x="310" y="99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66" name="Freeform 585"/>
            <p:cNvSpPr>
              <a:spLocks/>
            </p:cNvSpPr>
            <p:nvPr/>
          </p:nvSpPr>
          <p:spPr bwMode="auto">
            <a:xfrm>
              <a:off x="2604" y="2050"/>
              <a:ext cx="371" cy="205"/>
            </a:xfrm>
            <a:custGeom>
              <a:avLst/>
              <a:gdLst>
                <a:gd name="T0" fmla="*/ 371 w 371"/>
                <a:gd name="T1" fmla="*/ 205 h 205"/>
                <a:gd name="T2" fmla="*/ 0 w 371"/>
                <a:gd name="T3" fmla="*/ 197 h 205"/>
                <a:gd name="T4" fmla="*/ 7 w 371"/>
                <a:gd name="T5" fmla="*/ 0 h 205"/>
                <a:gd name="T6" fmla="*/ 340 w 371"/>
                <a:gd name="T7" fmla="*/ 15 h 205"/>
                <a:gd name="T8" fmla="*/ 355 w 371"/>
                <a:gd name="T9" fmla="*/ 23 h 205"/>
                <a:gd name="T10" fmla="*/ 355 w 371"/>
                <a:gd name="T11" fmla="*/ 30 h 205"/>
                <a:gd name="T12" fmla="*/ 348 w 371"/>
                <a:gd name="T13" fmla="*/ 46 h 205"/>
                <a:gd name="T14" fmla="*/ 371 w 371"/>
                <a:gd name="T15" fmla="*/ 68 h 205"/>
                <a:gd name="T16" fmla="*/ 371 w 371"/>
                <a:gd name="T17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1" h="205">
                  <a:moveTo>
                    <a:pt x="371" y="205"/>
                  </a:moveTo>
                  <a:lnTo>
                    <a:pt x="0" y="197"/>
                  </a:lnTo>
                  <a:lnTo>
                    <a:pt x="7" y="0"/>
                  </a:lnTo>
                  <a:lnTo>
                    <a:pt x="340" y="15"/>
                  </a:lnTo>
                  <a:lnTo>
                    <a:pt x="355" y="23"/>
                  </a:lnTo>
                  <a:lnTo>
                    <a:pt x="355" y="30"/>
                  </a:lnTo>
                  <a:lnTo>
                    <a:pt x="348" y="46"/>
                  </a:lnTo>
                  <a:lnTo>
                    <a:pt x="371" y="68"/>
                  </a:lnTo>
                  <a:lnTo>
                    <a:pt x="371" y="205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67" name="Freeform 586"/>
            <p:cNvSpPr>
              <a:spLocks/>
            </p:cNvSpPr>
            <p:nvPr/>
          </p:nvSpPr>
          <p:spPr bwMode="auto">
            <a:xfrm>
              <a:off x="2604" y="2050"/>
              <a:ext cx="371" cy="212"/>
            </a:xfrm>
            <a:custGeom>
              <a:avLst/>
              <a:gdLst>
                <a:gd name="T0" fmla="*/ 371 w 371"/>
                <a:gd name="T1" fmla="*/ 205 h 212"/>
                <a:gd name="T2" fmla="*/ 0 w 371"/>
                <a:gd name="T3" fmla="*/ 197 h 212"/>
                <a:gd name="T4" fmla="*/ 7 w 371"/>
                <a:gd name="T5" fmla="*/ 0 h 212"/>
                <a:gd name="T6" fmla="*/ 340 w 371"/>
                <a:gd name="T7" fmla="*/ 15 h 212"/>
                <a:gd name="T8" fmla="*/ 355 w 371"/>
                <a:gd name="T9" fmla="*/ 23 h 212"/>
                <a:gd name="T10" fmla="*/ 355 w 371"/>
                <a:gd name="T11" fmla="*/ 30 h 212"/>
                <a:gd name="T12" fmla="*/ 348 w 371"/>
                <a:gd name="T13" fmla="*/ 46 h 212"/>
                <a:gd name="T14" fmla="*/ 371 w 371"/>
                <a:gd name="T15" fmla="*/ 68 h 212"/>
                <a:gd name="T16" fmla="*/ 371 w 371"/>
                <a:gd name="T17" fmla="*/ 205 h 212"/>
                <a:gd name="T18" fmla="*/ 371 w 371"/>
                <a:gd name="T19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1" h="212">
                  <a:moveTo>
                    <a:pt x="371" y="205"/>
                  </a:moveTo>
                  <a:lnTo>
                    <a:pt x="0" y="197"/>
                  </a:lnTo>
                  <a:lnTo>
                    <a:pt x="7" y="0"/>
                  </a:lnTo>
                  <a:lnTo>
                    <a:pt x="340" y="15"/>
                  </a:lnTo>
                  <a:lnTo>
                    <a:pt x="355" y="23"/>
                  </a:lnTo>
                  <a:lnTo>
                    <a:pt x="355" y="30"/>
                  </a:lnTo>
                  <a:lnTo>
                    <a:pt x="348" y="46"/>
                  </a:lnTo>
                  <a:lnTo>
                    <a:pt x="371" y="68"/>
                  </a:lnTo>
                  <a:lnTo>
                    <a:pt x="371" y="205"/>
                  </a:lnTo>
                  <a:lnTo>
                    <a:pt x="371" y="21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68" name="Freeform 587"/>
            <p:cNvSpPr>
              <a:spLocks/>
            </p:cNvSpPr>
            <p:nvPr/>
          </p:nvSpPr>
          <p:spPr bwMode="auto">
            <a:xfrm>
              <a:off x="3239" y="2088"/>
              <a:ext cx="371" cy="190"/>
            </a:xfrm>
            <a:custGeom>
              <a:avLst/>
              <a:gdLst>
                <a:gd name="T0" fmla="*/ 341 w 371"/>
                <a:gd name="T1" fmla="*/ 61 h 190"/>
                <a:gd name="T2" fmla="*/ 333 w 371"/>
                <a:gd name="T3" fmla="*/ 30 h 190"/>
                <a:gd name="T4" fmla="*/ 318 w 371"/>
                <a:gd name="T5" fmla="*/ 15 h 190"/>
                <a:gd name="T6" fmla="*/ 296 w 371"/>
                <a:gd name="T7" fmla="*/ 23 h 190"/>
                <a:gd name="T8" fmla="*/ 280 w 371"/>
                <a:gd name="T9" fmla="*/ 23 h 190"/>
                <a:gd name="T10" fmla="*/ 250 w 371"/>
                <a:gd name="T11" fmla="*/ 15 h 190"/>
                <a:gd name="T12" fmla="*/ 235 w 371"/>
                <a:gd name="T13" fmla="*/ 0 h 190"/>
                <a:gd name="T14" fmla="*/ 220 w 371"/>
                <a:gd name="T15" fmla="*/ 0 h 190"/>
                <a:gd name="T16" fmla="*/ 220 w 371"/>
                <a:gd name="T17" fmla="*/ 23 h 190"/>
                <a:gd name="T18" fmla="*/ 190 w 371"/>
                <a:gd name="T19" fmla="*/ 30 h 190"/>
                <a:gd name="T20" fmla="*/ 190 w 371"/>
                <a:gd name="T21" fmla="*/ 38 h 190"/>
                <a:gd name="T22" fmla="*/ 167 w 371"/>
                <a:gd name="T23" fmla="*/ 83 h 190"/>
                <a:gd name="T24" fmla="*/ 144 w 371"/>
                <a:gd name="T25" fmla="*/ 68 h 190"/>
                <a:gd name="T26" fmla="*/ 137 w 371"/>
                <a:gd name="T27" fmla="*/ 91 h 190"/>
                <a:gd name="T28" fmla="*/ 129 w 371"/>
                <a:gd name="T29" fmla="*/ 83 h 190"/>
                <a:gd name="T30" fmla="*/ 114 w 371"/>
                <a:gd name="T31" fmla="*/ 99 h 190"/>
                <a:gd name="T32" fmla="*/ 91 w 371"/>
                <a:gd name="T33" fmla="*/ 83 h 190"/>
                <a:gd name="T34" fmla="*/ 91 w 371"/>
                <a:gd name="T35" fmla="*/ 99 h 190"/>
                <a:gd name="T36" fmla="*/ 76 w 371"/>
                <a:gd name="T37" fmla="*/ 91 h 190"/>
                <a:gd name="T38" fmla="*/ 69 w 371"/>
                <a:gd name="T39" fmla="*/ 99 h 190"/>
                <a:gd name="T40" fmla="*/ 69 w 371"/>
                <a:gd name="T41" fmla="*/ 121 h 190"/>
                <a:gd name="T42" fmla="*/ 46 w 371"/>
                <a:gd name="T43" fmla="*/ 129 h 190"/>
                <a:gd name="T44" fmla="*/ 46 w 371"/>
                <a:gd name="T45" fmla="*/ 152 h 190"/>
                <a:gd name="T46" fmla="*/ 23 w 371"/>
                <a:gd name="T47" fmla="*/ 144 h 190"/>
                <a:gd name="T48" fmla="*/ 16 w 371"/>
                <a:gd name="T49" fmla="*/ 159 h 190"/>
                <a:gd name="T50" fmla="*/ 16 w 371"/>
                <a:gd name="T51" fmla="*/ 174 h 190"/>
                <a:gd name="T52" fmla="*/ 0 w 371"/>
                <a:gd name="T53" fmla="*/ 190 h 190"/>
                <a:gd name="T54" fmla="*/ 76 w 371"/>
                <a:gd name="T55" fmla="*/ 182 h 190"/>
                <a:gd name="T56" fmla="*/ 69 w 371"/>
                <a:gd name="T57" fmla="*/ 174 h 190"/>
                <a:gd name="T58" fmla="*/ 296 w 371"/>
                <a:gd name="T59" fmla="*/ 152 h 190"/>
                <a:gd name="T60" fmla="*/ 318 w 371"/>
                <a:gd name="T61" fmla="*/ 144 h 190"/>
                <a:gd name="T62" fmla="*/ 371 w 371"/>
                <a:gd name="T63" fmla="*/ 83 h 190"/>
                <a:gd name="T64" fmla="*/ 341 w 371"/>
                <a:gd name="T65" fmla="*/ 6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71" h="190">
                  <a:moveTo>
                    <a:pt x="341" y="61"/>
                  </a:moveTo>
                  <a:lnTo>
                    <a:pt x="333" y="30"/>
                  </a:lnTo>
                  <a:lnTo>
                    <a:pt x="318" y="15"/>
                  </a:lnTo>
                  <a:lnTo>
                    <a:pt x="296" y="23"/>
                  </a:lnTo>
                  <a:lnTo>
                    <a:pt x="280" y="23"/>
                  </a:lnTo>
                  <a:lnTo>
                    <a:pt x="250" y="15"/>
                  </a:lnTo>
                  <a:lnTo>
                    <a:pt x="235" y="0"/>
                  </a:lnTo>
                  <a:lnTo>
                    <a:pt x="220" y="0"/>
                  </a:lnTo>
                  <a:lnTo>
                    <a:pt x="220" y="23"/>
                  </a:lnTo>
                  <a:lnTo>
                    <a:pt x="190" y="30"/>
                  </a:lnTo>
                  <a:lnTo>
                    <a:pt x="190" y="38"/>
                  </a:lnTo>
                  <a:lnTo>
                    <a:pt x="167" y="83"/>
                  </a:lnTo>
                  <a:lnTo>
                    <a:pt x="144" y="68"/>
                  </a:lnTo>
                  <a:lnTo>
                    <a:pt x="137" y="91"/>
                  </a:lnTo>
                  <a:lnTo>
                    <a:pt x="129" y="83"/>
                  </a:lnTo>
                  <a:lnTo>
                    <a:pt x="114" y="99"/>
                  </a:lnTo>
                  <a:lnTo>
                    <a:pt x="91" y="83"/>
                  </a:lnTo>
                  <a:lnTo>
                    <a:pt x="91" y="99"/>
                  </a:lnTo>
                  <a:lnTo>
                    <a:pt x="76" y="91"/>
                  </a:lnTo>
                  <a:lnTo>
                    <a:pt x="69" y="99"/>
                  </a:lnTo>
                  <a:lnTo>
                    <a:pt x="69" y="121"/>
                  </a:lnTo>
                  <a:lnTo>
                    <a:pt x="46" y="129"/>
                  </a:lnTo>
                  <a:lnTo>
                    <a:pt x="46" y="152"/>
                  </a:lnTo>
                  <a:lnTo>
                    <a:pt x="23" y="144"/>
                  </a:lnTo>
                  <a:lnTo>
                    <a:pt x="16" y="159"/>
                  </a:lnTo>
                  <a:lnTo>
                    <a:pt x="16" y="174"/>
                  </a:lnTo>
                  <a:lnTo>
                    <a:pt x="0" y="190"/>
                  </a:lnTo>
                  <a:lnTo>
                    <a:pt x="76" y="182"/>
                  </a:lnTo>
                  <a:lnTo>
                    <a:pt x="69" y="174"/>
                  </a:lnTo>
                  <a:lnTo>
                    <a:pt x="296" y="152"/>
                  </a:lnTo>
                  <a:lnTo>
                    <a:pt x="318" y="144"/>
                  </a:lnTo>
                  <a:lnTo>
                    <a:pt x="371" y="83"/>
                  </a:lnTo>
                  <a:lnTo>
                    <a:pt x="341" y="61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69" name="Freeform 588"/>
            <p:cNvSpPr>
              <a:spLocks/>
            </p:cNvSpPr>
            <p:nvPr/>
          </p:nvSpPr>
          <p:spPr bwMode="auto">
            <a:xfrm>
              <a:off x="3239" y="2088"/>
              <a:ext cx="371" cy="190"/>
            </a:xfrm>
            <a:custGeom>
              <a:avLst/>
              <a:gdLst>
                <a:gd name="T0" fmla="*/ 341 w 371"/>
                <a:gd name="T1" fmla="*/ 61 h 190"/>
                <a:gd name="T2" fmla="*/ 333 w 371"/>
                <a:gd name="T3" fmla="*/ 30 h 190"/>
                <a:gd name="T4" fmla="*/ 318 w 371"/>
                <a:gd name="T5" fmla="*/ 15 h 190"/>
                <a:gd name="T6" fmla="*/ 296 w 371"/>
                <a:gd name="T7" fmla="*/ 23 h 190"/>
                <a:gd name="T8" fmla="*/ 280 w 371"/>
                <a:gd name="T9" fmla="*/ 23 h 190"/>
                <a:gd name="T10" fmla="*/ 250 w 371"/>
                <a:gd name="T11" fmla="*/ 15 h 190"/>
                <a:gd name="T12" fmla="*/ 235 w 371"/>
                <a:gd name="T13" fmla="*/ 0 h 190"/>
                <a:gd name="T14" fmla="*/ 220 w 371"/>
                <a:gd name="T15" fmla="*/ 0 h 190"/>
                <a:gd name="T16" fmla="*/ 220 w 371"/>
                <a:gd name="T17" fmla="*/ 23 h 190"/>
                <a:gd name="T18" fmla="*/ 190 w 371"/>
                <a:gd name="T19" fmla="*/ 30 h 190"/>
                <a:gd name="T20" fmla="*/ 190 w 371"/>
                <a:gd name="T21" fmla="*/ 38 h 190"/>
                <a:gd name="T22" fmla="*/ 167 w 371"/>
                <a:gd name="T23" fmla="*/ 83 h 190"/>
                <a:gd name="T24" fmla="*/ 144 w 371"/>
                <a:gd name="T25" fmla="*/ 68 h 190"/>
                <a:gd name="T26" fmla="*/ 137 w 371"/>
                <a:gd name="T27" fmla="*/ 91 h 190"/>
                <a:gd name="T28" fmla="*/ 129 w 371"/>
                <a:gd name="T29" fmla="*/ 83 h 190"/>
                <a:gd name="T30" fmla="*/ 114 w 371"/>
                <a:gd name="T31" fmla="*/ 99 h 190"/>
                <a:gd name="T32" fmla="*/ 91 w 371"/>
                <a:gd name="T33" fmla="*/ 83 h 190"/>
                <a:gd name="T34" fmla="*/ 91 w 371"/>
                <a:gd name="T35" fmla="*/ 99 h 190"/>
                <a:gd name="T36" fmla="*/ 76 w 371"/>
                <a:gd name="T37" fmla="*/ 91 h 190"/>
                <a:gd name="T38" fmla="*/ 69 w 371"/>
                <a:gd name="T39" fmla="*/ 99 h 190"/>
                <a:gd name="T40" fmla="*/ 69 w 371"/>
                <a:gd name="T41" fmla="*/ 121 h 190"/>
                <a:gd name="T42" fmla="*/ 46 w 371"/>
                <a:gd name="T43" fmla="*/ 129 h 190"/>
                <a:gd name="T44" fmla="*/ 46 w 371"/>
                <a:gd name="T45" fmla="*/ 152 h 190"/>
                <a:gd name="T46" fmla="*/ 23 w 371"/>
                <a:gd name="T47" fmla="*/ 144 h 190"/>
                <a:gd name="T48" fmla="*/ 16 w 371"/>
                <a:gd name="T49" fmla="*/ 159 h 190"/>
                <a:gd name="T50" fmla="*/ 16 w 371"/>
                <a:gd name="T51" fmla="*/ 174 h 190"/>
                <a:gd name="T52" fmla="*/ 0 w 371"/>
                <a:gd name="T53" fmla="*/ 190 h 190"/>
                <a:gd name="T54" fmla="*/ 76 w 371"/>
                <a:gd name="T55" fmla="*/ 182 h 190"/>
                <a:gd name="T56" fmla="*/ 69 w 371"/>
                <a:gd name="T57" fmla="*/ 174 h 190"/>
                <a:gd name="T58" fmla="*/ 296 w 371"/>
                <a:gd name="T59" fmla="*/ 152 h 190"/>
                <a:gd name="T60" fmla="*/ 318 w 371"/>
                <a:gd name="T61" fmla="*/ 144 h 190"/>
                <a:gd name="T62" fmla="*/ 371 w 371"/>
                <a:gd name="T63" fmla="*/ 83 h 190"/>
                <a:gd name="T64" fmla="*/ 341 w 371"/>
                <a:gd name="T65" fmla="*/ 61 h 190"/>
                <a:gd name="T66" fmla="*/ 341 w 371"/>
                <a:gd name="T67" fmla="*/ 6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71" h="190">
                  <a:moveTo>
                    <a:pt x="341" y="61"/>
                  </a:moveTo>
                  <a:lnTo>
                    <a:pt x="333" y="30"/>
                  </a:lnTo>
                  <a:lnTo>
                    <a:pt x="318" y="15"/>
                  </a:lnTo>
                  <a:lnTo>
                    <a:pt x="296" y="23"/>
                  </a:lnTo>
                  <a:lnTo>
                    <a:pt x="280" y="23"/>
                  </a:lnTo>
                  <a:lnTo>
                    <a:pt x="250" y="15"/>
                  </a:lnTo>
                  <a:lnTo>
                    <a:pt x="235" y="0"/>
                  </a:lnTo>
                  <a:lnTo>
                    <a:pt x="220" y="0"/>
                  </a:lnTo>
                  <a:lnTo>
                    <a:pt x="220" y="23"/>
                  </a:lnTo>
                  <a:lnTo>
                    <a:pt x="190" y="30"/>
                  </a:lnTo>
                  <a:lnTo>
                    <a:pt x="190" y="38"/>
                  </a:lnTo>
                  <a:lnTo>
                    <a:pt x="167" y="83"/>
                  </a:lnTo>
                  <a:lnTo>
                    <a:pt x="144" y="68"/>
                  </a:lnTo>
                  <a:lnTo>
                    <a:pt x="137" y="91"/>
                  </a:lnTo>
                  <a:lnTo>
                    <a:pt x="129" y="83"/>
                  </a:lnTo>
                  <a:lnTo>
                    <a:pt x="114" y="99"/>
                  </a:lnTo>
                  <a:lnTo>
                    <a:pt x="91" y="83"/>
                  </a:lnTo>
                  <a:lnTo>
                    <a:pt x="91" y="99"/>
                  </a:lnTo>
                  <a:lnTo>
                    <a:pt x="76" y="91"/>
                  </a:lnTo>
                  <a:lnTo>
                    <a:pt x="69" y="99"/>
                  </a:lnTo>
                  <a:lnTo>
                    <a:pt x="69" y="121"/>
                  </a:lnTo>
                  <a:lnTo>
                    <a:pt x="46" y="129"/>
                  </a:lnTo>
                  <a:lnTo>
                    <a:pt x="46" y="152"/>
                  </a:lnTo>
                  <a:lnTo>
                    <a:pt x="23" y="144"/>
                  </a:lnTo>
                  <a:lnTo>
                    <a:pt x="16" y="159"/>
                  </a:lnTo>
                  <a:lnTo>
                    <a:pt x="16" y="174"/>
                  </a:lnTo>
                  <a:lnTo>
                    <a:pt x="0" y="190"/>
                  </a:lnTo>
                  <a:lnTo>
                    <a:pt x="76" y="182"/>
                  </a:lnTo>
                  <a:lnTo>
                    <a:pt x="69" y="174"/>
                  </a:lnTo>
                  <a:lnTo>
                    <a:pt x="296" y="152"/>
                  </a:lnTo>
                  <a:lnTo>
                    <a:pt x="318" y="144"/>
                  </a:lnTo>
                  <a:lnTo>
                    <a:pt x="371" y="83"/>
                  </a:lnTo>
                  <a:lnTo>
                    <a:pt x="341" y="61"/>
                  </a:lnTo>
                  <a:lnTo>
                    <a:pt x="341" y="6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70" name="Freeform 589"/>
            <p:cNvSpPr>
              <a:spLocks/>
            </p:cNvSpPr>
            <p:nvPr/>
          </p:nvSpPr>
          <p:spPr bwMode="auto">
            <a:xfrm>
              <a:off x="3012" y="2505"/>
              <a:ext cx="280" cy="250"/>
            </a:xfrm>
            <a:custGeom>
              <a:avLst/>
              <a:gdLst>
                <a:gd name="T0" fmla="*/ 250 w 280"/>
                <a:gd name="T1" fmla="*/ 228 h 250"/>
                <a:gd name="T2" fmla="*/ 258 w 280"/>
                <a:gd name="T3" fmla="*/ 213 h 250"/>
                <a:gd name="T4" fmla="*/ 273 w 280"/>
                <a:gd name="T5" fmla="*/ 175 h 250"/>
                <a:gd name="T6" fmla="*/ 235 w 280"/>
                <a:gd name="T7" fmla="*/ 190 h 250"/>
                <a:gd name="T8" fmla="*/ 243 w 280"/>
                <a:gd name="T9" fmla="*/ 175 h 250"/>
                <a:gd name="T10" fmla="*/ 205 w 280"/>
                <a:gd name="T11" fmla="*/ 182 h 250"/>
                <a:gd name="T12" fmla="*/ 250 w 280"/>
                <a:gd name="T13" fmla="*/ 175 h 250"/>
                <a:gd name="T14" fmla="*/ 235 w 280"/>
                <a:gd name="T15" fmla="*/ 122 h 250"/>
                <a:gd name="T16" fmla="*/ 129 w 280"/>
                <a:gd name="T17" fmla="*/ 114 h 250"/>
                <a:gd name="T18" fmla="*/ 137 w 280"/>
                <a:gd name="T19" fmla="*/ 91 h 250"/>
                <a:gd name="T20" fmla="*/ 144 w 280"/>
                <a:gd name="T21" fmla="*/ 76 h 250"/>
                <a:gd name="T22" fmla="*/ 152 w 280"/>
                <a:gd name="T23" fmla="*/ 53 h 250"/>
                <a:gd name="T24" fmla="*/ 159 w 280"/>
                <a:gd name="T25" fmla="*/ 31 h 250"/>
                <a:gd name="T26" fmla="*/ 159 w 280"/>
                <a:gd name="T27" fmla="*/ 23 h 250"/>
                <a:gd name="T28" fmla="*/ 152 w 280"/>
                <a:gd name="T29" fmla="*/ 0 h 250"/>
                <a:gd name="T30" fmla="*/ 0 w 280"/>
                <a:gd name="T31" fmla="*/ 68 h 250"/>
                <a:gd name="T32" fmla="*/ 16 w 280"/>
                <a:gd name="T33" fmla="*/ 197 h 250"/>
                <a:gd name="T34" fmla="*/ 53 w 280"/>
                <a:gd name="T35" fmla="*/ 213 h 250"/>
                <a:gd name="T36" fmla="*/ 137 w 280"/>
                <a:gd name="T37" fmla="*/ 220 h 250"/>
                <a:gd name="T38" fmla="*/ 121 w 280"/>
                <a:gd name="T39" fmla="*/ 205 h 250"/>
                <a:gd name="T40" fmla="*/ 137 w 280"/>
                <a:gd name="T41" fmla="*/ 213 h 250"/>
                <a:gd name="T42" fmla="*/ 159 w 280"/>
                <a:gd name="T43" fmla="*/ 228 h 250"/>
                <a:gd name="T44" fmla="*/ 159 w 280"/>
                <a:gd name="T45" fmla="*/ 235 h 250"/>
                <a:gd name="T46" fmla="*/ 159 w 280"/>
                <a:gd name="T47" fmla="*/ 243 h 250"/>
                <a:gd name="T48" fmla="*/ 205 w 280"/>
                <a:gd name="T49" fmla="*/ 235 h 250"/>
                <a:gd name="T50" fmla="*/ 227 w 280"/>
                <a:gd name="T51" fmla="*/ 243 h 250"/>
                <a:gd name="T52" fmla="*/ 212 w 280"/>
                <a:gd name="T53" fmla="*/ 220 h 250"/>
                <a:gd name="T54" fmla="*/ 212 w 280"/>
                <a:gd name="T55" fmla="*/ 197 h 250"/>
                <a:gd name="T56" fmla="*/ 227 w 280"/>
                <a:gd name="T57" fmla="*/ 220 h 250"/>
                <a:gd name="T58" fmla="*/ 243 w 280"/>
                <a:gd name="T59" fmla="*/ 235 h 250"/>
                <a:gd name="T60" fmla="*/ 265 w 280"/>
                <a:gd name="T61" fmla="*/ 243 h 250"/>
                <a:gd name="T62" fmla="*/ 280 w 280"/>
                <a:gd name="T63" fmla="*/ 250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80" h="250">
                  <a:moveTo>
                    <a:pt x="280" y="235"/>
                  </a:moveTo>
                  <a:lnTo>
                    <a:pt x="250" y="228"/>
                  </a:lnTo>
                  <a:lnTo>
                    <a:pt x="243" y="205"/>
                  </a:lnTo>
                  <a:lnTo>
                    <a:pt x="258" y="213"/>
                  </a:lnTo>
                  <a:lnTo>
                    <a:pt x="265" y="205"/>
                  </a:lnTo>
                  <a:lnTo>
                    <a:pt x="273" y="175"/>
                  </a:lnTo>
                  <a:lnTo>
                    <a:pt x="243" y="197"/>
                  </a:lnTo>
                  <a:lnTo>
                    <a:pt x="235" y="190"/>
                  </a:lnTo>
                  <a:lnTo>
                    <a:pt x="243" y="182"/>
                  </a:lnTo>
                  <a:lnTo>
                    <a:pt x="243" y="175"/>
                  </a:lnTo>
                  <a:lnTo>
                    <a:pt x="220" y="190"/>
                  </a:lnTo>
                  <a:lnTo>
                    <a:pt x="205" y="182"/>
                  </a:lnTo>
                  <a:lnTo>
                    <a:pt x="212" y="167"/>
                  </a:lnTo>
                  <a:lnTo>
                    <a:pt x="250" y="175"/>
                  </a:lnTo>
                  <a:lnTo>
                    <a:pt x="235" y="144"/>
                  </a:lnTo>
                  <a:lnTo>
                    <a:pt x="235" y="122"/>
                  </a:lnTo>
                  <a:lnTo>
                    <a:pt x="137" y="129"/>
                  </a:lnTo>
                  <a:lnTo>
                    <a:pt x="129" y="114"/>
                  </a:lnTo>
                  <a:lnTo>
                    <a:pt x="144" y="91"/>
                  </a:lnTo>
                  <a:lnTo>
                    <a:pt x="137" y="91"/>
                  </a:lnTo>
                  <a:lnTo>
                    <a:pt x="152" y="84"/>
                  </a:lnTo>
                  <a:lnTo>
                    <a:pt x="144" y="76"/>
                  </a:lnTo>
                  <a:lnTo>
                    <a:pt x="167" y="53"/>
                  </a:lnTo>
                  <a:lnTo>
                    <a:pt x="152" y="53"/>
                  </a:lnTo>
                  <a:lnTo>
                    <a:pt x="167" y="38"/>
                  </a:lnTo>
                  <a:lnTo>
                    <a:pt x="159" y="31"/>
                  </a:lnTo>
                  <a:lnTo>
                    <a:pt x="167" y="31"/>
                  </a:lnTo>
                  <a:lnTo>
                    <a:pt x="159" y="23"/>
                  </a:lnTo>
                  <a:lnTo>
                    <a:pt x="152" y="23"/>
                  </a:lnTo>
                  <a:lnTo>
                    <a:pt x="152" y="0"/>
                  </a:lnTo>
                  <a:lnTo>
                    <a:pt x="0" y="8"/>
                  </a:lnTo>
                  <a:lnTo>
                    <a:pt x="0" y="68"/>
                  </a:lnTo>
                  <a:lnTo>
                    <a:pt x="31" y="129"/>
                  </a:lnTo>
                  <a:lnTo>
                    <a:pt x="16" y="197"/>
                  </a:lnTo>
                  <a:lnTo>
                    <a:pt x="16" y="220"/>
                  </a:lnTo>
                  <a:lnTo>
                    <a:pt x="53" y="213"/>
                  </a:lnTo>
                  <a:lnTo>
                    <a:pt x="129" y="228"/>
                  </a:lnTo>
                  <a:lnTo>
                    <a:pt x="137" y="220"/>
                  </a:lnTo>
                  <a:lnTo>
                    <a:pt x="106" y="213"/>
                  </a:lnTo>
                  <a:lnTo>
                    <a:pt x="121" y="205"/>
                  </a:lnTo>
                  <a:lnTo>
                    <a:pt x="121" y="213"/>
                  </a:lnTo>
                  <a:lnTo>
                    <a:pt x="137" y="213"/>
                  </a:lnTo>
                  <a:lnTo>
                    <a:pt x="144" y="228"/>
                  </a:lnTo>
                  <a:lnTo>
                    <a:pt x="159" y="228"/>
                  </a:lnTo>
                  <a:lnTo>
                    <a:pt x="167" y="243"/>
                  </a:lnTo>
                  <a:lnTo>
                    <a:pt x="159" y="235"/>
                  </a:lnTo>
                  <a:lnTo>
                    <a:pt x="152" y="235"/>
                  </a:lnTo>
                  <a:lnTo>
                    <a:pt x="159" y="243"/>
                  </a:lnTo>
                  <a:lnTo>
                    <a:pt x="182" y="250"/>
                  </a:lnTo>
                  <a:lnTo>
                    <a:pt x="205" y="235"/>
                  </a:lnTo>
                  <a:lnTo>
                    <a:pt x="220" y="250"/>
                  </a:lnTo>
                  <a:lnTo>
                    <a:pt x="227" y="243"/>
                  </a:lnTo>
                  <a:lnTo>
                    <a:pt x="227" y="228"/>
                  </a:lnTo>
                  <a:lnTo>
                    <a:pt x="212" y="220"/>
                  </a:lnTo>
                  <a:lnTo>
                    <a:pt x="205" y="213"/>
                  </a:lnTo>
                  <a:lnTo>
                    <a:pt x="212" y="197"/>
                  </a:lnTo>
                  <a:lnTo>
                    <a:pt x="220" y="220"/>
                  </a:lnTo>
                  <a:lnTo>
                    <a:pt x="227" y="220"/>
                  </a:lnTo>
                  <a:lnTo>
                    <a:pt x="227" y="213"/>
                  </a:lnTo>
                  <a:lnTo>
                    <a:pt x="243" y="235"/>
                  </a:lnTo>
                  <a:lnTo>
                    <a:pt x="250" y="228"/>
                  </a:lnTo>
                  <a:lnTo>
                    <a:pt x="265" y="243"/>
                  </a:lnTo>
                  <a:lnTo>
                    <a:pt x="273" y="243"/>
                  </a:lnTo>
                  <a:lnTo>
                    <a:pt x="280" y="250"/>
                  </a:lnTo>
                  <a:lnTo>
                    <a:pt x="280" y="235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71" name="Freeform 590"/>
            <p:cNvSpPr>
              <a:spLocks/>
            </p:cNvSpPr>
            <p:nvPr/>
          </p:nvSpPr>
          <p:spPr bwMode="auto">
            <a:xfrm>
              <a:off x="3012" y="2505"/>
              <a:ext cx="280" cy="250"/>
            </a:xfrm>
            <a:custGeom>
              <a:avLst/>
              <a:gdLst>
                <a:gd name="T0" fmla="*/ 250 w 280"/>
                <a:gd name="T1" fmla="*/ 228 h 250"/>
                <a:gd name="T2" fmla="*/ 258 w 280"/>
                <a:gd name="T3" fmla="*/ 213 h 250"/>
                <a:gd name="T4" fmla="*/ 273 w 280"/>
                <a:gd name="T5" fmla="*/ 175 h 250"/>
                <a:gd name="T6" fmla="*/ 235 w 280"/>
                <a:gd name="T7" fmla="*/ 190 h 250"/>
                <a:gd name="T8" fmla="*/ 243 w 280"/>
                <a:gd name="T9" fmla="*/ 175 h 250"/>
                <a:gd name="T10" fmla="*/ 205 w 280"/>
                <a:gd name="T11" fmla="*/ 182 h 250"/>
                <a:gd name="T12" fmla="*/ 250 w 280"/>
                <a:gd name="T13" fmla="*/ 175 h 250"/>
                <a:gd name="T14" fmla="*/ 235 w 280"/>
                <a:gd name="T15" fmla="*/ 122 h 250"/>
                <a:gd name="T16" fmla="*/ 129 w 280"/>
                <a:gd name="T17" fmla="*/ 114 h 250"/>
                <a:gd name="T18" fmla="*/ 137 w 280"/>
                <a:gd name="T19" fmla="*/ 91 h 250"/>
                <a:gd name="T20" fmla="*/ 144 w 280"/>
                <a:gd name="T21" fmla="*/ 76 h 250"/>
                <a:gd name="T22" fmla="*/ 152 w 280"/>
                <a:gd name="T23" fmla="*/ 53 h 250"/>
                <a:gd name="T24" fmla="*/ 159 w 280"/>
                <a:gd name="T25" fmla="*/ 31 h 250"/>
                <a:gd name="T26" fmla="*/ 159 w 280"/>
                <a:gd name="T27" fmla="*/ 23 h 250"/>
                <a:gd name="T28" fmla="*/ 152 w 280"/>
                <a:gd name="T29" fmla="*/ 0 h 250"/>
                <a:gd name="T30" fmla="*/ 0 w 280"/>
                <a:gd name="T31" fmla="*/ 68 h 250"/>
                <a:gd name="T32" fmla="*/ 16 w 280"/>
                <a:gd name="T33" fmla="*/ 197 h 250"/>
                <a:gd name="T34" fmla="*/ 53 w 280"/>
                <a:gd name="T35" fmla="*/ 213 h 250"/>
                <a:gd name="T36" fmla="*/ 137 w 280"/>
                <a:gd name="T37" fmla="*/ 220 h 250"/>
                <a:gd name="T38" fmla="*/ 121 w 280"/>
                <a:gd name="T39" fmla="*/ 205 h 250"/>
                <a:gd name="T40" fmla="*/ 137 w 280"/>
                <a:gd name="T41" fmla="*/ 213 h 250"/>
                <a:gd name="T42" fmla="*/ 159 w 280"/>
                <a:gd name="T43" fmla="*/ 228 h 250"/>
                <a:gd name="T44" fmla="*/ 159 w 280"/>
                <a:gd name="T45" fmla="*/ 235 h 250"/>
                <a:gd name="T46" fmla="*/ 159 w 280"/>
                <a:gd name="T47" fmla="*/ 243 h 250"/>
                <a:gd name="T48" fmla="*/ 205 w 280"/>
                <a:gd name="T49" fmla="*/ 235 h 250"/>
                <a:gd name="T50" fmla="*/ 227 w 280"/>
                <a:gd name="T51" fmla="*/ 243 h 250"/>
                <a:gd name="T52" fmla="*/ 212 w 280"/>
                <a:gd name="T53" fmla="*/ 220 h 250"/>
                <a:gd name="T54" fmla="*/ 212 w 280"/>
                <a:gd name="T55" fmla="*/ 197 h 250"/>
                <a:gd name="T56" fmla="*/ 227 w 280"/>
                <a:gd name="T57" fmla="*/ 220 h 250"/>
                <a:gd name="T58" fmla="*/ 243 w 280"/>
                <a:gd name="T59" fmla="*/ 235 h 250"/>
                <a:gd name="T60" fmla="*/ 265 w 280"/>
                <a:gd name="T61" fmla="*/ 243 h 250"/>
                <a:gd name="T62" fmla="*/ 280 w 280"/>
                <a:gd name="T63" fmla="*/ 250 h 250"/>
                <a:gd name="T64" fmla="*/ 280 w 280"/>
                <a:gd name="T65" fmla="*/ 24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0" h="250">
                  <a:moveTo>
                    <a:pt x="280" y="235"/>
                  </a:moveTo>
                  <a:lnTo>
                    <a:pt x="250" y="228"/>
                  </a:lnTo>
                  <a:lnTo>
                    <a:pt x="243" y="205"/>
                  </a:lnTo>
                  <a:lnTo>
                    <a:pt x="258" y="213"/>
                  </a:lnTo>
                  <a:lnTo>
                    <a:pt x="265" y="205"/>
                  </a:lnTo>
                  <a:lnTo>
                    <a:pt x="273" y="175"/>
                  </a:lnTo>
                  <a:lnTo>
                    <a:pt x="243" y="197"/>
                  </a:lnTo>
                  <a:lnTo>
                    <a:pt x="235" y="190"/>
                  </a:lnTo>
                  <a:lnTo>
                    <a:pt x="243" y="182"/>
                  </a:lnTo>
                  <a:lnTo>
                    <a:pt x="243" y="175"/>
                  </a:lnTo>
                  <a:lnTo>
                    <a:pt x="220" y="190"/>
                  </a:lnTo>
                  <a:lnTo>
                    <a:pt x="205" y="182"/>
                  </a:lnTo>
                  <a:lnTo>
                    <a:pt x="212" y="167"/>
                  </a:lnTo>
                  <a:lnTo>
                    <a:pt x="250" y="175"/>
                  </a:lnTo>
                  <a:lnTo>
                    <a:pt x="235" y="144"/>
                  </a:lnTo>
                  <a:lnTo>
                    <a:pt x="235" y="122"/>
                  </a:lnTo>
                  <a:lnTo>
                    <a:pt x="137" y="129"/>
                  </a:lnTo>
                  <a:lnTo>
                    <a:pt x="129" y="114"/>
                  </a:lnTo>
                  <a:lnTo>
                    <a:pt x="144" y="91"/>
                  </a:lnTo>
                  <a:lnTo>
                    <a:pt x="137" y="91"/>
                  </a:lnTo>
                  <a:lnTo>
                    <a:pt x="152" y="84"/>
                  </a:lnTo>
                  <a:lnTo>
                    <a:pt x="144" y="76"/>
                  </a:lnTo>
                  <a:lnTo>
                    <a:pt x="167" y="53"/>
                  </a:lnTo>
                  <a:lnTo>
                    <a:pt x="152" y="53"/>
                  </a:lnTo>
                  <a:lnTo>
                    <a:pt x="167" y="38"/>
                  </a:lnTo>
                  <a:lnTo>
                    <a:pt x="159" y="31"/>
                  </a:lnTo>
                  <a:lnTo>
                    <a:pt x="167" y="31"/>
                  </a:lnTo>
                  <a:lnTo>
                    <a:pt x="159" y="23"/>
                  </a:lnTo>
                  <a:lnTo>
                    <a:pt x="152" y="23"/>
                  </a:lnTo>
                  <a:lnTo>
                    <a:pt x="152" y="0"/>
                  </a:lnTo>
                  <a:lnTo>
                    <a:pt x="0" y="8"/>
                  </a:lnTo>
                  <a:lnTo>
                    <a:pt x="0" y="68"/>
                  </a:lnTo>
                  <a:lnTo>
                    <a:pt x="31" y="129"/>
                  </a:lnTo>
                  <a:lnTo>
                    <a:pt x="16" y="197"/>
                  </a:lnTo>
                  <a:lnTo>
                    <a:pt x="16" y="220"/>
                  </a:lnTo>
                  <a:lnTo>
                    <a:pt x="53" y="213"/>
                  </a:lnTo>
                  <a:lnTo>
                    <a:pt x="129" y="228"/>
                  </a:lnTo>
                  <a:lnTo>
                    <a:pt x="137" y="220"/>
                  </a:lnTo>
                  <a:lnTo>
                    <a:pt x="106" y="213"/>
                  </a:lnTo>
                  <a:lnTo>
                    <a:pt x="121" y="205"/>
                  </a:lnTo>
                  <a:lnTo>
                    <a:pt x="121" y="213"/>
                  </a:lnTo>
                  <a:lnTo>
                    <a:pt x="137" y="213"/>
                  </a:lnTo>
                  <a:lnTo>
                    <a:pt x="144" y="228"/>
                  </a:lnTo>
                  <a:lnTo>
                    <a:pt x="159" y="228"/>
                  </a:lnTo>
                  <a:lnTo>
                    <a:pt x="167" y="243"/>
                  </a:lnTo>
                  <a:lnTo>
                    <a:pt x="159" y="235"/>
                  </a:lnTo>
                  <a:lnTo>
                    <a:pt x="152" y="235"/>
                  </a:lnTo>
                  <a:lnTo>
                    <a:pt x="159" y="243"/>
                  </a:lnTo>
                  <a:lnTo>
                    <a:pt x="182" y="250"/>
                  </a:lnTo>
                  <a:lnTo>
                    <a:pt x="205" y="235"/>
                  </a:lnTo>
                  <a:lnTo>
                    <a:pt x="220" y="250"/>
                  </a:lnTo>
                  <a:lnTo>
                    <a:pt x="227" y="243"/>
                  </a:lnTo>
                  <a:lnTo>
                    <a:pt x="227" y="228"/>
                  </a:lnTo>
                  <a:lnTo>
                    <a:pt x="212" y="220"/>
                  </a:lnTo>
                  <a:lnTo>
                    <a:pt x="205" y="213"/>
                  </a:lnTo>
                  <a:lnTo>
                    <a:pt x="212" y="197"/>
                  </a:lnTo>
                  <a:lnTo>
                    <a:pt x="220" y="220"/>
                  </a:lnTo>
                  <a:lnTo>
                    <a:pt x="227" y="220"/>
                  </a:lnTo>
                  <a:lnTo>
                    <a:pt x="227" y="213"/>
                  </a:lnTo>
                  <a:lnTo>
                    <a:pt x="243" y="235"/>
                  </a:lnTo>
                  <a:lnTo>
                    <a:pt x="250" y="228"/>
                  </a:lnTo>
                  <a:lnTo>
                    <a:pt x="265" y="243"/>
                  </a:lnTo>
                  <a:lnTo>
                    <a:pt x="273" y="243"/>
                  </a:lnTo>
                  <a:lnTo>
                    <a:pt x="280" y="250"/>
                  </a:lnTo>
                  <a:lnTo>
                    <a:pt x="280" y="235"/>
                  </a:lnTo>
                  <a:lnTo>
                    <a:pt x="280" y="243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72" name="Freeform 591"/>
            <p:cNvSpPr>
              <a:spLocks/>
            </p:cNvSpPr>
            <p:nvPr/>
          </p:nvSpPr>
          <p:spPr bwMode="auto">
            <a:xfrm>
              <a:off x="4019" y="1420"/>
              <a:ext cx="189" cy="296"/>
            </a:xfrm>
            <a:custGeom>
              <a:avLst/>
              <a:gdLst>
                <a:gd name="T0" fmla="*/ 182 w 189"/>
                <a:gd name="T1" fmla="*/ 145 h 296"/>
                <a:gd name="T2" fmla="*/ 174 w 189"/>
                <a:gd name="T3" fmla="*/ 137 h 296"/>
                <a:gd name="T4" fmla="*/ 189 w 189"/>
                <a:gd name="T5" fmla="*/ 129 h 296"/>
                <a:gd name="T6" fmla="*/ 174 w 189"/>
                <a:gd name="T7" fmla="*/ 122 h 296"/>
                <a:gd name="T8" fmla="*/ 159 w 189"/>
                <a:gd name="T9" fmla="*/ 122 h 296"/>
                <a:gd name="T10" fmla="*/ 151 w 189"/>
                <a:gd name="T11" fmla="*/ 99 h 296"/>
                <a:gd name="T12" fmla="*/ 136 w 189"/>
                <a:gd name="T13" fmla="*/ 99 h 296"/>
                <a:gd name="T14" fmla="*/ 113 w 189"/>
                <a:gd name="T15" fmla="*/ 16 h 296"/>
                <a:gd name="T16" fmla="*/ 91 w 189"/>
                <a:gd name="T17" fmla="*/ 0 h 296"/>
                <a:gd name="T18" fmla="*/ 60 w 189"/>
                <a:gd name="T19" fmla="*/ 23 h 296"/>
                <a:gd name="T20" fmla="*/ 45 w 189"/>
                <a:gd name="T21" fmla="*/ 8 h 296"/>
                <a:gd name="T22" fmla="*/ 23 w 189"/>
                <a:gd name="T23" fmla="*/ 61 h 296"/>
                <a:gd name="T24" fmla="*/ 30 w 189"/>
                <a:gd name="T25" fmla="*/ 114 h 296"/>
                <a:gd name="T26" fmla="*/ 15 w 189"/>
                <a:gd name="T27" fmla="*/ 145 h 296"/>
                <a:gd name="T28" fmla="*/ 23 w 189"/>
                <a:gd name="T29" fmla="*/ 152 h 296"/>
                <a:gd name="T30" fmla="*/ 15 w 189"/>
                <a:gd name="T31" fmla="*/ 152 h 296"/>
                <a:gd name="T32" fmla="*/ 15 w 189"/>
                <a:gd name="T33" fmla="*/ 160 h 296"/>
                <a:gd name="T34" fmla="*/ 0 w 189"/>
                <a:gd name="T35" fmla="*/ 160 h 296"/>
                <a:gd name="T36" fmla="*/ 38 w 189"/>
                <a:gd name="T37" fmla="*/ 273 h 296"/>
                <a:gd name="T38" fmla="*/ 53 w 189"/>
                <a:gd name="T39" fmla="*/ 296 h 296"/>
                <a:gd name="T40" fmla="*/ 68 w 189"/>
                <a:gd name="T41" fmla="*/ 243 h 296"/>
                <a:gd name="T42" fmla="*/ 76 w 189"/>
                <a:gd name="T43" fmla="*/ 236 h 296"/>
                <a:gd name="T44" fmla="*/ 76 w 189"/>
                <a:gd name="T45" fmla="*/ 228 h 296"/>
                <a:gd name="T46" fmla="*/ 91 w 189"/>
                <a:gd name="T47" fmla="*/ 236 h 296"/>
                <a:gd name="T48" fmla="*/ 98 w 189"/>
                <a:gd name="T49" fmla="*/ 213 h 296"/>
                <a:gd name="T50" fmla="*/ 106 w 189"/>
                <a:gd name="T51" fmla="*/ 220 h 296"/>
                <a:gd name="T52" fmla="*/ 106 w 189"/>
                <a:gd name="T53" fmla="*/ 190 h 296"/>
                <a:gd name="T54" fmla="*/ 113 w 189"/>
                <a:gd name="T55" fmla="*/ 182 h 296"/>
                <a:gd name="T56" fmla="*/ 113 w 189"/>
                <a:gd name="T57" fmla="*/ 190 h 296"/>
                <a:gd name="T58" fmla="*/ 129 w 189"/>
                <a:gd name="T59" fmla="*/ 198 h 296"/>
                <a:gd name="T60" fmla="*/ 129 w 189"/>
                <a:gd name="T61" fmla="*/ 175 h 296"/>
                <a:gd name="T62" fmla="*/ 136 w 189"/>
                <a:gd name="T63" fmla="*/ 182 h 296"/>
                <a:gd name="T64" fmla="*/ 136 w 189"/>
                <a:gd name="T65" fmla="*/ 167 h 296"/>
                <a:gd name="T66" fmla="*/ 151 w 189"/>
                <a:gd name="T67" fmla="*/ 182 h 296"/>
                <a:gd name="T68" fmla="*/ 159 w 189"/>
                <a:gd name="T69" fmla="*/ 160 h 296"/>
                <a:gd name="T70" fmla="*/ 166 w 189"/>
                <a:gd name="T71" fmla="*/ 167 h 296"/>
                <a:gd name="T72" fmla="*/ 166 w 189"/>
                <a:gd name="T73" fmla="*/ 160 h 296"/>
                <a:gd name="T74" fmla="*/ 182 w 189"/>
                <a:gd name="T75" fmla="*/ 152 h 296"/>
                <a:gd name="T76" fmla="*/ 189 w 189"/>
                <a:gd name="T77" fmla="*/ 137 h 296"/>
                <a:gd name="T78" fmla="*/ 182 w 189"/>
                <a:gd name="T79" fmla="*/ 145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9" h="296">
                  <a:moveTo>
                    <a:pt x="182" y="145"/>
                  </a:moveTo>
                  <a:lnTo>
                    <a:pt x="174" y="137"/>
                  </a:lnTo>
                  <a:lnTo>
                    <a:pt x="189" y="129"/>
                  </a:lnTo>
                  <a:lnTo>
                    <a:pt x="174" y="122"/>
                  </a:lnTo>
                  <a:lnTo>
                    <a:pt x="159" y="122"/>
                  </a:lnTo>
                  <a:lnTo>
                    <a:pt x="151" y="99"/>
                  </a:lnTo>
                  <a:lnTo>
                    <a:pt x="136" y="99"/>
                  </a:lnTo>
                  <a:lnTo>
                    <a:pt x="113" y="16"/>
                  </a:lnTo>
                  <a:lnTo>
                    <a:pt x="91" y="0"/>
                  </a:lnTo>
                  <a:lnTo>
                    <a:pt x="60" y="23"/>
                  </a:lnTo>
                  <a:lnTo>
                    <a:pt x="45" y="8"/>
                  </a:lnTo>
                  <a:lnTo>
                    <a:pt x="23" y="61"/>
                  </a:lnTo>
                  <a:lnTo>
                    <a:pt x="30" y="114"/>
                  </a:lnTo>
                  <a:lnTo>
                    <a:pt x="15" y="145"/>
                  </a:lnTo>
                  <a:lnTo>
                    <a:pt x="23" y="152"/>
                  </a:lnTo>
                  <a:lnTo>
                    <a:pt x="15" y="152"/>
                  </a:lnTo>
                  <a:lnTo>
                    <a:pt x="15" y="160"/>
                  </a:lnTo>
                  <a:lnTo>
                    <a:pt x="0" y="160"/>
                  </a:lnTo>
                  <a:lnTo>
                    <a:pt x="38" y="273"/>
                  </a:lnTo>
                  <a:lnTo>
                    <a:pt x="53" y="296"/>
                  </a:lnTo>
                  <a:lnTo>
                    <a:pt x="68" y="243"/>
                  </a:lnTo>
                  <a:lnTo>
                    <a:pt x="76" y="236"/>
                  </a:lnTo>
                  <a:lnTo>
                    <a:pt x="76" y="228"/>
                  </a:lnTo>
                  <a:lnTo>
                    <a:pt x="91" y="236"/>
                  </a:lnTo>
                  <a:lnTo>
                    <a:pt x="98" y="213"/>
                  </a:lnTo>
                  <a:lnTo>
                    <a:pt x="106" y="220"/>
                  </a:lnTo>
                  <a:lnTo>
                    <a:pt x="106" y="190"/>
                  </a:lnTo>
                  <a:lnTo>
                    <a:pt x="113" y="182"/>
                  </a:lnTo>
                  <a:lnTo>
                    <a:pt x="113" y="190"/>
                  </a:lnTo>
                  <a:lnTo>
                    <a:pt x="129" y="198"/>
                  </a:lnTo>
                  <a:lnTo>
                    <a:pt x="129" y="175"/>
                  </a:lnTo>
                  <a:lnTo>
                    <a:pt x="136" y="182"/>
                  </a:lnTo>
                  <a:lnTo>
                    <a:pt x="136" y="167"/>
                  </a:lnTo>
                  <a:lnTo>
                    <a:pt x="151" y="182"/>
                  </a:lnTo>
                  <a:lnTo>
                    <a:pt x="159" y="160"/>
                  </a:lnTo>
                  <a:lnTo>
                    <a:pt x="166" y="167"/>
                  </a:lnTo>
                  <a:lnTo>
                    <a:pt x="166" y="160"/>
                  </a:lnTo>
                  <a:lnTo>
                    <a:pt x="182" y="152"/>
                  </a:lnTo>
                  <a:lnTo>
                    <a:pt x="189" y="137"/>
                  </a:lnTo>
                  <a:lnTo>
                    <a:pt x="182" y="145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73" name="Freeform 592"/>
            <p:cNvSpPr>
              <a:spLocks/>
            </p:cNvSpPr>
            <p:nvPr/>
          </p:nvSpPr>
          <p:spPr bwMode="auto">
            <a:xfrm>
              <a:off x="4019" y="1420"/>
              <a:ext cx="189" cy="296"/>
            </a:xfrm>
            <a:custGeom>
              <a:avLst/>
              <a:gdLst>
                <a:gd name="T0" fmla="*/ 182 w 189"/>
                <a:gd name="T1" fmla="*/ 145 h 296"/>
                <a:gd name="T2" fmla="*/ 174 w 189"/>
                <a:gd name="T3" fmla="*/ 137 h 296"/>
                <a:gd name="T4" fmla="*/ 189 w 189"/>
                <a:gd name="T5" fmla="*/ 129 h 296"/>
                <a:gd name="T6" fmla="*/ 174 w 189"/>
                <a:gd name="T7" fmla="*/ 122 h 296"/>
                <a:gd name="T8" fmla="*/ 159 w 189"/>
                <a:gd name="T9" fmla="*/ 122 h 296"/>
                <a:gd name="T10" fmla="*/ 151 w 189"/>
                <a:gd name="T11" fmla="*/ 99 h 296"/>
                <a:gd name="T12" fmla="*/ 136 w 189"/>
                <a:gd name="T13" fmla="*/ 99 h 296"/>
                <a:gd name="T14" fmla="*/ 113 w 189"/>
                <a:gd name="T15" fmla="*/ 16 h 296"/>
                <a:gd name="T16" fmla="*/ 91 w 189"/>
                <a:gd name="T17" fmla="*/ 0 h 296"/>
                <a:gd name="T18" fmla="*/ 60 w 189"/>
                <a:gd name="T19" fmla="*/ 23 h 296"/>
                <a:gd name="T20" fmla="*/ 45 w 189"/>
                <a:gd name="T21" fmla="*/ 8 h 296"/>
                <a:gd name="T22" fmla="*/ 23 w 189"/>
                <a:gd name="T23" fmla="*/ 61 h 296"/>
                <a:gd name="T24" fmla="*/ 30 w 189"/>
                <a:gd name="T25" fmla="*/ 114 h 296"/>
                <a:gd name="T26" fmla="*/ 15 w 189"/>
                <a:gd name="T27" fmla="*/ 145 h 296"/>
                <a:gd name="T28" fmla="*/ 23 w 189"/>
                <a:gd name="T29" fmla="*/ 152 h 296"/>
                <a:gd name="T30" fmla="*/ 15 w 189"/>
                <a:gd name="T31" fmla="*/ 152 h 296"/>
                <a:gd name="T32" fmla="*/ 15 w 189"/>
                <a:gd name="T33" fmla="*/ 160 h 296"/>
                <a:gd name="T34" fmla="*/ 0 w 189"/>
                <a:gd name="T35" fmla="*/ 160 h 296"/>
                <a:gd name="T36" fmla="*/ 38 w 189"/>
                <a:gd name="T37" fmla="*/ 273 h 296"/>
                <a:gd name="T38" fmla="*/ 53 w 189"/>
                <a:gd name="T39" fmla="*/ 296 h 296"/>
                <a:gd name="T40" fmla="*/ 68 w 189"/>
                <a:gd name="T41" fmla="*/ 243 h 296"/>
                <a:gd name="T42" fmla="*/ 76 w 189"/>
                <a:gd name="T43" fmla="*/ 236 h 296"/>
                <a:gd name="T44" fmla="*/ 76 w 189"/>
                <a:gd name="T45" fmla="*/ 228 h 296"/>
                <a:gd name="T46" fmla="*/ 91 w 189"/>
                <a:gd name="T47" fmla="*/ 236 h 296"/>
                <a:gd name="T48" fmla="*/ 98 w 189"/>
                <a:gd name="T49" fmla="*/ 213 h 296"/>
                <a:gd name="T50" fmla="*/ 106 w 189"/>
                <a:gd name="T51" fmla="*/ 220 h 296"/>
                <a:gd name="T52" fmla="*/ 106 w 189"/>
                <a:gd name="T53" fmla="*/ 190 h 296"/>
                <a:gd name="T54" fmla="*/ 113 w 189"/>
                <a:gd name="T55" fmla="*/ 182 h 296"/>
                <a:gd name="T56" fmla="*/ 113 w 189"/>
                <a:gd name="T57" fmla="*/ 190 h 296"/>
                <a:gd name="T58" fmla="*/ 129 w 189"/>
                <a:gd name="T59" fmla="*/ 198 h 296"/>
                <a:gd name="T60" fmla="*/ 129 w 189"/>
                <a:gd name="T61" fmla="*/ 175 h 296"/>
                <a:gd name="T62" fmla="*/ 136 w 189"/>
                <a:gd name="T63" fmla="*/ 182 h 296"/>
                <a:gd name="T64" fmla="*/ 136 w 189"/>
                <a:gd name="T65" fmla="*/ 167 h 296"/>
                <a:gd name="T66" fmla="*/ 151 w 189"/>
                <a:gd name="T67" fmla="*/ 182 h 296"/>
                <a:gd name="T68" fmla="*/ 159 w 189"/>
                <a:gd name="T69" fmla="*/ 160 h 296"/>
                <a:gd name="T70" fmla="*/ 166 w 189"/>
                <a:gd name="T71" fmla="*/ 167 h 296"/>
                <a:gd name="T72" fmla="*/ 166 w 189"/>
                <a:gd name="T73" fmla="*/ 160 h 296"/>
                <a:gd name="T74" fmla="*/ 182 w 189"/>
                <a:gd name="T75" fmla="*/ 152 h 296"/>
                <a:gd name="T76" fmla="*/ 189 w 189"/>
                <a:gd name="T77" fmla="*/ 137 h 296"/>
                <a:gd name="T78" fmla="*/ 182 w 189"/>
                <a:gd name="T79" fmla="*/ 145 h 296"/>
                <a:gd name="T80" fmla="*/ 182 w 189"/>
                <a:gd name="T81" fmla="*/ 152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9" h="296">
                  <a:moveTo>
                    <a:pt x="182" y="145"/>
                  </a:moveTo>
                  <a:lnTo>
                    <a:pt x="174" y="137"/>
                  </a:lnTo>
                  <a:lnTo>
                    <a:pt x="189" y="129"/>
                  </a:lnTo>
                  <a:lnTo>
                    <a:pt x="174" y="122"/>
                  </a:lnTo>
                  <a:lnTo>
                    <a:pt x="159" y="122"/>
                  </a:lnTo>
                  <a:lnTo>
                    <a:pt x="151" y="99"/>
                  </a:lnTo>
                  <a:lnTo>
                    <a:pt x="136" y="99"/>
                  </a:lnTo>
                  <a:lnTo>
                    <a:pt x="113" y="16"/>
                  </a:lnTo>
                  <a:lnTo>
                    <a:pt x="91" y="0"/>
                  </a:lnTo>
                  <a:lnTo>
                    <a:pt x="60" y="23"/>
                  </a:lnTo>
                  <a:lnTo>
                    <a:pt x="45" y="8"/>
                  </a:lnTo>
                  <a:lnTo>
                    <a:pt x="23" y="61"/>
                  </a:lnTo>
                  <a:lnTo>
                    <a:pt x="30" y="114"/>
                  </a:lnTo>
                  <a:lnTo>
                    <a:pt x="15" y="145"/>
                  </a:lnTo>
                  <a:lnTo>
                    <a:pt x="23" y="152"/>
                  </a:lnTo>
                  <a:lnTo>
                    <a:pt x="15" y="152"/>
                  </a:lnTo>
                  <a:lnTo>
                    <a:pt x="15" y="160"/>
                  </a:lnTo>
                  <a:lnTo>
                    <a:pt x="0" y="160"/>
                  </a:lnTo>
                  <a:lnTo>
                    <a:pt x="38" y="273"/>
                  </a:lnTo>
                  <a:lnTo>
                    <a:pt x="53" y="296"/>
                  </a:lnTo>
                  <a:lnTo>
                    <a:pt x="68" y="243"/>
                  </a:lnTo>
                  <a:lnTo>
                    <a:pt x="76" y="236"/>
                  </a:lnTo>
                  <a:lnTo>
                    <a:pt x="76" y="228"/>
                  </a:lnTo>
                  <a:lnTo>
                    <a:pt x="91" y="236"/>
                  </a:lnTo>
                  <a:lnTo>
                    <a:pt x="98" y="213"/>
                  </a:lnTo>
                  <a:lnTo>
                    <a:pt x="106" y="220"/>
                  </a:lnTo>
                  <a:lnTo>
                    <a:pt x="106" y="190"/>
                  </a:lnTo>
                  <a:lnTo>
                    <a:pt x="113" y="182"/>
                  </a:lnTo>
                  <a:lnTo>
                    <a:pt x="113" y="190"/>
                  </a:lnTo>
                  <a:lnTo>
                    <a:pt x="129" y="198"/>
                  </a:lnTo>
                  <a:lnTo>
                    <a:pt x="129" y="175"/>
                  </a:lnTo>
                  <a:lnTo>
                    <a:pt x="136" y="182"/>
                  </a:lnTo>
                  <a:lnTo>
                    <a:pt x="136" y="167"/>
                  </a:lnTo>
                  <a:lnTo>
                    <a:pt x="151" y="182"/>
                  </a:lnTo>
                  <a:lnTo>
                    <a:pt x="159" y="160"/>
                  </a:lnTo>
                  <a:lnTo>
                    <a:pt x="166" y="167"/>
                  </a:lnTo>
                  <a:lnTo>
                    <a:pt x="166" y="160"/>
                  </a:lnTo>
                  <a:lnTo>
                    <a:pt x="182" y="152"/>
                  </a:lnTo>
                  <a:lnTo>
                    <a:pt x="189" y="137"/>
                  </a:lnTo>
                  <a:lnTo>
                    <a:pt x="182" y="145"/>
                  </a:lnTo>
                  <a:lnTo>
                    <a:pt x="182" y="15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74" name="Freeform 593"/>
            <p:cNvSpPr>
              <a:spLocks/>
            </p:cNvSpPr>
            <p:nvPr/>
          </p:nvSpPr>
          <p:spPr bwMode="auto">
            <a:xfrm>
              <a:off x="4155" y="1602"/>
              <a:ext cx="8" cy="8"/>
            </a:xfrm>
            <a:custGeom>
              <a:avLst/>
              <a:gdLst>
                <a:gd name="T0" fmla="*/ 8 w 8"/>
                <a:gd name="T1" fmla="*/ 0 h 8"/>
                <a:gd name="T2" fmla="*/ 0 w 8"/>
                <a:gd name="T3" fmla="*/ 0 h 8"/>
                <a:gd name="T4" fmla="*/ 0 w 8"/>
                <a:gd name="T5" fmla="*/ 8 h 8"/>
                <a:gd name="T6" fmla="*/ 0 w 8"/>
                <a:gd name="T7" fmla="*/ 0 h 8"/>
                <a:gd name="T8" fmla="*/ 8 w 8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8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75" name="Freeform 594"/>
            <p:cNvSpPr>
              <a:spLocks/>
            </p:cNvSpPr>
            <p:nvPr/>
          </p:nvSpPr>
          <p:spPr bwMode="auto">
            <a:xfrm>
              <a:off x="4155" y="1602"/>
              <a:ext cx="8" cy="8"/>
            </a:xfrm>
            <a:custGeom>
              <a:avLst/>
              <a:gdLst>
                <a:gd name="T0" fmla="*/ 8 w 8"/>
                <a:gd name="T1" fmla="*/ 0 h 8"/>
                <a:gd name="T2" fmla="*/ 0 w 8"/>
                <a:gd name="T3" fmla="*/ 0 h 8"/>
                <a:gd name="T4" fmla="*/ 0 w 8"/>
                <a:gd name="T5" fmla="*/ 8 h 8"/>
                <a:gd name="T6" fmla="*/ 0 w 8"/>
                <a:gd name="T7" fmla="*/ 0 h 8"/>
                <a:gd name="T8" fmla="*/ 8 w 8"/>
                <a:gd name="T9" fmla="*/ 0 h 8"/>
                <a:gd name="T10" fmla="*/ 8 w 8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8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76" name="Freeform 595"/>
            <p:cNvSpPr>
              <a:spLocks/>
            </p:cNvSpPr>
            <p:nvPr/>
          </p:nvSpPr>
          <p:spPr bwMode="auto">
            <a:xfrm>
              <a:off x="3709" y="1982"/>
              <a:ext cx="227" cy="106"/>
            </a:xfrm>
            <a:custGeom>
              <a:avLst/>
              <a:gdLst>
                <a:gd name="T0" fmla="*/ 227 w 227"/>
                <a:gd name="T1" fmla="*/ 68 h 106"/>
                <a:gd name="T2" fmla="*/ 196 w 227"/>
                <a:gd name="T3" fmla="*/ 76 h 106"/>
                <a:gd name="T4" fmla="*/ 181 w 227"/>
                <a:gd name="T5" fmla="*/ 0 h 106"/>
                <a:gd name="T6" fmla="*/ 0 w 227"/>
                <a:gd name="T7" fmla="*/ 30 h 106"/>
                <a:gd name="T8" fmla="*/ 7 w 227"/>
                <a:gd name="T9" fmla="*/ 60 h 106"/>
                <a:gd name="T10" fmla="*/ 37 w 227"/>
                <a:gd name="T11" fmla="*/ 30 h 106"/>
                <a:gd name="T12" fmla="*/ 53 w 227"/>
                <a:gd name="T13" fmla="*/ 38 h 106"/>
                <a:gd name="T14" fmla="*/ 68 w 227"/>
                <a:gd name="T15" fmla="*/ 22 h 106"/>
                <a:gd name="T16" fmla="*/ 83 w 227"/>
                <a:gd name="T17" fmla="*/ 22 h 106"/>
                <a:gd name="T18" fmla="*/ 90 w 227"/>
                <a:gd name="T19" fmla="*/ 38 h 106"/>
                <a:gd name="T20" fmla="*/ 128 w 227"/>
                <a:gd name="T21" fmla="*/ 60 h 106"/>
                <a:gd name="T22" fmla="*/ 136 w 227"/>
                <a:gd name="T23" fmla="*/ 60 h 106"/>
                <a:gd name="T24" fmla="*/ 128 w 227"/>
                <a:gd name="T25" fmla="*/ 68 h 106"/>
                <a:gd name="T26" fmla="*/ 128 w 227"/>
                <a:gd name="T27" fmla="*/ 98 h 106"/>
                <a:gd name="T28" fmla="*/ 143 w 227"/>
                <a:gd name="T29" fmla="*/ 98 h 106"/>
                <a:gd name="T30" fmla="*/ 143 w 227"/>
                <a:gd name="T31" fmla="*/ 91 h 106"/>
                <a:gd name="T32" fmla="*/ 174 w 227"/>
                <a:gd name="T33" fmla="*/ 106 h 106"/>
                <a:gd name="T34" fmla="*/ 166 w 227"/>
                <a:gd name="T35" fmla="*/ 91 h 106"/>
                <a:gd name="T36" fmla="*/ 151 w 227"/>
                <a:gd name="T37" fmla="*/ 83 h 106"/>
                <a:gd name="T38" fmla="*/ 151 w 227"/>
                <a:gd name="T39" fmla="*/ 76 h 106"/>
                <a:gd name="T40" fmla="*/ 166 w 227"/>
                <a:gd name="T41" fmla="*/ 83 h 106"/>
                <a:gd name="T42" fmla="*/ 151 w 227"/>
                <a:gd name="T43" fmla="*/ 53 h 106"/>
                <a:gd name="T44" fmla="*/ 159 w 227"/>
                <a:gd name="T45" fmla="*/ 53 h 106"/>
                <a:gd name="T46" fmla="*/ 159 w 227"/>
                <a:gd name="T47" fmla="*/ 45 h 106"/>
                <a:gd name="T48" fmla="*/ 143 w 227"/>
                <a:gd name="T49" fmla="*/ 30 h 106"/>
                <a:gd name="T50" fmla="*/ 151 w 227"/>
                <a:gd name="T51" fmla="*/ 38 h 106"/>
                <a:gd name="T52" fmla="*/ 159 w 227"/>
                <a:gd name="T53" fmla="*/ 15 h 106"/>
                <a:gd name="T54" fmla="*/ 166 w 227"/>
                <a:gd name="T55" fmla="*/ 22 h 106"/>
                <a:gd name="T56" fmla="*/ 166 w 227"/>
                <a:gd name="T57" fmla="*/ 7 h 106"/>
                <a:gd name="T58" fmla="*/ 174 w 227"/>
                <a:gd name="T59" fmla="*/ 7 h 106"/>
                <a:gd name="T60" fmla="*/ 174 w 227"/>
                <a:gd name="T61" fmla="*/ 22 h 106"/>
                <a:gd name="T62" fmla="*/ 166 w 227"/>
                <a:gd name="T63" fmla="*/ 22 h 106"/>
                <a:gd name="T64" fmla="*/ 166 w 227"/>
                <a:gd name="T65" fmla="*/ 38 h 106"/>
                <a:gd name="T66" fmla="*/ 174 w 227"/>
                <a:gd name="T67" fmla="*/ 38 h 106"/>
                <a:gd name="T68" fmla="*/ 166 w 227"/>
                <a:gd name="T69" fmla="*/ 45 h 106"/>
                <a:gd name="T70" fmla="*/ 174 w 227"/>
                <a:gd name="T71" fmla="*/ 60 h 106"/>
                <a:gd name="T72" fmla="*/ 166 w 227"/>
                <a:gd name="T73" fmla="*/ 53 h 106"/>
                <a:gd name="T74" fmla="*/ 166 w 227"/>
                <a:gd name="T75" fmla="*/ 60 h 106"/>
                <a:gd name="T76" fmla="*/ 174 w 227"/>
                <a:gd name="T77" fmla="*/ 68 h 106"/>
                <a:gd name="T78" fmla="*/ 174 w 227"/>
                <a:gd name="T79" fmla="*/ 60 h 106"/>
                <a:gd name="T80" fmla="*/ 181 w 227"/>
                <a:gd name="T81" fmla="*/ 68 h 106"/>
                <a:gd name="T82" fmla="*/ 166 w 227"/>
                <a:gd name="T83" fmla="*/ 68 h 106"/>
                <a:gd name="T84" fmla="*/ 174 w 227"/>
                <a:gd name="T85" fmla="*/ 76 h 106"/>
                <a:gd name="T86" fmla="*/ 166 w 227"/>
                <a:gd name="T87" fmla="*/ 76 h 106"/>
                <a:gd name="T88" fmla="*/ 174 w 227"/>
                <a:gd name="T89" fmla="*/ 83 h 106"/>
                <a:gd name="T90" fmla="*/ 196 w 227"/>
                <a:gd name="T91" fmla="*/ 83 h 106"/>
                <a:gd name="T92" fmla="*/ 204 w 227"/>
                <a:gd name="T93" fmla="*/ 91 h 106"/>
                <a:gd name="T94" fmla="*/ 196 w 227"/>
                <a:gd name="T95" fmla="*/ 106 h 106"/>
                <a:gd name="T96" fmla="*/ 212 w 227"/>
                <a:gd name="T97" fmla="*/ 106 h 106"/>
                <a:gd name="T98" fmla="*/ 219 w 227"/>
                <a:gd name="T99" fmla="*/ 98 h 106"/>
                <a:gd name="T100" fmla="*/ 227 w 227"/>
                <a:gd name="T101" fmla="*/ 6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27" h="106">
                  <a:moveTo>
                    <a:pt x="227" y="68"/>
                  </a:moveTo>
                  <a:lnTo>
                    <a:pt x="196" y="76"/>
                  </a:lnTo>
                  <a:lnTo>
                    <a:pt x="181" y="0"/>
                  </a:lnTo>
                  <a:lnTo>
                    <a:pt x="0" y="30"/>
                  </a:lnTo>
                  <a:lnTo>
                    <a:pt x="7" y="60"/>
                  </a:lnTo>
                  <a:lnTo>
                    <a:pt x="37" y="30"/>
                  </a:lnTo>
                  <a:lnTo>
                    <a:pt x="53" y="38"/>
                  </a:lnTo>
                  <a:lnTo>
                    <a:pt x="68" y="22"/>
                  </a:lnTo>
                  <a:lnTo>
                    <a:pt x="83" y="22"/>
                  </a:lnTo>
                  <a:lnTo>
                    <a:pt x="90" y="38"/>
                  </a:lnTo>
                  <a:lnTo>
                    <a:pt x="128" y="60"/>
                  </a:lnTo>
                  <a:lnTo>
                    <a:pt x="136" y="60"/>
                  </a:lnTo>
                  <a:lnTo>
                    <a:pt x="128" y="68"/>
                  </a:lnTo>
                  <a:lnTo>
                    <a:pt x="128" y="98"/>
                  </a:lnTo>
                  <a:lnTo>
                    <a:pt x="143" y="98"/>
                  </a:lnTo>
                  <a:lnTo>
                    <a:pt x="143" y="91"/>
                  </a:lnTo>
                  <a:lnTo>
                    <a:pt x="174" y="106"/>
                  </a:lnTo>
                  <a:lnTo>
                    <a:pt x="166" y="91"/>
                  </a:lnTo>
                  <a:lnTo>
                    <a:pt x="151" y="83"/>
                  </a:lnTo>
                  <a:lnTo>
                    <a:pt x="151" y="76"/>
                  </a:lnTo>
                  <a:lnTo>
                    <a:pt x="166" y="83"/>
                  </a:lnTo>
                  <a:lnTo>
                    <a:pt x="151" y="53"/>
                  </a:lnTo>
                  <a:lnTo>
                    <a:pt x="159" y="53"/>
                  </a:lnTo>
                  <a:lnTo>
                    <a:pt x="159" y="45"/>
                  </a:lnTo>
                  <a:lnTo>
                    <a:pt x="143" y="30"/>
                  </a:lnTo>
                  <a:lnTo>
                    <a:pt x="151" y="38"/>
                  </a:lnTo>
                  <a:lnTo>
                    <a:pt x="159" y="15"/>
                  </a:lnTo>
                  <a:lnTo>
                    <a:pt x="166" y="22"/>
                  </a:lnTo>
                  <a:lnTo>
                    <a:pt x="166" y="7"/>
                  </a:lnTo>
                  <a:lnTo>
                    <a:pt x="174" y="7"/>
                  </a:lnTo>
                  <a:lnTo>
                    <a:pt x="174" y="22"/>
                  </a:lnTo>
                  <a:lnTo>
                    <a:pt x="166" y="22"/>
                  </a:lnTo>
                  <a:lnTo>
                    <a:pt x="166" y="38"/>
                  </a:lnTo>
                  <a:lnTo>
                    <a:pt x="174" y="38"/>
                  </a:lnTo>
                  <a:lnTo>
                    <a:pt x="166" y="45"/>
                  </a:lnTo>
                  <a:lnTo>
                    <a:pt x="174" y="60"/>
                  </a:lnTo>
                  <a:lnTo>
                    <a:pt x="166" y="53"/>
                  </a:lnTo>
                  <a:lnTo>
                    <a:pt x="166" y="60"/>
                  </a:lnTo>
                  <a:lnTo>
                    <a:pt x="174" y="68"/>
                  </a:lnTo>
                  <a:lnTo>
                    <a:pt x="174" y="60"/>
                  </a:lnTo>
                  <a:lnTo>
                    <a:pt x="181" y="68"/>
                  </a:lnTo>
                  <a:lnTo>
                    <a:pt x="166" y="68"/>
                  </a:lnTo>
                  <a:lnTo>
                    <a:pt x="174" y="76"/>
                  </a:lnTo>
                  <a:lnTo>
                    <a:pt x="166" y="76"/>
                  </a:lnTo>
                  <a:lnTo>
                    <a:pt x="174" y="83"/>
                  </a:lnTo>
                  <a:lnTo>
                    <a:pt x="196" y="83"/>
                  </a:lnTo>
                  <a:lnTo>
                    <a:pt x="204" y="91"/>
                  </a:lnTo>
                  <a:lnTo>
                    <a:pt x="196" y="106"/>
                  </a:lnTo>
                  <a:lnTo>
                    <a:pt x="212" y="106"/>
                  </a:lnTo>
                  <a:lnTo>
                    <a:pt x="219" y="98"/>
                  </a:lnTo>
                  <a:lnTo>
                    <a:pt x="227" y="68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77" name="Freeform 596"/>
            <p:cNvSpPr>
              <a:spLocks/>
            </p:cNvSpPr>
            <p:nvPr/>
          </p:nvSpPr>
          <p:spPr bwMode="auto">
            <a:xfrm>
              <a:off x="3709" y="1982"/>
              <a:ext cx="227" cy="106"/>
            </a:xfrm>
            <a:custGeom>
              <a:avLst/>
              <a:gdLst>
                <a:gd name="T0" fmla="*/ 227 w 227"/>
                <a:gd name="T1" fmla="*/ 68 h 106"/>
                <a:gd name="T2" fmla="*/ 196 w 227"/>
                <a:gd name="T3" fmla="*/ 76 h 106"/>
                <a:gd name="T4" fmla="*/ 181 w 227"/>
                <a:gd name="T5" fmla="*/ 0 h 106"/>
                <a:gd name="T6" fmla="*/ 0 w 227"/>
                <a:gd name="T7" fmla="*/ 30 h 106"/>
                <a:gd name="T8" fmla="*/ 7 w 227"/>
                <a:gd name="T9" fmla="*/ 60 h 106"/>
                <a:gd name="T10" fmla="*/ 37 w 227"/>
                <a:gd name="T11" fmla="*/ 30 h 106"/>
                <a:gd name="T12" fmla="*/ 53 w 227"/>
                <a:gd name="T13" fmla="*/ 38 h 106"/>
                <a:gd name="T14" fmla="*/ 68 w 227"/>
                <a:gd name="T15" fmla="*/ 22 h 106"/>
                <a:gd name="T16" fmla="*/ 83 w 227"/>
                <a:gd name="T17" fmla="*/ 22 h 106"/>
                <a:gd name="T18" fmla="*/ 90 w 227"/>
                <a:gd name="T19" fmla="*/ 38 h 106"/>
                <a:gd name="T20" fmla="*/ 128 w 227"/>
                <a:gd name="T21" fmla="*/ 60 h 106"/>
                <a:gd name="T22" fmla="*/ 136 w 227"/>
                <a:gd name="T23" fmla="*/ 60 h 106"/>
                <a:gd name="T24" fmla="*/ 128 w 227"/>
                <a:gd name="T25" fmla="*/ 68 h 106"/>
                <a:gd name="T26" fmla="*/ 128 w 227"/>
                <a:gd name="T27" fmla="*/ 98 h 106"/>
                <a:gd name="T28" fmla="*/ 143 w 227"/>
                <a:gd name="T29" fmla="*/ 98 h 106"/>
                <a:gd name="T30" fmla="*/ 143 w 227"/>
                <a:gd name="T31" fmla="*/ 91 h 106"/>
                <a:gd name="T32" fmla="*/ 174 w 227"/>
                <a:gd name="T33" fmla="*/ 106 h 106"/>
                <a:gd name="T34" fmla="*/ 166 w 227"/>
                <a:gd name="T35" fmla="*/ 91 h 106"/>
                <a:gd name="T36" fmla="*/ 151 w 227"/>
                <a:gd name="T37" fmla="*/ 83 h 106"/>
                <a:gd name="T38" fmla="*/ 151 w 227"/>
                <a:gd name="T39" fmla="*/ 76 h 106"/>
                <a:gd name="T40" fmla="*/ 166 w 227"/>
                <a:gd name="T41" fmla="*/ 83 h 106"/>
                <a:gd name="T42" fmla="*/ 151 w 227"/>
                <a:gd name="T43" fmla="*/ 53 h 106"/>
                <a:gd name="T44" fmla="*/ 159 w 227"/>
                <a:gd name="T45" fmla="*/ 53 h 106"/>
                <a:gd name="T46" fmla="*/ 159 w 227"/>
                <a:gd name="T47" fmla="*/ 45 h 106"/>
                <a:gd name="T48" fmla="*/ 143 w 227"/>
                <a:gd name="T49" fmla="*/ 30 h 106"/>
                <a:gd name="T50" fmla="*/ 151 w 227"/>
                <a:gd name="T51" fmla="*/ 38 h 106"/>
                <a:gd name="T52" fmla="*/ 159 w 227"/>
                <a:gd name="T53" fmla="*/ 15 h 106"/>
                <a:gd name="T54" fmla="*/ 166 w 227"/>
                <a:gd name="T55" fmla="*/ 22 h 106"/>
                <a:gd name="T56" fmla="*/ 166 w 227"/>
                <a:gd name="T57" fmla="*/ 7 h 106"/>
                <a:gd name="T58" fmla="*/ 174 w 227"/>
                <a:gd name="T59" fmla="*/ 7 h 106"/>
                <a:gd name="T60" fmla="*/ 174 w 227"/>
                <a:gd name="T61" fmla="*/ 22 h 106"/>
                <a:gd name="T62" fmla="*/ 166 w 227"/>
                <a:gd name="T63" fmla="*/ 22 h 106"/>
                <a:gd name="T64" fmla="*/ 166 w 227"/>
                <a:gd name="T65" fmla="*/ 38 h 106"/>
                <a:gd name="T66" fmla="*/ 174 w 227"/>
                <a:gd name="T67" fmla="*/ 38 h 106"/>
                <a:gd name="T68" fmla="*/ 166 w 227"/>
                <a:gd name="T69" fmla="*/ 45 h 106"/>
                <a:gd name="T70" fmla="*/ 174 w 227"/>
                <a:gd name="T71" fmla="*/ 60 h 106"/>
                <a:gd name="T72" fmla="*/ 166 w 227"/>
                <a:gd name="T73" fmla="*/ 53 h 106"/>
                <a:gd name="T74" fmla="*/ 166 w 227"/>
                <a:gd name="T75" fmla="*/ 60 h 106"/>
                <a:gd name="T76" fmla="*/ 174 w 227"/>
                <a:gd name="T77" fmla="*/ 68 h 106"/>
                <a:gd name="T78" fmla="*/ 174 w 227"/>
                <a:gd name="T79" fmla="*/ 60 h 106"/>
                <a:gd name="T80" fmla="*/ 181 w 227"/>
                <a:gd name="T81" fmla="*/ 68 h 106"/>
                <a:gd name="T82" fmla="*/ 166 w 227"/>
                <a:gd name="T83" fmla="*/ 68 h 106"/>
                <a:gd name="T84" fmla="*/ 174 w 227"/>
                <a:gd name="T85" fmla="*/ 76 h 106"/>
                <a:gd name="T86" fmla="*/ 166 w 227"/>
                <a:gd name="T87" fmla="*/ 76 h 106"/>
                <a:gd name="T88" fmla="*/ 174 w 227"/>
                <a:gd name="T89" fmla="*/ 83 h 106"/>
                <a:gd name="T90" fmla="*/ 196 w 227"/>
                <a:gd name="T91" fmla="*/ 83 h 106"/>
                <a:gd name="T92" fmla="*/ 204 w 227"/>
                <a:gd name="T93" fmla="*/ 91 h 106"/>
                <a:gd name="T94" fmla="*/ 196 w 227"/>
                <a:gd name="T95" fmla="*/ 106 h 106"/>
                <a:gd name="T96" fmla="*/ 212 w 227"/>
                <a:gd name="T97" fmla="*/ 106 h 106"/>
                <a:gd name="T98" fmla="*/ 219 w 227"/>
                <a:gd name="T99" fmla="*/ 98 h 106"/>
                <a:gd name="T100" fmla="*/ 227 w 227"/>
                <a:gd name="T101" fmla="*/ 68 h 106"/>
                <a:gd name="T102" fmla="*/ 227 w 227"/>
                <a:gd name="T103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7" h="106">
                  <a:moveTo>
                    <a:pt x="227" y="68"/>
                  </a:moveTo>
                  <a:lnTo>
                    <a:pt x="196" y="76"/>
                  </a:lnTo>
                  <a:lnTo>
                    <a:pt x="181" y="0"/>
                  </a:lnTo>
                  <a:lnTo>
                    <a:pt x="0" y="30"/>
                  </a:lnTo>
                  <a:lnTo>
                    <a:pt x="7" y="60"/>
                  </a:lnTo>
                  <a:lnTo>
                    <a:pt x="37" y="30"/>
                  </a:lnTo>
                  <a:lnTo>
                    <a:pt x="53" y="38"/>
                  </a:lnTo>
                  <a:lnTo>
                    <a:pt x="68" y="22"/>
                  </a:lnTo>
                  <a:lnTo>
                    <a:pt x="83" y="22"/>
                  </a:lnTo>
                  <a:lnTo>
                    <a:pt x="90" y="38"/>
                  </a:lnTo>
                  <a:lnTo>
                    <a:pt x="128" y="60"/>
                  </a:lnTo>
                  <a:lnTo>
                    <a:pt x="136" y="60"/>
                  </a:lnTo>
                  <a:lnTo>
                    <a:pt x="128" y="68"/>
                  </a:lnTo>
                  <a:lnTo>
                    <a:pt x="128" y="98"/>
                  </a:lnTo>
                  <a:lnTo>
                    <a:pt x="143" y="98"/>
                  </a:lnTo>
                  <a:lnTo>
                    <a:pt x="143" y="91"/>
                  </a:lnTo>
                  <a:lnTo>
                    <a:pt x="174" y="106"/>
                  </a:lnTo>
                  <a:lnTo>
                    <a:pt x="166" y="91"/>
                  </a:lnTo>
                  <a:lnTo>
                    <a:pt x="151" y="83"/>
                  </a:lnTo>
                  <a:lnTo>
                    <a:pt x="151" y="76"/>
                  </a:lnTo>
                  <a:lnTo>
                    <a:pt x="166" y="83"/>
                  </a:lnTo>
                  <a:lnTo>
                    <a:pt x="151" y="53"/>
                  </a:lnTo>
                  <a:lnTo>
                    <a:pt x="159" y="53"/>
                  </a:lnTo>
                  <a:lnTo>
                    <a:pt x="159" y="45"/>
                  </a:lnTo>
                  <a:lnTo>
                    <a:pt x="143" y="30"/>
                  </a:lnTo>
                  <a:lnTo>
                    <a:pt x="151" y="38"/>
                  </a:lnTo>
                  <a:lnTo>
                    <a:pt x="159" y="15"/>
                  </a:lnTo>
                  <a:lnTo>
                    <a:pt x="166" y="22"/>
                  </a:lnTo>
                  <a:lnTo>
                    <a:pt x="166" y="7"/>
                  </a:lnTo>
                  <a:lnTo>
                    <a:pt x="174" y="7"/>
                  </a:lnTo>
                  <a:lnTo>
                    <a:pt x="174" y="22"/>
                  </a:lnTo>
                  <a:lnTo>
                    <a:pt x="166" y="22"/>
                  </a:lnTo>
                  <a:lnTo>
                    <a:pt x="166" y="38"/>
                  </a:lnTo>
                  <a:lnTo>
                    <a:pt x="174" y="38"/>
                  </a:lnTo>
                  <a:lnTo>
                    <a:pt x="166" y="45"/>
                  </a:lnTo>
                  <a:lnTo>
                    <a:pt x="174" y="60"/>
                  </a:lnTo>
                  <a:lnTo>
                    <a:pt x="166" y="53"/>
                  </a:lnTo>
                  <a:lnTo>
                    <a:pt x="166" y="60"/>
                  </a:lnTo>
                  <a:lnTo>
                    <a:pt x="174" y="68"/>
                  </a:lnTo>
                  <a:lnTo>
                    <a:pt x="174" y="60"/>
                  </a:lnTo>
                  <a:lnTo>
                    <a:pt x="181" y="68"/>
                  </a:lnTo>
                  <a:lnTo>
                    <a:pt x="166" y="68"/>
                  </a:lnTo>
                  <a:lnTo>
                    <a:pt x="174" y="76"/>
                  </a:lnTo>
                  <a:lnTo>
                    <a:pt x="166" y="76"/>
                  </a:lnTo>
                  <a:lnTo>
                    <a:pt x="174" y="83"/>
                  </a:lnTo>
                  <a:lnTo>
                    <a:pt x="196" y="83"/>
                  </a:lnTo>
                  <a:lnTo>
                    <a:pt x="204" y="91"/>
                  </a:lnTo>
                  <a:lnTo>
                    <a:pt x="196" y="106"/>
                  </a:lnTo>
                  <a:lnTo>
                    <a:pt x="212" y="106"/>
                  </a:lnTo>
                  <a:lnTo>
                    <a:pt x="219" y="98"/>
                  </a:lnTo>
                  <a:lnTo>
                    <a:pt x="227" y="68"/>
                  </a:lnTo>
                  <a:lnTo>
                    <a:pt x="227" y="7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78" name="Freeform 597"/>
            <p:cNvSpPr>
              <a:spLocks/>
            </p:cNvSpPr>
            <p:nvPr/>
          </p:nvSpPr>
          <p:spPr bwMode="auto">
            <a:xfrm>
              <a:off x="3966" y="1724"/>
              <a:ext cx="166" cy="91"/>
            </a:xfrm>
            <a:custGeom>
              <a:avLst/>
              <a:gdLst>
                <a:gd name="T0" fmla="*/ 151 w 166"/>
                <a:gd name="T1" fmla="*/ 45 h 91"/>
                <a:gd name="T2" fmla="*/ 144 w 166"/>
                <a:gd name="T3" fmla="*/ 45 h 91"/>
                <a:gd name="T4" fmla="*/ 159 w 166"/>
                <a:gd name="T5" fmla="*/ 60 h 91"/>
                <a:gd name="T6" fmla="*/ 144 w 166"/>
                <a:gd name="T7" fmla="*/ 68 h 91"/>
                <a:gd name="T8" fmla="*/ 121 w 166"/>
                <a:gd name="T9" fmla="*/ 53 h 91"/>
                <a:gd name="T10" fmla="*/ 121 w 166"/>
                <a:gd name="T11" fmla="*/ 38 h 91"/>
                <a:gd name="T12" fmla="*/ 106 w 166"/>
                <a:gd name="T13" fmla="*/ 45 h 91"/>
                <a:gd name="T14" fmla="*/ 121 w 166"/>
                <a:gd name="T15" fmla="*/ 15 h 91"/>
                <a:gd name="T16" fmla="*/ 106 w 166"/>
                <a:gd name="T17" fmla="*/ 15 h 91"/>
                <a:gd name="T18" fmla="*/ 106 w 166"/>
                <a:gd name="T19" fmla="*/ 0 h 91"/>
                <a:gd name="T20" fmla="*/ 83 w 166"/>
                <a:gd name="T21" fmla="*/ 23 h 91"/>
                <a:gd name="T22" fmla="*/ 30 w 166"/>
                <a:gd name="T23" fmla="*/ 30 h 91"/>
                <a:gd name="T24" fmla="*/ 0 w 166"/>
                <a:gd name="T25" fmla="*/ 38 h 91"/>
                <a:gd name="T26" fmla="*/ 0 w 166"/>
                <a:gd name="T27" fmla="*/ 83 h 91"/>
                <a:gd name="T28" fmla="*/ 76 w 166"/>
                <a:gd name="T29" fmla="*/ 68 h 91"/>
                <a:gd name="T30" fmla="*/ 91 w 166"/>
                <a:gd name="T31" fmla="*/ 60 h 91"/>
                <a:gd name="T32" fmla="*/ 98 w 166"/>
                <a:gd name="T33" fmla="*/ 76 h 91"/>
                <a:gd name="T34" fmla="*/ 106 w 166"/>
                <a:gd name="T35" fmla="*/ 76 h 91"/>
                <a:gd name="T36" fmla="*/ 106 w 166"/>
                <a:gd name="T37" fmla="*/ 83 h 91"/>
                <a:gd name="T38" fmla="*/ 113 w 166"/>
                <a:gd name="T39" fmla="*/ 83 h 91"/>
                <a:gd name="T40" fmla="*/ 113 w 166"/>
                <a:gd name="T41" fmla="*/ 91 h 91"/>
                <a:gd name="T42" fmla="*/ 136 w 166"/>
                <a:gd name="T43" fmla="*/ 68 h 91"/>
                <a:gd name="T44" fmla="*/ 136 w 166"/>
                <a:gd name="T45" fmla="*/ 83 h 91"/>
                <a:gd name="T46" fmla="*/ 166 w 166"/>
                <a:gd name="T47" fmla="*/ 68 h 91"/>
                <a:gd name="T48" fmla="*/ 159 w 166"/>
                <a:gd name="T49" fmla="*/ 60 h 91"/>
                <a:gd name="T50" fmla="*/ 151 w 166"/>
                <a:gd name="T51" fmla="*/ 4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6" h="91">
                  <a:moveTo>
                    <a:pt x="151" y="45"/>
                  </a:moveTo>
                  <a:lnTo>
                    <a:pt x="144" y="45"/>
                  </a:lnTo>
                  <a:lnTo>
                    <a:pt x="159" y="60"/>
                  </a:lnTo>
                  <a:lnTo>
                    <a:pt x="144" y="68"/>
                  </a:lnTo>
                  <a:lnTo>
                    <a:pt x="121" y="53"/>
                  </a:lnTo>
                  <a:lnTo>
                    <a:pt x="121" y="38"/>
                  </a:lnTo>
                  <a:lnTo>
                    <a:pt x="106" y="45"/>
                  </a:lnTo>
                  <a:lnTo>
                    <a:pt x="121" y="15"/>
                  </a:lnTo>
                  <a:lnTo>
                    <a:pt x="106" y="15"/>
                  </a:lnTo>
                  <a:lnTo>
                    <a:pt x="106" y="0"/>
                  </a:lnTo>
                  <a:lnTo>
                    <a:pt x="83" y="23"/>
                  </a:lnTo>
                  <a:lnTo>
                    <a:pt x="30" y="30"/>
                  </a:lnTo>
                  <a:lnTo>
                    <a:pt x="0" y="38"/>
                  </a:lnTo>
                  <a:lnTo>
                    <a:pt x="0" y="83"/>
                  </a:lnTo>
                  <a:lnTo>
                    <a:pt x="76" y="68"/>
                  </a:lnTo>
                  <a:lnTo>
                    <a:pt x="91" y="60"/>
                  </a:lnTo>
                  <a:lnTo>
                    <a:pt x="98" y="76"/>
                  </a:lnTo>
                  <a:lnTo>
                    <a:pt x="106" y="76"/>
                  </a:lnTo>
                  <a:lnTo>
                    <a:pt x="106" y="83"/>
                  </a:lnTo>
                  <a:lnTo>
                    <a:pt x="113" y="83"/>
                  </a:lnTo>
                  <a:lnTo>
                    <a:pt x="113" y="91"/>
                  </a:lnTo>
                  <a:lnTo>
                    <a:pt x="136" y="68"/>
                  </a:lnTo>
                  <a:lnTo>
                    <a:pt x="136" y="83"/>
                  </a:lnTo>
                  <a:lnTo>
                    <a:pt x="166" y="68"/>
                  </a:lnTo>
                  <a:lnTo>
                    <a:pt x="159" y="60"/>
                  </a:lnTo>
                  <a:lnTo>
                    <a:pt x="151" y="45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79" name="Freeform 598"/>
            <p:cNvSpPr>
              <a:spLocks/>
            </p:cNvSpPr>
            <p:nvPr/>
          </p:nvSpPr>
          <p:spPr bwMode="auto">
            <a:xfrm>
              <a:off x="3966" y="1724"/>
              <a:ext cx="166" cy="91"/>
            </a:xfrm>
            <a:custGeom>
              <a:avLst/>
              <a:gdLst>
                <a:gd name="T0" fmla="*/ 151 w 166"/>
                <a:gd name="T1" fmla="*/ 45 h 91"/>
                <a:gd name="T2" fmla="*/ 144 w 166"/>
                <a:gd name="T3" fmla="*/ 45 h 91"/>
                <a:gd name="T4" fmla="*/ 159 w 166"/>
                <a:gd name="T5" fmla="*/ 60 h 91"/>
                <a:gd name="T6" fmla="*/ 144 w 166"/>
                <a:gd name="T7" fmla="*/ 68 h 91"/>
                <a:gd name="T8" fmla="*/ 121 w 166"/>
                <a:gd name="T9" fmla="*/ 53 h 91"/>
                <a:gd name="T10" fmla="*/ 121 w 166"/>
                <a:gd name="T11" fmla="*/ 38 h 91"/>
                <a:gd name="T12" fmla="*/ 106 w 166"/>
                <a:gd name="T13" fmla="*/ 45 h 91"/>
                <a:gd name="T14" fmla="*/ 121 w 166"/>
                <a:gd name="T15" fmla="*/ 15 h 91"/>
                <a:gd name="T16" fmla="*/ 106 w 166"/>
                <a:gd name="T17" fmla="*/ 15 h 91"/>
                <a:gd name="T18" fmla="*/ 106 w 166"/>
                <a:gd name="T19" fmla="*/ 0 h 91"/>
                <a:gd name="T20" fmla="*/ 83 w 166"/>
                <a:gd name="T21" fmla="*/ 23 h 91"/>
                <a:gd name="T22" fmla="*/ 30 w 166"/>
                <a:gd name="T23" fmla="*/ 30 h 91"/>
                <a:gd name="T24" fmla="*/ 0 w 166"/>
                <a:gd name="T25" fmla="*/ 38 h 91"/>
                <a:gd name="T26" fmla="*/ 0 w 166"/>
                <a:gd name="T27" fmla="*/ 83 h 91"/>
                <a:gd name="T28" fmla="*/ 76 w 166"/>
                <a:gd name="T29" fmla="*/ 68 h 91"/>
                <a:gd name="T30" fmla="*/ 91 w 166"/>
                <a:gd name="T31" fmla="*/ 60 h 91"/>
                <a:gd name="T32" fmla="*/ 98 w 166"/>
                <a:gd name="T33" fmla="*/ 76 h 91"/>
                <a:gd name="T34" fmla="*/ 106 w 166"/>
                <a:gd name="T35" fmla="*/ 76 h 91"/>
                <a:gd name="T36" fmla="*/ 106 w 166"/>
                <a:gd name="T37" fmla="*/ 83 h 91"/>
                <a:gd name="T38" fmla="*/ 113 w 166"/>
                <a:gd name="T39" fmla="*/ 83 h 91"/>
                <a:gd name="T40" fmla="*/ 113 w 166"/>
                <a:gd name="T41" fmla="*/ 91 h 91"/>
                <a:gd name="T42" fmla="*/ 136 w 166"/>
                <a:gd name="T43" fmla="*/ 68 h 91"/>
                <a:gd name="T44" fmla="*/ 136 w 166"/>
                <a:gd name="T45" fmla="*/ 83 h 91"/>
                <a:gd name="T46" fmla="*/ 166 w 166"/>
                <a:gd name="T47" fmla="*/ 68 h 91"/>
                <a:gd name="T48" fmla="*/ 159 w 166"/>
                <a:gd name="T49" fmla="*/ 60 h 91"/>
                <a:gd name="T50" fmla="*/ 151 w 166"/>
                <a:gd name="T51" fmla="*/ 45 h 91"/>
                <a:gd name="T52" fmla="*/ 151 w 166"/>
                <a:gd name="T53" fmla="*/ 53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6" h="91">
                  <a:moveTo>
                    <a:pt x="151" y="45"/>
                  </a:moveTo>
                  <a:lnTo>
                    <a:pt x="144" y="45"/>
                  </a:lnTo>
                  <a:lnTo>
                    <a:pt x="159" y="60"/>
                  </a:lnTo>
                  <a:lnTo>
                    <a:pt x="144" y="68"/>
                  </a:lnTo>
                  <a:lnTo>
                    <a:pt x="121" y="53"/>
                  </a:lnTo>
                  <a:lnTo>
                    <a:pt x="121" y="38"/>
                  </a:lnTo>
                  <a:lnTo>
                    <a:pt x="106" y="45"/>
                  </a:lnTo>
                  <a:lnTo>
                    <a:pt x="121" y="15"/>
                  </a:lnTo>
                  <a:lnTo>
                    <a:pt x="106" y="15"/>
                  </a:lnTo>
                  <a:lnTo>
                    <a:pt x="106" y="0"/>
                  </a:lnTo>
                  <a:lnTo>
                    <a:pt x="83" y="23"/>
                  </a:lnTo>
                  <a:lnTo>
                    <a:pt x="30" y="30"/>
                  </a:lnTo>
                  <a:lnTo>
                    <a:pt x="0" y="38"/>
                  </a:lnTo>
                  <a:lnTo>
                    <a:pt x="0" y="83"/>
                  </a:lnTo>
                  <a:lnTo>
                    <a:pt x="76" y="68"/>
                  </a:lnTo>
                  <a:lnTo>
                    <a:pt x="91" y="60"/>
                  </a:lnTo>
                  <a:lnTo>
                    <a:pt x="98" y="76"/>
                  </a:lnTo>
                  <a:lnTo>
                    <a:pt x="106" y="76"/>
                  </a:lnTo>
                  <a:lnTo>
                    <a:pt x="106" y="83"/>
                  </a:lnTo>
                  <a:lnTo>
                    <a:pt x="113" y="83"/>
                  </a:lnTo>
                  <a:lnTo>
                    <a:pt x="113" y="91"/>
                  </a:lnTo>
                  <a:lnTo>
                    <a:pt x="136" y="68"/>
                  </a:lnTo>
                  <a:lnTo>
                    <a:pt x="136" y="83"/>
                  </a:lnTo>
                  <a:lnTo>
                    <a:pt x="166" y="68"/>
                  </a:lnTo>
                  <a:lnTo>
                    <a:pt x="159" y="60"/>
                  </a:lnTo>
                  <a:lnTo>
                    <a:pt x="151" y="45"/>
                  </a:lnTo>
                  <a:lnTo>
                    <a:pt x="151" y="53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80" name="Freeform 599"/>
            <p:cNvSpPr>
              <a:spLocks/>
            </p:cNvSpPr>
            <p:nvPr/>
          </p:nvSpPr>
          <p:spPr bwMode="auto">
            <a:xfrm>
              <a:off x="3156" y="1572"/>
              <a:ext cx="288" cy="152"/>
            </a:xfrm>
            <a:custGeom>
              <a:avLst/>
              <a:gdLst>
                <a:gd name="T0" fmla="*/ 273 w 288"/>
                <a:gd name="T1" fmla="*/ 68 h 152"/>
                <a:gd name="T2" fmla="*/ 273 w 288"/>
                <a:gd name="T3" fmla="*/ 46 h 152"/>
                <a:gd name="T4" fmla="*/ 235 w 288"/>
                <a:gd name="T5" fmla="*/ 53 h 152"/>
                <a:gd name="T6" fmla="*/ 242 w 288"/>
                <a:gd name="T7" fmla="*/ 30 h 152"/>
                <a:gd name="T8" fmla="*/ 189 w 288"/>
                <a:gd name="T9" fmla="*/ 46 h 152"/>
                <a:gd name="T10" fmla="*/ 167 w 288"/>
                <a:gd name="T11" fmla="*/ 61 h 152"/>
                <a:gd name="T12" fmla="*/ 136 w 288"/>
                <a:gd name="T13" fmla="*/ 61 h 152"/>
                <a:gd name="T14" fmla="*/ 114 w 288"/>
                <a:gd name="T15" fmla="*/ 38 h 152"/>
                <a:gd name="T16" fmla="*/ 99 w 288"/>
                <a:gd name="T17" fmla="*/ 30 h 152"/>
                <a:gd name="T18" fmla="*/ 83 w 288"/>
                <a:gd name="T19" fmla="*/ 46 h 152"/>
                <a:gd name="T20" fmla="*/ 91 w 288"/>
                <a:gd name="T21" fmla="*/ 15 h 152"/>
                <a:gd name="T22" fmla="*/ 114 w 288"/>
                <a:gd name="T23" fmla="*/ 8 h 152"/>
                <a:gd name="T24" fmla="*/ 99 w 288"/>
                <a:gd name="T25" fmla="*/ 0 h 152"/>
                <a:gd name="T26" fmla="*/ 61 w 288"/>
                <a:gd name="T27" fmla="*/ 30 h 152"/>
                <a:gd name="T28" fmla="*/ 0 w 288"/>
                <a:gd name="T29" fmla="*/ 68 h 152"/>
                <a:gd name="T30" fmla="*/ 15 w 288"/>
                <a:gd name="T31" fmla="*/ 76 h 152"/>
                <a:gd name="T32" fmla="*/ 106 w 288"/>
                <a:gd name="T33" fmla="*/ 99 h 152"/>
                <a:gd name="T34" fmla="*/ 106 w 288"/>
                <a:gd name="T35" fmla="*/ 106 h 152"/>
                <a:gd name="T36" fmla="*/ 121 w 288"/>
                <a:gd name="T37" fmla="*/ 114 h 152"/>
                <a:gd name="T38" fmla="*/ 114 w 288"/>
                <a:gd name="T39" fmla="*/ 137 h 152"/>
                <a:gd name="T40" fmla="*/ 129 w 288"/>
                <a:gd name="T41" fmla="*/ 129 h 152"/>
                <a:gd name="T42" fmla="*/ 129 w 288"/>
                <a:gd name="T43" fmla="*/ 152 h 152"/>
                <a:gd name="T44" fmla="*/ 159 w 288"/>
                <a:gd name="T45" fmla="*/ 91 h 152"/>
                <a:gd name="T46" fmla="*/ 159 w 288"/>
                <a:gd name="T47" fmla="*/ 114 h 152"/>
                <a:gd name="T48" fmla="*/ 174 w 288"/>
                <a:gd name="T49" fmla="*/ 91 h 152"/>
                <a:gd name="T50" fmla="*/ 174 w 288"/>
                <a:gd name="T51" fmla="*/ 114 h 152"/>
                <a:gd name="T52" fmla="*/ 189 w 288"/>
                <a:gd name="T53" fmla="*/ 91 h 152"/>
                <a:gd name="T54" fmla="*/ 212 w 288"/>
                <a:gd name="T55" fmla="*/ 84 h 152"/>
                <a:gd name="T56" fmla="*/ 220 w 288"/>
                <a:gd name="T57" fmla="*/ 76 h 152"/>
                <a:gd name="T58" fmla="*/ 258 w 288"/>
                <a:gd name="T59" fmla="*/ 91 h 152"/>
                <a:gd name="T60" fmla="*/ 258 w 288"/>
                <a:gd name="T61" fmla="*/ 76 h 152"/>
                <a:gd name="T62" fmla="*/ 288 w 288"/>
                <a:gd name="T63" fmla="*/ 76 h 152"/>
                <a:gd name="T64" fmla="*/ 273 w 288"/>
                <a:gd name="T65" fmla="*/ 68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88" h="152">
                  <a:moveTo>
                    <a:pt x="273" y="68"/>
                  </a:moveTo>
                  <a:lnTo>
                    <a:pt x="273" y="46"/>
                  </a:lnTo>
                  <a:lnTo>
                    <a:pt x="235" y="53"/>
                  </a:lnTo>
                  <a:lnTo>
                    <a:pt x="242" y="30"/>
                  </a:lnTo>
                  <a:lnTo>
                    <a:pt x="189" y="46"/>
                  </a:lnTo>
                  <a:lnTo>
                    <a:pt x="167" y="61"/>
                  </a:lnTo>
                  <a:lnTo>
                    <a:pt x="136" y="61"/>
                  </a:lnTo>
                  <a:lnTo>
                    <a:pt x="114" y="38"/>
                  </a:lnTo>
                  <a:lnTo>
                    <a:pt x="99" y="30"/>
                  </a:lnTo>
                  <a:lnTo>
                    <a:pt x="83" y="46"/>
                  </a:lnTo>
                  <a:lnTo>
                    <a:pt x="91" y="15"/>
                  </a:lnTo>
                  <a:lnTo>
                    <a:pt x="114" y="8"/>
                  </a:lnTo>
                  <a:lnTo>
                    <a:pt x="99" y="0"/>
                  </a:lnTo>
                  <a:lnTo>
                    <a:pt x="61" y="30"/>
                  </a:lnTo>
                  <a:lnTo>
                    <a:pt x="0" y="68"/>
                  </a:lnTo>
                  <a:lnTo>
                    <a:pt x="15" y="76"/>
                  </a:lnTo>
                  <a:lnTo>
                    <a:pt x="106" y="99"/>
                  </a:lnTo>
                  <a:lnTo>
                    <a:pt x="106" y="106"/>
                  </a:lnTo>
                  <a:lnTo>
                    <a:pt x="121" y="114"/>
                  </a:lnTo>
                  <a:lnTo>
                    <a:pt x="114" y="137"/>
                  </a:lnTo>
                  <a:lnTo>
                    <a:pt x="129" y="129"/>
                  </a:lnTo>
                  <a:lnTo>
                    <a:pt x="129" y="152"/>
                  </a:lnTo>
                  <a:lnTo>
                    <a:pt x="159" y="91"/>
                  </a:lnTo>
                  <a:lnTo>
                    <a:pt x="159" y="114"/>
                  </a:lnTo>
                  <a:lnTo>
                    <a:pt x="174" y="91"/>
                  </a:lnTo>
                  <a:lnTo>
                    <a:pt x="174" y="114"/>
                  </a:lnTo>
                  <a:lnTo>
                    <a:pt x="189" y="91"/>
                  </a:lnTo>
                  <a:lnTo>
                    <a:pt x="212" y="84"/>
                  </a:lnTo>
                  <a:lnTo>
                    <a:pt x="220" y="76"/>
                  </a:lnTo>
                  <a:lnTo>
                    <a:pt x="258" y="91"/>
                  </a:lnTo>
                  <a:lnTo>
                    <a:pt x="258" y="76"/>
                  </a:lnTo>
                  <a:lnTo>
                    <a:pt x="288" y="76"/>
                  </a:lnTo>
                  <a:lnTo>
                    <a:pt x="273" y="68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81" name="Freeform 600"/>
            <p:cNvSpPr>
              <a:spLocks/>
            </p:cNvSpPr>
            <p:nvPr/>
          </p:nvSpPr>
          <p:spPr bwMode="auto">
            <a:xfrm>
              <a:off x="3156" y="1572"/>
              <a:ext cx="288" cy="152"/>
            </a:xfrm>
            <a:custGeom>
              <a:avLst/>
              <a:gdLst>
                <a:gd name="T0" fmla="*/ 273 w 288"/>
                <a:gd name="T1" fmla="*/ 68 h 152"/>
                <a:gd name="T2" fmla="*/ 273 w 288"/>
                <a:gd name="T3" fmla="*/ 46 h 152"/>
                <a:gd name="T4" fmla="*/ 235 w 288"/>
                <a:gd name="T5" fmla="*/ 53 h 152"/>
                <a:gd name="T6" fmla="*/ 242 w 288"/>
                <a:gd name="T7" fmla="*/ 30 h 152"/>
                <a:gd name="T8" fmla="*/ 189 w 288"/>
                <a:gd name="T9" fmla="*/ 46 h 152"/>
                <a:gd name="T10" fmla="*/ 167 w 288"/>
                <a:gd name="T11" fmla="*/ 61 h 152"/>
                <a:gd name="T12" fmla="*/ 136 w 288"/>
                <a:gd name="T13" fmla="*/ 61 h 152"/>
                <a:gd name="T14" fmla="*/ 114 w 288"/>
                <a:gd name="T15" fmla="*/ 38 h 152"/>
                <a:gd name="T16" fmla="*/ 99 w 288"/>
                <a:gd name="T17" fmla="*/ 30 h 152"/>
                <a:gd name="T18" fmla="*/ 83 w 288"/>
                <a:gd name="T19" fmla="*/ 46 h 152"/>
                <a:gd name="T20" fmla="*/ 91 w 288"/>
                <a:gd name="T21" fmla="*/ 15 h 152"/>
                <a:gd name="T22" fmla="*/ 114 w 288"/>
                <a:gd name="T23" fmla="*/ 8 h 152"/>
                <a:gd name="T24" fmla="*/ 99 w 288"/>
                <a:gd name="T25" fmla="*/ 0 h 152"/>
                <a:gd name="T26" fmla="*/ 61 w 288"/>
                <a:gd name="T27" fmla="*/ 30 h 152"/>
                <a:gd name="T28" fmla="*/ 0 w 288"/>
                <a:gd name="T29" fmla="*/ 68 h 152"/>
                <a:gd name="T30" fmla="*/ 15 w 288"/>
                <a:gd name="T31" fmla="*/ 76 h 152"/>
                <a:gd name="T32" fmla="*/ 106 w 288"/>
                <a:gd name="T33" fmla="*/ 99 h 152"/>
                <a:gd name="T34" fmla="*/ 106 w 288"/>
                <a:gd name="T35" fmla="*/ 106 h 152"/>
                <a:gd name="T36" fmla="*/ 121 w 288"/>
                <a:gd name="T37" fmla="*/ 114 h 152"/>
                <a:gd name="T38" fmla="*/ 114 w 288"/>
                <a:gd name="T39" fmla="*/ 137 h 152"/>
                <a:gd name="T40" fmla="*/ 129 w 288"/>
                <a:gd name="T41" fmla="*/ 129 h 152"/>
                <a:gd name="T42" fmla="*/ 129 w 288"/>
                <a:gd name="T43" fmla="*/ 152 h 152"/>
                <a:gd name="T44" fmla="*/ 159 w 288"/>
                <a:gd name="T45" fmla="*/ 91 h 152"/>
                <a:gd name="T46" fmla="*/ 159 w 288"/>
                <a:gd name="T47" fmla="*/ 114 h 152"/>
                <a:gd name="T48" fmla="*/ 174 w 288"/>
                <a:gd name="T49" fmla="*/ 91 h 152"/>
                <a:gd name="T50" fmla="*/ 174 w 288"/>
                <a:gd name="T51" fmla="*/ 114 h 152"/>
                <a:gd name="T52" fmla="*/ 189 w 288"/>
                <a:gd name="T53" fmla="*/ 91 h 152"/>
                <a:gd name="T54" fmla="*/ 212 w 288"/>
                <a:gd name="T55" fmla="*/ 84 h 152"/>
                <a:gd name="T56" fmla="*/ 220 w 288"/>
                <a:gd name="T57" fmla="*/ 76 h 152"/>
                <a:gd name="T58" fmla="*/ 258 w 288"/>
                <a:gd name="T59" fmla="*/ 91 h 152"/>
                <a:gd name="T60" fmla="*/ 258 w 288"/>
                <a:gd name="T61" fmla="*/ 76 h 152"/>
                <a:gd name="T62" fmla="*/ 288 w 288"/>
                <a:gd name="T63" fmla="*/ 76 h 152"/>
                <a:gd name="T64" fmla="*/ 273 w 288"/>
                <a:gd name="T65" fmla="*/ 68 h 152"/>
                <a:gd name="T66" fmla="*/ 273 w 288"/>
                <a:gd name="T67" fmla="*/ 7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88" h="152">
                  <a:moveTo>
                    <a:pt x="273" y="68"/>
                  </a:moveTo>
                  <a:lnTo>
                    <a:pt x="273" y="46"/>
                  </a:lnTo>
                  <a:lnTo>
                    <a:pt x="235" y="53"/>
                  </a:lnTo>
                  <a:lnTo>
                    <a:pt x="242" y="30"/>
                  </a:lnTo>
                  <a:lnTo>
                    <a:pt x="189" y="46"/>
                  </a:lnTo>
                  <a:lnTo>
                    <a:pt x="167" y="61"/>
                  </a:lnTo>
                  <a:lnTo>
                    <a:pt x="136" y="61"/>
                  </a:lnTo>
                  <a:lnTo>
                    <a:pt x="114" y="38"/>
                  </a:lnTo>
                  <a:lnTo>
                    <a:pt x="99" y="30"/>
                  </a:lnTo>
                  <a:lnTo>
                    <a:pt x="83" y="46"/>
                  </a:lnTo>
                  <a:lnTo>
                    <a:pt x="91" y="15"/>
                  </a:lnTo>
                  <a:lnTo>
                    <a:pt x="114" y="8"/>
                  </a:lnTo>
                  <a:lnTo>
                    <a:pt x="99" y="0"/>
                  </a:lnTo>
                  <a:lnTo>
                    <a:pt x="61" y="30"/>
                  </a:lnTo>
                  <a:lnTo>
                    <a:pt x="0" y="68"/>
                  </a:lnTo>
                  <a:lnTo>
                    <a:pt x="15" y="76"/>
                  </a:lnTo>
                  <a:lnTo>
                    <a:pt x="106" y="99"/>
                  </a:lnTo>
                  <a:lnTo>
                    <a:pt x="106" y="106"/>
                  </a:lnTo>
                  <a:lnTo>
                    <a:pt x="121" y="114"/>
                  </a:lnTo>
                  <a:lnTo>
                    <a:pt x="114" y="137"/>
                  </a:lnTo>
                  <a:lnTo>
                    <a:pt x="129" y="129"/>
                  </a:lnTo>
                  <a:lnTo>
                    <a:pt x="129" y="152"/>
                  </a:lnTo>
                  <a:lnTo>
                    <a:pt x="159" y="91"/>
                  </a:lnTo>
                  <a:lnTo>
                    <a:pt x="159" y="114"/>
                  </a:lnTo>
                  <a:lnTo>
                    <a:pt x="174" y="91"/>
                  </a:lnTo>
                  <a:lnTo>
                    <a:pt x="174" y="114"/>
                  </a:lnTo>
                  <a:lnTo>
                    <a:pt x="189" y="91"/>
                  </a:lnTo>
                  <a:lnTo>
                    <a:pt x="212" y="84"/>
                  </a:lnTo>
                  <a:lnTo>
                    <a:pt x="220" y="76"/>
                  </a:lnTo>
                  <a:lnTo>
                    <a:pt x="258" y="91"/>
                  </a:lnTo>
                  <a:lnTo>
                    <a:pt x="258" y="76"/>
                  </a:lnTo>
                  <a:lnTo>
                    <a:pt x="288" y="76"/>
                  </a:lnTo>
                  <a:lnTo>
                    <a:pt x="273" y="68"/>
                  </a:lnTo>
                  <a:lnTo>
                    <a:pt x="273" y="7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82" name="Freeform 601"/>
            <p:cNvSpPr>
              <a:spLocks/>
            </p:cNvSpPr>
            <p:nvPr/>
          </p:nvSpPr>
          <p:spPr bwMode="auto">
            <a:xfrm>
              <a:off x="3345" y="1663"/>
              <a:ext cx="197" cy="266"/>
            </a:xfrm>
            <a:custGeom>
              <a:avLst/>
              <a:gdLst>
                <a:gd name="T0" fmla="*/ 190 w 197"/>
                <a:gd name="T1" fmla="*/ 190 h 266"/>
                <a:gd name="T2" fmla="*/ 190 w 197"/>
                <a:gd name="T3" fmla="*/ 197 h 266"/>
                <a:gd name="T4" fmla="*/ 190 w 197"/>
                <a:gd name="T5" fmla="*/ 190 h 266"/>
                <a:gd name="T6" fmla="*/ 182 w 197"/>
                <a:gd name="T7" fmla="*/ 190 h 266"/>
                <a:gd name="T8" fmla="*/ 159 w 197"/>
                <a:gd name="T9" fmla="*/ 250 h 266"/>
                <a:gd name="T10" fmla="*/ 91 w 197"/>
                <a:gd name="T11" fmla="*/ 258 h 266"/>
                <a:gd name="T12" fmla="*/ 0 w 197"/>
                <a:gd name="T13" fmla="*/ 266 h 266"/>
                <a:gd name="T14" fmla="*/ 23 w 197"/>
                <a:gd name="T15" fmla="*/ 213 h 266"/>
                <a:gd name="T16" fmla="*/ 0 w 197"/>
                <a:gd name="T17" fmla="*/ 144 h 266"/>
                <a:gd name="T18" fmla="*/ 8 w 197"/>
                <a:gd name="T19" fmla="*/ 76 h 266"/>
                <a:gd name="T20" fmla="*/ 31 w 197"/>
                <a:gd name="T21" fmla="*/ 46 h 266"/>
                <a:gd name="T22" fmla="*/ 38 w 197"/>
                <a:gd name="T23" fmla="*/ 68 h 266"/>
                <a:gd name="T24" fmla="*/ 46 w 197"/>
                <a:gd name="T25" fmla="*/ 38 h 266"/>
                <a:gd name="T26" fmla="*/ 61 w 197"/>
                <a:gd name="T27" fmla="*/ 30 h 266"/>
                <a:gd name="T28" fmla="*/ 53 w 197"/>
                <a:gd name="T29" fmla="*/ 23 h 266"/>
                <a:gd name="T30" fmla="*/ 61 w 197"/>
                <a:gd name="T31" fmla="*/ 8 h 266"/>
                <a:gd name="T32" fmla="*/ 69 w 197"/>
                <a:gd name="T33" fmla="*/ 0 h 266"/>
                <a:gd name="T34" fmla="*/ 129 w 197"/>
                <a:gd name="T35" fmla="*/ 23 h 266"/>
                <a:gd name="T36" fmla="*/ 137 w 197"/>
                <a:gd name="T37" fmla="*/ 38 h 266"/>
                <a:gd name="T38" fmla="*/ 129 w 197"/>
                <a:gd name="T39" fmla="*/ 46 h 266"/>
                <a:gd name="T40" fmla="*/ 144 w 197"/>
                <a:gd name="T41" fmla="*/ 61 h 266"/>
                <a:gd name="T42" fmla="*/ 144 w 197"/>
                <a:gd name="T43" fmla="*/ 84 h 266"/>
                <a:gd name="T44" fmla="*/ 121 w 197"/>
                <a:gd name="T45" fmla="*/ 114 h 266"/>
                <a:gd name="T46" fmla="*/ 121 w 197"/>
                <a:gd name="T47" fmla="*/ 129 h 266"/>
                <a:gd name="T48" fmla="*/ 129 w 197"/>
                <a:gd name="T49" fmla="*/ 137 h 266"/>
                <a:gd name="T50" fmla="*/ 144 w 197"/>
                <a:gd name="T51" fmla="*/ 114 h 266"/>
                <a:gd name="T52" fmla="*/ 159 w 197"/>
                <a:gd name="T53" fmla="*/ 99 h 266"/>
                <a:gd name="T54" fmla="*/ 174 w 197"/>
                <a:gd name="T55" fmla="*/ 114 h 266"/>
                <a:gd name="T56" fmla="*/ 197 w 197"/>
                <a:gd name="T57" fmla="*/ 167 h 266"/>
                <a:gd name="T58" fmla="*/ 190 w 197"/>
                <a:gd name="T59" fmla="*/ 19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7" h="266">
                  <a:moveTo>
                    <a:pt x="190" y="190"/>
                  </a:moveTo>
                  <a:lnTo>
                    <a:pt x="190" y="197"/>
                  </a:lnTo>
                  <a:lnTo>
                    <a:pt x="190" y="190"/>
                  </a:lnTo>
                  <a:lnTo>
                    <a:pt x="182" y="190"/>
                  </a:lnTo>
                  <a:lnTo>
                    <a:pt x="159" y="250"/>
                  </a:lnTo>
                  <a:lnTo>
                    <a:pt x="91" y="258"/>
                  </a:lnTo>
                  <a:lnTo>
                    <a:pt x="0" y="266"/>
                  </a:lnTo>
                  <a:lnTo>
                    <a:pt x="23" y="213"/>
                  </a:lnTo>
                  <a:lnTo>
                    <a:pt x="0" y="144"/>
                  </a:lnTo>
                  <a:lnTo>
                    <a:pt x="8" y="76"/>
                  </a:lnTo>
                  <a:lnTo>
                    <a:pt x="31" y="46"/>
                  </a:lnTo>
                  <a:lnTo>
                    <a:pt x="38" y="68"/>
                  </a:lnTo>
                  <a:lnTo>
                    <a:pt x="46" y="38"/>
                  </a:lnTo>
                  <a:lnTo>
                    <a:pt x="61" y="30"/>
                  </a:lnTo>
                  <a:lnTo>
                    <a:pt x="53" y="23"/>
                  </a:lnTo>
                  <a:lnTo>
                    <a:pt x="61" y="8"/>
                  </a:lnTo>
                  <a:lnTo>
                    <a:pt x="69" y="0"/>
                  </a:lnTo>
                  <a:lnTo>
                    <a:pt x="129" y="23"/>
                  </a:lnTo>
                  <a:lnTo>
                    <a:pt x="137" y="38"/>
                  </a:lnTo>
                  <a:lnTo>
                    <a:pt x="129" y="46"/>
                  </a:lnTo>
                  <a:lnTo>
                    <a:pt x="144" y="61"/>
                  </a:lnTo>
                  <a:lnTo>
                    <a:pt x="144" y="84"/>
                  </a:lnTo>
                  <a:lnTo>
                    <a:pt x="121" y="114"/>
                  </a:lnTo>
                  <a:lnTo>
                    <a:pt x="121" y="129"/>
                  </a:lnTo>
                  <a:lnTo>
                    <a:pt x="129" y="137"/>
                  </a:lnTo>
                  <a:lnTo>
                    <a:pt x="144" y="114"/>
                  </a:lnTo>
                  <a:lnTo>
                    <a:pt x="159" y="99"/>
                  </a:lnTo>
                  <a:lnTo>
                    <a:pt x="174" y="114"/>
                  </a:lnTo>
                  <a:lnTo>
                    <a:pt x="197" y="167"/>
                  </a:lnTo>
                  <a:lnTo>
                    <a:pt x="190" y="190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83" name="Freeform 602"/>
            <p:cNvSpPr>
              <a:spLocks/>
            </p:cNvSpPr>
            <p:nvPr/>
          </p:nvSpPr>
          <p:spPr bwMode="auto">
            <a:xfrm>
              <a:off x="3345" y="1663"/>
              <a:ext cx="197" cy="266"/>
            </a:xfrm>
            <a:custGeom>
              <a:avLst/>
              <a:gdLst>
                <a:gd name="T0" fmla="*/ 190 w 197"/>
                <a:gd name="T1" fmla="*/ 190 h 266"/>
                <a:gd name="T2" fmla="*/ 190 w 197"/>
                <a:gd name="T3" fmla="*/ 197 h 266"/>
                <a:gd name="T4" fmla="*/ 190 w 197"/>
                <a:gd name="T5" fmla="*/ 190 h 266"/>
                <a:gd name="T6" fmla="*/ 182 w 197"/>
                <a:gd name="T7" fmla="*/ 190 h 266"/>
                <a:gd name="T8" fmla="*/ 159 w 197"/>
                <a:gd name="T9" fmla="*/ 250 h 266"/>
                <a:gd name="T10" fmla="*/ 91 w 197"/>
                <a:gd name="T11" fmla="*/ 258 h 266"/>
                <a:gd name="T12" fmla="*/ 0 w 197"/>
                <a:gd name="T13" fmla="*/ 266 h 266"/>
                <a:gd name="T14" fmla="*/ 23 w 197"/>
                <a:gd name="T15" fmla="*/ 213 h 266"/>
                <a:gd name="T16" fmla="*/ 0 w 197"/>
                <a:gd name="T17" fmla="*/ 144 h 266"/>
                <a:gd name="T18" fmla="*/ 8 w 197"/>
                <a:gd name="T19" fmla="*/ 76 h 266"/>
                <a:gd name="T20" fmla="*/ 31 w 197"/>
                <a:gd name="T21" fmla="*/ 46 h 266"/>
                <a:gd name="T22" fmla="*/ 38 w 197"/>
                <a:gd name="T23" fmla="*/ 68 h 266"/>
                <a:gd name="T24" fmla="*/ 46 w 197"/>
                <a:gd name="T25" fmla="*/ 38 h 266"/>
                <a:gd name="T26" fmla="*/ 61 w 197"/>
                <a:gd name="T27" fmla="*/ 30 h 266"/>
                <a:gd name="T28" fmla="*/ 53 w 197"/>
                <a:gd name="T29" fmla="*/ 23 h 266"/>
                <a:gd name="T30" fmla="*/ 61 w 197"/>
                <a:gd name="T31" fmla="*/ 8 h 266"/>
                <a:gd name="T32" fmla="*/ 69 w 197"/>
                <a:gd name="T33" fmla="*/ 0 h 266"/>
                <a:gd name="T34" fmla="*/ 129 w 197"/>
                <a:gd name="T35" fmla="*/ 23 h 266"/>
                <a:gd name="T36" fmla="*/ 137 w 197"/>
                <a:gd name="T37" fmla="*/ 38 h 266"/>
                <a:gd name="T38" fmla="*/ 129 w 197"/>
                <a:gd name="T39" fmla="*/ 46 h 266"/>
                <a:gd name="T40" fmla="*/ 144 w 197"/>
                <a:gd name="T41" fmla="*/ 61 h 266"/>
                <a:gd name="T42" fmla="*/ 144 w 197"/>
                <a:gd name="T43" fmla="*/ 84 h 266"/>
                <a:gd name="T44" fmla="*/ 121 w 197"/>
                <a:gd name="T45" fmla="*/ 114 h 266"/>
                <a:gd name="T46" fmla="*/ 121 w 197"/>
                <a:gd name="T47" fmla="*/ 129 h 266"/>
                <a:gd name="T48" fmla="*/ 129 w 197"/>
                <a:gd name="T49" fmla="*/ 137 h 266"/>
                <a:gd name="T50" fmla="*/ 144 w 197"/>
                <a:gd name="T51" fmla="*/ 114 h 266"/>
                <a:gd name="T52" fmla="*/ 159 w 197"/>
                <a:gd name="T53" fmla="*/ 99 h 266"/>
                <a:gd name="T54" fmla="*/ 174 w 197"/>
                <a:gd name="T55" fmla="*/ 114 h 266"/>
                <a:gd name="T56" fmla="*/ 197 w 197"/>
                <a:gd name="T57" fmla="*/ 167 h 266"/>
                <a:gd name="T58" fmla="*/ 190 w 197"/>
                <a:gd name="T59" fmla="*/ 190 h 266"/>
                <a:gd name="T60" fmla="*/ 190 w 197"/>
                <a:gd name="T61" fmla="*/ 197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7" h="266">
                  <a:moveTo>
                    <a:pt x="190" y="190"/>
                  </a:moveTo>
                  <a:lnTo>
                    <a:pt x="190" y="197"/>
                  </a:lnTo>
                  <a:lnTo>
                    <a:pt x="190" y="190"/>
                  </a:lnTo>
                  <a:lnTo>
                    <a:pt x="182" y="190"/>
                  </a:lnTo>
                  <a:lnTo>
                    <a:pt x="159" y="250"/>
                  </a:lnTo>
                  <a:lnTo>
                    <a:pt x="91" y="258"/>
                  </a:lnTo>
                  <a:lnTo>
                    <a:pt x="0" y="266"/>
                  </a:lnTo>
                  <a:lnTo>
                    <a:pt x="23" y="213"/>
                  </a:lnTo>
                  <a:lnTo>
                    <a:pt x="0" y="144"/>
                  </a:lnTo>
                  <a:lnTo>
                    <a:pt x="8" y="76"/>
                  </a:lnTo>
                  <a:lnTo>
                    <a:pt x="31" y="46"/>
                  </a:lnTo>
                  <a:lnTo>
                    <a:pt x="38" y="68"/>
                  </a:lnTo>
                  <a:lnTo>
                    <a:pt x="46" y="38"/>
                  </a:lnTo>
                  <a:lnTo>
                    <a:pt x="61" y="30"/>
                  </a:lnTo>
                  <a:lnTo>
                    <a:pt x="53" y="23"/>
                  </a:lnTo>
                  <a:lnTo>
                    <a:pt x="61" y="8"/>
                  </a:lnTo>
                  <a:lnTo>
                    <a:pt x="69" y="0"/>
                  </a:lnTo>
                  <a:lnTo>
                    <a:pt x="129" y="23"/>
                  </a:lnTo>
                  <a:lnTo>
                    <a:pt x="137" y="38"/>
                  </a:lnTo>
                  <a:lnTo>
                    <a:pt x="129" y="46"/>
                  </a:lnTo>
                  <a:lnTo>
                    <a:pt x="144" y="61"/>
                  </a:lnTo>
                  <a:lnTo>
                    <a:pt x="144" y="84"/>
                  </a:lnTo>
                  <a:lnTo>
                    <a:pt x="121" y="114"/>
                  </a:lnTo>
                  <a:lnTo>
                    <a:pt x="121" y="129"/>
                  </a:lnTo>
                  <a:lnTo>
                    <a:pt x="129" y="137"/>
                  </a:lnTo>
                  <a:lnTo>
                    <a:pt x="144" y="114"/>
                  </a:lnTo>
                  <a:lnTo>
                    <a:pt x="159" y="99"/>
                  </a:lnTo>
                  <a:lnTo>
                    <a:pt x="174" y="114"/>
                  </a:lnTo>
                  <a:lnTo>
                    <a:pt x="197" y="167"/>
                  </a:lnTo>
                  <a:lnTo>
                    <a:pt x="190" y="190"/>
                  </a:lnTo>
                  <a:lnTo>
                    <a:pt x="190" y="19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84" name="Freeform 603"/>
            <p:cNvSpPr>
              <a:spLocks/>
            </p:cNvSpPr>
            <p:nvPr/>
          </p:nvSpPr>
          <p:spPr bwMode="auto">
            <a:xfrm>
              <a:off x="2853" y="1466"/>
              <a:ext cx="333" cy="372"/>
            </a:xfrm>
            <a:custGeom>
              <a:avLst/>
              <a:gdLst>
                <a:gd name="T0" fmla="*/ 280 w 333"/>
                <a:gd name="T1" fmla="*/ 106 h 372"/>
                <a:gd name="T2" fmla="*/ 228 w 333"/>
                <a:gd name="T3" fmla="*/ 159 h 372"/>
                <a:gd name="T4" fmla="*/ 235 w 333"/>
                <a:gd name="T5" fmla="*/ 167 h 372"/>
                <a:gd name="T6" fmla="*/ 220 w 333"/>
                <a:gd name="T7" fmla="*/ 167 h 372"/>
                <a:gd name="T8" fmla="*/ 220 w 333"/>
                <a:gd name="T9" fmla="*/ 205 h 372"/>
                <a:gd name="T10" fmla="*/ 197 w 333"/>
                <a:gd name="T11" fmla="*/ 227 h 372"/>
                <a:gd name="T12" fmla="*/ 205 w 333"/>
                <a:gd name="T13" fmla="*/ 250 h 372"/>
                <a:gd name="T14" fmla="*/ 205 w 333"/>
                <a:gd name="T15" fmla="*/ 258 h 372"/>
                <a:gd name="T16" fmla="*/ 197 w 333"/>
                <a:gd name="T17" fmla="*/ 288 h 372"/>
                <a:gd name="T18" fmla="*/ 265 w 333"/>
                <a:gd name="T19" fmla="*/ 334 h 372"/>
                <a:gd name="T20" fmla="*/ 273 w 333"/>
                <a:gd name="T21" fmla="*/ 364 h 372"/>
                <a:gd name="T22" fmla="*/ 31 w 333"/>
                <a:gd name="T23" fmla="*/ 372 h 372"/>
                <a:gd name="T24" fmla="*/ 31 w 333"/>
                <a:gd name="T25" fmla="*/ 258 h 372"/>
                <a:gd name="T26" fmla="*/ 16 w 333"/>
                <a:gd name="T27" fmla="*/ 235 h 372"/>
                <a:gd name="T28" fmla="*/ 31 w 333"/>
                <a:gd name="T29" fmla="*/ 220 h 372"/>
                <a:gd name="T30" fmla="*/ 0 w 333"/>
                <a:gd name="T31" fmla="*/ 23 h 372"/>
                <a:gd name="T32" fmla="*/ 91 w 333"/>
                <a:gd name="T33" fmla="*/ 23 h 372"/>
                <a:gd name="T34" fmla="*/ 91 w 333"/>
                <a:gd name="T35" fmla="*/ 0 h 372"/>
                <a:gd name="T36" fmla="*/ 99 w 333"/>
                <a:gd name="T37" fmla="*/ 0 h 372"/>
                <a:gd name="T38" fmla="*/ 114 w 333"/>
                <a:gd name="T39" fmla="*/ 38 h 372"/>
                <a:gd name="T40" fmla="*/ 144 w 333"/>
                <a:gd name="T41" fmla="*/ 45 h 372"/>
                <a:gd name="T42" fmla="*/ 152 w 333"/>
                <a:gd name="T43" fmla="*/ 53 h 372"/>
                <a:gd name="T44" fmla="*/ 182 w 333"/>
                <a:gd name="T45" fmla="*/ 45 h 372"/>
                <a:gd name="T46" fmla="*/ 197 w 333"/>
                <a:gd name="T47" fmla="*/ 53 h 372"/>
                <a:gd name="T48" fmla="*/ 212 w 333"/>
                <a:gd name="T49" fmla="*/ 68 h 372"/>
                <a:gd name="T50" fmla="*/ 228 w 333"/>
                <a:gd name="T51" fmla="*/ 61 h 372"/>
                <a:gd name="T52" fmla="*/ 250 w 333"/>
                <a:gd name="T53" fmla="*/ 83 h 372"/>
                <a:gd name="T54" fmla="*/ 280 w 333"/>
                <a:gd name="T55" fmla="*/ 68 h 372"/>
                <a:gd name="T56" fmla="*/ 280 w 333"/>
                <a:gd name="T57" fmla="*/ 76 h 372"/>
                <a:gd name="T58" fmla="*/ 333 w 333"/>
                <a:gd name="T59" fmla="*/ 76 h 372"/>
                <a:gd name="T60" fmla="*/ 280 w 333"/>
                <a:gd name="T61" fmla="*/ 106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33" h="372">
                  <a:moveTo>
                    <a:pt x="280" y="106"/>
                  </a:moveTo>
                  <a:lnTo>
                    <a:pt x="228" y="159"/>
                  </a:lnTo>
                  <a:lnTo>
                    <a:pt x="235" y="167"/>
                  </a:lnTo>
                  <a:lnTo>
                    <a:pt x="220" y="167"/>
                  </a:lnTo>
                  <a:lnTo>
                    <a:pt x="220" y="205"/>
                  </a:lnTo>
                  <a:lnTo>
                    <a:pt x="197" y="227"/>
                  </a:lnTo>
                  <a:lnTo>
                    <a:pt x="205" y="250"/>
                  </a:lnTo>
                  <a:lnTo>
                    <a:pt x="205" y="258"/>
                  </a:lnTo>
                  <a:lnTo>
                    <a:pt x="197" y="288"/>
                  </a:lnTo>
                  <a:lnTo>
                    <a:pt x="265" y="334"/>
                  </a:lnTo>
                  <a:lnTo>
                    <a:pt x="273" y="364"/>
                  </a:lnTo>
                  <a:lnTo>
                    <a:pt x="31" y="372"/>
                  </a:lnTo>
                  <a:lnTo>
                    <a:pt x="31" y="258"/>
                  </a:lnTo>
                  <a:lnTo>
                    <a:pt x="16" y="235"/>
                  </a:lnTo>
                  <a:lnTo>
                    <a:pt x="31" y="220"/>
                  </a:lnTo>
                  <a:lnTo>
                    <a:pt x="0" y="23"/>
                  </a:lnTo>
                  <a:lnTo>
                    <a:pt x="91" y="23"/>
                  </a:lnTo>
                  <a:lnTo>
                    <a:pt x="91" y="0"/>
                  </a:lnTo>
                  <a:lnTo>
                    <a:pt x="99" y="0"/>
                  </a:lnTo>
                  <a:lnTo>
                    <a:pt x="114" y="38"/>
                  </a:lnTo>
                  <a:lnTo>
                    <a:pt x="144" y="45"/>
                  </a:lnTo>
                  <a:lnTo>
                    <a:pt x="152" y="53"/>
                  </a:lnTo>
                  <a:lnTo>
                    <a:pt x="182" y="45"/>
                  </a:lnTo>
                  <a:lnTo>
                    <a:pt x="197" y="53"/>
                  </a:lnTo>
                  <a:lnTo>
                    <a:pt x="212" y="68"/>
                  </a:lnTo>
                  <a:lnTo>
                    <a:pt x="228" y="61"/>
                  </a:lnTo>
                  <a:lnTo>
                    <a:pt x="250" y="83"/>
                  </a:lnTo>
                  <a:lnTo>
                    <a:pt x="280" y="68"/>
                  </a:lnTo>
                  <a:lnTo>
                    <a:pt x="280" y="76"/>
                  </a:lnTo>
                  <a:lnTo>
                    <a:pt x="333" y="76"/>
                  </a:lnTo>
                  <a:lnTo>
                    <a:pt x="280" y="106"/>
                  </a:lnTo>
                  <a:close/>
                </a:path>
              </a:pathLst>
            </a:custGeom>
            <a:solidFill>
              <a:srgbClr val="FF8C00"/>
            </a:solidFill>
            <a:ln w="12700">
              <a:solidFill>
                <a:srgbClr val="FF8C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85" name="Freeform 604"/>
            <p:cNvSpPr>
              <a:spLocks/>
            </p:cNvSpPr>
            <p:nvPr/>
          </p:nvSpPr>
          <p:spPr bwMode="auto">
            <a:xfrm>
              <a:off x="2853" y="1466"/>
              <a:ext cx="333" cy="372"/>
            </a:xfrm>
            <a:custGeom>
              <a:avLst/>
              <a:gdLst>
                <a:gd name="T0" fmla="*/ 280 w 333"/>
                <a:gd name="T1" fmla="*/ 106 h 372"/>
                <a:gd name="T2" fmla="*/ 228 w 333"/>
                <a:gd name="T3" fmla="*/ 159 h 372"/>
                <a:gd name="T4" fmla="*/ 235 w 333"/>
                <a:gd name="T5" fmla="*/ 167 h 372"/>
                <a:gd name="T6" fmla="*/ 220 w 333"/>
                <a:gd name="T7" fmla="*/ 167 h 372"/>
                <a:gd name="T8" fmla="*/ 220 w 333"/>
                <a:gd name="T9" fmla="*/ 205 h 372"/>
                <a:gd name="T10" fmla="*/ 197 w 333"/>
                <a:gd name="T11" fmla="*/ 227 h 372"/>
                <a:gd name="T12" fmla="*/ 205 w 333"/>
                <a:gd name="T13" fmla="*/ 250 h 372"/>
                <a:gd name="T14" fmla="*/ 205 w 333"/>
                <a:gd name="T15" fmla="*/ 258 h 372"/>
                <a:gd name="T16" fmla="*/ 197 w 333"/>
                <a:gd name="T17" fmla="*/ 288 h 372"/>
                <a:gd name="T18" fmla="*/ 265 w 333"/>
                <a:gd name="T19" fmla="*/ 334 h 372"/>
                <a:gd name="T20" fmla="*/ 273 w 333"/>
                <a:gd name="T21" fmla="*/ 364 h 372"/>
                <a:gd name="T22" fmla="*/ 31 w 333"/>
                <a:gd name="T23" fmla="*/ 372 h 372"/>
                <a:gd name="T24" fmla="*/ 31 w 333"/>
                <a:gd name="T25" fmla="*/ 258 h 372"/>
                <a:gd name="T26" fmla="*/ 16 w 333"/>
                <a:gd name="T27" fmla="*/ 235 h 372"/>
                <a:gd name="T28" fmla="*/ 31 w 333"/>
                <a:gd name="T29" fmla="*/ 220 h 372"/>
                <a:gd name="T30" fmla="*/ 0 w 333"/>
                <a:gd name="T31" fmla="*/ 23 h 372"/>
                <a:gd name="T32" fmla="*/ 91 w 333"/>
                <a:gd name="T33" fmla="*/ 23 h 372"/>
                <a:gd name="T34" fmla="*/ 91 w 333"/>
                <a:gd name="T35" fmla="*/ 0 h 372"/>
                <a:gd name="T36" fmla="*/ 99 w 333"/>
                <a:gd name="T37" fmla="*/ 0 h 372"/>
                <a:gd name="T38" fmla="*/ 114 w 333"/>
                <a:gd name="T39" fmla="*/ 38 h 372"/>
                <a:gd name="T40" fmla="*/ 144 w 333"/>
                <a:gd name="T41" fmla="*/ 45 h 372"/>
                <a:gd name="T42" fmla="*/ 152 w 333"/>
                <a:gd name="T43" fmla="*/ 53 h 372"/>
                <a:gd name="T44" fmla="*/ 182 w 333"/>
                <a:gd name="T45" fmla="*/ 45 h 372"/>
                <a:gd name="T46" fmla="*/ 197 w 333"/>
                <a:gd name="T47" fmla="*/ 53 h 372"/>
                <a:gd name="T48" fmla="*/ 212 w 333"/>
                <a:gd name="T49" fmla="*/ 68 h 372"/>
                <a:gd name="T50" fmla="*/ 228 w 333"/>
                <a:gd name="T51" fmla="*/ 61 h 372"/>
                <a:gd name="T52" fmla="*/ 250 w 333"/>
                <a:gd name="T53" fmla="*/ 83 h 372"/>
                <a:gd name="T54" fmla="*/ 280 w 333"/>
                <a:gd name="T55" fmla="*/ 68 h 372"/>
                <a:gd name="T56" fmla="*/ 280 w 333"/>
                <a:gd name="T57" fmla="*/ 76 h 372"/>
                <a:gd name="T58" fmla="*/ 333 w 333"/>
                <a:gd name="T59" fmla="*/ 76 h 372"/>
                <a:gd name="T60" fmla="*/ 280 w 333"/>
                <a:gd name="T61" fmla="*/ 106 h 372"/>
                <a:gd name="T62" fmla="*/ 280 w 333"/>
                <a:gd name="T63" fmla="*/ 114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3" h="372">
                  <a:moveTo>
                    <a:pt x="280" y="106"/>
                  </a:moveTo>
                  <a:lnTo>
                    <a:pt x="228" y="159"/>
                  </a:lnTo>
                  <a:lnTo>
                    <a:pt x="235" y="167"/>
                  </a:lnTo>
                  <a:lnTo>
                    <a:pt x="220" y="167"/>
                  </a:lnTo>
                  <a:lnTo>
                    <a:pt x="220" y="205"/>
                  </a:lnTo>
                  <a:lnTo>
                    <a:pt x="197" y="227"/>
                  </a:lnTo>
                  <a:lnTo>
                    <a:pt x="205" y="250"/>
                  </a:lnTo>
                  <a:lnTo>
                    <a:pt x="205" y="258"/>
                  </a:lnTo>
                  <a:lnTo>
                    <a:pt x="197" y="288"/>
                  </a:lnTo>
                  <a:lnTo>
                    <a:pt x="265" y="334"/>
                  </a:lnTo>
                  <a:lnTo>
                    <a:pt x="273" y="364"/>
                  </a:lnTo>
                  <a:lnTo>
                    <a:pt x="31" y="372"/>
                  </a:lnTo>
                  <a:lnTo>
                    <a:pt x="31" y="258"/>
                  </a:lnTo>
                  <a:lnTo>
                    <a:pt x="16" y="235"/>
                  </a:lnTo>
                  <a:lnTo>
                    <a:pt x="31" y="220"/>
                  </a:lnTo>
                  <a:lnTo>
                    <a:pt x="0" y="23"/>
                  </a:lnTo>
                  <a:lnTo>
                    <a:pt x="91" y="23"/>
                  </a:lnTo>
                  <a:lnTo>
                    <a:pt x="91" y="0"/>
                  </a:lnTo>
                  <a:lnTo>
                    <a:pt x="99" y="0"/>
                  </a:lnTo>
                  <a:lnTo>
                    <a:pt x="114" y="38"/>
                  </a:lnTo>
                  <a:lnTo>
                    <a:pt x="144" y="45"/>
                  </a:lnTo>
                  <a:lnTo>
                    <a:pt x="152" y="53"/>
                  </a:lnTo>
                  <a:lnTo>
                    <a:pt x="182" y="45"/>
                  </a:lnTo>
                  <a:lnTo>
                    <a:pt x="197" y="53"/>
                  </a:lnTo>
                  <a:lnTo>
                    <a:pt x="212" y="68"/>
                  </a:lnTo>
                  <a:lnTo>
                    <a:pt x="228" y="61"/>
                  </a:lnTo>
                  <a:lnTo>
                    <a:pt x="250" y="83"/>
                  </a:lnTo>
                  <a:lnTo>
                    <a:pt x="280" y="68"/>
                  </a:lnTo>
                  <a:lnTo>
                    <a:pt x="280" y="76"/>
                  </a:lnTo>
                  <a:lnTo>
                    <a:pt x="333" y="76"/>
                  </a:lnTo>
                  <a:lnTo>
                    <a:pt x="280" y="106"/>
                  </a:lnTo>
                  <a:lnTo>
                    <a:pt x="280" y="114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86" name="Freeform 605"/>
            <p:cNvSpPr>
              <a:spLocks/>
            </p:cNvSpPr>
            <p:nvPr/>
          </p:nvSpPr>
          <p:spPr bwMode="auto">
            <a:xfrm>
              <a:off x="3141" y="2369"/>
              <a:ext cx="182" cy="311"/>
            </a:xfrm>
            <a:custGeom>
              <a:avLst/>
              <a:gdLst>
                <a:gd name="T0" fmla="*/ 174 w 182"/>
                <a:gd name="T1" fmla="*/ 197 h 311"/>
                <a:gd name="T2" fmla="*/ 182 w 182"/>
                <a:gd name="T3" fmla="*/ 295 h 311"/>
                <a:gd name="T4" fmla="*/ 129 w 182"/>
                <a:gd name="T5" fmla="*/ 295 h 311"/>
                <a:gd name="T6" fmla="*/ 129 w 182"/>
                <a:gd name="T7" fmla="*/ 311 h 311"/>
                <a:gd name="T8" fmla="*/ 121 w 182"/>
                <a:gd name="T9" fmla="*/ 311 h 311"/>
                <a:gd name="T10" fmla="*/ 106 w 182"/>
                <a:gd name="T11" fmla="*/ 280 h 311"/>
                <a:gd name="T12" fmla="*/ 106 w 182"/>
                <a:gd name="T13" fmla="*/ 258 h 311"/>
                <a:gd name="T14" fmla="*/ 8 w 182"/>
                <a:gd name="T15" fmla="*/ 265 h 311"/>
                <a:gd name="T16" fmla="*/ 0 w 182"/>
                <a:gd name="T17" fmla="*/ 250 h 311"/>
                <a:gd name="T18" fmla="*/ 15 w 182"/>
                <a:gd name="T19" fmla="*/ 227 h 311"/>
                <a:gd name="T20" fmla="*/ 8 w 182"/>
                <a:gd name="T21" fmla="*/ 227 h 311"/>
                <a:gd name="T22" fmla="*/ 23 w 182"/>
                <a:gd name="T23" fmla="*/ 220 h 311"/>
                <a:gd name="T24" fmla="*/ 15 w 182"/>
                <a:gd name="T25" fmla="*/ 212 h 311"/>
                <a:gd name="T26" fmla="*/ 38 w 182"/>
                <a:gd name="T27" fmla="*/ 189 h 311"/>
                <a:gd name="T28" fmla="*/ 23 w 182"/>
                <a:gd name="T29" fmla="*/ 189 h 311"/>
                <a:gd name="T30" fmla="*/ 38 w 182"/>
                <a:gd name="T31" fmla="*/ 174 h 311"/>
                <a:gd name="T32" fmla="*/ 30 w 182"/>
                <a:gd name="T33" fmla="*/ 167 h 311"/>
                <a:gd name="T34" fmla="*/ 38 w 182"/>
                <a:gd name="T35" fmla="*/ 167 h 311"/>
                <a:gd name="T36" fmla="*/ 30 w 182"/>
                <a:gd name="T37" fmla="*/ 159 h 311"/>
                <a:gd name="T38" fmla="*/ 23 w 182"/>
                <a:gd name="T39" fmla="*/ 159 h 311"/>
                <a:gd name="T40" fmla="*/ 23 w 182"/>
                <a:gd name="T41" fmla="*/ 136 h 311"/>
                <a:gd name="T42" fmla="*/ 30 w 182"/>
                <a:gd name="T43" fmla="*/ 121 h 311"/>
                <a:gd name="T44" fmla="*/ 30 w 182"/>
                <a:gd name="T45" fmla="*/ 106 h 311"/>
                <a:gd name="T46" fmla="*/ 15 w 182"/>
                <a:gd name="T47" fmla="*/ 106 h 311"/>
                <a:gd name="T48" fmla="*/ 15 w 182"/>
                <a:gd name="T49" fmla="*/ 91 h 311"/>
                <a:gd name="T50" fmla="*/ 30 w 182"/>
                <a:gd name="T51" fmla="*/ 91 h 311"/>
                <a:gd name="T52" fmla="*/ 23 w 182"/>
                <a:gd name="T53" fmla="*/ 75 h 311"/>
                <a:gd name="T54" fmla="*/ 38 w 182"/>
                <a:gd name="T55" fmla="*/ 60 h 311"/>
                <a:gd name="T56" fmla="*/ 30 w 182"/>
                <a:gd name="T57" fmla="*/ 60 h 311"/>
                <a:gd name="T58" fmla="*/ 53 w 182"/>
                <a:gd name="T59" fmla="*/ 45 h 311"/>
                <a:gd name="T60" fmla="*/ 53 w 182"/>
                <a:gd name="T61" fmla="*/ 22 h 311"/>
                <a:gd name="T62" fmla="*/ 61 w 182"/>
                <a:gd name="T63" fmla="*/ 15 h 311"/>
                <a:gd name="T64" fmla="*/ 61 w 182"/>
                <a:gd name="T65" fmla="*/ 7 h 311"/>
                <a:gd name="T66" fmla="*/ 174 w 182"/>
                <a:gd name="T67" fmla="*/ 0 h 311"/>
                <a:gd name="T68" fmla="*/ 174 w 182"/>
                <a:gd name="T69" fmla="*/ 7 h 311"/>
                <a:gd name="T70" fmla="*/ 174 w 182"/>
                <a:gd name="T71" fmla="*/ 197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2" h="311">
                  <a:moveTo>
                    <a:pt x="174" y="197"/>
                  </a:moveTo>
                  <a:lnTo>
                    <a:pt x="182" y="295"/>
                  </a:lnTo>
                  <a:lnTo>
                    <a:pt x="129" y="295"/>
                  </a:lnTo>
                  <a:lnTo>
                    <a:pt x="129" y="311"/>
                  </a:lnTo>
                  <a:lnTo>
                    <a:pt x="121" y="311"/>
                  </a:lnTo>
                  <a:lnTo>
                    <a:pt x="106" y="280"/>
                  </a:lnTo>
                  <a:lnTo>
                    <a:pt x="106" y="258"/>
                  </a:lnTo>
                  <a:lnTo>
                    <a:pt x="8" y="265"/>
                  </a:lnTo>
                  <a:lnTo>
                    <a:pt x="0" y="250"/>
                  </a:lnTo>
                  <a:lnTo>
                    <a:pt x="15" y="227"/>
                  </a:lnTo>
                  <a:lnTo>
                    <a:pt x="8" y="227"/>
                  </a:lnTo>
                  <a:lnTo>
                    <a:pt x="23" y="220"/>
                  </a:lnTo>
                  <a:lnTo>
                    <a:pt x="15" y="212"/>
                  </a:lnTo>
                  <a:lnTo>
                    <a:pt x="38" y="189"/>
                  </a:lnTo>
                  <a:lnTo>
                    <a:pt x="23" y="189"/>
                  </a:lnTo>
                  <a:lnTo>
                    <a:pt x="38" y="174"/>
                  </a:lnTo>
                  <a:lnTo>
                    <a:pt x="30" y="167"/>
                  </a:lnTo>
                  <a:lnTo>
                    <a:pt x="38" y="167"/>
                  </a:lnTo>
                  <a:lnTo>
                    <a:pt x="30" y="159"/>
                  </a:lnTo>
                  <a:lnTo>
                    <a:pt x="23" y="159"/>
                  </a:lnTo>
                  <a:lnTo>
                    <a:pt x="23" y="136"/>
                  </a:lnTo>
                  <a:lnTo>
                    <a:pt x="30" y="121"/>
                  </a:lnTo>
                  <a:lnTo>
                    <a:pt x="30" y="106"/>
                  </a:lnTo>
                  <a:lnTo>
                    <a:pt x="15" y="106"/>
                  </a:lnTo>
                  <a:lnTo>
                    <a:pt x="15" y="91"/>
                  </a:lnTo>
                  <a:lnTo>
                    <a:pt x="30" y="91"/>
                  </a:lnTo>
                  <a:lnTo>
                    <a:pt x="23" y="75"/>
                  </a:lnTo>
                  <a:lnTo>
                    <a:pt x="38" y="60"/>
                  </a:lnTo>
                  <a:lnTo>
                    <a:pt x="30" y="60"/>
                  </a:lnTo>
                  <a:lnTo>
                    <a:pt x="53" y="45"/>
                  </a:lnTo>
                  <a:lnTo>
                    <a:pt x="53" y="22"/>
                  </a:lnTo>
                  <a:lnTo>
                    <a:pt x="61" y="15"/>
                  </a:lnTo>
                  <a:lnTo>
                    <a:pt x="61" y="7"/>
                  </a:lnTo>
                  <a:lnTo>
                    <a:pt x="174" y="0"/>
                  </a:lnTo>
                  <a:lnTo>
                    <a:pt x="174" y="7"/>
                  </a:lnTo>
                  <a:lnTo>
                    <a:pt x="174" y="197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87" name="Freeform 606"/>
            <p:cNvSpPr>
              <a:spLocks/>
            </p:cNvSpPr>
            <p:nvPr/>
          </p:nvSpPr>
          <p:spPr bwMode="auto">
            <a:xfrm>
              <a:off x="3141" y="2369"/>
              <a:ext cx="182" cy="311"/>
            </a:xfrm>
            <a:custGeom>
              <a:avLst/>
              <a:gdLst>
                <a:gd name="T0" fmla="*/ 174 w 182"/>
                <a:gd name="T1" fmla="*/ 197 h 311"/>
                <a:gd name="T2" fmla="*/ 182 w 182"/>
                <a:gd name="T3" fmla="*/ 295 h 311"/>
                <a:gd name="T4" fmla="*/ 129 w 182"/>
                <a:gd name="T5" fmla="*/ 295 h 311"/>
                <a:gd name="T6" fmla="*/ 129 w 182"/>
                <a:gd name="T7" fmla="*/ 311 h 311"/>
                <a:gd name="T8" fmla="*/ 121 w 182"/>
                <a:gd name="T9" fmla="*/ 311 h 311"/>
                <a:gd name="T10" fmla="*/ 106 w 182"/>
                <a:gd name="T11" fmla="*/ 280 h 311"/>
                <a:gd name="T12" fmla="*/ 106 w 182"/>
                <a:gd name="T13" fmla="*/ 258 h 311"/>
                <a:gd name="T14" fmla="*/ 8 w 182"/>
                <a:gd name="T15" fmla="*/ 265 h 311"/>
                <a:gd name="T16" fmla="*/ 0 w 182"/>
                <a:gd name="T17" fmla="*/ 250 h 311"/>
                <a:gd name="T18" fmla="*/ 15 w 182"/>
                <a:gd name="T19" fmla="*/ 227 h 311"/>
                <a:gd name="T20" fmla="*/ 8 w 182"/>
                <a:gd name="T21" fmla="*/ 227 h 311"/>
                <a:gd name="T22" fmla="*/ 23 w 182"/>
                <a:gd name="T23" fmla="*/ 220 h 311"/>
                <a:gd name="T24" fmla="*/ 15 w 182"/>
                <a:gd name="T25" fmla="*/ 212 h 311"/>
                <a:gd name="T26" fmla="*/ 38 w 182"/>
                <a:gd name="T27" fmla="*/ 189 h 311"/>
                <a:gd name="T28" fmla="*/ 23 w 182"/>
                <a:gd name="T29" fmla="*/ 189 h 311"/>
                <a:gd name="T30" fmla="*/ 38 w 182"/>
                <a:gd name="T31" fmla="*/ 174 h 311"/>
                <a:gd name="T32" fmla="*/ 30 w 182"/>
                <a:gd name="T33" fmla="*/ 167 h 311"/>
                <a:gd name="T34" fmla="*/ 38 w 182"/>
                <a:gd name="T35" fmla="*/ 167 h 311"/>
                <a:gd name="T36" fmla="*/ 30 w 182"/>
                <a:gd name="T37" fmla="*/ 159 h 311"/>
                <a:gd name="T38" fmla="*/ 23 w 182"/>
                <a:gd name="T39" fmla="*/ 159 h 311"/>
                <a:gd name="T40" fmla="*/ 23 w 182"/>
                <a:gd name="T41" fmla="*/ 136 h 311"/>
                <a:gd name="T42" fmla="*/ 30 w 182"/>
                <a:gd name="T43" fmla="*/ 121 h 311"/>
                <a:gd name="T44" fmla="*/ 30 w 182"/>
                <a:gd name="T45" fmla="*/ 106 h 311"/>
                <a:gd name="T46" fmla="*/ 15 w 182"/>
                <a:gd name="T47" fmla="*/ 106 h 311"/>
                <a:gd name="T48" fmla="*/ 15 w 182"/>
                <a:gd name="T49" fmla="*/ 91 h 311"/>
                <a:gd name="T50" fmla="*/ 30 w 182"/>
                <a:gd name="T51" fmla="*/ 91 h 311"/>
                <a:gd name="T52" fmla="*/ 23 w 182"/>
                <a:gd name="T53" fmla="*/ 75 h 311"/>
                <a:gd name="T54" fmla="*/ 38 w 182"/>
                <a:gd name="T55" fmla="*/ 60 h 311"/>
                <a:gd name="T56" fmla="*/ 30 w 182"/>
                <a:gd name="T57" fmla="*/ 60 h 311"/>
                <a:gd name="T58" fmla="*/ 53 w 182"/>
                <a:gd name="T59" fmla="*/ 45 h 311"/>
                <a:gd name="T60" fmla="*/ 53 w 182"/>
                <a:gd name="T61" fmla="*/ 22 h 311"/>
                <a:gd name="T62" fmla="*/ 61 w 182"/>
                <a:gd name="T63" fmla="*/ 15 h 311"/>
                <a:gd name="T64" fmla="*/ 61 w 182"/>
                <a:gd name="T65" fmla="*/ 7 h 311"/>
                <a:gd name="T66" fmla="*/ 174 w 182"/>
                <a:gd name="T67" fmla="*/ 0 h 311"/>
                <a:gd name="T68" fmla="*/ 174 w 182"/>
                <a:gd name="T69" fmla="*/ 7 h 311"/>
                <a:gd name="T70" fmla="*/ 174 w 182"/>
                <a:gd name="T71" fmla="*/ 197 h 311"/>
                <a:gd name="T72" fmla="*/ 174 w 182"/>
                <a:gd name="T73" fmla="*/ 204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82" h="311">
                  <a:moveTo>
                    <a:pt x="174" y="197"/>
                  </a:moveTo>
                  <a:lnTo>
                    <a:pt x="182" y="295"/>
                  </a:lnTo>
                  <a:lnTo>
                    <a:pt x="129" y="295"/>
                  </a:lnTo>
                  <a:lnTo>
                    <a:pt x="129" y="311"/>
                  </a:lnTo>
                  <a:lnTo>
                    <a:pt x="121" y="311"/>
                  </a:lnTo>
                  <a:lnTo>
                    <a:pt x="106" y="280"/>
                  </a:lnTo>
                  <a:lnTo>
                    <a:pt x="106" y="258"/>
                  </a:lnTo>
                  <a:lnTo>
                    <a:pt x="8" y="265"/>
                  </a:lnTo>
                  <a:lnTo>
                    <a:pt x="0" y="250"/>
                  </a:lnTo>
                  <a:lnTo>
                    <a:pt x="15" y="227"/>
                  </a:lnTo>
                  <a:lnTo>
                    <a:pt x="8" y="227"/>
                  </a:lnTo>
                  <a:lnTo>
                    <a:pt x="23" y="220"/>
                  </a:lnTo>
                  <a:lnTo>
                    <a:pt x="15" y="212"/>
                  </a:lnTo>
                  <a:lnTo>
                    <a:pt x="38" y="189"/>
                  </a:lnTo>
                  <a:lnTo>
                    <a:pt x="23" y="189"/>
                  </a:lnTo>
                  <a:lnTo>
                    <a:pt x="38" y="174"/>
                  </a:lnTo>
                  <a:lnTo>
                    <a:pt x="30" y="167"/>
                  </a:lnTo>
                  <a:lnTo>
                    <a:pt x="38" y="167"/>
                  </a:lnTo>
                  <a:lnTo>
                    <a:pt x="30" y="159"/>
                  </a:lnTo>
                  <a:lnTo>
                    <a:pt x="23" y="159"/>
                  </a:lnTo>
                  <a:lnTo>
                    <a:pt x="23" y="136"/>
                  </a:lnTo>
                  <a:lnTo>
                    <a:pt x="30" y="121"/>
                  </a:lnTo>
                  <a:lnTo>
                    <a:pt x="30" y="106"/>
                  </a:lnTo>
                  <a:lnTo>
                    <a:pt x="15" y="106"/>
                  </a:lnTo>
                  <a:lnTo>
                    <a:pt x="15" y="91"/>
                  </a:lnTo>
                  <a:lnTo>
                    <a:pt x="30" y="91"/>
                  </a:lnTo>
                  <a:lnTo>
                    <a:pt x="23" y="75"/>
                  </a:lnTo>
                  <a:lnTo>
                    <a:pt x="38" y="60"/>
                  </a:lnTo>
                  <a:lnTo>
                    <a:pt x="30" y="60"/>
                  </a:lnTo>
                  <a:lnTo>
                    <a:pt x="53" y="45"/>
                  </a:lnTo>
                  <a:lnTo>
                    <a:pt x="53" y="22"/>
                  </a:lnTo>
                  <a:lnTo>
                    <a:pt x="61" y="15"/>
                  </a:lnTo>
                  <a:lnTo>
                    <a:pt x="61" y="7"/>
                  </a:lnTo>
                  <a:lnTo>
                    <a:pt x="174" y="0"/>
                  </a:lnTo>
                  <a:lnTo>
                    <a:pt x="174" y="7"/>
                  </a:lnTo>
                  <a:lnTo>
                    <a:pt x="174" y="197"/>
                  </a:lnTo>
                  <a:lnTo>
                    <a:pt x="174" y="204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88" name="Freeform 607"/>
            <p:cNvSpPr>
              <a:spLocks/>
            </p:cNvSpPr>
            <p:nvPr/>
          </p:nvSpPr>
          <p:spPr bwMode="auto">
            <a:xfrm>
              <a:off x="2922" y="2020"/>
              <a:ext cx="333" cy="296"/>
            </a:xfrm>
            <a:custGeom>
              <a:avLst/>
              <a:gdLst>
                <a:gd name="T0" fmla="*/ 333 w 333"/>
                <a:gd name="T1" fmla="*/ 227 h 296"/>
                <a:gd name="T2" fmla="*/ 310 w 333"/>
                <a:gd name="T3" fmla="*/ 204 h 296"/>
                <a:gd name="T4" fmla="*/ 310 w 333"/>
                <a:gd name="T5" fmla="*/ 182 h 296"/>
                <a:gd name="T6" fmla="*/ 264 w 333"/>
                <a:gd name="T7" fmla="*/ 151 h 296"/>
                <a:gd name="T8" fmla="*/ 280 w 333"/>
                <a:gd name="T9" fmla="*/ 106 h 296"/>
                <a:gd name="T10" fmla="*/ 257 w 333"/>
                <a:gd name="T11" fmla="*/ 98 h 296"/>
                <a:gd name="T12" fmla="*/ 249 w 333"/>
                <a:gd name="T13" fmla="*/ 106 h 296"/>
                <a:gd name="T14" fmla="*/ 242 w 333"/>
                <a:gd name="T15" fmla="*/ 83 h 296"/>
                <a:gd name="T16" fmla="*/ 211 w 333"/>
                <a:gd name="T17" fmla="*/ 53 h 296"/>
                <a:gd name="T18" fmla="*/ 204 w 333"/>
                <a:gd name="T19" fmla="*/ 15 h 296"/>
                <a:gd name="T20" fmla="*/ 189 w 333"/>
                <a:gd name="T21" fmla="*/ 0 h 296"/>
                <a:gd name="T22" fmla="*/ 0 w 333"/>
                <a:gd name="T23" fmla="*/ 7 h 296"/>
                <a:gd name="T24" fmla="*/ 22 w 333"/>
                <a:gd name="T25" fmla="*/ 45 h 296"/>
                <a:gd name="T26" fmla="*/ 37 w 333"/>
                <a:gd name="T27" fmla="*/ 53 h 296"/>
                <a:gd name="T28" fmla="*/ 37 w 333"/>
                <a:gd name="T29" fmla="*/ 60 h 296"/>
                <a:gd name="T30" fmla="*/ 30 w 333"/>
                <a:gd name="T31" fmla="*/ 76 h 296"/>
                <a:gd name="T32" fmla="*/ 53 w 333"/>
                <a:gd name="T33" fmla="*/ 98 h 296"/>
                <a:gd name="T34" fmla="*/ 53 w 333"/>
                <a:gd name="T35" fmla="*/ 265 h 296"/>
                <a:gd name="T36" fmla="*/ 249 w 333"/>
                <a:gd name="T37" fmla="*/ 258 h 296"/>
                <a:gd name="T38" fmla="*/ 280 w 333"/>
                <a:gd name="T39" fmla="*/ 258 h 296"/>
                <a:gd name="T40" fmla="*/ 287 w 333"/>
                <a:gd name="T41" fmla="*/ 273 h 296"/>
                <a:gd name="T42" fmla="*/ 272 w 333"/>
                <a:gd name="T43" fmla="*/ 296 h 296"/>
                <a:gd name="T44" fmla="*/ 310 w 333"/>
                <a:gd name="T45" fmla="*/ 288 h 296"/>
                <a:gd name="T46" fmla="*/ 317 w 333"/>
                <a:gd name="T47" fmla="*/ 258 h 296"/>
                <a:gd name="T48" fmla="*/ 310 w 333"/>
                <a:gd name="T49" fmla="*/ 258 h 296"/>
                <a:gd name="T50" fmla="*/ 317 w 333"/>
                <a:gd name="T51" fmla="*/ 250 h 296"/>
                <a:gd name="T52" fmla="*/ 317 w 333"/>
                <a:gd name="T53" fmla="*/ 258 h 296"/>
                <a:gd name="T54" fmla="*/ 333 w 333"/>
                <a:gd name="T55" fmla="*/ 242 h 296"/>
                <a:gd name="T56" fmla="*/ 333 w 333"/>
                <a:gd name="T57" fmla="*/ 22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3" h="296">
                  <a:moveTo>
                    <a:pt x="333" y="227"/>
                  </a:moveTo>
                  <a:lnTo>
                    <a:pt x="310" y="204"/>
                  </a:lnTo>
                  <a:lnTo>
                    <a:pt x="310" y="182"/>
                  </a:lnTo>
                  <a:lnTo>
                    <a:pt x="264" y="151"/>
                  </a:lnTo>
                  <a:lnTo>
                    <a:pt x="280" y="106"/>
                  </a:lnTo>
                  <a:lnTo>
                    <a:pt x="257" y="98"/>
                  </a:lnTo>
                  <a:lnTo>
                    <a:pt x="249" y="106"/>
                  </a:lnTo>
                  <a:lnTo>
                    <a:pt x="242" y="83"/>
                  </a:lnTo>
                  <a:lnTo>
                    <a:pt x="211" y="53"/>
                  </a:lnTo>
                  <a:lnTo>
                    <a:pt x="204" y="15"/>
                  </a:lnTo>
                  <a:lnTo>
                    <a:pt x="189" y="0"/>
                  </a:lnTo>
                  <a:lnTo>
                    <a:pt x="0" y="7"/>
                  </a:lnTo>
                  <a:lnTo>
                    <a:pt x="22" y="45"/>
                  </a:lnTo>
                  <a:lnTo>
                    <a:pt x="37" y="53"/>
                  </a:lnTo>
                  <a:lnTo>
                    <a:pt x="37" y="60"/>
                  </a:lnTo>
                  <a:lnTo>
                    <a:pt x="30" y="76"/>
                  </a:lnTo>
                  <a:lnTo>
                    <a:pt x="53" y="98"/>
                  </a:lnTo>
                  <a:lnTo>
                    <a:pt x="53" y="265"/>
                  </a:lnTo>
                  <a:lnTo>
                    <a:pt x="249" y="258"/>
                  </a:lnTo>
                  <a:lnTo>
                    <a:pt x="280" y="258"/>
                  </a:lnTo>
                  <a:lnTo>
                    <a:pt x="287" y="273"/>
                  </a:lnTo>
                  <a:lnTo>
                    <a:pt x="272" y="296"/>
                  </a:lnTo>
                  <a:lnTo>
                    <a:pt x="310" y="288"/>
                  </a:lnTo>
                  <a:lnTo>
                    <a:pt x="317" y="258"/>
                  </a:lnTo>
                  <a:lnTo>
                    <a:pt x="310" y="258"/>
                  </a:lnTo>
                  <a:lnTo>
                    <a:pt x="317" y="250"/>
                  </a:lnTo>
                  <a:lnTo>
                    <a:pt x="317" y="258"/>
                  </a:lnTo>
                  <a:lnTo>
                    <a:pt x="333" y="242"/>
                  </a:lnTo>
                  <a:lnTo>
                    <a:pt x="333" y="227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89" name="Freeform 608"/>
            <p:cNvSpPr>
              <a:spLocks/>
            </p:cNvSpPr>
            <p:nvPr/>
          </p:nvSpPr>
          <p:spPr bwMode="auto">
            <a:xfrm>
              <a:off x="2922" y="2020"/>
              <a:ext cx="333" cy="296"/>
            </a:xfrm>
            <a:custGeom>
              <a:avLst/>
              <a:gdLst>
                <a:gd name="T0" fmla="*/ 333 w 333"/>
                <a:gd name="T1" fmla="*/ 227 h 296"/>
                <a:gd name="T2" fmla="*/ 310 w 333"/>
                <a:gd name="T3" fmla="*/ 204 h 296"/>
                <a:gd name="T4" fmla="*/ 310 w 333"/>
                <a:gd name="T5" fmla="*/ 182 h 296"/>
                <a:gd name="T6" fmla="*/ 264 w 333"/>
                <a:gd name="T7" fmla="*/ 151 h 296"/>
                <a:gd name="T8" fmla="*/ 280 w 333"/>
                <a:gd name="T9" fmla="*/ 106 h 296"/>
                <a:gd name="T10" fmla="*/ 257 w 333"/>
                <a:gd name="T11" fmla="*/ 98 h 296"/>
                <a:gd name="T12" fmla="*/ 249 w 333"/>
                <a:gd name="T13" fmla="*/ 106 h 296"/>
                <a:gd name="T14" fmla="*/ 242 w 333"/>
                <a:gd name="T15" fmla="*/ 83 h 296"/>
                <a:gd name="T16" fmla="*/ 211 w 333"/>
                <a:gd name="T17" fmla="*/ 53 h 296"/>
                <a:gd name="T18" fmla="*/ 204 w 333"/>
                <a:gd name="T19" fmla="*/ 15 h 296"/>
                <a:gd name="T20" fmla="*/ 189 w 333"/>
                <a:gd name="T21" fmla="*/ 0 h 296"/>
                <a:gd name="T22" fmla="*/ 0 w 333"/>
                <a:gd name="T23" fmla="*/ 7 h 296"/>
                <a:gd name="T24" fmla="*/ 22 w 333"/>
                <a:gd name="T25" fmla="*/ 45 h 296"/>
                <a:gd name="T26" fmla="*/ 37 w 333"/>
                <a:gd name="T27" fmla="*/ 53 h 296"/>
                <a:gd name="T28" fmla="*/ 37 w 333"/>
                <a:gd name="T29" fmla="*/ 60 h 296"/>
                <a:gd name="T30" fmla="*/ 30 w 333"/>
                <a:gd name="T31" fmla="*/ 76 h 296"/>
                <a:gd name="T32" fmla="*/ 53 w 333"/>
                <a:gd name="T33" fmla="*/ 98 h 296"/>
                <a:gd name="T34" fmla="*/ 53 w 333"/>
                <a:gd name="T35" fmla="*/ 265 h 296"/>
                <a:gd name="T36" fmla="*/ 249 w 333"/>
                <a:gd name="T37" fmla="*/ 258 h 296"/>
                <a:gd name="T38" fmla="*/ 280 w 333"/>
                <a:gd name="T39" fmla="*/ 258 h 296"/>
                <a:gd name="T40" fmla="*/ 287 w 333"/>
                <a:gd name="T41" fmla="*/ 273 h 296"/>
                <a:gd name="T42" fmla="*/ 272 w 333"/>
                <a:gd name="T43" fmla="*/ 296 h 296"/>
                <a:gd name="T44" fmla="*/ 310 w 333"/>
                <a:gd name="T45" fmla="*/ 288 h 296"/>
                <a:gd name="T46" fmla="*/ 317 w 333"/>
                <a:gd name="T47" fmla="*/ 258 h 296"/>
                <a:gd name="T48" fmla="*/ 310 w 333"/>
                <a:gd name="T49" fmla="*/ 258 h 296"/>
                <a:gd name="T50" fmla="*/ 317 w 333"/>
                <a:gd name="T51" fmla="*/ 250 h 296"/>
                <a:gd name="T52" fmla="*/ 317 w 333"/>
                <a:gd name="T53" fmla="*/ 258 h 296"/>
                <a:gd name="T54" fmla="*/ 333 w 333"/>
                <a:gd name="T55" fmla="*/ 242 h 296"/>
                <a:gd name="T56" fmla="*/ 333 w 333"/>
                <a:gd name="T57" fmla="*/ 227 h 296"/>
                <a:gd name="T58" fmla="*/ 333 w 333"/>
                <a:gd name="T59" fmla="*/ 235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33" h="296">
                  <a:moveTo>
                    <a:pt x="333" y="227"/>
                  </a:moveTo>
                  <a:lnTo>
                    <a:pt x="310" y="204"/>
                  </a:lnTo>
                  <a:lnTo>
                    <a:pt x="310" y="182"/>
                  </a:lnTo>
                  <a:lnTo>
                    <a:pt x="264" y="151"/>
                  </a:lnTo>
                  <a:lnTo>
                    <a:pt x="280" y="106"/>
                  </a:lnTo>
                  <a:lnTo>
                    <a:pt x="257" y="98"/>
                  </a:lnTo>
                  <a:lnTo>
                    <a:pt x="249" y="106"/>
                  </a:lnTo>
                  <a:lnTo>
                    <a:pt x="242" y="83"/>
                  </a:lnTo>
                  <a:lnTo>
                    <a:pt x="211" y="53"/>
                  </a:lnTo>
                  <a:lnTo>
                    <a:pt x="204" y="15"/>
                  </a:lnTo>
                  <a:lnTo>
                    <a:pt x="189" y="0"/>
                  </a:lnTo>
                  <a:lnTo>
                    <a:pt x="0" y="7"/>
                  </a:lnTo>
                  <a:lnTo>
                    <a:pt x="22" y="45"/>
                  </a:lnTo>
                  <a:lnTo>
                    <a:pt x="37" y="53"/>
                  </a:lnTo>
                  <a:lnTo>
                    <a:pt x="37" y="60"/>
                  </a:lnTo>
                  <a:lnTo>
                    <a:pt x="30" y="76"/>
                  </a:lnTo>
                  <a:lnTo>
                    <a:pt x="53" y="98"/>
                  </a:lnTo>
                  <a:lnTo>
                    <a:pt x="53" y="265"/>
                  </a:lnTo>
                  <a:lnTo>
                    <a:pt x="249" y="258"/>
                  </a:lnTo>
                  <a:lnTo>
                    <a:pt x="280" y="258"/>
                  </a:lnTo>
                  <a:lnTo>
                    <a:pt x="287" y="273"/>
                  </a:lnTo>
                  <a:lnTo>
                    <a:pt x="272" y="296"/>
                  </a:lnTo>
                  <a:lnTo>
                    <a:pt x="310" y="288"/>
                  </a:lnTo>
                  <a:lnTo>
                    <a:pt x="317" y="258"/>
                  </a:lnTo>
                  <a:lnTo>
                    <a:pt x="310" y="258"/>
                  </a:lnTo>
                  <a:lnTo>
                    <a:pt x="317" y="250"/>
                  </a:lnTo>
                  <a:lnTo>
                    <a:pt x="317" y="258"/>
                  </a:lnTo>
                  <a:lnTo>
                    <a:pt x="333" y="242"/>
                  </a:lnTo>
                  <a:lnTo>
                    <a:pt x="333" y="227"/>
                  </a:lnTo>
                  <a:lnTo>
                    <a:pt x="333" y="235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90" name="Freeform 609"/>
            <p:cNvSpPr>
              <a:spLocks/>
            </p:cNvSpPr>
            <p:nvPr/>
          </p:nvSpPr>
          <p:spPr bwMode="auto">
            <a:xfrm>
              <a:off x="2044" y="1398"/>
              <a:ext cx="522" cy="326"/>
            </a:xfrm>
            <a:custGeom>
              <a:avLst/>
              <a:gdLst>
                <a:gd name="T0" fmla="*/ 507 w 522"/>
                <a:gd name="T1" fmla="*/ 273 h 326"/>
                <a:gd name="T2" fmla="*/ 522 w 522"/>
                <a:gd name="T3" fmla="*/ 75 h 326"/>
                <a:gd name="T4" fmla="*/ 212 w 522"/>
                <a:gd name="T5" fmla="*/ 38 h 326"/>
                <a:gd name="T6" fmla="*/ 15 w 522"/>
                <a:gd name="T7" fmla="*/ 0 h 326"/>
                <a:gd name="T8" fmla="*/ 0 w 522"/>
                <a:gd name="T9" fmla="*/ 68 h 326"/>
                <a:gd name="T10" fmla="*/ 7 w 522"/>
                <a:gd name="T11" fmla="*/ 83 h 326"/>
                <a:gd name="T12" fmla="*/ 7 w 522"/>
                <a:gd name="T13" fmla="*/ 98 h 326"/>
                <a:gd name="T14" fmla="*/ 22 w 522"/>
                <a:gd name="T15" fmla="*/ 113 h 326"/>
                <a:gd name="T16" fmla="*/ 38 w 522"/>
                <a:gd name="T17" fmla="*/ 159 h 326"/>
                <a:gd name="T18" fmla="*/ 60 w 522"/>
                <a:gd name="T19" fmla="*/ 159 h 326"/>
                <a:gd name="T20" fmla="*/ 38 w 522"/>
                <a:gd name="T21" fmla="*/ 227 h 326"/>
                <a:gd name="T22" fmla="*/ 45 w 522"/>
                <a:gd name="T23" fmla="*/ 235 h 326"/>
                <a:gd name="T24" fmla="*/ 60 w 522"/>
                <a:gd name="T25" fmla="*/ 227 h 326"/>
                <a:gd name="T26" fmla="*/ 75 w 522"/>
                <a:gd name="T27" fmla="*/ 280 h 326"/>
                <a:gd name="T28" fmla="*/ 91 w 522"/>
                <a:gd name="T29" fmla="*/ 288 h 326"/>
                <a:gd name="T30" fmla="*/ 98 w 522"/>
                <a:gd name="T31" fmla="*/ 318 h 326"/>
                <a:gd name="T32" fmla="*/ 121 w 522"/>
                <a:gd name="T33" fmla="*/ 311 h 326"/>
                <a:gd name="T34" fmla="*/ 159 w 522"/>
                <a:gd name="T35" fmla="*/ 318 h 326"/>
                <a:gd name="T36" fmla="*/ 166 w 522"/>
                <a:gd name="T37" fmla="*/ 303 h 326"/>
                <a:gd name="T38" fmla="*/ 181 w 522"/>
                <a:gd name="T39" fmla="*/ 326 h 326"/>
                <a:gd name="T40" fmla="*/ 181 w 522"/>
                <a:gd name="T41" fmla="*/ 288 h 326"/>
                <a:gd name="T42" fmla="*/ 499 w 522"/>
                <a:gd name="T43" fmla="*/ 326 h 326"/>
                <a:gd name="T44" fmla="*/ 507 w 522"/>
                <a:gd name="T45" fmla="*/ 273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22" h="326">
                  <a:moveTo>
                    <a:pt x="507" y="273"/>
                  </a:moveTo>
                  <a:lnTo>
                    <a:pt x="522" y="75"/>
                  </a:lnTo>
                  <a:lnTo>
                    <a:pt x="212" y="38"/>
                  </a:lnTo>
                  <a:lnTo>
                    <a:pt x="15" y="0"/>
                  </a:lnTo>
                  <a:lnTo>
                    <a:pt x="0" y="68"/>
                  </a:lnTo>
                  <a:lnTo>
                    <a:pt x="7" y="83"/>
                  </a:lnTo>
                  <a:lnTo>
                    <a:pt x="7" y="98"/>
                  </a:lnTo>
                  <a:lnTo>
                    <a:pt x="22" y="113"/>
                  </a:lnTo>
                  <a:lnTo>
                    <a:pt x="38" y="159"/>
                  </a:lnTo>
                  <a:lnTo>
                    <a:pt x="60" y="159"/>
                  </a:lnTo>
                  <a:lnTo>
                    <a:pt x="38" y="227"/>
                  </a:lnTo>
                  <a:lnTo>
                    <a:pt x="45" y="235"/>
                  </a:lnTo>
                  <a:lnTo>
                    <a:pt x="60" y="227"/>
                  </a:lnTo>
                  <a:lnTo>
                    <a:pt x="75" y="280"/>
                  </a:lnTo>
                  <a:lnTo>
                    <a:pt x="91" y="288"/>
                  </a:lnTo>
                  <a:lnTo>
                    <a:pt x="98" y="318"/>
                  </a:lnTo>
                  <a:lnTo>
                    <a:pt x="121" y="311"/>
                  </a:lnTo>
                  <a:lnTo>
                    <a:pt x="159" y="318"/>
                  </a:lnTo>
                  <a:lnTo>
                    <a:pt x="166" y="303"/>
                  </a:lnTo>
                  <a:lnTo>
                    <a:pt x="181" y="326"/>
                  </a:lnTo>
                  <a:lnTo>
                    <a:pt x="181" y="288"/>
                  </a:lnTo>
                  <a:lnTo>
                    <a:pt x="499" y="326"/>
                  </a:lnTo>
                  <a:lnTo>
                    <a:pt x="507" y="273"/>
                  </a:lnTo>
                  <a:close/>
                </a:path>
              </a:pathLst>
            </a:custGeom>
            <a:solidFill>
              <a:srgbClr val="FF8C00"/>
            </a:solidFill>
            <a:ln w="12700">
              <a:solidFill>
                <a:srgbClr val="FF8C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91" name="Freeform 610"/>
            <p:cNvSpPr>
              <a:spLocks/>
            </p:cNvSpPr>
            <p:nvPr/>
          </p:nvSpPr>
          <p:spPr bwMode="auto">
            <a:xfrm>
              <a:off x="2044" y="1398"/>
              <a:ext cx="522" cy="326"/>
            </a:xfrm>
            <a:custGeom>
              <a:avLst/>
              <a:gdLst>
                <a:gd name="T0" fmla="*/ 507 w 522"/>
                <a:gd name="T1" fmla="*/ 273 h 326"/>
                <a:gd name="T2" fmla="*/ 522 w 522"/>
                <a:gd name="T3" fmla="*/ 75 h 326"/>
                <a:gd name="T4" fmla="*/ 212 w 522"/>
                <a:gd name="T5" fmla="*/ 38 h 326"/>
                <a:gd name="T6" fmla="*/ 15 w 522"/>
                <a:gd name="T7" fmla="*/ 0 h 326"/>
                <a:gd name="T8" fmla="*/ 0 w 522"/>
                <a:gd name="T9" fmla="*/ 68 h 326"/>
                <a:gd name="T10" fmla="*/ 7 w 522"/>
                <a:gd name="T11" fmla="*/ 83 h 326"/>
                <a:gd name="T12" fmla="*/ 7 w 522"/>
                <a:gd name="T13" fmla="*/ 98 h 326"/>
                <a:gd name="T14" fmla="*/ 22 w 522"/>
                <a:gd name="T15" fmla="*/ 113 h 326"/>
                <a:gd name="T16" fmla="*/ 38 w 522"/>
                <a:gd name="T17" fmla="*/ 159 h 326"/>
                <a:gd name="T18" fmla="*/ 60 w 522"/>
                <a:gd name="T19" fmla="*/ 159 h 326"/>
                <a:gd name="T20" fmla="*/ 38 w 522"/>
                <a:gd name="T21" fmla="*/ 227 h 326"/>
                <a:gd name="T22" fmla="*/ 45 w 522"/>
                <a:gd name="T23" fmla="*/ 235 h 326"/>
                <a:gd name="T24" fmla="*/ 60 w 522"/>
                <a:gd name="T25" fmla="*/ 227 h 326"/>
                <a:gd name="T26" fmla="*/ 75 w 522"/>
                <a:gd name="T27" fmla="*/ 280 h 326"/>
                <a:gd name="T28" fmla="*/ 91 w 522"/>
                <a:gd name="T29" fmla="*/ 288 h 326"/>
                <a:gd name="T30" fmla="*/ 98 w 522"/>
                <a:gd name="T31" fmla="*/ 318 h 326"/>
                <a:gd name="T32" fmla="*/ 121 w 522"/>
                <a:gd name="T33" fmla="*/ 311 h 326"/>
                <a:gd name="T34" fmla="*/ 159 w 522"/>
                <a:gd name="T35" fmla="*/ 318 h 326"/>
                <a:gd name="T36" fmla="*/ 166 w 522"/>
                <a:gd name="T37" fmla="*/ 303 h 326"/>
                <a:gd name="T38" fmla="*/ 181 w 522"/>
                <a:gd name="T39" fmla="*/ 326 h 326"/>
                <a:gd name="T40" fmla="*/ 181 w 522"/>
                <a:gd name="T41" fmla="*/ 288 h 326"/>
                <a:gd name="T42" fmla="*/ 499 w 522"/>
                <a:gd name="T43" fmla="*/ 326 h 326"/>
                <a:gd name="T44" fmla="*/ 507 w 522"/>
                <a:gd name="T45" fmla="*/ 273 h 326"/>
                <a:gd name="T46" fmla="*/ 507 w 522"/>
                <a:gd name="T47" fmla="*/ 280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22" h="326">
                  <a:moveTo>
                    <a:pt x="507" y="273"/>
                  </a:moveTo>
                  <a:lnTo>
                    <a:pt x="522" y="75"/>
                  </a:lnTo>
                  <a:lnTo>
                    <a:pt x="212" y="38"/>
                  </a:lnTo>
                  <a:lnTo>
                    <a:pt x="15" y="0"/>
                  </a:lnTo>
                  <a:lnTo>
                    <a:pt x="0" y="68"/>
                  </a:lnTo>
                  <a:lnTo>
                    <a:pt x="7" y="83"/>
                  </a:lnTo>
                  <a:lnTo>
                    <a:pt x="7" y="98"/>
                  </a:lnTo>
                  <a:lnTo>
                    <a:pt x="22" y="113"/>
                  </a:lnTo>
                  <a:lnTo>
                    <a:pt x="38" y="159"/>
                  </a:lnTo>
                  <a:lnTo>
                    <a:pt x="60" y="159"/>
                  </a:lnTo>
                  <a:lnTo>
                    <a:pt x="38" y="227"/>
                  </a:lnTo>
                  <a:lnTo>
                    <a:pt x="45" y="235"/>
                  </a:lnTo>
                  <a:lnTo>
                    <a:pt x="60" y="227"/>
                  </a:lnTo>
                  <a:lnTo>
                    <a:pt x="75" y="280"/>
                  </a:lnTo>
                  <a:lnTo>
                    <a:pt x="91" y="288"/>
                  </a:lnTo>
                  <a:lnTo>
                    <a:pt x="98" y="318"/>
                  </a:lnTo>
                  <a:lnTo>
                    <a:pt x="121" y="311"/>
                  </a:lnTo>
                  <a:lnTo>
                    <a:pt x="159" y="318"/>
                  </a:lnTo>
                  <a:lnTo>
                    <a:pt x="166" y="303"/>
                  </a:lnTo>
                  <a:lnTo>
                    <a:pt x="181" y="326"/>
                  </a:lnTo>
                  <a:lnTo>
                    <a:pt x="181" y="288"/>
                  </a:lnTo>
                  <a:lnTo>
                    <a:pt x="499" y="326"/>
                  </a:lnTo>
                  <a:lnTo>
                    <a:pt x="507" y="273"/>
                  </a:lnTo>
                  <a:lnTo>
                    <a:pt x="507" y="28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92" name="Freeform 611"/>
            <p:cNvSpPr>
              <a:spLocks/>
            </p:cNvSpPr>
            <p:nvPr/>
          </p:nvSpPr>
          <p:spPr bwMode="auto">
            <a:xfrm>
              <a:off x="2520" y="1853"/>
              <a:ext cx="424" cy="212"/>
            </a:xfrm>
            <a:custGeom>
              <a:avLst/>
              <a:gdLst>
                <a:gd name="T0" fmla="*/ 424 w 424"/>
                <a:gd name="T1" fmla="*/ 212 h 212"/>
                <a:gd name="T2" fmla="*/ 91 w 424"/>
                <a:gd name="T3" fmla="*/ 197 h 212"/>
                <a:gd name="T4" fmla="*/ 99 w 424"/>
                <a:gd name="T5" fmla="*/ 136 h 212"/>
                <a:gd name="T6" fmla="*/ 0 w 424"/>
                <a:gd name="T7" fmla="*/ 129 h 212"/>
                <a:gd name="T8" fmla="*/ 16 w 424"/>
                <a:gd name="T9" fmla="*/ 0 h 212"/>
                <a:gd name="T10" fmla="*/ 273 w 424"/>
                <a:gd name="T11" fmla="*/ 15 h 212"/>
                <a:gd name="T12" fmla="*/ 296 w 424"/>
                <a:gd name="T13" fmla="*/ 30 h 212"/>
                <a:gd name="T14" fmla="*/ 333 w 424"/>
                <a:gd name="T15" fmla="*/ 30 h 212"/>
                <a:gd name="T16" fmla="*/ 364 w 424"/>
                <a:gd name="T17" fmla="*/ 53 h 212"/>
                <a:gd name="T18" fmla="*/ 386 w 424"/>
                <a:gd name="T19" fmla="*/ 114 h 212"/>
                <a:gd name="T20" fmla="*/ 394 w 424"/>
                <a:gd name="T21" fmla="*/ 114 h 212"/>
                <a:gd name="T22" fmla="*/ 402 w 424"/>
                <a:gd name="T23" fmla="*/ 174 h 212"/>
                <a:gd name="T24" fmla="*/ 424 w 424"/>
                <a:gd name="T2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4" h="212">
                  <a:moveTo>
                    <a:pt x="424" y="212"/>
                  </a:moveTo>
                  <a:lnTo>
                    <a:pt x="91" y="197"/>
                  </a:lnTo>
                  <a:lnTo>
                    <a:pt x="99" y="136"/>
                  </a:lnTo>
                  <a:lnTo>
                    <a:pt x="0" y="129"/>
                  </a:lnTo>
                  <a:lnTo>
                    <a:pt x="16" y="0"/>
                  </a:lnTo>
                  <a:lnTo>
                    <a:pt x="273" y="15"/>
                  </a:lnTo>
                  <a:lnTo>
                    <a:pt x="296" y="30"/>
                  </a:lnTo>
                  <a:lnTo>
                    <a:pt x="333" y="30"/>
                  </a:lnTo>
                  <a:lnTo>
                    <a:pt x="364" y="53"/>
                  </a:lnTo>
                  <a:lnTo>
                    <a:pt x="386" y="114"/>
                  </a:lnTo>
                  <a:lnTo>
                    <a:pt x="394" y="114"/>
                  </a:lnTo>
                  <a:lnTo>
                    <a:pt x="402" y="174"/>
                  </a:lnTo>
                  <a:lnTo>
                    <a:pt x="424" y="212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93" name="Freeform 612"/>
            <p:cNvSpPr>
              <a:spLocks/>
            </p:cNvSpPr>
            <p:nvPr/>
          </p:nvSpPr>
          <p:spPr bwMode="auto">
            <a:xfrm>
              <a:off x="2520" y="1853"/>
              <a:ext cx="424" cy="220"/>
            </a:xfrm>
            <a:custGeom>
              <a:avLst/>
              <a:gdLst>
                <a:gd name="T0" fmla="*/ 424 w 424"/>
                <a:gd name="T1" fmla="*/ 212 h 220"/>
                <a:gd name="T2" fmla="*/ 91 w 424"/>
                <a:gd name="T3" fmla="*/ 197 h 220"/>
                <a:gd name="T4" fmla="*/ 99 w 424"/>
                <a:gd name="T5" fmla="*/ 136 h 220"/>
                <a:gd name="T6" fmla="*/ 0 w 424"/>
                <a:gd name="T7" fmla="*/ 129 h 220"/>
                <a:gd name="T8" fmla="*/ 16 w 424"/>
                <a:gd name="T9" fmla="*/ 0 h 220"/>
                <a:gd name="T10" fmla="*/ 273 w 424"/>
                <a:gd name="T11" fmla="*/ 15 h 220"/>
                <a:gd name="T12" fmla="*/ 296 w 424"/>
                <a:gd name="T13" fmla="*/ 30 h 220"/>
                <a:gd name="T14" fmla="*/ 333 w 424"/>
                <a:gd name="T15" fmla="*/ 30 h 220"/>
                <a:gd name="T16" fmla="*/ 364 w 424"/>
                <a:gd name="T17" fmla="*/ 53 h 220"/>
                <a:gd name="T18" fmla="*/ 386 w 424"/>
                <a:gd name="T19" fmla="*/ 114 h 220"/>
                <a:gd name="T20" fmla="*/ 394 w 424"/>
                <a:gd name="T21" fmla="*/ 114 h 220"/>
                <a:gd name="T22" fmla="*/ 402 w 424"/>
                <a:gd name="T23" fmla="*/ 174 h 220"/>
                <a:gd name="T24" fmla="*/ 424 w 424"/>
                <a:gd name="T25" fmla="*/ 212 h 220"/>
                <a:gd name="T26" fmla="*/ 424 w 424"/>
                <a:gd name="T27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4" h="220">
                  <a:moveTo>
                    <a:pt x="424" y="212"/>
                  </a:moveTo>
                  <a:lnTo>
                    <a:pt x="91" y="197"/>
                  </a:lnTo>
                  <a:lnTo>
                    <a:pt x="99" y="136"/>
                  </a:lnTo>
                  <a:lnTo>
                    <a:pt x="0" y="129"/>
                  </a:lnTo>
                  <a:lnTo>
                    <a:pt x="16" y="0"/>
                  </a:lnTo>
                  <a:lnTo>
                    <a:pt x="273" y="15"/>
                  </a:lnTo>
                  <a:lnTo>
                    <a:pt x="296" y="30"/>
                  </a:lnTo>
                  <a:lnTo>
                    <a:pt x="333" y="30"/>
                  </a:lnTo>
                  <a:lnTo>
                    <a:pt x="364" y="53"/>
                  </a:lnTo>
                  <a:lnTo>
                    <a:pt x="386" y="114"/>
                  </a:lnTo>
                  <a:lnTo>
                    <a:pt x="394" y="114"/>
                  </a:lnTo>
                  <a:lnTo>
                    <a:pt x="402" y="174"/>
                  </a:lnTo>
                  <a:lnTo>
                    <a:pt x="424" y="212"/>
                  </a:lnTo>
                  <a:lnTo>
                    <a:pt x="424" y="22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94" name="Freeform 613"/>
            <p:cNvSpPr>
              <a:spLocks/>
            </p:cNvSpPr>
            <p:nvPr/>
          </p:nvSpPr>
          <p:spPr bwMode="auto">
            <a:xfrm>
              <a:off x="1733" y="1792"/>
              <a:ext cx="326" cy="493"/>
            </a:xfrm>
            <a:custGeom>
              <a:avLst/>
              <a:gdLst>
                <a:gd name="T0" fmla="*/ 265 w 326"/>
                <a:gd name="T1" fmla="*/ 379 h 493"/>
                <a:gd name="T2" fmla="*/ 250 w 326"/>
                <a:gd name="T3" fmla="*/ 440 h 493"/>
                <a:gd name="T4" fmla="*/ 235 w 326"/>
                <a:gd name="T5" fmla="*/ 425 h 493"/>
                <a:gd name="T6" fmla="*/ 220 w 326"/>
                <a:gd name="T7" fmla="*/ 425 h 493"/>
                <a:gd name="T8" fmla="*/ 212 w 326"/>
                <a:gd name="T9" fmla="*/ 493 h 493"/>
                <a:gd name="T10" fmla="*/ 0 w 326"/>
                <a:gd name="T11" fmla="*/ 182 h 493"/>
                <a:gd name="T12" fmla="*/ 53 w 326"/>
                <a:gd name="T13" fmla="*/ 0 h 493"/>
                <a:gd name="T14" fmla="*/ 190 w 326"/>
                <a:gd name="T15" fmla="*/ 30 h 493"/>
                <a:gd name="T16" fmla="*/ 326 w 326"/>
                <a:gd name="T17" fmla="*/ 61 h 493"/>
                <a:gd name="T18" fmla="*/ 265 w 326"/>
                <a:gd name="T19" fmla="*/ 379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6" h="493">
                  <a:moveTo>
                    <a:pt x="265" y="379"/>
                  </a:moveTo>
                  <a:lnTo>
                    <a:pt x="250" y="440"/>
                  </a:lnTo>
                  <a:lnTo>
                    <a:pt x="235" y="425"/>
                  </a:lnTo>
                  <a:lnTo>
                    <a:pt x="220" y="425"/>
                  </a:lnTo>
                  <a:lnTo>
                    <a:pt x="212" y="493"/>
                  </a:lnTo>
                  <a:lnTo>
                    <a:pt x="0" y="182"/>
                  </a:lnTo>
                  <a:lnTo>
                    <a:pt x="53" y="0"/>
                  </a:lnTo>
                  <a:lnTo>
                    <a:pt x="190" y="30"/>
                  </a:lnTo>
                  <a:lnTo>
                    <a:pt x="326" y="61"/>
                  </a:lnTo>
                  <a:lnTo>
                    <a:pt x="265" y="379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95" name="Freeform 614"/>
            <p:cNvSpPr>
              <a:spLocks/>
            </p:cNvSpPr>
            <p:nvPr/>
          </p:nvSpPr>
          <p:spPr bwMode="auto">
            <a:xfrm>
              <a:off x="1733" y="1792"/>
              <a:ext cx="326" cy="493"/>
            </a:xfrm>
            <a:custGeom>
              <a:avLst/>
              <a:gdLst>
                <a:gd name="T0" fmla="*/ 265 w 326"/>
                <a:gd name="T1" fmla="*/ 379 h 493"/>
                <a:gd name="T2" fmla="*/ 250 w 326"/>
                <a:gd name="T3" fmla="*/ 440 h 493"/>
                <a:gd name="T4" fmla="*/ 235 w 326"/>
                <a:gd name="T5" fmla="*/ 425 h 493"/>
                <a:gd name="T6" fmla="*/ 220 w 326"/>
                <a:gd name="T7" fmla="*/ 425 h 493"/>
                <a:gd name="T8" fmla="*/ 212 w 326"/>
                <a:gd name="T9" fmla="*/ 493 h 493"/>
                <a:gd name="T10" fmla="*/ 0 w 326"/>
                <a:gd name="T11" fmla="*/ 182 h 493"/>
                <a:gd name="T12" fmla="*/ 53 w 326"/>
                <a:gd name="T13" fmla="*/ 0 h 493"/>
                <a:gd name="T14" fmla="*/ 190 w 326"/>
                <a:gd name="T15" fmla="*/ 30 h 493"/>
                <a:gd name="T16" fmla="*/ 326 w 326"/>
                <a:gd name="T17" fmla="*/ 61 h 493"/>
                <a:gd name="T18" fmla="*/ 265 w 326"/>
                <a:gd name="T19" fmla="*/ 379 h 493"/>
                <a:gd name="T20" fmla="*/ 265 w 326"/>
                <a:gd name="T21" fmla="*/ 387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6" h="493">
                  <a:moveTo>
                    <a:pt x="265" y="379"/>
                  </a:moveTo>
                  <a:lnTo>
                    <a:pt x="250" y="440"/>
                  </a:lnTo>
                  <a:lnTo>
                    <a:pt x="235" y="425"/>
                  </a:lnTo>
                  <a:lnTo>
                    <a:pt x="220" y="425"/>
                  </a:lnTo>
                  <a:lnTo>
                    <a:pt x="212" y="493"/>
                  </a:lnTo>
                  <a:lnTo>
                    <a:pt x="0" y="182"/>
                  </a:lnTo>
                  <a:lnTo>
                    <a:pt x="53" y="0"/>
                  </a:lnTo>
                  <a:lnTo>
                    <a:pt x="190" y="30"/>
                  </a:lnTo>
                  <a:lnTo>
                    <a:pt x="326" y="61"/>
                  </a:lnTo>
                  <a:lnTo>
                    <a:pt x="265" y="379"/>
                  </a:lnTo>
                  <a:lnTo>
                    <a:pt x="265" y="38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96" name="Freeform 615"/>
            <p:cNvSpPr>
              <a:spLocks/>
            </p:cNvSpPr>
            <p:nvPr/>
          </p:nvSpPr>
          <p:spPr bwMode="auto">
            <a:xfrm>
              <a:off x="3989" y="1580"/>
              <a:ext cx="83" cy="174"/>
            </a:xfrm>
            <a:custGeom>
              <a:avLst/>
              <a:gdLst>
                <a:gd name="T0" fmla="*/ 68 w 83"/>
                <a:gd name="T1" fmla="*/ 113 h 174"/>
                <a:gd name="T2" fmla="*/ 30 w 83"/>
                <a:gd name="T3" fmla="*/ 0 h 174"/>
                <a:gd name="T4" fmla="*/ 15 w 83"/>
                <a:gd name="T5" fmla="*/ 7 h 174"/>
                <a:gd name="T6" fmla="*/ 15 w 83"/>
                <a:gd name="T7" fmla="*/ 22 h 174"/>
                <a:gd name="T8" fmla="*/ 22 w 83"/>
                <a:gd name="T9" fmla="*/ 53 h 174"/>
                <a:gd name="T10" fmla="*/ 7 w 83"/>
                <a:gd name="T11" fmla="*/ 68 h 174"/>
                <a:gd name="T12" fmla="*/ 0 w 83"/>
                <a:gd name="T13" fmla="*/ 121 h 174"/>
                <a:gd name="T14" fmla="*/ 7 w 83"/>
                <a:gd name="T15" fmla="*/ 174 h 174"/>
                <a:gd name="T16" fmla="*/ 60 w 83"/>
                <a:gd name="T17" fmla="*/ 167 h 174"/>
                <a:gd name="T18" fmla="*/ 83 w 83"/>
                <a:gd name="T19" fmla="*/ 144 h 174"/>
                <a:gd name="T20" fmla="*/ 83 w 83"/>
                <a:gd name="T21" fmla="*/ 136 h 174"/>
                <a:gd name="T22" fmla="*/ 68 w 83"/>
                <a:gd name="T23" fmla="*/ 11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174">
                  <a:moveTo>
                    <a:pt x="68" y="113"/>
                  </a:moveTo>
                  <a:lnTo>
                    <a:pt x="30" y="0"/>
                  </a:lnTo>
                  <a:lnTo>
                    <a:pt x="15" y="7"/>
                  </a:lnTo>
                  <a:lnTo>
                    <a:pt x="15" y="22"/>
                  </a:lnTo>
                  <a:lnTo>
                    <a:pt x="22" y="53"/>
                  </a:lnTo>
                  <a:lnTo>
                    <a:pt x="7" y="68"/>
                  </a:lnTo>
                  <a:lnTo>
                    <a:pt x="0" y="121"/>
                  </a:lnTo>
                  <a:lnTo>
                    <a:pt x="7" y="174"/>
                  </a:lnTo>
                  <a:lnTo>
                    <a:pt x="60" y="167"/>
                  </a:lnTo>
                  <a:lnTo>
                    <a:pt x="83" y="144"/>
                  </a:lnTo>
                  <a:lnTo>
                    <a:pt x="83" y="136"/>
                  </a:lnTo>
                  <a:lnTo>
                    <a:pt x="68" y="113"/>
                  </a:lnTo>
                  <a:close/>
                </a:path>
              </a:pathLst>
            </a:custGeom>
            <a:solidFill>
              <a:srgbClr val="FF8C00"/>
            </a:solidFill>
            <a:ln w="12700">
              <a:solidFill>
                <a:srgbClr val="FF8C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97" name="Freeform 616"/>
            <p:cNvSpPr>
              <a:spLocks/>
            </p:cNvSpPr>
            <p:nvPr/>
          </p:nvSpPr>
          <p:spPr bwMode="auto">
            <a:xfrm>
              <a:off x="3989" y="1580"/>
              <a:ext cx="83" cy="174"/>
            </a:xfrm>
            <a:custGeom>
              <a:avLst/>
              <a:gdLst>
                <a:gd name="T0" fmla="*/ 68 w 83"/>
                <a:gd name="T1" fmla="*/ 113 h 174"/>
                <a:gd name="T2" fmla="*/ 30 w 83"/>
                <a:gd name="T3" fmla="*/ 0 h 174"/>
                <a:gd name="T4" fmla="*/ 15 w 83"/>
                <a:gd name="T5" fmla="*/ 7 h 174"/>
                <a:gd name="T6" fmla="*/ 15 w 83"/>
                <a:gd name="T7" fmla="*/ 22 h 174"/>
                <a:gd name="T8" fmla="*/ 22 w 83"/>
                <a:gd name="T9" fmla="*/ 53 h 174"/>
                <a:gd name="T10" fmla="*/ 7 w 83"/>
                <a:gd name="T11" fmla="*/ 68 h 174"/>
                <a:gd name="T12" fmla="*/ 0 w 83"/>
                <a:gd name="T13" fmla="*/ 121 h 174"/>
                <a:gd name="T14" fmla="*/ 7 w 83"/>
                <a:gd name="T15" fmla="*/ 174 h 174"/>
                <a:gd name="T16" fmla="*/ 60 w 83"/>
                <a:gd name="T17" fmla="*/ 167 h 174"/>
                <a:gd name="T18" fmla="*/ 83 w 83"/>
                <a:gd name="T19" fmla="*/ 144 h 174"/>
                <a:gd name="T20" fmla="*/ 83 w 83"/>
                <a:gd name="T21" fmla="*/ 136 h 174"/>
                <a:gd name="T22" fmla="*/ 68 w 83"/>
                <a:gd name="T23" fmla="*/ 113 h 174"/>
                <a:gd name="T24" fmla="*/ 68 w 83"/>
                <a:gd name="T25" fmla="*/ 121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3" h="174">
                  <a:moveTo>
                    <a:pt x="68" y="113"/>
                  </a:moveTo>
                  <a:lnTo>
                    <a:pt x="30" y="0"/>
                  </a:lnTo>
                  <a:lnTo>
                    <a:pt x="15" y="7"/>
                  </a:lnTo>
                  <a:lnTo>
                    <a:pt x="15" y="22"/>
                  </a:lnTo>
                  <a:lnTo>
                    <a:pt x="22" y="53"/>
                  </a:lnTo>
                  <a:lnTo>
                    <a:pt x="7" y="68"/>
                  </a:lnTo>
                  <a:lnTo>
                    <a:pt x="0" y="121"/>
                  </a:lnTo>
                  <a:lnTo>
                    <a:pt x="7" y="174"/>
                  </a:lnTo>
                  <a:lnTo>
                    <a:pt x="60" y="167"/>
                  </a:lnTo>
                  <a:lnTo>
                    <a:pt x="83" y="144"/>
                  </a:lnTo>
                  <a:lnTo>
                    <a:pt x="83" y="136"/>
                  </a:lnTo>
                  <a:lnTo>
                    <a:pt x="68" y="113"/>
                  </a:lnTo>
                  <a:lnTo>
                    <a:pt x="68" y="121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98" name="Freeform 617"/>
            <p:cNvSpPr>
              <a:spLocks/>
            </p:cNvSpPr>
            <p:nvPr/>
          </p:nvSpPr>
          <p:spPr bwMode="auto">
            <a:xfrm>
              <a:off x="3898" y="1868"/>
              <a:ext cx="68" cy="152"/>
            </a:xfrm>
            <a:custGeom>
              <a:avLst/>
              <a:gdLst>
                <a:gd name="T0" fmla="*/ 60 w 68"/>
                <a:gd name="T1" fmla="*/ 15 h 152"/>
                <a:gd name="T2" fmla="*/ 53 w 68"/>
                <a:gd name="T3" fmla="*/ 45 h 152"/>
                <a:gd name="T4" fmla="*/ 68 w 68"/>
                <a:gd name="T5" fmla="*/ 45 h 152"/>
                <a:gd name="T6" fmla="*/ 68 w 68"/>
                <a:gd name="T7" fmla="*/ 91 h 152"/>
                <a:gd name="T8" fmla="*/ 68 w 68"/>
                <a:gd name="T9" fmla="*/ 68 h 152"/>
                <a:gd name="T10" fmla="*/ 68 w 68"/>
                <a:gd name="T11" fmla="*/ 91 h 152"/>
                <a:gd name="T12" fmla="*/ 45 w 68"/>
                <a:gd name="T13" fmla="*/ 144 h 152"/>
                <a:gd name="T14" fmla="*/ 38 w 68"/>
                <a:gd name="T15" fmla="*/ 152 h 152"/>
                <a:gd name="T16" fmla="*/ 38 w 68"/>
                <a:gd name="T17" fmla="*/ 136 h 152"/>
                <a:gd name="T18" fmla="*/ 7 w 68"/>
                <a:gd name="T19" fmla="*/ 121 h 152"/>
                <a:gd name="T20" fmla="*/ 7 w 68"/>
                <a:gd name="T21" fmla="*/ 99 h 152"/>
                <a:gd name="T22" fmla="*/ 38 w 68"/>
                <a:gd name="T23" fmla="*/ 76 h 152"/>
                <a:gd name="T24" fmla="*/ 7 w 68"/>
                <a:gd name="T25" fmla="*/ 45 h 152"/>
                <a:gd name="T26" fmla="*/ 0 w 68"/>
                <a:gd name="T27" fmla="*/ 23 h 152"/>
                <a:gd name="T28" fmla="*/ 15 w 68"/>
                <a:gd name="T29" fmla="*/ 0 h 152"/>
                <a:gd name="T30" fmla="*/ 60 w 68"/>
                <a:gd name="T31" fmla="*/ 8 h 152"/>
                <a:gd name="T32" fmla="*/ 60 w 68"/>
                <a:gd name="T33" fmla="*/ 15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152">
                  <a:moveTo>
                    <a:pt x="60" y="15"/>
                  </a:moveTo>
                  <a:lnTo>
                    <a:pt x="53" y="45"/>
                  </a:lnTo>
                  <a:lnTo>
                    <a:pt x="68" y="45"/>
                  </a:lnTo>
                  <a:lnTo>
                    <a:pt x="68" y="91"/>
                  </a:lnTo>
                  <a:lnTo>
                    <a:pt x="68" y="68"/>
                  </a:lnTo>
                  <a:lnTo>
                    <a:pt x="68" y="91"/>
                  </a:lnTo>
                  <a:lnTo>
                    <a:pt x="45" y="144"/>
                  </a:lnTo>
                  <a:lnTo>
                    <a:pt x="38" y="152"/>
                  </a:lnTo>
                  <a:lnTo>
                    <a:pt x="38" y="136"/>
                  </a:lnTo>
                  <a:lnTo>
                    <a:pt x="7" y="121"/>
                  </a:lnTo>
                  <a:lnTo>
                    <a:pt x="7" y="99"/>
                  </a:lnTo>
                  <a:lnTo>
                    <a:pt x="38" y="76"/>
                  </a:lnTo>
                  <a:lnTo>
                    <a:pt x="7" y="45"/>
                  </a:lnTo>
                  <a:lnTo>
                    <a:pt x="0" y="23"/>
                  </a:lnTo>
                  <a:lnTo>
                    <a:pt x="15" y="0"/>
                  </a:lnTo>
                  <a:lnTo>
                    <a:pt x="60" y="8"/>
                  </a:lnTo>
                  <a:lnTo>
                    <a:pt x="60" y="15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699" name="Freeform 618"/>
            <p:cNvSpPr>
              <a:spLocks/>
            </p:cNvSpPr>
            <p:nvPr/>
          </p:nvSpPr>
          <p:spPr bwMode="auto">
            <a:xfrm>
              <a:off x="3898" y="1868"/>
              <a:ext cx="68" cy="152"/>
            </a:xfrm>
            <a:custGeom>
              <a:avLst/>
              <a:gdLst>
                <a:gd name="T0" fmla="*/ 60 w 68"/>
                <a:gd name="T1" fmla="*/ 15 h 152"/>
                <a:gd name="T2" fmla="*/ 53 w 68"/>
                <a:gd name="T3" fmla="*/ 45 h 152"/>
                <a:gd name="T4" fmla="*/ 68 w 68"/>
                <a:gd name="T5" fmla="*/ 45 h 152"/>
                <a:gd name="T6" fmla="*/ 68 w 68"/>
                <a:gd name="T7" fmla="*/ 91 h 152"/>
                <a:gd name="T8" fmla="*/ 68 w 68"/>
                <a:gd name="T9" fmla="*/ 68 h 152"/>
                <a:gd name="T10" fmla="*/ 68 w 68"/>
                <a:gd name="T11" fmla="*/ 91 h 152"/>
                <a:gd name="T12" fmla="*/ 45 w 68"/>
                <a:gd name="T13" fmla="*/ 144 h 152"/>
                <a:gd name="T14" fmla="*/ 38 w 68"/>
                <a:gd name="T15" fmla="*/ 152 h 152"/>
                <a:gd name="T16" fmla="*/ 38 w 68"/>
                <a:gd name="T17" fmla="*/ 136 h 152"/>
                <a:gd name="T18" fmla="*/ 7 w 68"/>
                <a:gd name="T19" fmla="*/ 121 h 152"/>
                <a:gd name="T20" fmla="*/ 7 w 68"/>
                <a:gd name="T21" fmla="*/ 99 h 152"/>
                <a:gd name="T22" fmla="*/ 38 w 68"/>
                <a:gd name="T23" fmla="*/ 76 h 152"/>
                <a:gd name="T24" fmla="*/ 7 w 68"/>
                <a:gd name="T25" fmla="*/ 45 h 152"/>
                <a:gd name="T26" fmla="*/ 0 w 68"/>
                <a:gd name="T27" fmla="*/ 23 h 152"/>
                <a:gd name="T28" fmla="*/ 15 w 68"/>
                <a:gd name="T29" fmla="*/ 0 h 152"/>
                <a:gd name="T30" fmla="*/ 60 w 68"/>
                <a:gd name="T31" fmla="*/ 8 h 152"/>
                <a:gd name="T32" fmla="*/ 60 w 68"/>
                <a:gd name="T33" fmla="*/ 15 h 152"/>
                <a:gd name="T34" fmla="*/ 60 w 68"/>
                <a:gd name="T35" fmla="*/ 2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" h="152">
                  <a:moveTo>
                    <a:pt x="60" y="15"/>
                  </a:moveTo>
                  <a:lnTo>
                    <a:pt x="53" y="45"/>
                  </a:lnTo>
                  <a:lnTo>
                    <a:pt x="68" y="45"/>
                  </a:lnTo>
                  <a:lnTo>
                    <a:pt x="68" y="91"/>
                  </a:lnTo>
                  <a:lnTo>
                    <a:pt x="68" y="68"/>
                  </a:lnTo>
                  <a:lnTo>
                    <a:pt x="68" y="91"/>
                  </a:lnTo>
                  <a:lnTo>
                    <a:pt x="45" y="144"/>
                  </a:lnTo>
                  <a:lnTo>
                    <a:pt x="38" y="152"/>
                  </a:lnTo>
                  <a:lnTo>
                    <a:pt x="38" y="136"/>
                  </a:lnTo>
                  <a:lnTo>
                    <a:pt x="7" y="121"/>
                  </a:lnTo>
                  <a:lnTo>
                    <a:pt x="7" y="99"/>
                  </a:lnTo>
                  <a:lnTo>
                    <a:pt x="38" y="76"/>
                  </a:lnTo>
                  <a:lnTo>
                    <a:pt x="7" y="45"/>
                  </a:lnTo>
                  <a:lnTo>
                    <a:pt x="0" y="23"/>
                  </a:lnTo>
                  <a:lnTo>
                    <a:pt x="15" y="0"/>
                  </a:lnTo>
                  <a:lnTo>
                    <a:pt x="60" y="8"/>
                  </a:lnTo>
                  <a:lnTo>
                    <a:pt x="60" y="15"/>
                  </a:lnTo>
                  <a:lnTo>
                    <a:pt x="60" y="23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00" name="Freeform 619"/>
            <p:cNvSpPr>
              <a:spLocks/>
            </p:cNvSpPr>
            <p:nvPr/>
          </p:nvSpPr>
          <p:spPr bwMode="auto">
            <a:xfrm>
              <a:off x="2195" y="2209"/>
              <a:ext cx="356" cy="364"/>
            </a:xfrm>
            <a:custGeom>
              <a:avLst/>
              <a:gdLst>
                <a:gd name="T0" fmla="*/ 356 w 356"/>
                <a:gd name="T1" fmla="*/ 31 h 364"/>
                <a:gd name="T2" fmla="*/ 53 w 356"/>
                <a:gd name="T3" fmla="*/ 0 h 364"/>
                <a:gd name="T4" fmla="*/ 0 w 356"/>
                <a:gd name="T5" fmla="*/ 364 h 364"/>
                <a:gd name="T6" fmla="*/ 45 w 356"/>
                <a:gd name="T7" fmla="*/ 364 h 364"/>
                <a:gd name="T8" fmla="*/ 53 w 356"/>
                <a:gd name="T9" fmla="*/ 342 h 364"/>
                <a:gd name="T10" fmla="*/ 144 w 356"/>
                <a:gd name="T11" fmla="*/ 349 h 364"/>
                <a:gd name="T12" fmla="*/ 136 w 356"/>
                <a:gd name="T13" fmla="*/ 334 h 364"/>
                <a:gd name="T14" fmla="*/ 333 w 356"/>
                <a:gd name="T15" fmla="*/ 349 h 364"/>
                <a:gd name="T16" fmla="*/ 356 w 356"/>
                <a:gd name="T17" fmla="*/ 69 h 364"/>
                <a:gd name="T18" fmla="*/ 356 w 356"/>
                <a:gd name="T19" fmla="*/ 31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6" h="364">
                  <a:moveTo>
                    <a:pt x="356" y="31"/>
                  </a:moveTo>
                  <a:lnTo>
                    <a:pt x="53" y="0"/>
                  </a:lnTo>
                  <a:lnTo>
                    <a:pt x="0" y="364"/>
                  </a:lnTo>
                  <a:lnTo>
                    <a:pt x="45" y="364"/>
                  </a:lnTo>
                  <a:lnTo>
                    <a:pt x="53" y="342"/>
                  </a:lnTo>
                  <a:lnTo>
                    <a:pt x="144" y="349"/>
                  </a:lnTo>
                  <a:lnTo>
                    <a:pt x="136" y="334"/>
                  </a:lnTo>
                  <a:lnTo>
                    <a:pt x="333" y="349"/>
                  </a:lnTo>
                  <a:lnTo>
                    <a:pt x="356" y="69"/>
                  </a:lnTo>
                  <a:lnTo>
                    <a:pt x="356" y="31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01" name="Freeform 620"/>
            <p:cNvSpPr>
              <a:spLocks/>
            </p:cNvSpPr>
            <p:nvPr/>
          </p:nvSpPr>
          <p:spPr bwMode="auto">
            <a:xfrm>
              <a:off x="2195" y="2209"/>
              <a:ext cx="356" cy="364"/>
            </a:xfrm>
            <a:custGeom>
              <a:avLst/>
              <a:gdLst>
                <a:gd name="T0" fmla="*/ 356 w 356"/>
                <a:gd name="T1" fmla="*/ 31 h 364"/>
                <a:gd name="T2" fmla="*/ 53 w 356"/>
                <a:gd name="T3" fmla="*/ 0 h 364"/>
                <a:gd name="T4" fmla="*/ 0 w 356"/>
                <a:gd name="T5" fmla="*/ 364 h 364"/>
                <a:gd name="T6" fmla="*/ 45 w 356"/>
                <a:gd name="T7" fmla="*/ 364 h 364"/>
                <a:gd name="T8" fmla="*/ 53 w 356"/>
                <a:gd name="T9" fmla="*/ 342 h 364"/>
                <a:gd name="T10" fmla="*/ 144 w 356"/>
                <a:gd name="T11" fmla="*/ 349 h 364"/>
                <a:gd name="T12" fmla="*/ 136 w 356"/>
                <a:gd name="T13" fmla="*/ 334 h 364"/>
                <a:gd name="T14" fmla="*/ 333 w 356"/>
                <a:gd name="T15" fmla="*/ 349 h 364"/>
                <a:gd name="T16" fmla="*/ 356 w 356"/>
                <a:gd name="T17" fmla="*/ 69 h 364"/>
                <a:gd name="T18" fmla="*/ 356 w 356"/>
                <a:gd name="T19" fmla="*/ 31 h 364"/>
                <a:gd name="T20" fmla="*/ 356 w 356"/>
                <a:gd name="T21" fmla="*/ 38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6" h="364">
                  <a:moveTo>
                    <a:pt x="356" y="31"/>
                  </a:moveTo>
                  <a:lnTo>
                    <a:pt x="53" y="0"/>
                  </a:lnTo>
                  <a:lnTo>
                    <a:pt x="0" y="364"/>
                  </a:lnTo>
                  <a:lnTo>
                    <a:pt x="45" y="364"/>
                  </a:lnTo>
                  <a:lnTo>
                    <a:pt x="53" y="342"/>
                  </a:lnTo>
                  <a:lnTo>
                    <a:pt x="144" y="349"/>
                  </a:lnTo>
                  <a:lnTo>
                    <a:pt x="136" y="334"/>
                  </a:lnTo>
                  <a:lnTo>
                    <a:pt x="333" y="349"/>
                  </a:lnTo>
                  <a:lnTo>
                    <a:pt x="356" y="69"/>
                  </a:lnTo>
                  <a:lnTo>
                    <a:pt x="356" y="31"/>
                  </a:lnTo>
                  <a:lnTo>
                    <a:pt x="356" y="3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02" name="Freeform 621"/>
            <p:cNvSpPr>
              <a:spLocks/>
            </p:cNvSpPr>
            <p:nvPr/>
          </p:nvSpPr>
          <p:spPr bwMode="auto">
            <a:xfrm>
              <a:off x="3671" y="1625"/>
              <a:ext cx="303" cy="273"/>
            </a:xfrm>
            <a:custGeom>
              <a:avLst/>
              <a:gdLst>
                <a:gd name="T0" fmla="*/ 295 w 303"/>
                <a:gd name="T1" fmla="*/ 137 h 273"/>
                <a:gd name="T2" fmla="*/ 295 w 303"/>
                <a:gd name="T3" fmla="*/ 182 h 273"/>
                <a:gd name="T4" fmla="*/ 303 w 303"/>
                <a:gd name="T5" fmla="*/ 235 h 273"/>
                <a:gd name="T6" fmla="*/ 295 w 303"/>
                <a:gd name="T7" fmla="*/ 243 h 273"/>
                <a:gd name="T8" fmla="*/ 303 w 303"/>
                <a:gd name="T9" fmla="*/ 251 h 273"/>
                <a:gd name="T10" fmla="*/ 287 w 303"/>
                <a:gd name="T11" fmla="*/ 273 h 273"/>
                <a:gd name="T12" fmla="*/ 287 w 303"/>
                <a:gd name="T13" fmla="*/ 251 h 273"/>
                <a:gd name="T14" fmla="*/ 242 w 303"/>
                <a:gd name="T15" fmla="*/ 243 h 273"/>
                <a:gd name="T16" fmla="*/ 227 w 303"/>
                <a:gd name="T17" fmla="*/ 235 h 273"/>
                <a:gd name="T18" fmla="*/ 219 w 303"/>
                <a:gd name="T19" fmla="*/ 213 h 273"/>
                <a:gd name="T20" fmla="*/ 204 w 303"/>
                <a:gd name="T21" fmla="*/ 205 h 273"/>
                <a:gd name="T22" fmla="*/ 0 w 303"/>
                <a:gd name="T23" fmla="*/ 243 h 273"/>
                <a:gd name="T24" fmla="*/ 0 w 303"/>
                <a:gd name="T25" fmla="*/ 228 h 273"/>
                <a:gd name="T26" fmla="*/ 38 w 303"/>
                <a:gd name="T27" fmla="*/ 190 h 273"/>
                <a:gd name="T28" fmla="*/ 23 w 303"/>
                <a:gd name="T29" fmla="*/ 159 h 273"/>
                <a:gd name="T30" fmla="*/ 45 w 303"/>
                <a:gd name="T31" fmla="*/ 152 h 273"/>
                <a:gd name="T32" fmla="*/ 113 w 303"/>
                <a:gd name="T33" fmla="*/ 144 h 273"/>
                <a:gd name="T34" fmla="*/ 144 w 303"/>
                <a:gd name="T35" fmla="*/ 122 h 273"/>
                <a:gd name="T36" fmla="*/ 136 w 303"/>
                <a:gd name="T37" fmla="*/ 99 h 273"/>
                <a:gd name="T38" fmla="*/ 151 w 303"/>
                <a:gd name="T39" fmla="*/ 91 h 273"/>
                <a:gd name="T40" fmla="*/ 144 w 303"/>
                <a:gd name="T41" fmla="*/ 84 h 273"/>
                <a:gd name="T42" fmla="*/ 136 w 303"/>
                <a:gd name="T43" fmla="*/ 91 h 273"/>
                <a:gd name="T44" fmla="*/ 136 w 303"/>
                <a:gd name="T45" fmla="*/ 84 h 273"/>
                <a:gd name="T46" fmla="*/ 181 w 303"/>
                <a:gd name="T47" fmla="*/ 15 h 273"/>
                <a:gd name="T48" fmla="*/ 257 w 303"/>
                <a:gd name="T49" fmla="*/ 0 h 273"/>
                <a:gd name="T50" fmla="*/ 272 w 303"/>
                <a:gd name="T51" fmla="*/ 76 h 273"/>
                <a:gd name="T52" fmla="*/ 295 w 303"/>
                <a:gd name="T53" fmla="*/ 137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03" h="273">
                  <a:moveTo>
                    <a:pt x="295" y="137"/>
                  </a:moveTo>
                  <a:lnTo>
                    <a:pt x="295" y="182"/>
                  </a:lnTo>
                  <a:lnTo>
                    <a:pt x="303" y="235"/>
                  </a:lnTo>
                  <a:lnTo>
                    <a:pt x="295" y="243"/>
                  </a:lnTo>
                  <a:lnTo>
                    <a:pt x="303" y="251"/>
                  </a:lnTo>
                  <a:lnTo>
                    <a:pt x="287" y="273"/>
                  </a:lnTo>
                  <a:lnTo>
                    <a:pt x="287" y="251"/>
                  </a:lnTo>
                  <a:lnTo>
                    <a:pt x="242" y="243"/>
                  </a:lnTo>
                  <a:lnTo>
                    <a:pt x="227" y="235"/>
                  </a:lnTo>
                  <a:lnTo>
                    <a:pt x="219" y="213"/>
                  </a:lnTo>
                  <a:lnTo>
                    <a:pt x="204" y="205"/>
                  </a:lnTo>
                  <a:lnTo>
                    <a:pt x="0" y="243"/>
                  </a:lnTo>
                  <a:lnTo>
                    <a:pt x="0" y="228"/>
                  </a:lnTo>
                  <a:lnTo>
                    <a:pt x="38" y="190"/>
                  </a:lnTo>
                  <a:lnTo>
                    <a:pt x="23" y="159"/>
                  </a:lnTo>
                  <a:lnTo>
                    <a:pt x="45" y="152"/>
                  </a:lnTo>
                  <a:lnTo>
                    <a:pt x="113" y="144"/>
                  </a:lnTo>
                  <a:lnTo>
                    <a:pt x="144" y="122"/>
                  </a:lnTo>
                  <a:lnTo>
                    <a:pt x="136" y="99"/>
                  </a:lnTo>
                  <a:lnTo>
                    <a:pt x="151" y="91"/>
                  </a:lnTo>
                  <a:lnTo>
                    <a:pt x="144" y="84"/>
                  </a:lnTo>
                  <a:lnTo>
                    <a:pt x="136" y="91"/>
                  </a:lnTo>
                  <a:lnTo>
                    <a:pt x="136" y="84"/>
                  </a:lnTo>
                  <a:lnTo>
                    <a:pt x="181" y="15"/>
                  </a:lnTo>
                  <a:lnTo>
                    <a:pt x="257" y="0"/>
                  </a:lnTo>
                  <a:lnTo>
                    <a:pt x="272" y="76"/>
                  </a:lnTo>
                  <a:lnTo>
                    <a:pt x="295" y="137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03" name="Freeform 622"/>
            <p:cNvSpPr>
              <a:spLocks/>
            </p:cNvSpPr>
            <p:nvPr/>
          </p:nvSpPr>
          <p:spPr bwMode="auto">
            <a:xfrm>
              <a:off x="3671" y="1625"/>
              <a:ext cx="303" cy="273"/>
            </a:xfrm>
            <a:custGeom>
              <a:avLst/>
              <a:gdLst>
                <a:gd name="T0" fmla="*/ 295 w 303"/>
                <a:gd name="T1" fmla="*/ 137 h 273"/>
                <a:gd name="T2" fmla="*/ 295 w 303"/>
                <a:gd name="T3" fmla="*/ 182 h 273"/>
                <a:gd name="T4" fmla="*/ 303 w 303"/>
                <a:gd name="T5" fmla="*/ 235 h 273"/>
                <a:gd name="T6" fmla="*/ 295 w 303"/>
                <a:gd name="T7" fmla="*/ 243 h 273"/>
                <a:gd name="T8" fmla="*/ 303 w 303"/>
                <a:gd name="T9" fmla="*/ 251 h 273"/>
                <a:gd name="T10" fmla="*/ 287 w 303"/>
                <a:gd name="T11" fmla="*/ 273 h 273"/>
                <a:gd name="T12" fmla="*/ 287 w 303"/>
                <a:gd name="T13" fmla="*/ 251 h 273"/>
                <a:gd name="T14" fmla="*/ 242 w 303"/>
                <a:gd name="T15" fmla="*/ 243 h 273"/>
                <a:gd name="T16" fmla="*/ 227 w 303"/>
                <a:gd name="T17" fmla="*/ 235 h 273"/>
                <a:gd name="T18" fmla="*/ 219 w 303"/>
                <a:gd name="T19" fmla="*/ 213 h 273"/>
                <a:gd name="T20" fmla="*/ 204 w 303"/>
                <a:gd name="T21" fmla="*/ 205 h 273"/>
                <a:gd name="T22" fmla="*/ 0 w 303"/>
                <a:gd name="T23" fmla="*/ 243 h 273"/>
                <a:gd name="T24" fmla="*/ 0 w 303"/>
                <a:gd name="T25" fmla="*/ 228 h 273"/>
                <a:gd name="T26" fmla="*/ 38 w 303"/>
                <a:gd name="T27" fmla="*/ 190 h 273"/>
                <a:gd name="T28" fmla="*/ 23 w 303"/>
                <a:gd name="T29" fmla="*/ 159 h 273"/>
                <a:gd name="T30" fmla="*/ 45 w 303"/>
                <a:gd name="T31" fmla="*/ 152 h 273"/>
                <a:gd name="T32" fmla="*/ 113 w 303"/>
                <a:gd name="T33" fmla="*/ 144 h 273"/>
                <a:gd name="T34" fmla="*/ 144 w 303"/>
                <a:gd name="T35" fmla="*/ 122 h 273"/>
                <a:gd name="T36" fmla="*/ 136 w 303"/>
                <a:gd name="T37" fmla="*/ 99 h 273"/>
                <a:gd name="T38" fmla="*/ 151 w 303"/>
                <a:gd name="T39" fmla="*/ 91 h 273"/>
                <a:gd name="T40" fmla="*/ 144 w 303"/>
                <a:gd name="T41" fmla="*/ 84 h 273"/>
                <a:gd name="T42" fmla="*/ 136 w 303"/>
                <a:gd name="T43" fmla="*/ 91 h 273"/>
                <a:gd name="T44" fmla="*/ 136 w 303"/>
                <a:gd name="T45" fmla="*/ 84 h 273"/>
                <a:gd name="T46" fmla="*/ 181 w 303"/>
                <a:gd name="T47" fmla="*/ 15 h 273"/>
                <a:gd name="T48" fmla="*/ 257 w 303"/>
                <a:gd name="T49" fmla="*/ 0 h 273"/>
                <a:gd name="T50" fmla="*/ 272 w 303"/>
                <a:gd name="T51" fmla="*/ 76 h 273"/>
                <a:gd name="T52" fmla="*/ 295 w 303"/>
                <a:gd name="T53" fmla="*/ 137 h 273"/>
                <a:gd name="T54" fmla="*/ 295 w 303"/>
                <a:gd name="T55" fmla="*/ 14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3" h="273">
                  <a:moveTo>
                    <a:pt x="295" y="137"/>
                  </a:moveTo>
                  <a:lnTo>
                    <a:pt x="295" y="182"/>
                  </a:lnTo>
                  <a:lnTo>
                    <a:pt x="303" y="235"/>
                  </a:lnTo>
                  <a:lnTo>
                    <a:pt x="295" y="243"/>
                  </a:lnTo>
                  <a:lnTo>
                    <a:pt x="303" y="251"/>
                  </a:lnTo>
                  <a:lnTo>
                    <a:pt x="287" y="273"/>
                  </a:lnTo>
                  <a:lnTo>
                    <a:pt x="287" y="251"/>
                  </a:lnTo>
                  <a:lnTo>
                    <a:pt x="242" y="243"/>
                  </a:lnTo>
                  <a:lnTo>
                    <a:pt x="227" y="235"/>
                  </a:lnTo>
                  <a:lnTo>
                    <a:pt x="219" y="213"/>
                  </a:lnTo>
                  <a:lnTo>
                    <a:pt x="204" y="205"/>
                  </a:lnTo>
                  <a:lnTo>
                    <a:pt x="0" y="243"/>
                  </a:lnTo>
                  <a:lnTo>
                    <a:pt x="0" y="228"/>
                  </a:lnTo>
                  <a:lnTo>
                    <a:pt x="38" y="190"/>
                  </a:lnTo>
                  <a:lnTo>
                    <a:pt x="23" y="159"/>
                  </a:lnTo>
                  <a:lnTo>
                    <a:pt x="45" y="152"/>
                  </a:lnTo>
                  <a:lnTo>
                    <a:pt x="113" y="144"/>
                  </a:lnTo>
                  <a:lnTo>
                    <a:pt x="144" y="122"/>
                  </a:lnTo>
                  <a:lnTo>
                    <a:pt x="136" y="99"/>
                  </a:lnTo>
                  <a:lnTo>
                    <a:pt x="151" y="91"/>
                  </a:lnTo>
                  <a:lnTo>
                    <a:pt x="144" y="84"/>
                  </a:lnTo>
                  <a:lnTo>
                    <a:pt x="136" y="91"/>
                  </a:lnTo>
                  <a:lnTo>
                    <a:pt x="136" y="84"/>
                  </a:lnTo>
                  <a:lnTo>
                    <a:pt x="181" y="15"/>
                  </a:lnTo>
                  <a:lnTo>
                    <a:pt x="257" y="0"/>
                  </a:lnTo>
                  <a:lnTo>
                    <a:pt x="272" y="76"/>
                  </a:lnTo>
                  <a:lnTo>
                    <a:pt x="295" y="137"/>
                  </a:lnTo>
                  <a:lnTo>
                    <a:pt x="295" y="144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04" name="Freeform 623"/>
            <p:cNvSpPr>
              <a:spLocks/>
            </p:cNvSpPr>
            <p:nvPr/>
          </p:nvSpPr>
          <p:spPr bwMode="auto">
            <a:xfrm>
              <a:off x="3512" y="2179"/>
              <a:ext cx="431" cy="197"/>
            </a:xfrm>
            <a:custGeom>
              <a:avLst/>
              <a:gdLst>
                <a:gd name="T0" fmla="*/ 416 w 431"/>
                <a:gd name="T1" fmla="*/ 61 h 197"/>
                <a:gd name="T2" fmla="*/ 378 w 431"/>
                <a:gd name="T3" fmla="*/ 53 h 197"/>
                <a:gd name="T4" fmla="*/ 386 w 431"/>
                <a:gd name="T5" fmla="*/ 38 h 197"/>
                <a:gd name="T6" fmla="*/ 386 w 431"/>
                <a:gd name="T7" fmla="*/ 30 h 197"/>
                <a:gd name="T8" fmla="*/ 401 w 431"/>
                <a:gd name="T9" fmla="*/ 23 h 197"/>
                <a:gd name="T10" fmla="*/ 409 w 431"/>
                <a:gd name="T11" fmla="*/ 15 h 197"/>
                <a:gd name="T12" fmla="*/ 409 w 431"/>
                <a:gd name="T13" fmla="*/ 0 h 197"/>
                <a:gd name="T14" fmla="*/ 121 w 431"/>
                <a:gd name="T15" fmla="*/ 53 h 197"/>
                <a:gd name="T16" fmla="*/ 106 w 431"/>
                <a:gd name="T17" fmla="*/ 83 h 197"/>
                <a:gd name="T18" fmla="*/ 76 w 431"/>
                <a:gd name="T19" fmla="*/ 91 h 197"/>
                <a:gd name="T20" fmla="*/ 23 w 431"/>
                <a:gd name="T21" fmla="*/ 137 h 197"/>
                <a:gd name="T22" fmla="*/ 0 w 431"/>
                <a:gd name="T23" fmla="*/ 152 h 197"/>
                <a:gd name="T24" fmla="*/ 60 w 431"/>
                <a:gd name="T25" fmla="*/ 159 h 197"/>
                <a:gd name="T26" fmla="*/ 166 w 431"/>
                <a:gd name="T27" fmla="*/ 137 h 197"/>
                <a:gd name="T28" fmla="*/ 242 w 431"/>
                <a:gd name="T29" fmla="*/ 144 h 197"/>
                <a:gd name="T30" fmla="*/ 340 w 431"/>
                <a:gd name="T31" fmla="*/ 190 h 197"/>
                <a:gd name="T32" fmla="*/ 340 w 431"/>
                <a:gd name="T33" fmla="*/ 182 h 197"/>
                <a:gd name="T34" fmla="*/ 363 w 431"/>
                <a:gd name="T35" fmla="*/ 144 h 197"/>
                <a:gd name="T36" fmla="*/ 363 w 431"/>
                <a:gd name="T37" fmla="*/ 144 h 197"/>
                <a:gd name="T38" fmla="*/ 393 w 431"/>
                <a:gd name="T39" fmla="*/ 121 h 197"/>
                <a:gd name="T40" fmla="*/ 401 w 431"/>
                <a:gd name="T41" fmla="*/ 121 h 197"/>
                <a:gd name="T42" fmla="*/ 409 w 431"/>
                <a:gd name="T43" fmla="*/ 121 h 197"/>
                <a:gd name="T44" fmla="*/ 416 w 431"/>
                <a:gd name="T45" fmla="*/ 99 h 197"/>
                <a:gd name="T46" fmla="*/ 401 w 431"/>
                <a:gd name="T47" fmla="*/ 99 h 197"/>
                <a:gd name="T48" fmla="*/ 393 w 431"/>
                <a:gd name="T49" fmla="*/ 106 h 197"/>
                <a:gd name="T50" fmla="*/ 371 w 431"/>
                <a:gd name="T51" fmla="*/ 99 h 197"/>
                <a:gd name="T52" fmla="*/ 401 w 431"/>
                <a:gd name="T53" fmla="*/ 83 h 197"/>
                <a:gd name="T54" fmla="*/ 386 w 431"/>
                <a:gd name="T55" fmla="*/ 83 h 197"/>
                <a:gd name="T56" fmla="*/ 363 w 431"/>
                <a:gd name="T57" fmla="*/ 76 h 197"/>
                <a:gd name="T58" fmla="*/ 386 w 431"/>
                <a:gd name="T59" fmla="*/ 76 h 197"/>
                <a:gd name="T60" fmla="*/ 393 w 431"/>
                <a:gd name="T61" fmla="*/ 76 h 197"/>
                <a:gd name="T62" fmla="*/ 431 w 431"/>
                <a:gd name="T63" fmla="*/ 61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1" h="197">
                  <a:moveTo>
                    <a:pt x="424" y="38"/>
                  </a:moveTo>
                  <a:lnTo>
                    <a:pt x="416" y="61"/>
                  </a:lnTo>
                  <a:lnTo>
                    <a:pt x="416" y="38"/>
                  </a:lnTo>
                  <a:lnTo>
                    <a:pt x="378" y="53"/>
                  </a:lnTo>
                  <a:lnTo>
                    <a:pt x="378" y="23"/>
                  </a:lnTo>
                  <a:lnTo>
                    <a:pt x="386" y="38"/>
                  </a:lnTo>
                  <a:lnTo>
                    <a:pt x="401" y="30"/>
                  </a:lnTo>
                  <a:lnTo>
                    <a:pt x="386" y="30"/>
                  </a:lnTo>
                  <a:lnTo>
                    <a:pt x="409" y="30"/>
                  </a:lnTo>
                  <a:lnTo>
                    <a:pt x="401" y="23"/>
                  </a:lnTo>
                  <a:lnTo>
                    <a:pt x="416" y="23"/>
                  </a:lnTo>
                  <a:lnTo>
                    <a:pt x="409" y="15"/>
                  </a:lnTo>
                  <a:lnTo>
                    <a:pt x="424" y="30"/>
                  </a:lnTo>
                  <a:lnTo>
                    <a:pt x="409" y="0"/>
                  </a:lnTo>
                  <a:lnTo>
                    <a:pt x="401" y="0"/>
                  </a:lnTo>
                  <a:lnTo>
                    <a:pt x="121" y="53"/>
                  </a:lnTo>
                  <a:lnTo>
                    <a:pt x="121" y="68"/>
                  </a:lnTo>
                  <a:lnTo>
                    <a:pt x="106" y="83"/>
                  </a:lnTo>
                  <a:lnTo>
                    <a:pt x="83" y="99"/>
                  </a:lnTo>
                  <a:lnTo>
                    <a:pt x="76" y="91"/>
                  </a:lnTo>
                  <a:lnTo>
                    <a:pt x="60" y="114"/>
                  </a:lnTo>
                  <a:lnTo>
                    <a:pt x="23" y="137"/>
                  </a:lnTo>
                  <a:lnTo>
                    <a:pt x="15" y="152"/>
                  </a:lnTo>
                  <a:lnTo>
                    <a:pt x="0" y="152"/>
                  </a:lnTo>
                  <a:lnTo>
                    <a:pt x="0" y="167"/>
                  </a:lnTo>
                  <a:lnTo>
                    <a:pt x="60" y="159"/>
                  </a:lnTo>
                  <a:lnTo>
                    <a:pt x="98" y="144"/>
                  </a:lnTo>
                  <a:lnTo>
                    <a:pt x="166" y="137"/>
                  </a:lnTo>
                  <a:lnTo>
                    <a:pt x="182" y="152"/>
                  </a:lnTo>
                  <a:lnTo>
                    <a:pt x="242" y="144"/>
                  </a:lnTo>
                  <a:lnTo>
                    <a:pt x="310" y="197"/>
                  </a:lnTo>
                  <a:lnTo>
                    <a:pt x="340" y="190"/>
                  </a:lnTo>
                  <a:lnTo>
                    <a:pt x="340" y="167"/>
                  </a:lnTo>
                  <a:lnTo>
                    <a:pt x="340" y="182"/>
                  </a:lnTo>
                  <a:lnTo>
                    <a:pt x="348" y="152"/>
                  </a:lnTo>
                  <a:lnTo>
                    <a:pt x="363" y="144"/>
                  </a:lnTo>
                  <a:lnTo>
                    <a:pt x="356" y="129"/>
                  </a:lnTo>
                  <a:lnTo>
                    <a:pt x="363" y="144"/>
                  </a:lnTo>
                  <a:lnTo>
                    <a:pt x="371" y="129"/>
                  </a:lnTo>
                  <a:lnTo>
                    <a:pt x="393" y="121"/>
                  </a:lnTo>
                  <a:lnTo>
                    <a:pt x="393" y="114"/>
                  </a:lnTo>
                  <a:lnTo>
                    <a:pt x="401" y="121"/>
                  </a:lnTo>
                  <a:lnTo>
                    <a:pt x="401" y="114"/>
                  </a:lnTo>
                  <a:lnTo>
                    <a:pt x="409" y="121"/>
                  </a:lnTo>
                  <a:lnTo>
                    <a:pt x="416" y="106"/>
                  </a:lnTo>
                  <a:lnTo>
                    <a:pt x="416" y="99"/>
                  </a:lnTo>
                  <a:lnTo>
                    <a:pt x="409" y="106"/>
                  </a:lnTo>
                  <a:lnTo>
                    <a:pt x="401" y="99"/>
                  </a:lnTo>
                  <a:lnTo>
                    <a:pt x="401" y="114"/>
                  </a:lnTo>
                  <a:lnTo>
                    <a:pt x="393" y="106"/>
                  </a:lnTo>
                  <a:lnTo>
                    <a:pt x="378" y="114"/>
                  </a:lnTo>
                  <a:lnTo>
                    <a:pt x="371" y="99"/>
                  </a:lnTo>
                  <a:lnTo>
                    <a:pt x="386" y="106"/>
                  </a:lnTo>
                  <a:lnTo>
                    <a:pt x="401" y="83"/>
                  </a:lnTo>
                  <a:lnTo>
                    <a:pt x="386" y="91"/>
                  </a:lnTo>
                  <a:lnTo>
                    <a:pt x="386" y="83"/>
                  </a:lnTo>
                  <a:lnTo>
                    <a:pt x="371" y="83"/>
                  </a:lnTo>
                  <a:lnTo>
                    <a:pt x="363" y="76"/>
                  </a:lnTo>
                  <a:lnTo>
                    <a:pt x="393" y="83"/>
                  </a:lnTo>
                  <a:lnTo>
                    <a:pt x="386" y="76"/>
                  </a:lnTo>
                  <a:lnTo>
                    <a:pt x="393" y="68"/>
                  </a:lnTo>
                  <a:lnTo>
                    <a:pt x="393" y="76"/>
                  </a:lnTo>
                  <a:lnTo>
                    <a:pt x="416" y="83"/>
                  </a:lnTo>
                  <a:lnTo>
                    <a:pt x="431" y="61"/>
                  </a:lnTo>
                  <a:lnTo>
                    <a:pt x="424" y="38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05" name="Freeform 624"/>
            <p:cNvSpPr>
              <a:spLocks/>
            </p:cNvSpPr>
            <p:nvPr/>
          </p:nvSpPr>
          <p:spPr bwMode="auto">
            <a:xfrm>
              <a:off x="3512" y="2179"/>
              <a:ext cx="431" cy="197"/>
            </a:xfrm>
            <a:custGeom>
              <a:avLst/>
              <a:gdLst>
                <a:gd name="T0" fmla="*/ 416 w 431"/>
                <a:gd name="T1" fmla="*/ 61 h 197"/>
                <a:gd name="T2" fmla="*/ 378 w 431"/>
                <a:gd name="T3" fmla="*/ 53 h 197"/>
                <a:gd name="T4" fmla="*/ 386 w 431"/>
                <a:gd name="T5" fmla="*/ 38 h 197"/>
                <a:gd name="T6" fmla="*/ 386 w 431"/>
                <a:gd name="T7" fmla="*/ 30 h 197"/>
                <a:gd name="T8" fmla="*/ 401 w 431"/>
                <a:gd name="T9" fmla="*/ 23 h 197"/>
                <a:gd name="T10" fmla="*/ 409 w 431"/>
                <a:gd name="T11" fmla="*/ 15 h 197"/>
                <a:gd name="T12" fmla="*/ 409 w 431"/>
                <a:gd name="T13" fmla="*/ 0 h 197"/>
                <a:gd name="T14" fmla="*/ 121 w 431"/>
                <a:gd name="T15" fmla="*/ 53 h 197"/>
                <a:gd name="T16" fmla="*/ 106 w 431"/>
                <a:gd name="T17" fmla="*/ 83 h 197"/>
                <a:gd name="T18" fmla="*/ 76 w 431"/>
                <a:gd name="T19" fmla="*/ 91 h 197"/>
                <a:gd name="T20" fmla="*/ 23 w 431"/>
                <a:gd name="T21" fmla="*/ 137 h 197"/>
                <a:gd name="T22" fmla="*/ 0 w 431"/>
                <a:gd name="T23" fmla="*/ 152 h 197"/>
                <a:gd name="T24" fmla="*/ 60 w 431"/>
                <a:gd name="T25" fmla="*/ 159 h 197"/>
                <a:gd name="T26" fmla="*/ 166 w 431"/>
                <a:gd name="T27" fmla="*/ 137 h 197"/>
                <a:gd name="T28" fmla="*/ 242 w 431"/>
                <a:gd name="T29" fmla="*/ 144 h 197"/>
                <a:gd name="T30" fmla="*/ 340 w 431"/>
                <a:gd name="T31" fmla="*/ 190 h 197"/>
                <a:gd name="T32" fmla="*/ 340 w 431"/>
                <a:gd name="T33" fmla="*/ 182 h 197"/>
                <a:gd name="T34" fmla="*/ 363 w 431"/>
                <a:gd name="T35" fmla="*/ 144 h 197"/>
                <a:gd name="T36" fmla="*/ 363 w 431"/>
                <a:gd name="T37" fmla="*/ 144 h 197"/>
                <a:gd name="T38" fmla="*/ 393 w 431"/>
                <a:gd name="T39" fmla="*/ 121 h 197"/>
                <a:gd name="T40" fmla="*/ 401 w 431"/>
                <a:gd name="T41" fmla="*/ 121 h 197"/>
                <a:gd name="T42" fmla="*/ 409 w 431"/>
                <a:gd name="T43" fmla="*/ 121 h 197"/>
                <a:gd name="T44" fmla="*/ 416 w 431"/>
                <a:gd name="T45" fmla="*/ 99 h 197"/>
                <a:gd name="T46" fmla="*/ 401 w 431"/>
                <a:gd name="T47" fmla="*/ 99 h 197"/>
                <a:gd name="T48" fmla="*/ 393 w 431"/>
                <a:gd name="T49" fmla="*/ 106 h 197"/>
                <a:gd name="T50" fmla="*/ 371 w 431"/>
                <a:gd name="T51" fmla="*/ 99 h 197"/>
                <a:gd name="T52" fmla="*/ 401 w 431"/>
                <a:gd name="T53" fmla="*/ 83 h 197"/>
                <a:gd name="T54" fmla="*/ 386 w 431"/>
                <a:gd name="T55" fmla="*/ 83 h 197"/>
                <a:gd name="T56" fmla="*/ 363 w 431"/>
                <a:gd name="T57" fmla="*/ 76 h 197"/>
                <a:gd name="T58" fmla="*/ 386 w 431"/>
                <a:gd name="T59" fmla="*/ 76 h 197"/>
                <a:gd name="T60" fmla="*/ 393 w 431"/>
                <a:gd name="T61" fmla="*/ 76 h 197"/>
                <a:gd name="T62" fmla="*/ 431 w 431"/>
                <a:gd name="T63" fmla="*/ 61 h 197"/>
                <a:gd name="T64" fmla="*/ 424 w 431"/>
                <a:gd name="T65" fmla="*/ 45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31" h="197">
                  <a:moveTo>
                    <a:pt x="424" y="38"/>
                  </a:moveTo>
                  <a:lnTo>
                    <a:pt x="416" y="61"/>
                  </a:lnTo>
                  <a:lnTo>
                    <a:pt x="416" y="38"/>
                  </a:lnTo>
                  <a:lnTo>
                    <a:pt x="378" y="53"/>
                  </a:lnTo>
                  <a:lnTo>
                    <a:pt x="378" y="23"/>
                  </a:lnTo>
                  <a:lnTo>
                    <a:pt x="386" y="38"/>
                  </a:lnTo>
                  <a:lnTo>
                    <a:pt x="401" y="30"/>
                  </a:lnTo>
                  <a:lnTo>
                    <a:pt x="386" y="30"/>
                  </a:lnTo>
                  <a:lnTo>
                    <a:pt x="409" y="30"/>
                  </a:lnTo>
                  <a:lnTo>
                    <a:pt x="401" y="23"/>
                  </a:lnTo>
                  <a:lnTo>
                    <a:pt x="416" y="23"/>
                  </a:lnTo>
                  <a:lnTo>
                    <a:pt x="409" y="15"/>
                  </a:lnTo>
                  <a:lnTo>
                    <a:pt x="424" y="30"/>
                  </a:lnTo>
                  <a:lnTo>
                    <a:pt x="409" y="0"/>
                  </a:lnTo>
                  <a:lnTo>
                    <a:pt x="401" y="0"/>
                  </a:lnTo>
                  <a:lnTo>
                    <a:pt x="121" y="53"/>
                  </a:lnTo>
                  <a:lnTo>
                    <a:pt x="121" y="68"/>
                  </a:lnTo>
                  <a:lnTo>
                    <a:pt x="106" y="83"/>
                  </a:lnTo>
                  <a:lnTo>
                    <a:pt x="83" y="99"/>
                  </a:lnTo>
                  <a:lnTo>
                    <a:pt x="76" y="91"/>
                  </a:lnTo>
                  <a:lnTo>
                    <a:pt x="60" y="114"/>
                  </a:lnTo>
                  <a:lnTo>
                    <a:pt x="23" y="137"/>
                  </a:lnTo>
                  <a:lnTo>
                    <a:pt x="15" y="152"/>
                  </a:lnTo>
                  <a:lnTo>
                    <a:pt x="0" y="152"/>
                  </a:lnTo>
                  <a:lnTo>
                    <a:pt x="0" y="167"/>
                  </a:lnTo>
                  <a:lnTo>
                    <a:pt x="60" y="159"/>
                  </a:lnTo>
                  <a:lnTo>
                    <a:pt x="98" y="144"/>
                  </a:lnTo>
                  <a:lnTo>
                    <a:pt x="166" y="137"/>
                  </a:lnTo>
                  <a:lnTo>
                    <a:pt x="182" y="152"/>
                  </a:lnTo>
                  <a:lnTo>
                    <a:pt x="242" y="144"/>
                  </a:lnTo>
                  <a:lnTo>
                    <a:pt x="310" y="197"/>
                  </a:lnTo>
                  <a:lnTo>
                    <a:pt x="340" y="190"/>
                  </a:lnTo>
                  <a:lnTo>
                    <a:pt x="340" y="167"/>
                  </a:lnTo>
                  <a:lnTo>
                    <a:pt x="340" y="182"/>
                  </a:lnTo>
                  <a:lnTo>
                    <a:pt x="348" y="152"/>
                  </a:lnTo>
                  <a:lnTo>
                    <a:pt x="363" y="144"/>
                  </a:lnTo>
                  <a:lnTo>
                    <a:pt x="356" y="129"/>
                  </a:lnTo>
                  <a:lnTo>
                    <a:pt x="363" y="144"/>
                  </a:lnTo>
                  <a:lnTo>
                    <a:pt x="371" y="129"/>
                  </a:lnTo>
                  <a:lnTo>
                    <a:pt x="393" y="121"/>
                  </a:lnTo>
                  <a:lnTo>
                    <a:pt x="393" y="114"/>
                  </a:lnTo>
                  <a:lnTo>
                    <a:pt x="401" y="121"/>
                  </a:lnTo>
                  <a:lnTo>
                    <a:pt x="401" y="114"/>
                  </a:lnTo>
                  <a:lnTo>
                    <a:pt x="409" y="121"/>
                  </a:lnTo>
                  <a:lnTo>
                    <a:pt x="416" y="106"/>
                  </a:lnTo>
                  <a:lnTo>
                    <a:pt x="416" y="99"/>
                  </a:lnTo>
                  <a:lnTo>
                    <a:pt x="409" y="106"/>
                  </a:lnTo>
                  <a:lnTo>
                    <a:pt x="401" y="99"/>
                  </a:lnTo>
                  <a:lnTo>
                    <a:pt x="401" y="114"/>
                  </a:lnTo>
                  <a:lnTo>
                    <a:pt x="393" y="106"/>
                  </a:lnTo>
                  <a:lnTo>
                    <a:pt x="378" y="114"/>
                  </a:lnTo>
                  <a:lnTo>
                    <a:pt x="371" y="99"/>
                  </a:lnTo>
                  <a:lnTo>
                    <a:pt x="386" y="106"/>
                  </a:lnTo>
                  <a:lnTo>
                    <a:pt x="401" y="83"/>
                  </a:lnTo>
                  <a:lnTo>
                    <a:pt x="386" y="91"/>
                  </a:lnTo>
                  <a:lnTo>
                    <a:pt x="386" y="83"/>
                  </a:lnTo>
                  <a:lnTo>
                    <a:pt x="371" y="83"/>
                  </a:lnTo>
                  <a:lnTo>
                    <a:pt x="363" y="76"/>
                  </a:lnTo>
                  <a:lnTo>
                    <a:pt x="393" y="83"/>
                  </a:lnTo>
                  <a:lnTo>
                    <a:pt x="386" y="76"/>
                  </a:lnTo>
                  <a:lnTo>
                    <a:pt x="393" y="68"/>
                  </a:lnTo>
                  <a:lnTo>
                    <a:pt x="393" y="76"/>
                  </a:lnTo>
                  <a:lnTo>
                    <a:pt x="416" y="83"/>
                  </a:lnTo>
                  <a:lnTo>
                    <a:pt x="431" y="61"/>
                  </a:lnTo>
                  <a:lnTo>
                    <a:pt x="424" y="38"/>
                  </a:lnTo>
                  <a:lnTo>
                    <a:pt x="424" y="45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06" name="Line 625"/>
            <p:cNvSpPr>
              <a:spLocks noChangeShapeType="1"/>
            </p:cNvSpPr>
            <p:nvPr/>
          </p:nvSpPr>
          <p:spPr bwMode="auto">
            <a:xfrm>
              <a:off x="3928" y="2179"/>
              <a:ext cx="8" cy="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07" name="Freeform 626"/>
            <p:cNvSpPr>
              <a:spLocks/>
            </p:cNvSpPr>
            <p:nvPr/>
          </p:nvSpPr>
          <p:spPr bwMode="auto">
            <a:xfrm>
              <a:off x="2551" y="1473"/>
              <a:ext cx="333" cy="213"/>
            </a:xfrm>
            <a:custGeom>
              <a:avLst/>
              <a:gdLst>
                <a:gd name="T0" fmla="*/ 333 w 333"/>
                <a:gd name="T1" fmla="*/ 213 h 213"/>
                <a:gd name="T2" fmla="*/ 0 w 333"/>
                <a:gd name="T3" fmla="*/ 198 h 213"/>
                <a:gd name="T4" fmla="*/ 15 w 333"/>
                <a:gd name="T5" fmla="*/ 0 h 213"/>
                <a:gd name="T6" fmla="*/ 302 w 333"/>
                <a:gd name="T7" fmla="*/ 16 h 213"/>
                <a:gd name="T8" fmla="*/ 333 w 333"/>
                <a:gd name="T9" fmla="*/ 21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213">
                  <a:moveTo>
                    <a:pt x="333" y="213"/>
                  </a:moveTo>
                  <a:lnTo>
                    <a:pt x="0" y="198"/>
                  </a:lnTo>
                  <a:lnTo>
                    <a:pt x="15" y="0"/>
                  </a:lnTo>
                  <a:lnTo>
                    <a:pt x="302" y="16"/>
                  </a:lnTo>
                  <a:lnTo>
                    <a:pt x="333" y="213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08" name="Freeform 627"/>
            <p:cNvSpPr>
              <a:spLocks/>
            </p:cNvSpPr>
            <p:nvPr/>
          </p:nvSpPr>
          <p:spPr bwMode="auto">
            <a:xfrm>
              <a:off x="2551" y="1473"/>
              <a:ext cx="333" cy="220"/>
            </a:xfrm>
            <a:custGeom>
              <a:avLst/>
              <a:gdLst>
                <a:gd name="T0" fmla="*/ 333 w 333"/>
                <a:gd name="T1" fmla="*/ 213 h 220"/>
                <a:gd name="T2" fmla="*/ 0 w 333"/>
                <a:gd name="T3" fmla="*/ 198 h 220"/>
                <a:gd name="T4" fmla="*/ 15 w 333"/>
                <a:gd name="T5" fmla="*/ 0 h 220"/>
                <a:gd name="T6" fmla="*/ 302 w 333"/>
                <a:gd name="T7" fmla="*/ 16 h 220"/>
                <a:gd name="T8" fmla="*/ 333 w 333"/>
                <a:gd name="T9" fmla="*/ 213 h 220"/>
                <a:gd name="T10" fmla="*/ 333 w 333"/>
                <a:gd name="T11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3" h="220">
                  <a:moveTo>
                    <a:pt x="333" y="213"/>
                  </a:moveTo>
                  <a:lnTo>
                    <a:pt x="0" y="198"/>
                  </a:lnTo>
                  <a:lnTo>
                    <a:pt x="15" y="0"/>
                  </a:lnTo>
                  <a:lnTo>
                    <a:pt x="302" y="16"/>
                  </a:lnTo>
                  <a:lnTo>
                    <a:pt x="333" y="213"/>
                  </a:lnTo>
                  <a:lnTo>
                    <a:pt x="333" y="22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09" name="Freeform 628"/>
            <p:cNvSpPr>
              <a:spLocks/>
            </p:cNvSpPr>
            <p:nvPr/>
          </p:nvSpPr>
          <p:spPr bwMode="auto">
            <a:xfrm>
              <a:off x="3436" y="1876"/>
              <a:ext cx="212" cy="242"/>
            </a:xfrm>
            <a:custGeom>
              <a:avLst/>
              <a:gdLst>
                <a:gd name="T0" fmla="*/ 205 w 212"/>
                <a:gd name="T1" fmla="*/ 0 h 242"/>
                <a:gd name="T2" fmla="*/ 152 w 212"/>
                <a:gd name="T3" fmla="*/ 45 h 242"/>
                <a:gd name="T4" fmla="*/ 114 w 212"/>
                <a:gd name="T5" fmla="*/ 53 h 242"/>
                <a:gd name="T6" fmla="*/ 91 w 212"/>
                <a:gd name="T7" fmla="*/ 53 h 242"/>
                <a:gd name="T8" fmla="*/ 106 w 212"/>
                <a:gd name="T9" fmla="*/ 45 h 242"/>
                <a:gd name="T10" fmla="*/ 91 w 212"/>
                <a:gd name="T11" fmla="*/ 45 h 242"/>
                <a:gd name="T12" fmla="*/ 68 w 212"/>
                <a:gd name="T13" fmla="*/ 37 h 242"/>
                <a:gd name="T14" fmla="*/ 0 w 212"/>
                <a:gd name="T15" fmla="*/ 45 h 242"/>
                <a:gd name="T16" fmla="*/ 23 w 212"/>
                <a:gd name="T17" fmla="*/ 212 h 242"/>
                <a:gd name="T18" fmla="*/ 38 w 212"/>
                <a:gd name="T19" fmla="*/ 212 h 242"/>
                <a:gd name="T20" fmla="*/ 53 w 212"/>
                <a:gd name="T21" fmla="*/ 227 h 242"/>
                <a:gd name="T22" fmla="*/ 83 w 212"/>
                <a:gd name="T23" fmla="*/ 235 h 242"/>
                <a:gd name="T24" fmla="*/ 99 w 212"/>
                <a:gd name="T25" fmla="*/ 235 h 242"/>
                <a:gd name="T26" fmla="*/ 121 w 212"/>
                <a:gd name="T27" fmla="*/ 227 h 242"/>
                <a:gd name="T28" fmla="*/ 136 w 212"/>
                <a:gd name="T29" fmla="*/ 242 h 242"/>
                <a:gd name="T30" fmla="*/ 152 w 212"/>
                <a:gd name="T31" fmla="*/ 227 h 242"/>
                <a:gd name="T32" fmla="*/ 159 w 212"/>
                <a:gd name="T33" fmla="*/ 197 h 242"/>
                <a:gd name="T34" fmla="*/ 174 w 212"/>
                <a:gd name="T35" fmla="*/ 204 h 242"/>
                <a:gd name="T36" fmla="*/ 174 w 212"/>
                <a:gd name="T37" fmla="*/ 182 h 242"/>
                <a:gd name="T38" fmla="*/ 205 w 212"/>
                <a:gd name="T39" fmla="*/ 151 h 242"/>
                <a:gd name="T40" fmla="*/ 212 w 212"/>
                <a:gd name="T41" fmla="*/ 106 h 242"/>
                <a:gd name="T42" fmla="*/ 212 w 212"/>
                <a:gd name="T43" fmla="*/ 91 h 242"/>
                <a:gd name="T44" fmla="*/ 205 w 212"/>
                <a:gd name="T45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2" h="242">
                  <a:moveTo>
                    <a:pt x="205" y="0"/>
                  </a:moveTo>
                  <a:lnTo>
                    <a:pt x="152" y="45"/>
                  </a:lnTo>
                  <a:lnTo>
                    <a:pt x="114" y="53"/>
                  </a:lnTo>
                  <a:lnTo>
                    <a:pt x="91" y="53"/>
                  </a:lnTo>
                  <a:lnTo>
                    <a:pt x="106" y="45"/>
                  </a:lnTo>
                  <a:lnTo>
                    <a:pt x="91" y="45"/>
                  </a:lnTo>
                  <a:lnTo>
                    <a:pt x="68" y="37"/>
                  </a:lnTo>
                  <a:lnTo>
                    <a:pt x="0" y="45"/>
                  </a:lnTo>
                  <a:lnTo>
                    <a:pt x="23" y="212"/>
                  </a:lnTo>
                  <a:lnTo>
                    <a:pt x="38" y="212"/>
                  </a:lnTo>
                  <a:lnTo>
                    <a:pt x="53" y="227"/>
                  </a:lnTo>
                  <a:lnTo>
                    <a:pt x="83" y="235"/>
                  </a:lnTo>
                  <a:lnTo>
                    <a:pt x="99" y="235"/>
                  </a:lnTo>
                  <a:lnTo>
                    <a:pt x="121" y="227"/>
                  </a:lnTo>
                  <a:lnTo>
                    <a:pt x="136" y="242"/>
                  </a:lnTo>
                  <a:lnTo>
                    <a:pt x="152" y="227"/>
                  </a:lnTo>
                  <a:lnTo>
                    <a:pt x="159" y="197"/>
                  </a:lnTo>
                  <a:lnTo>
                    <a:pt x="174" y="204"/>
                  </a:lnTo>
                  <a:lnTo>
                    <a:pt x="174" y="182"/>
                  </a:lnTo>
                  <a:lnTo>
                    <a:pt x="205" y="151"/>
                  </a:lnTo>
                  <a:lnTo>
                    <a:pt x="212" y="106"/>
                  </a:lnTo>
                  <a:lnTo>
                    <a:pt x="212" y="91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10" name="Freeform 629"/>
            <p:cNvSpPr>
              <a:spLocks/>
            </p:cNvSpPr>
            <p:nvPr/>
          </p:nvSpPr>
          <p:spPr bwMode="auto">
            <a:xfrm>
              <a:off x="3436" y="1876"/>
              <a:ext cx="212" cy="242"/>
            </a:xfrm>
            <a:custGeom>
              <a:avLst/>
              <a:gdLst>
                <a:gd name="T0" fmla="*/ 205 w 212"/>
                <a:gd name="T1" fmla="*/ 0 h 242"/>
                <a:gd name="T2" fmla="*/ 152 w 212"/>
                <a:gd name="T3" fmla="*/ 45 h 242"/>
                <a:gd name="T4" fmla="*/ 114 w 212"/>
                <a:gd name="T5" fmla="*/ 53 h 242"/>
                <a:gd name="T6" fmla="*/ 91 w 212"/>
                <a:gd name="T7" fmla="*/ 53 h 242"/>
                <a:gd name="T8" fmla="*/ 106 w 212"/>
                <a:gd name="T9" fmla="*/ 45 h 242"/>
                <a:gd name="T10" fmla="*/ 91 w 212"/>
                <a:gd name="T11" fmla="*/ 45 h 242"/>
                <a:gd name="T12" fmla="*/ 68 w 212"/>
                <a:gd name="T13" fmla="*/ 37 h 242"/>
                <a:gd name="T14" fmla="*/ 0 w 212"/>
                <a:gd name="T15" fmla="*/ 45 h 242"/>
                <a:gd name="T16" fmla="*/ 23 w 212"/>
                <a:gd name="T17" fmla="*/ 212 h 242"/>
                <a:gd name="T18" fmla="*/ 38 w 212"/>
                <a:gd name="T19" fmla="*/ 212 h 242"/>
                <a:gd name="T20" fmla="*/ 53 w 212"/>
                <a:gd name="T21" fmla="*/ 227 h 242"/>
                <a:gd name="T22" fmla="*/ 83 w 212"/>
                <a:gd name="T23" fmla="*/ 235 h 242"/>
                <a:gd name="T24" fmla="*/ 99 w 212"/>
                <a:gd name="T25" fmla="*/ 235 h 242"/>
                <a:gd name="T26" fmla="*/ 121 w 212"/>
                <a:gd name="T27" fmla="*/ 227 h 242"/>
                <a:gd name="T28" fmla="*/ 136 w 212"/>
                <a:gd name="T29" fmla="*/ 242 h 242"/>
                <a:gd name="T30" fmla="*/ 152 w 212"/>
                <a:gd name="T31" fmla="*/ 227 h 242"/>
                <a:gd name="T32" fmla="*/ 159 w 212"/>
                <a:gd name="T33" fmla="*/ 197 h 242"/>
                <a:gd name="T34" fmla="*/ 174 w 212"/>
                <a:gd name="T35" fmla="*/ 204 h 242"/>
                <a:gd name="T36" fmla="*/ 174 w 212"/>
                <a:gd name="T37" fmla="*/ 182 h 242"/>
                <a:gd name="T38" fmla="*/ 205 w 212"/>
                <a:gd name="T39" fmla="*/ 151 h 242"/>
                <a:gd name="T40" fmla="*/ 212 w 212"/>
                <a:gd name="T41" fmla="*/ 106 h 242"/>
                <a:gd name="T42" fmla="*/ 212 w 212"/>
                <a:gd name="T43" fmla="*/ 91 h 242"/>
                <a:gd name="T44" fmla="*/ 205 w 212"/>
                <a:gd name="T45" fmla="*/ 0 h 242"/>
                <a:gd name="T46" fmla="*/ 205 w 212"/>
                <a:gd name="T47" fmla="*/ 7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2" h="242">
                  <a:moveTo>
                    <a:pt x="205" y="0"/>
                  </a:moveTo>
                  <a:lnTo>
                    <a:pt x="152" y="45"/>
                  </a:lnTo>
                  <a:lnTo>
                    <a:pt x="114" y="53"/>
                  </a:lnTo>
                  <a:lnTo>
                    <a:pt x="91" y="53"/>
                  </a:lnTo>
                  <a:lnTo>
                    <a:pt x="106" y="45"/>
                  </a:lnTo>
                  <a:lnTo>
                    <a:pt x="91" y="45"/>
                  </a:lnTo>
                  <a:lnTo>
                    <a:pt x="68" y="37"/>
                  </a:lnTo>
                  <a:lnTo>
                    <a:pt x="0" y="45"/>
                  </a:lnTo>
                  <a:lnTo>
                    <a:pt x="23" y="212"/>
                  </a:lnTo>
                  <a:lnTo>
                    <a:pt x="38" y="212"/>
                  </a:lnTo>
                  <a:lnTo>
                    <a:pt x="53" y="227"/>
                  </a:lnTo>
                  <a:lnTo>
                    <a:pt x="83" y="235"/>
                  </a:lnTo>
                  <a:lnTo>
                    <a:pt x="99" y="235"/>
                  </a:lnTo>
                  <a:lnTo>
                    <a:pt x="121" y="227"/>
                  </a:lnTo>
                  <a:lnTo>
                    <a:pt x="136" y="242"/>
                  </a:lnTo>
                  <a:lnTo>
                    <a:pt x="152" y="227"/>
                  </a:lnTo>
                  <a:lnTo>
                    <a:pt x="159" y="197"/>
                  </a:lnTo>
                  <a:lnTo>
                    <a:pt x="174" y="204"/>
                  </a:lnTo>
                  <a:lnTo>
                    <a:pt x="174" y="182"/>
                  </a:lnTo>
                  <a:lnTo>
                    <a:pt x="205" y="151"/>
                  </a:lnTo>
                  <a:lnTo>
                    <a:pt x="212" y="106"/>
                  </a:lnTo>
                  <a:lnTo>
                    <a:pt x="212" y="91"/>
                  </a:lnTo>
                  <a:lnTo>
                    <a:pt x="205" y="0"/>
                  </a:lnTo>
                  <a:lnTo>
                    <a:pt x="205" y="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11" name="Freeform 630"/>
            <p:cNvSpPr>
              <a:spLocks/>
            </p:cNvSpPr>
            <p:nvPr/>
          </p:nvSpPr>
          <p:spPr bwMode="auto">
            <a:xfrm>
              <a:off x="2551" y="2240"/>
              <a:ext cx="439" cy="227"/>
            </a:xfrm>
            <a:custGeom>
              <a:avLst/>
              <a:gdLst>
                <a:gd name="T0" fmla="*/ 439 w 439"/>
                <a:gd name="T1" fmla="*/ 227 h 227"/>
                <a:gd name="T2" fmla="*/ 393 w 439"/>
                <a:gd name="T3" fmla="*/ 212 h 227"/>
                <a:gd name="T4" fmla="*/ 348 w 439"/>
                <a:gd name="T5" fmla="*/ 220 h 227"/>
                <a:gd name="T6" fmla="*/ 340 w 439"/>
                <a:gd name="T7" fmla="*/ 227 h 227"/>
                <a:gd name="T8" fmla="*/ 325 w 439"/>
                <a:gd name="T9" fmla="*/ 212 h 227"/>
                <a:gd name="T10" fmla="*/ 318 w 439"/>
                <a:gd name="T11" fmla="*/ 220 h 227"/>
                <a:gd name="T12" fmla="*/ 302 w 439"/>
                <a:gd name="T13" fmla="*/ 212 h 227"/>
                <a:gd name="T14" fmla="*/ 295 w 439"/>
                <a:gd name="T15" fmla="*/ 227 h 227"/>
                <a:gd name="T16" fmla="*/ 295 w 439"/>
                <a:gd name="T17" fmla="*/ 212 h 227"/>
                <a:gd name="T18" fmla="*/ 280 w 439"/>
                <a:gd name="T19" fmla="*/ 220 h 227"/>
                <a:gd name="T20" fmla="*/ 265 w 439"/>
                <a:gd name="T21" fmla="*/ 204 h 227"/>
                <a:gd name="T22" fmla="*/ 250 w 439"/>
                <a:gd name="T23" fmla="*/ 212 h 227"/>
                <a:gd name="T24" fmla="*/ 242 w 439"/>
                <a:gd name="T25" fmla="*/ 197 h 227"/>
                <a:gd name="T26" fmla="*/ 227 w 439"/>
                <a:gd name="T27" fmla="*/ 204 h 227"/>
                <a:gd name="T28" fmla="*/ 189 w 439"/>
                <a:gd name="T29" fmla="*/ 189 h 227"/>
                <a:gd name="T30" fmla="*/ 181 w 439"/>
                <a:gd name="T31" fmla="*/ 174 h 227"/>
                <a:gd name="T32" fmla="*/ 159 w 439"/>
                <a:gd name="T33" fmla="*/ 182 h 227"/>
                <a:gd name="T34" fmla="*/ 144 w 439"/>
                <a:gd name="T35" fmla="*/ 167 h 227"/>
                <a:gd name="T36" fmla="*/ 151 w 439"/>
                <a:gd name="T37" fmla="*/ 45 h 227"/>
                <a:gd name="T38" fmla="*/ 0 w 439"/>
                <a:gd name="T39" fmla="*/ 38 h 227"/>
                <a:gd name="T40" fmla="*/ 0 w 439"/>
                <a:gd name="T41" fmla="*/ 0 h 227"/>
                <a:gd name="T42" fmla="*/ 53 w 439"/>
                <a:gd name="T43" fmla="*/ 7 h 227"/>
                <a:gd name="T44" fmla="*/ 424 w 439"/>
                <a:gd name="T45" fmla="*/ 15 h 227"/>
                <a:gd name="T46" fmla="*/ 424 w 439"/>
                <a:gd name="T47" fmla="*/ 45 h 227"/>
                <a:gd name="T48" fmla="*/ 439 w 439"/>
                <a:gd name="T49" fmla="*/ 121 h 227"/>
                <a:gd name="T50" fmla="*/ 439 w 439"/>
                <a:gd name="T51" fmla="*/ 227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9" h="227">
                  <a:moveTo>
                    <a:pt x="439" y="227"/>
                  </a:moveTo>
                  <a:lnTo>
                    <a:pt x="393" y="212"/>
                  </a:lnTo>
                  <a:lnTo>
                    <a:pt x="348" y="220"/>
                  </a:lnTo>
                  <a:lnTo>
                    <a:pt x="340" y="227"/>
                  </a:lnTo>
                  <a:lnTo>
                    <a:pt x="325" y="212"/>
                  </a:lnTo>
                  <a:lnTo>
                    <a:pt x="318" y="220"/>
                  </a:lnTo>
                  <a:lnTo>
                    <a:pt x="302" y="212"/>
                  </a:lnTo>
                  <a:lnTo>
                    <a:pt x="295" y="227"/>
                  </a:lnTo>
                  <a:lnTo>
                    <a:pt x="295" y="212"/>
                  </a:lnTo>
                  <a:lnTo>
                    <a:pt x="280" y="220"/>
                  </a:lnTo>
                  <a:lnTo>
                    <a:pt x="265" y="204"/>
                  </a:lnTo>
                  <a:lnTo>
                    <a:pt x="250" y="212"/>
                  </a:lnTo>
                  <a:lnTo>
                    <a:pt x="242" y="197"/>
                  </a:lnTo>
                  <a:lnTo>
                    <a:pt x="227" y="204"/>
                  </a:lnTo>
                  <a:lnTo>
                    <a:pt x="189" y="189"/>
                  </a:lnTo>
                  <a:lnTo>
                    <a:pt x="181" y="174"/>
                  </a:lnTo>
                  <a:lnTo>
                    <a:pt x="159" y="182"/>
                  </a:lnTo>
                  <a:lnTo>
                    <a:pt x="144" y="167"/>
                  </a:lnTo>
                  <a:lnTo>
                    <a:pt x="151" y="45"/>
                  </a:lnTo>
                  <a:lnTo>
                    <a:pt x="0" y="38"/>
                  </a:lnTo>
                  <a:lnTo>
                    <a:pt x="0" y="0"/>
                  </a:lnTo>
                  <a:lnTo>
                    <a:pt x="53" y="7"/>
                  </a:lnTo>
                  <a:lnTo>
                    <a:pt x="424" y="15"/>
                  </a:lnTo>
                  <a:lnTo>
                    <a:pt x="424" y="45"/>
                  </a:lnTo>
                  <a:lnTo>
                    <a:pt x="439" y="121"/>
                  </a:lnTo>
                  <a:lnTo>
                    <a:pt x="439" y="227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12" name="Freeform 631"/>
            <p:cNvSpPr>
              <a:spLocks/>
            </p:cNvSpPr>
            <p:nvPr/>
          </p:nvSpPr>
          <p:spPr bwMode="auto">
            <a:xfrm>
              <a:off x="2551" y="2240"/>
              <a:ext cx="439" cy="235"/>
            </a:xfrm>
            <a:custGeom>
              <a:avLst/>
              <a:gdLst>
                <a:gd name="T0" fmla="*/ 439 w 439"/>
                <a:gd name="T1" fmla="*/ 227 h 235"/>
                <a:gd name="T2" fmla="*/ 393 w 439"/>
                <a:gd name="T3" fmla="*/ 212 h 235"/>
                <a:gd name="T4" fmla="*/ 348 w 439"/>
                <a:gd name="T5" fmla="*/ 220 h 235"/>
                <a:gd name="T6" fmla="*/ 340 w 439"/>
                <a:gd name="T7" fmla="*/ 227 h 235"/>
                <a:gd name="T8" fmla="*/ 325 w 439"/>
                <a:gd name="T9" fmla="*/ 212 h 235"/>
                <a:gd name="T10" fmla="*/ 318 w 439"/>
                <a:gd name="T11" fmla="*/ 220 h 235"/>
                <a:gd name="T12" fmla="*/ 302 w 439"/>
                <a:gd name="T13" fmla="*/ 212 h 235"/>
                <a:gd name="T14" fmla="*/ 295 w 439"/>
                <a:gd name="T15" fmla="*/ 227 h 235"/>
                <a:gd name="T16" fmla="*/ 295 w 439"/>
                <a:gd name="T17" fmla="*/ 212 h 235"/>
                <a:gd name="T18" fmla="*/ 280 w 439"/>
                <a:gd name="T19" fmla="*/ 220 h 235"/>
                <a:gd name="T20" fmla="*/ 265 w 439"/>
                <a:gd name="T21" fmla="*/ 204 h 235"/>
                <a:gd name="T22" fmla="*/ 250 w 439"/>
                <a:gd name="T23" fmla="*/ 212 h 235"/>
                <a:gd name="T24" fmla="*/ 242 w 439"/>
                <a:gd name="T25" fmla="*/ 197 h 235"/>
                <a:gd name="T26" fmla="*/ 227 w 439"/>
                <a:gd name="T27" fmla="*/ 204 h 235"/>
                <a:gd name="T28" fmla="*/ 189 w 439"/>
                <a:gd name="T29" fmla="*/ 189 h 235"/>
                <a:gd name="T30" fmla="*/ 181 w 439"/>
                <a:gd name="T31" fmla="*/ 174 h 235"/>
                <a:gd name="T32" fmla="*/ 159 w 439"/>
                <a:gd name="T33" fmla="*/ 182 h 235"/>
                <a:gd name="T34" fmla="*/ 144 w 439"/>
                <a:gd name="T35" fmla="*/ 167 h 235"/>
                <a:gd name="T36" fmla="*/ 151 w 439"/>
                <a:gd name="T37" fmla="*/ 45 h 235"/>
                <a:gd name="T38" fmla="*/ 0 w 439"/>
                <a:gd name="T39" fmla="*/ 38 h 235"/>
                <a:gd name="T40" fmla="*/ 0 w 439"/>
                <a:gd name="T41" fmla="*/ 0 h 235"/>
                <a:gd name="T42" fmla="*/ 53 w 439"/>
                <a:gd name="T43" fmla="*/ 7 h 235"/>
                <a:gd name="T44" fmla="*/ 424 w 439"/>
                <a:gd name="T45" fmla="*/ 15 h 235"/>
                <a:gd name="T46" fmla="*/ 424 w 439"/>
                <a:gd name="T47" fmla="*/ 45 h 235"/>
                <a:gd name="T48" fmla="*/ 439 w 439"/>
                <a:gd name="T49" fmla="*/ 121 h 235"/>
                <a:gd name="T50" fmla="*/ 439 w 439"/>
                <a:gd name="T51" fmla="*/ 227 h 235"/>
                <a:gd name="T52" fmla="*/ 439 w 439"/>
                <a:gd name="T53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39" h="235">
                  <a:moveTo>
                    <a:pt x="439" y="227"/>
                  </a:moveTo>
                  <a:lnTo>
                    <a:pt x="393" y="212"/>
                  </a:lnTo>
                  <a:lnTo>
                    <a:pt x="348" y="220"/>
                  </a:lnTo>
                  <a:lnTo>
                    <a:pt x="340" y="227"/>
                  </a:lnTo>
                  <a:lnTo>
                    <a:pt x="325" y="212"/>
                  </a:lnTo>
                  <a:lnTo>
                    <a:pt x="318" y="220"/>
                  </a:lnTo>
                  <a:lnTo>
                    <a:pt x="302" y="212"/>
                  </a:lnTo>
                  <a:lnTo>
                    <a:pt x="295" y="227"/>
                  </a:lnTo>
                  <a:lnTo>
                    <a:pt x="295" y="212"/>
                  </a:lnTo>
                  <a:lnTo>
                    <a:pt x="280" y="220"/>
                  </a:lnTo>
                  <a:lnTo>
                    <a:pt x="265" y="204"/>
                  </a:lnTo>
                  <a:lnTo>
                    <a:pt x="250" y="212"/>
                  </a:lnTo>
                  <a:lnTo>
                    <a:pt x="242" y="197"/>
                  </a:lnTo>
                  <a:lnTo>
                    <a:pt x="227" y="204"/>
                  </a:lnTo>
                  <a:lnTo>
                    <a:pt x="189" y="189"/>
                  </a:lnTo>
                  <a:lnTo>
                    <a:pt x="181" y="174"/>
                  </a:lnTo>
                  <a:lnTo>
                    <a:pt x="159" y="182"/>
                  </a:lnTo>
                  <a:lnTo>
                    <a:pt x="144" y="167"/>
                  </a:lnTo>
                  <a:lnTo>
                    <a:pt x="151" y="45"/>
                  </a:lnTo>
                  <a:lnTo>
                    <a:pt x="0" y="38"/>
                  </a:lnTo>
                  <a:lnTo>
                    <a:pt x="0" y="0"/>
                  </a:lnTo>
                  <a:lnTo>
                    <a:pt x="53" y="7"/>
                  </a:lnTo>
                  <a:lnTo>
                    <a:pt x="424" y="15"/>
                  </a:lnTo>
                  <a:lnTo>
                    <a:pt x="424" y="45"/>
                  </a:lnTo>
                  <a:lnTo>
                    <a:pt x="439" y="121"/>
                  </a:lnTo>
                  <a:lnTo>
                    <a:pt x="439" y="227"/>
                  </a:lnTo>
                  <a:lnTo>
                    <a:pt x="439" y="235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13" name="Freeform 632"/>
            <p:cNvSpPr>
              <a:spLocks/>
            </p:cNvSpPr>
            <p:nvPr/>
          </p:nvSpPr>
          <p:spPr bwMode="auto">
            <a:xfrm>
              <a:off x="1590" y="1481"/>
              <a:ext cx="408" cy="341"/>
            </a:xfrm>
            <a:custGeom>
              <a:avLst/>
              <a:gdLst>
                <a:gd name="T0" fmla="*/ 393 w 408"/>
                <a:gd name="T1" fmla="*/ 99 h 341"/>
                <a:gd name="T2" fmla="*/ 302 w 408"/>
                <a:gd name="T3" fmla="*/ 76 h 341"/>
                <a:gd name="T4" fmla="*/ 196 w 408"/>
                <a:gd name="T5" fmla="*/ 76 h 341"/>
                <a:gd name="T6" fmla="*/ 174 w 408"/>
                <a:gd name="T7" fmla="*/ 61 h 341"/>
                <a:gd name="T8" fmla="*/ 151 w 408"/>
                <a:gd name="T9" fmla="*/ 68 h 341"/>
                <a:gd name="T10" fmla="*/ 128 w 408"/>
                <a:gd name="T11" fmla="*/ 53 h 341"/>
                <a:gd name="T12" fmla="*/ 136 w 408"/>
                <a:gd name="T13" fmla="*/ 23 h 341"/>
                <a:gd name="T14" fmla="*/ 121 w 408"/>
                <a:gd name="T15" fmla="*/ 15 h 341"/>
                <a:gd name="T16" fmla="*/ 113 w 408"/>
                <a:gd name="T17" fmla="*/ 8 h 341"/>
                <a:gd name="T18" fmla="*/ 106 w 408"/>
                <a:gd name="T19" fmla="*/ 8 h 341"/>
                <a:gd name="T20" fmla="*/ 90 w 408"/>
                <a:gd name="T21" fmla="*/ 0 h 341"/>
                <a:gd name="T22" fmla="*/ 37 w 408"/>
                <a:gd name="T23" fmla="*/ 144 h 341"/>
                <a:gd name="T24" fmla="*/ 0 w 408"/>
                <a:gd name="T25" fmla="*/ 197 h 341"/>
                <a:gd name="T26" fmla="*/ 0 w 408"/>
                <a:gd name="T27" fmla="*/ 258 h 341"/>
                <a:gd name="T28" fmla="*/ 196 w 408"/>
                <a:gd name="T29" fmla="*/ 311 h 341"/>
                <a:gd name="T30" fmla="*/ 333 w 408"/>
                <a:gd name="T31" fmla="*/ 341 h 341"/>
                <a:gd name="T32" fmla="*/ 363 w 408"/>
                <a:gd name="T33" fmla="*/ 212 h 341"/>
                <a:gd name="T34" fmla="*/ 355 w 408"/>
                <a:gd name="T35" fmla="*/ 190 h 341"/>
                <a:gd name="T36" fmla="*/ 408 w 408"/>
                <a:gd name="T37" fmla="*/ 121 h 341"/>
                <a:gd name="T38" fmla="*/ 393 w 408"/>
                <a:gd name="T39" fmla="*/ 99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8" h="341">
                  <a:moveTo>
                    <a:pt x="393" y="99"/>
                  </a:moveTo>
                  <a:lnTo>
                    <a:pt x="302" y="76"/>
                  </a:lnTo>
                  <a:lnTo>
                    <a:pt x="196" y="76"/>
                  </a:lnTo>
                  <a:lnTo>
                    <a:pt x="174" y="61"/>
                  </a:lnTo>
                  <a:lnTo>
                    <a:pt x="151" y="68"/>
                  </a:lnTo>
                  <a:lnTo>
                    <a:pt x="128" y="53"/>
                  </a:lnTo>
                  <a:lnTo>
                    <a:pt x="136" y="23"/>
                  </a:lnTo>
                  <a:lnTo>
                    <a:pt x="121" y="15"/>
                  </a:lnTo>
                  <a:lnTo>
                    <a:pt x="113" y="8"/>
                  </a:lnTo>
                  <a:lnTo>
                    <a:pt x="106" y="8"/>
                  </a:lnTo>
                  <a:lnTo>
                    <a:pt x="90" y="0"/>
                  </a:lnTo>
                  <a:lnTo>
                    <a:pt x="37" y="144"/>
                  </a:lnTo>
                  <a:lnTo>
                    <a:pt x="0" y="197"/>
                  </a:lnTo>
                  <a:lnTo>
                    <a:pt x="0" y="258"/>
                  </a:lnTo>
                  <a:lnTo>
                    <a:pt x="196" y="311"/>
                  </a:lnTo>
                  <a:lnTo>
                    <a:pt x="333" y="341"/>
                  </a:lnTo>
                  <a:lnTo>
                    <a:pt x="363" y="212"/>
                  </a:lnTo>
                  <a:lnTo>
                    <a:pt x="355" y="190"/>
                  </a:lnTo>
                  <a:lnTo>
                    <a:pt x="408" y="121"/>
                  </a:lnTo>
                  <a:lnTo>
                    <a:pt x="393" y="99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14" name="Freeform 633"/>
            <p:cNvSpPr>
              <a:spLocks/>
            </p:cNvSpPr>
            <p:nvPr/>
          </p:nvSpPr>
          <p:spPr bwMode="auto">
            <a:xfrm>
              <a:off x="1590" y="1481"/>
              <a:ext cx="408" cy="341"/>
            </a:xfrm>
            <a:custGeom>
              <a:avLst/>
              <a:gdLst>
                <a:gd name="T0" fmla="*/ 393 w 408"/>
                <a:gd name="T1" fmla="*/ 99 h 341"/>
                <a:gd name="T2" fmla="*/ 302 w 408"/>
                <a:gd name="T3" fmla="*/ 76 h 341"/>
                <a:gd name="T4" fmla="*/ 196 w 408"/>
                <a:gd name="T5" fmla="*/ 76 h 341"/>
                <a:gd name="T6" fmla="*/ 174 w 408"/>
                <a:gd name="T7" fmla="*/ 61 h 341"/>
                <a:gd name="T8" fmla="*/ 151 w 408"/>
                <a:gd name="T9" fmla="*/ 68 h 341"/>
                <a:gd name="T10" fmla="*/ 128 w 408"/>
                <a:gd name="T11" fmla="*/ 53 h 341"/>
                <a:gd name="T12" fmla="*/ 136 w 408"/>
                <a:gd name="T13" fmla="*/ 23 h 341"/>
                <a:gd name="T14" fmla="*/ 121 w 408"/>
                <a:gd name="T15" fmla="*/ 15 h 341"/>
                <a:gd name="T16" fmla="*/ 113 w 408"/>
                <a:gd name="T17" fmla="*/ 8 h 341"/>
                <a:gd name="T18" fmla="*/ 106 w 408"/>
                <a:gd name="T19" fmla="*/ 8 h 341"/>
                <a:gd name="T20" fmla="*/ 90 w 408"/>
                <a:gd name="T21" fmla="*/ 0 h 341"/>
                <a:gd name="T22" fmla="*/ 37 w 408"/>
                <a:gd name="T23" fmla="*/ 144 h 341"/>
                <a:gd name="T24" fmla="*/ 0 w 408"/>
                <a:gd name="T25" fmla="*/ 197 h 341"/>
                <a:gd name="T26" fmla="*/ 0 w 408"/>
                <a:gd name="T27" fmla="*/ 258 h 341"/>
                <a:gd name="T28" fmla="*/ 196 w 408"/>
                <a:gd name="T29" fmla="*/ 311 h 341"/>
                <a:gd name="T30" fmla="*/ 333 w 408"/>
                <a:gd name="T31" fmla="*/ 341 h 341"/>
                <a:gd name="T32" fmla="*/ 363 w 408"/>
                <a:gd name="T33" fmla="*/ 212 h 341"/>
                <a:gd name="T34" fmla="*/ 355 w 408"/>
                <a:gd name="T35" fmla="*/ 190 h 341"/>
                <a:gd name="T36" fmla="*/ 408 w 408"/>
                <a:gd name="T37" fmla="*/ 121 h 341"/>
                <a:gd name="T38" fmla="*/ 393 w 408"/>
                <a:gd name="T39" fmla="*/ 99 h 341"/>
                <a:gd name="T40" fmla="*/ 393 w 408"/>
                <a:gd name="T41" fmla="*/ 106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8" h="341">
                  <a:moveTo>
                    <a:pt x="393" y="99"/>
                  </a:moveTo>
                  <a:lnTo>
                    <a:pt x="302" y="76"/>
                  </a:lnTo>
                  <a:lnTo>
                    <a:pt x="196" y="76"/>
                  </a:lnTo>
                  <a:lnTo>
                    <a:pt x="174" y="61"/>
                  </a:lnTo>
                  <a:lnTo>
                    <a:pt x="151" y="68"/>
                  </a:lnTo>
                  <a:lnTo>
                    <a:pt x="128" y="53"/>
                  </a:lnTo>
                  <a:lnTo>
                    <a:pt x="136" y="23"/>
                  </a:lnTo>
                  <a:lnTo>
                    <a:pt x="121" y="15"/>
                  </a:lnTo>
                  <a:lnTo>
                    <a:pt x="113" y="8"/>
                  </a:lnTo>
                  <a:lnTo>
                    <a:pt x="106" y="8"/>
                  </a:lnTo>
                  <a:lnTo>
                    <a:pt x="90" y="0"/>
                  </a:lnTo>
                  <a:lnTo>
                    <a:pt x="37" y="144"/>
                  </a:lnTo>
                  <a:lnTo>
                    <a:pt x="0" y="197"/>
                  </a:lnTo>
                  <a:lnTo>
                    <a:pt x="0" y="258"/>
                  </a:lnTo>
                  <a:lnTo>
                    <a:pt x="196" y="311"/>
                  </a:lnTo>
                  <a:lnTo>
                    <a:pt x="333" y="341"/>
                  </a:lnTo>
                  <a:lnTo>
                    <a:pt x="363" y="212"/>
                  </a:lnTo>
                  <a:lnTo>
                    <a:pt x="355" y="190"/>
                  </a:lnTo>
                  <a:lnTo>
                    <a:pt x="408" y="121"/>
                  </a:lnTo>
                  <a:lnTo>
                    <a:pt x="393" y="99"/>
                  </a:lnTo>
                  <a:lnTo>
                    <a:pt x="393" y="10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15" name="Freeform 634"/>
            <p:cNvSpPr>
              <a:spLocks/>
            </p:cNvSpPr>
            <p:nvPr/>
          </p:nvSpPr>
          <p:spPr bwMode="auto">
            <a:xfrm>
              <a:off x="3641" y="1830"/>
              <a:ext cx="295" cy="190"/>
            </a:xfrm>
            <a:custGeom>
              <a:avLst/>
              <a:gdLst>
                <a:gd name="T0" fmla="*/ 257 w 295"/>
                <a:gd name="T1" fmla="*/ 30 h 190"/>
                <a:gd name="T2" fmla="*/ 249 w 295"/>
                <a:gd name="T3" fmla="*/ 8 h 190"/>
                <a:gd name="T4" fmla="*/ 234 w 295"/>
                <a:gd name="T5" fmla="*/ 0 h 190"/>
                <a:gd name="T6" fmla="*/ 30 w 295"/>
                <a:gd name="T7" fmla="*/ 38 h 190"/>
                <a:gd name="T8" fmla="*/ 30 w 295"/>
                <a:gd name="T9" fmla="*/ 23 h 190"/>
                <a:gd name="T10" fmla="*/ 0 w 295"/>
                <a:gd name="T11" fmla="*/ 46 h 190"/>
                <a:gd name="T12" fmla="*/ 7 w 295"/>
                <a:gd name="T13" fmla="*/ 137 h 190"/>
                <a:gd name="T14" fmla="*/ 22 w 295"/>
                <a:gd name="T15" fmla="*/ 190 h 190"/>
                <a:gd name="T16" fmla="*/ 68 w 295"/>
                <a:gd name="T17" fmla="*/ 182 h 190"/>
                <a:gd name="T18" fmla="*/ 249 w 295"/>
                <a:gd name="T19" fmla="*/ 152 h 190"/>
                <a:gd name="T20" fmla="*/ 264 w 295"/>
                <a:gd name="T21" fmla="*/ 137 h 190"/>
                <a:gd name="T22" fmla="*/ 295 w 295"/>
                <a:gd name="T23" fmla="*/ 114 h 190"/>
                <a:gd name="T24" fmla="*/ 264 w 295"/>
                <a:gd name="T25" fmla="*/ 83 h 190"/>
                <a:gd name="T26" fmla="*/ 257 w 295"/>
                <a:gd name="T27" fmla="*/ 61 h 190"/>
                <a:gd name="T28" fmla="*/ 272 w 295"/>
                <a:gd name="T29" fmla="*/ 38 h 190"/>
                <a:gd name="T30" fmla="*/ 257 w 295"/>
                <a:gd name="T31" fmla="*/ 3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5" h="190">
                  <a:moveTo>
                    <a:pt x="257" y="30"/>
                  </a:moveTo>
                  <a:lnTo>
                    <a:pt x="249" y="8"/>
                  </a:lnTo>
                  <a:lnTo>
                    <a:pt x="234" y="0"/>
                  </a:lnTo>
                  <a:lnTo>
                    <a:pt x="30" y="38"/>
                  </a:lnTo>
                  <a:lnTo>
                    <a:pt x="30" y="23"/>
                  </a:lnTo>
                  <a:lnTo>
                    <a:pt x="0" y="46"/>
                  </a:lnTo>
                  <a:lnTo>
                    <a:pt x="7" y="137"/>
                  </a:lnTo>
                  <a:lnTo>
                    <a:pt x="22" y="190"/>
                  </a:lnTo>
                  <a:lnTo>
                    <a:pt x="68" y="182"/>
                  </a:lnTo>
                  <a:lnTo>
                    <a:pt x="249" y="152"/>
                  </a:lnTo>
                  <a:lnTo>
                    <a:pt x="264" y="137"/>
                  </a:lnTo>
                  <a:lnTo>
                    <a:pt x="295" y="114"/>
                  </a:lnTo>
                  <a:lnTo>
                    <a:pt x="264" y="83"/>
                  </a:lnTo>
                  <a:lnTo>
                    <a:pt x="257" y="61"/>
                  </a:lnTo>
                  <a:lnTo>
                    <a:pt x="272" y="38"/>
                  </a:lnTo>
                  <a:lnTo>
                    <a:pt x="257" y="30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16" name="Freeform 635"/>
            <p:cNvSpPr>
              <a:spLocks/>
            </p:cNvSpPr>
            <p:nvPr/>
          </p:nvSpPr>
          <p:spPr bwMode="auto">
            <a:xfrm>
              <a:off x="3641" y="1830"/>
              <a:ext cx="295" cy="190"/>
            </a:xfrm>
            <a:custGeom>
              <a:avLst/>
              <a:gdLst>
                <a:gd name="T0" fmla="*/ 257 w 295"/>
                <a:gd name="T1" fmla="*/ 30 h 190"/>
                <a:gd name="T2" fmla="*/ 249 w 295"/>
                <a:gd name="T3" fmla="*/ 8 h 190"/>
                <a:gd name="T4" fmla="*/ 234 w 295"/>
                <a:gd name="T5" fmla="*/ 0 h 190"/>
                <a:gd name="T6" fmla="*/ 30 w 295"/>
                <a:gd name="T7" fmla="*/ 38 h 190"/>
                <a:gd name="T8" fmla="*/ 30 w 295"/>
                <a:gd name="T9" fmla="*/ 23 h 190"/>
                <a:gd name="T10" fmla="*/ 0 w 295"/>
                <a:gd name="T11" fmla="*/ 46 h 190"/>
                <a:gd name="T12" fmla="*/ 7 w 295"/>
                <a:gd name="T13" fmla="*/ 137 h 190"/>
                <a:gd name="T14" fmla="*/ 22 w 295"/>
                <a:gd name="T15" fmla="*/ 190 h 190"/>
                <a:gd name="T16" fmla="*/ 68 w 295"/>
                <a:gd name="T17" fmla="*/ 182 h 190"/>
                <a:gd name="T18" fmla="*/ 249 w 295"/>
                <a:gd name="T19" fmla="*/ 152 h 190"/>
                <a:gd name="T20" fmla="*/ 264 w 295"/>
                <a:gd name="T21" fmla="*/ 137 h 190"/>
                <a:gd name="T22" fmla="*/ 295 w 295"/>
                <a:gd name="T23" fmla="*/ 114 h 190"/>
                <a:gd name="T24" fmla="*/ 264 w 295"/>
                <a:gd name="T25" fmla="*/ 83 h 190"/>
                <a:gd name="T26" fmla="*/ 257 w 295"/>
                <a:gd name="T27" fmla="*/ 61 h 190"/>
                <a:gd name="T28" fmla="*/ 272 w 295"/>
                <a:gd name="T29" fmla="*/ 38 h 190"/>
                <a:gd name="T30" fmla="*/ 257 w 295"/>
                <a:gd name="T31" fmla="*/ 30 h 190"/>
                <a:gd name="T32" fmla="*/ 257 w 295"/>
                <a:gd name="T33" fmla="*/ 3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5" h="190">
                  <a:moveTo>
                    <a:pt x="257" y="30"/>
                  </a:moveTo>
                  <a:lnTo>
                    <a:pt x="249" y="8"/>
                  </a:lnTo>
                  <a:lnTo>
                    <a:pt x="234" y="0"/>
                  </a:lnTo>
                  <a:lnTo>
                    <a:pt x="30" y="38"/>
                  </a:lnTo>
                  <a:lnTo>
                    <a:pt x="30" y="23"/>
                  </a:lnTo>
                  <a:lnTo>
                    <a:pt x="0" y="46"/>
                  </a:lnTo>
                  <a:lnTo>
                    <a:pt x="7" y="137"/>
                  </a:lnTo>
                  <a:lnTo>
                    <a:pt x="22" y="190"/>
                  </a:lnTo>
                  <a:lnTo>
                    <a:pt x="68" y="182"/>
                  </a:lnTo>
                  <a:lnTo>
                    <a:pt x="249" y="152"/>
                  </a:lnTo>
                  <a:lnTo>
                    <a:pt x="264" y="137"/>
                  </a:lnTo>
                  <a:lnTo>
                    <a:pt x="295" y="114"/>
                  </a:lnTo>
                  <a:lnTo>
                    <a:pt x="264" y="83"/>
                  </a:lnTo>
                  <a:lnTo>
                    <a:pt x="257" y="61"/>
                  </a:lnTo>
                  <a:lnTo>
                    <a:pt x="272" y="38"/>
                  </a:lnTo>
                  <a:lnTo>
                    <a:pt x="257" y="30"/>
                  </a:lnTo>
                  <a:lnTo>
                    <a:pt x="257" y="3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17" name="Freeform 636"/>
            <p:cNvSpPr>
              <a:spLocks/>
            </p:cNvSpPr>
            <p:nvPr/>
          </p:nvSpPr>
          <p:spPr bwMode="auto">
            <a:xfrm>
              <a:off x="4042" y="1784"/>
              <a:ext cx="22" cy="54"/>
            </a:xfrm>
            <a:custGeom>
              <a:avLst/>
              <a:gdLst>
                <a:gd name="T0" fmla="*/ 22 w 22"/>
                <a:gd name="T1" fmla="*/ 16 h 54"/>
                <a:gd name="T2" fmla="*/ 15 w 22"/>
                <a:gd name="T3" fmla="*/ 0 h 54"/>
                <a:gd name="T4" fmla="*/ 0 w 22"/>
                <a:gd name="T5" fmla="*/ 8 h 54"/>
                <a:gd name="T6" fmla="*/ 7 w 22"/>
                <a:gd name="T7" fmla="*/ 46 h 54"/>
                <a:gd name="T8" fmla="*/ 7 w 22"/>
                <a:gd name="T9" fmla="*/ 54 h 54"/>
                <a:gd name="T10" fmla="*/ 22 w 22"/>
                <a:gd name="T11" fmla="*/ 46 h 54"/>
                <a:gd name="T12" fmla="*/ 22 w 22"/>
                <a:gd name="T13" fmla="*/ 1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54">
                  <a:moveTo>
                    <a:pt x="22" y="16"/>
                  </a:moveTo>
                  <a:lnTo>
                    <a:pt x="15" y="0"/>
                  </a:lnTo>
                  <a:lnTo>
                    <a:pt x="0" y="8"/>
                  </a:lnTo>
                  <a:lnTo>
                    <a:pt x="7" y="46"/>
                  </a:lnTo>
                  <a:lnTo>
                    <a:pt x="7" y="54"/>
                  </a:lnTo>
                  <a:lnTo>
                    <a:pt x="22" y="46"/>
                  </a:lnTo>
                  <a:lnTo>
                    <a:pt x="22" y="16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18" name="Freeform 637"/>
            <p:cNvSpPr>
              <a:spLocks/>
            </p:cNvSpPr>
            <p:nvPr/>
          </p:nvSpPr>
          <p:spPr bwMode="auto">
            <a:xfrm>
              <a:off x="4042" y="1784"/>
              <a:ext cx="22" cy="54"/>
            </a:xfrm>
            <a:custGeom>
              <a:avLst/>
              <a:gdLst>
                <a:gd name="T0" fmla="*/ 22 w 22"/>
                <a:gd name="T1" fmla="*/ 16 h 54"/>
                <a:gd name="T2" fmla="*/ 15 w 22"/>
                <a:gd name="T3" fmla="*/ 0 h 54"/>
                <a:gd name="T4" fmla="*/ 0 w 22"/>
                <a:gd name="T5" fmla="*/ 8 h 54"/>
                <a:gd name="T6" fmla="*/ 7 w 22"/>
                <a:gd name="T7" fmla="*/ 46 h 54"/>
                <a:gd name="T8" fmla="*/ 7 w 22"/>
                <a:gd name="T9" fmla="*/ 54 h 54"/>
                <a:gd name="T10" fmla="*/ 22 w 22"/>
                <a:gd name="T11" fmla="*/ 46 h 54"/>
                <a:gd name="T12" fmla="*/ 22 w 22"/>
                <a:gd name="T13" fmla="*/ 16 h 54"/>
                <a:gd name="T14" fmla="*/ 22 w 22"/>
                <a:gd name="T15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54">
                  <a:moveTo>
                    <a:pt x="22" y="16"/>
                  </a:moveTo>
                  <a:lnTo>
                    <a:pt x="15" y="0"/>
                  </a:lnTo>
                  <a:lnTo>
                    <a:pt x="0" y="8"/>
                  </a:lnTo>
                  <a:lnTo>
                    <a:pt x="7" y="46"/>
                  </a:lnTo>
                  <a:lnTo>
                    <a:pt x="7" y="54"/>
                  </a:lnTo>
                  <a:lnTo>
                    <a:pt x="22" y="46"/>
                  </a:lnTo>
                  <a:lnTo>
                    <a:pt x="22" y="16"/>
                  </a:lnTo>
                  <a:lnTo>
                    <a:pt x="22" y="23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19" name="Freeform 638"/>
            <p:cNvSpPr>
              <a:spLocks/>
            </p:cNvSpPr>
            <p:nvPr/>
          </p:nvSpPr>
          <p:spPr bwMode="auto">
            <a:xfrm>
              <a:off x="4072" y="1807"/>
              <a:ext cx="7" cy="8"/>
            </a:xfrm>
            <a:custGeom>
              <a:avLst/>
              <a:gdLst>
                <a:gd name="T0" fmla="*/ 0 w 7"/>
                <a:gd name="T1" fmla="*/ 0 h 8"/>
                <a:gd name="T2" fmla="*/ 7 w 7"/>
                <a:gd name="T3" fmla="*/ 0 h 8"/>
                <a:gd name="T4" fmla="*/ 7 w 7"/>
                <a:gd name="T5" fmla="*/ 8 h 8"/>
                <a:gd name="T6" fmla="*/ 0 w 7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8">
                  <a:moveTo>
                    <a:pt x="0" y="0"/>
                  </a:moveTo>
                  <a:lnTo>
                    <a:pt x="7" y="0"/>
                  </a:lnTo>
                  <a:lnTo>
                    <a:pt x="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20" name="Freeform 639"/>
            <p:cNvSpPr>
              <a:spLocks/>
            </p:cNvSpPr>
            <p:nvPr/>
          </p:nvSpPr>
          <p:spPr bwMode="auto">
            <a:xfrm>
              <a:off x="4072" y="1807"/>
              <a:ext cx="7" cy="8"/>
            </a:xfrm>
            <a:custGeom>
              <a:avLst/>
              <a:gdLst>
                <a:gd name="T0" fmla="*/ 0 w 7"/>
                <a:gd name="T1" fmla="*/ 0 h 8"/>
                <a:gd name="T2" fmla="*/ 7 w 7"/>
                <a:gd name="T3" fmla="*/ 0 h 8"/>
                <a:gd name="T4" fmla="*/ 7 w 7"/>
                <a:gd name="T5" fmla="*/ 8 h 8"/>
                <a:gd name="T6" fmla="*/ 0 w 7"/>
                <a:gd name="T7" fmla="*/ 0 h 8"/>
                <a:gd name="T8" fmla="*/ 0 w 7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0" y="0"/>
                  </a:moveTo>
                  <a:lnTo>
                    <a:pt x="7" y="0"/>
                  </a:lnTo>
                  <a:lnTo>
                    <a:pt x="7" y="8"/>
                  </a:ln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21" name="Freeform 640"/>
            <p:cNvSpPr>
              <a:spLocks/>
            </p:cNvSpPr>
            <p:nvPr/>
          </p:nvSpPr>
          <p:spPr bwMode="auto">
            <a:xfrm>
              <a:off x="3565" y="2316"/>
              <a:ext cx="257" cy="197"/>
            </a:xfrm>
            <a:custGeom>
              <a:avLst/>
              <a:gdLst>
                <a:gd name="T0" fmla="*/ 257 w 257"/>
                <a:gd name="T1" fmla="*/ 60 h 197"/>
                <a:gd name="T2" fmla="*/ 189 w 257"/>
                <a:gd name="T3" fmla="*/ 7 h 197"/>
                <a:gd name="T4" fmla="*/ 129 w 257"/>
                <a:gd name="T5" fmla="*/ 15 h 197"/>
                <a:gd name="T6" fmla="*/ 113 w 257"/>
                <a:gd name="T7" fmla="*/ 0 h 197"/>
                <a:gd name="T8" fmla="*/ 45 w 257"/>
                <a:gd name="T9" fmla="*/ 7 h 197"/>
                <a:gd name="T10" fmla="*/ 7 w 257"/>
                <a:gd name="T11" fmla="*/ 22 h 197"/>
                <a:gd name="T12" fmla="*/ 0 w 257"/>
                <a:gd name="T13" fmla="*/ 45 h 197"/>
                <a:gd name="T14" fmla="*/ 30 w 257"/>
                <a:gd name="T15" fmla="*/ 53 h 197"/>
                <a:gd name="T16" fmla="*/ 45 w 257"/>
                <a:gd name="T17" fmla="*/ 91 h 197"/>
                <a:gd name="T18" fmla="*/ 113 w 257"/>
                <a:gd name="T19" fmla="*/ 136 h 197"/>
                <a:gd name="T20" fmla="*/ 136 w 257"/>
                <a:gd name="T21" fmla="*/ 182 h 197"/>
                <a:gd name="T22" fmla="*/ 151 w 257"/>
                <a:gd name="T23" fmla="*/ 197 h 197"/>
                <a:gd name="T24" fmla="*/ 159 w 257"/>
                <a:gd name="T25" fmla="*/ 159 h 197"/>
                <a:gd name="T26" fmla="*/ 181 w 257"/>
                <a:gd name="T27" fmla="*/ 159 h 197"/>
                <a:gd name="T28" fmla="*/ 181 w 257"/>
                <a:gd name="T29" fmla="*/ 144 h 197"/>
                <a:gd name="T30" fmla="*/ 189 w 257"/>
                <a:gd name="T31" fmla="*/ 159 h 197"/>
                <a:gd name="T32" fmla="*/ 197 w 257"/>
                <a:gd name="T33" fmla="*/ 151 h 197"/>
                <a:gd name="T34" fmla="*/ 189 w 257"/>
                <a:gd name="T35" fmla="*/ 151 h 197"/>
                <a:gd name="T36" fmla="*/ 197 w 257"/>
                <a:gd name="T37" fmla="*/ 144 h 197"/>
                <a:gd name="T38" fmla="*/ 197 w 257"/>
                <a:gd name="T39" fmla="*/ 136 h 197"/>
                <a:gd name="T40" fmla="*/ 204 w 257"/>
                <a:gd name="T41" fmla="*/ 136 h 197"/>
                <a:gd name="T42" fmla="*/ 227 w 257"/>
                <a:gd name="T43" fmla="*/ 113 h 197"/>
                <a:gd name="T44" fmla="*/ 227 w 257"/>
                <a:gd name="T45" fmla="*/ 91 h 197"/>
                <a:gd name="T46" fmla="*/ 234 w 257"/>
                <a:gd name="T47" fmla="*/ 83 h 197"/>
                <a:gd name="T48" fmla="*/ 234 w 257"/>
                <a:gd name="T49" fmla="*/ 98 h 197"/>
                <a:gd name="T50" fmla="*/ 257 w 257"/>
                <a:gd name="T51" fmla="*/ 6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7" h="197">
                  <a:moveTo>
                    <a:pt x="257" y="60"/>
                  </a:moveTo>
                  <a:lnTo>
                    <a:pt x="189" y="7"/>
                  </a:lnTo>
                  <a:lnTo>
                    <a:pt x="129" y="15"/>
                  </a:lnTo>
                  <a:lnTo>
                    <a:pt x="113" y="0"/>
                  </a:lnTo>
                  <a:lnTo>
                    <a:pt x="45" y="7"/>
                  </a:lnTo>
                  <a:lnTo>
                    <a:pt x="7" y="22"/>
                  </a:lnTo>
                  <a:lnTo>
                    <a:pt x="0" y="45"/>
                  </a:lnTo>
                  <a:lnTo>
                    <a:pt x="30" y="53"/>
                  </a:lnTo>
                  <a:lnTo>
                    <a:pt x="45" y="91"/>
                  </a:lnTo>
                  <a:lnTo>
                    <a:pt x="113" y="136"/>
                  </a:lnTo>
                  <a:lnTo>
                    <a:pt x="136" y="182"/>
                  </a:lnTo>
                  <a:lnTo>
                    <a:pt x="151" y="197"/>
                  </a:lnTo>
                  <a:lnTo>
                    <a:pt x="159" y="159"/>
                  </a:lnTo>
                  <a:lnTo>
                    <a:pt x="181" y="159"/>
                  </a:lnTo>
                  <a:lnTo>
                    <a:pt x="181" y="144"/>
                  </a:lnTo>
                  <a:lnTo>
                    <a:pt x="189" y="159"/>
                  </a:lnTo>
                  <a:lnTo>
                    <a:pt x="197" y="151"/>
                  </a:lnTo>
                  <a:lnTo>
                    <a:pt x="189" y="151"/>
                  </a:lnTo>
                  <a:lnTo>
                    <a:pt x="197" y="144"/>
                  </a:lnTo>
                  <a:lnTo>
                    <a:pt x="197" y="136"/>
                  </a:lnTo>
                  <a:lnTo>
                    <a:pt x="204" y="136"/>
                  </a:lnTo>
                  <a:lnTo>
                    <a:pt x="227" y="113"/>
                  </a:lnTo>
                  <a:lnTo>
                    <a:pt x="227" y="91"/>
                  </a:lnTo>
                  <a:lnTo>
                    <a:pt x="234" y="83"/>
                  </a:lnTo>
                  <a:lnTo>
                    <a:pt x="234" y="98"/>
                  </a:lnTo>
                  <a:lnTo>
                    <a:pt x="257" y="60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22" name="Freeform 641"/>
            <p:cNvSpPr>
              <a:spLocks/>
            </p:cNvSpPr>
            <p:nvPr/>
          </p:nvSpPr>
          <p:spPr bwMode="auto">
            <a:xfrm>
              <a:off x="3565" y="2316"/>
              <a:ext cx="257" cy="197"/>
            </a:xfrm>
            <a:custGeom>
              <a:avLst/>
              <a:gdLst>
                <a:gd name="T0" fmla="*/ 257 w 257"/>
                <a:gd name="T1" fmla="*/ 60 h 197"/>
                <a:gd name="T2" fmla="*/ 189 w 257"/>
                <a:gd name="T3" fmla="*/ 7 h 197"/>
                <a:gd name="T4" fmla="*/ 129 w 257"/>
                <a:gd name="T5" fmla="*/ 15 h 197"/>
                <a:gd name="T6" fmla="*/ 113 w 257"/>
                <a:gd name="T7" fmla="*/ 0 h 197"/>
                <a:gd name="T8" fmla="*/ 45 w 257"/>
                <a:gd name="T9" fmla="*/ 7 h 197"/>
                <a:gd name="T10" fmla="*/ 7 w 257"/>
                <a:gd name="T11" fmla="*/ 22 h 197"/>
                <a:gd name="T12" fmla="*/ 0 w 257"/>
                <a:gd name="T13" fmla="*/ 45 h 197"/>
                <a:gd name="T14" fmla="*/ 30 w 257"/>
                <a:gd name="T15" fmla="*/ 53 h 197"/>
                <a:gd name="T16" fmla="*/ 45 w 257"/>
                <a:gd name="T17" fmla="*/ 91 h 197"/>
                <a:gd name="T18" fmla="*/ 113 w 257"/>
                <a:gd name="T19" fmla="*/ 136 h 197"/>
                <a:gd name="T20" fmla="*/ 136 w 257"/>
                <a:gd name="T21" fmla="*/ 182 h 197"/>
                <a:gd name="T22" fmla="*/ 151 w 257"/>
                <a:gd name="T23" fmla="*/ 197 h 197"/>
                <a:gd name="T24" fmla="*/ 159 w 257"/>
                <a:gd name="T25" fmla="*/ 159 h 197"/>
                <a:gd name="T26" fmla="*/ 181 w 257"/>
                <a:gd name="T27" fmla="*/ 159 h 197"/>
                <a:gd name="T28" fmla="*/ 181 w 257"/>
                <a:gd name="T29" fmla="*/ 144 h 197"/>
                <a:gd name="T30" fmla="*/ 189 w 257"/>
                <a:gd name="T31" fmla="*/ 159 h 197"/>
                <a:gd name="T32" fmla="*/ 197 w 257"/>
                <a:gd name="T33" fmla="*/ 151 h 197"/>
                <a:gd name="T34" fmla="*/ 189 w 257"/>
                <a:gd name="T35" fmla="*/ 151 h 197"/>
                <a:gd name="T36" fmla="*/ 197 w 257"/>
                <a:gd name="T37" fmla="*/ 144 h 197"/>
                <a:gd name="T38" fmla="*/ 197 w 257"/>
                <a:gd name="T39" fmla="*/ 136 h 197"/>
                <a:gd name="T40" fmla="*/ 204 w 257"/>
                <a:gd name="T41" fmla="*/ 136 h 197"/>
                <a:gd name="T42" fmla="*/ 227 w 257"/>
                <a:gd name="T43" fmla="*/ 113 h 197"/>
                <a:gd name="T44" fmla="*/ 227 w 257"/>
                <a:gd name="T45" fmla="*/ 91 h 197"/>
                <a:gd name="T46" fmla="*/ 234 w 257"/>
                <a:gd name="T47" fmla="*/ 83 h 197"/>
                <a:gd name="T48" fmla="*/ 234 w 257"/>
                <a:gd name="T49" fmla="*/ 98 h 197"/>
                <a:gd name="T50" fmla="*/ 257 w 257"/>
                <a:gd name="T51" fmla="*/ 60 h 197"/>
                <a:gd name="T52" fmla="*/ 257 w 257"/>
                <a:gd name="T53" fmla="*/ 68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57" h="197">
                  <a:moveTo>
                    <a:pt x="257" y="60"/>
                  </a:moveTo>
                  <a:lnTo>
                    <a:pt x="189" y="7"/>
                  </a:lnTo>
                  <a:lnTo>
                    <a:pt x="129" y="15"/>
                  </a:lnTo>
                  <a:lnTo>
                    <a:pt x="113" y="0"/>
                  </a:lnTo>
                  <a:lnTo>
                    <a:pt x="45" y="7"/>
                  </a:lnTo>
                  <a:lnTo>
                    <a:pt x="7" y="22"/>
                  </a:lnTo>
                  <a:lnTo>
                    <a:pt x="0" y="45"/>
                  </a:lnTo>
                  <a:lnTo>
                    <a:pt x="30" y="53"/>
                  </a:lnTo>
                  <a:lnTo>
                    <a:pt x="45" y="91"/>
                  </a:lnTo>
                  <a:lnTo>
                    <a:pt x="113" y="136"/>
                  </a:lnTo>
                  <a:lnTo>
                    <a:pt x="136" y="182"/>
                  </a:lnTo>
                  <a:lnTo>
                    <a:pt x="151" y="197"/>
                  </a:lnTo>
                  <a:lnTo>
                    <a:pt x="159" y="159"/>
                  </a:lnTo>
                  <a:lnTo>
                    <a:pt x="181" y="159"/>
                  </a:lnTo>
                  <a:lnTo>
                    <a:pt x="181" y="144"/>
                  </a:lnTo>
                  <a:lnTo>
                    <a:pt x="189" y="159"/>
                  </a:lnTo>
                  <a:lnTo>
                    <a:pt x="197" y="151"/>
                  </a:lnTo>
                  <a:lnTo>
                    <a:pt x="189" y="151"/>
                  </a:lnTo>
                  <a:lnTo>
                    <a:pt x="197" y="144"/>
                  </a:lnTo>
                  <a:lnTo>
                    <a:pt x="197" y="136"/>
                  </a:lnTo>
                  <a:lnTo>
                    <a:pt x="204" y="136"/>
                  </a:lnTo>
                  <a:lnTo>
                    <a:pt x="227" y="113"/>
                  </a:lnTo>
                  <a:lnTo>
                    <a:pt x="227" y="91"/>
                  </a:lnTo>
                  <a:lnTo>
                    <a:pt x="234" y="83"/>
                  </a:lnTo>
                  <a:lnTo>
                    <a:pt x="234" y="98"/>
                  </a:lnTo>
                  <a:lnTo>
                    <a:pt x="257" y="60"/>
                  </a:lnTo>
                  <a:lnTo>
                    <a:pt x="257" y="6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23" name="Freeform 642"/>
            <p:cNvSpPr>
              <a:spLocks/>
            </p:cNvSpPr>
            <p:nvPr/>
          </p:nvSpPr>
          <p:spPr bwMode="auto">
            <a:xfrm>
              <a:off x="2536" y="1671"/>
              <a:ext cx="348" cy="235"/>
            </a:xfrm>
            <a:custGeom>
              <a:avLst/>
              <a:gdLst>
                <a:gd name="T0" fmla="*/ 340 w 348"/>
                <a:gd name="T1" fmla="*/ 220 h 235"/>
                <a:gd name="T2" fmla="*/ 348 w 348"/>
                <a:gd name="T3" fmla="*/ 235 h 235"/>
                <a:gd name="T4" fmla="*/ 317 w 348"/>
                <a:gd name="T5" fmla="*/ 212 h 235"/>
                <a:gd name="T6" fmla="*/ 280 w 348"/>
                <a:gd name="T7" fmla="*/ 212 h 235"/>
                <a:gd name="T8" fmla="*/ 257 w 348"/>
                <a:gd name="T9" fmla="*/ 197 h 235"/>
                <a:gd name="T10" fmla="*/ 0 w 348"/>
                <a:gd name="T11" fmla="*/ 182 h 235"/>
                <a:gd name="T12" fmla="*/ 7 w 348"/>
                <a:gd name="T13" fmla="*/ 53 h 235"/>
                <a:gd name="T14" fmla="*/ 15 w 348"/>
                <a:gd name="T15" fmla="*/ 0 h 235"/>
                <a:gd name="T16" fmla="*/ 348 w 348"/>
                <a:gd name="T17" fmla="*/ 15 h 235"/>
                <a:gd name="T18" fmla="*/ 333 w 348"/>
                <a:gd name="T19" fmla="*/ 30 h 235"/>
                <a:gd name="T20" fmla="*/ 348 w 348"/>
                <a:gd name="T21" fmla="*/ 53 h 235"/>
                <a:gd name="T22" fmla="*/ 348 w 348"/>
                <a:gd name="T23" fmla="*/ 167 h 235"/>
                <a:gd name="T24" fmla="*/ 340 w 348"/>
                <a:gd name="T25" fmla="*/ 167 h 235"/>
                <a:gd name="T26" fmla="*/ 348 w 348"/>
                <a:gd name="T27" fmla="*/ 189 h 235"/>
                <a:gd name="T28" fmla="*/ 340 w 348"/>
                <a:gd name="T29" fmla="*/ 22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8" h="235">
                  <a:moveTo>
                    <a:pt x="340" y="220"/>
                  </a:moveTo>
                  <a:lnTo>
                    <a:pt x="348" y="235"/>
                  </a:lnTo>
                  <a:lnTo>
                    <a:pt x="317" y="212"/>
                  </a:lnTo>
                  <a:lnTo>
                    <a:pt x="280" y="212"/>
                  </a:lnTo>
                  <a:lnTo>
                    <a:pt x="257" y="197"/>
                  </a:lnTo>
                  <a:lnTo>
                    <a:pt x="0" y="182"/>
                  </a:lnTo>
                  <a:lnTo>
                    <a:pt x="7" y="53"/>
                  </a:lnTo>
                  <a:lnTo>
                    <a:pt x="15" y="0"/>
                  </a:lnTo>
                  <a:lnTo>
                    <a:pt x="348" y="15"/>
                  </a:lnTo>
                  <a:lnTo>
                    <a:pt x="333" y="30"/>
                  </a:lnTo>
                  <a:lnTo>
                    <a:pt x="348" y="53"/>
                  </a:lnTo>
                  <a:lnTo>
                    <a:pt x="348" y="167"/>
                  </a:lnTo>
                  <a:lnTo>
                    <a:pt x="340" y="167"/>
                  </a:lnTo>
                  <a:lnTo>
                    <a:pt x="348" y="189"/>
                  </a:lnTo>
                  <a:lnTo>
                    <a:pt x="340" y="220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24" name="Freeform 643"/>
            <p:cNvSpPr>
              <a:spLocks/>
            </p:cNvSpPr>
            <p:nvPr/>
          </p:nvSpPr>
          <p:spPr bwMode="auto">
            <a:xfrm>
              <a:off x="2536" y="1671"/>
              <a:ext cx="348" cy="235"/>
            </a:xfrm>
            <a:custGeom>
              <a:avLst/>
              <a:gdLst>
                <a:gd name="T0" fmla="*/ 340 w 348"/>
                <a:gd name="T1" fmla="*/ 220 h 235"/>
                <a:gd name="T2" fmla="*/ 348 w 348"/>
                <a:gd name="T3" fmla="*/ 235 h 235"/>
                <a:gd name="T4" fmla="*/ 317 w 348"/>
                <a:gd name="T5" fmla="*/ 212 h 235"/>
                <a:gd name="T6" fmla="*/ 280 w 348"/>
                <a:gd name="T7" fmla="*/ 212 h 235"/>
                <a:gd name="T8" fmla="*/ 257 w 348"/>
                <a:gd name="T9" fmla="*/ 197 h 235"/>
                <a:gd name="T10" fmla="*/ 0 w 348"/>
                <a:gd name="T11" fmla="*/ 182 h 235"/>
                <a:gd name="T12" fmla="*/ 7 w 348"/>
                <a:gd name="T13" fmla="*/ 53 h 235"/>
                <a:gd name="T14" fmla="*/ 15 w 348"/>
                <a:gd name="T15" fmla="*/ 0 h 235"/>
                <a:gd name="T16" fmla="*/ 348 w 348"/>
                <a:gd name="T17" fmla="*/ 15 h 235"/>
                <a:gd name="T18" fmla="*/ 333 w 348"/>
                <a:gd name="T19" fmla="*/ 30 h 235"/>
                <a:gd name="T20" fmla="*/ 348 w 348"/>
                <a:gd name="T21" fmla="*/ 53 h 235"/>
                <a:gd name="T22" fmla="*/ 348 w 348"/>
                <a:gd name="T23" fmla="*/ 167 h 235"/>
                <a:gd name="T24" fmla="*/ 340 w 348"/>
                <a:gd name="T25" fmla="*/ 167 h 235"/>
                <a:gd name="T26" fmla="*/ 348 w 348"/>
                <a:gd name="T27" fmla="*/ 189 h 235"/>
                <a:gd name="T28" fmla="*/ 340 w 348"/>
                <a:gd name="T29" fmla="*/ 220 h 235"/>
                <a:gd name="T30" fmla="*/ 340 w 348"/>
                <a:gd name="T31" fmla="*/ 227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8" h="235">
                  <a:moveTo>
                    <a:pt x="340" y="220"/>
                  </a:moveTo>
                  <a:lnTo>
                    <a:pt x="348" y="235"/>
                  </a:lnTo>
                  <a:lnTo>
                    <a:pt x="317" y="212"/>
                  </a:lnTo>
                  <a:lnTo>
                    <a:pt x="280" y="212"/>
                  </a:lnTo>
                  <a:lnTo>
                    <a:pt x="257" y="197"/>
                  </a:lnTo>
                  <a:lnTo>
                    <a:pt x="0" y="182"/>
                  </a:lnTo>
                  <a:lnTo>
                    <a:pt x="7" y="53"/>
                  </a:lnTo>
                  <a:lnTo>
                    <a:pt x="15" y="0"/>
                  </a:lnTo>
                  <a:lnTo>
                    <a:pt x="348" y="15"/>
                  </a:lnTo>
                  <a:lnTo>
                    <a:pt x="333" y="30"/>
                  </a:lnTo>
                  <a:lnTo>
                    <a:pt x="348" y="53"/>
                  </a:lnTo>
                  <a:lnTo>
                    <a:pt x="348" y="167"/>
                  </a:lnTo>
                  <a:lnTo>
                    <a:pt x="340" y="167"/>
                  </a:lnTo>
                  <a:lnTo>
                    <a:pt x="348" y="189"/>
                  </a:lnTo>
                  <a:lnTo>
                    <a:pt x="340" y="220"/>
                  </a:lnTo>
                  <a:lnTo>
                    <a:pt x="340" y="22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25" name="Freeform 644"/>
            <p:cNvSpPr>
              <a:spLocks/>
            </p:cNvSpPr>
            <p:nvPr/>
          </p:nvSpPr>
          <p:spPr bwMode="auto">
            <a:xfrm>
              <a:off x="3202" y="2232"/>
              <a:ext cx="431" cy="144"/>
            </a:xfrm>
            <a:custGeom>
              <a:avLst/>
              <a:gdLst>
                <a:gd name="T0" fmla="*/ 431 w 431"/>
                <a:gd name="T1" fmla="*/ 0 h 144"/>
                <a:gd name="T2" fmla="*/ 431 w 431"/>
                <a:gd name="T3" fmla="*/ 15 h 144"/>
                <a:gd name="T4" fmla="*/ 416 w 431"/>
                <a:gd name="T5" fmla="*/ 30 h 144"/>
                <a:gd name="T6" fmla="*/ 393 w 431"/>
                <a:gd name="T7" fmla="*/ 46 h 144"/>
                <a:gd name="T8" fmla="*/ 386 w 431"/>
                <a:gd name="T9" fmla="*/ 38 h 144"/>
                <a:gd name="T10" fmla="*/ 370 w 431"/>
                <a:gd name="T11" fmla="*/ 61 h 144"/>
                <a:gd name="T12" fmla="*/ 333 w 431"/>
                <a:gd name="T13" fmla="*/ 84 h 144"/>
                <a:gd name="T14" fmla="*/ 325 w 431"/>
                <a:gd name="T15" fmla="*/ 99 h 144"/>
                <a:gd name="T16" fmla="*/ 310 w 431"/>
                <a:gd name="T17" fmla="*/ 99 h 144"/>
                <a:gd name="T18" fmla="*/ 310 w 431"/>
                <a:gd name="T19" fmla="*/ 114 h 144"/>
                <a:gd name="T20" fmla="*/ 242 w 431"/>
                <a:gd name="T21" fmla="*/ 121 h 144"/>
                <a:gd name="T22" fmla="*/ 113 w 431"/>
                <a:gd name="T23" fmla="*/ 137 h 144"/>
                <a:gd name="T24" fmla="*/ 0 w 431"/>
                <a:gd name="T25" fmla="*/ 144 h 144"/>
                <a:gd name="T26" fmla="*/ 15 w 431"/>
                <a:gd name="T27" fmla="*/ 137 h 144"/>
                <a:gd name="T28" fmla="*/ 7 w 431"/>
                <a:gd name="T29" fmla="*/ 114 h 144"/>
                <a:gd name="T30" fmla="*/ 22 w 431"/>
                <a:gd name="T31" fmla="*/ 106 h 144"/>
                <a:gd name="T32" fmla="*/ 15 w 431"/>
                <a:gd name="T33" fmla="*/ 99 h 144"/>
                <a:gd name="T34" fmla="*/ 30 w 431"/>
                <a:gd name="T35" fmla="*/ 84 h 144"/>
                <a:gd name="T36" fmla="*/ 30 w 431"/>
                <a:gd name="T37" fmla="*/ 76 h 144"/>
                <a:gd name="T38" fmla="*/ 37 w 431"/>
                <a:gd name="T39" fmla="*/ 46 h 144"/>
                <a:gd name="T40" fmla="*/ 113 w 431"/>
                <a:gd name="T41" fmla="*/ 38 h 144"/>
                <a:gd name="T42" fmla="*/ 106 w 431"/>
                <a:gd name="T43" fmla="*/ 30 h 144"/>
                <a:gd name="T44" fmla="*/ 333 w 431"/>
                <a:gd name="T45" fmla="*/ 8 h 144"/>
                <a:gd name="T46" fmla="*/ 431 w 431"/>
                <a:gd name="T47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1" h="144">
                  <a:moveTo>
                    <a:pt x="431" y="0"/>
                  </a:moveTo>
                  <a:lnTo>
                    <a:pt x="431" y="15"/>
                  </a:lnTo>
                  <a:lnTo>
                    <a:pt x="416" y="30"/>
                  </a:lnTo>
                  <a:lnTo>
                    <a:pt x="393" y="46"/>
                  </a:lnTo>
                  <a:lnTo>
                    <a:pt x="386" y="38"/>
                  </a:lnTo>
                  <a:lnTo>
                    <a:pt x="370" y="61"/>
                  </a:lnTo>
                  <a:lnTo>
                    <a:pt x="333" y="84"/>
                  </a:lnTo>
                  <a:lnTo>
                    <a:pt x="325" y="99"/>
                  </a:lnTo>
                  <a:lnTo>
                    <a:pt x="310" y="99"/>
                  </a:lnTo>
                  <a:lnTo>
                    <a:pt x="310" y="114"/>
                  </a:lnTo>
                  <a:lnTo>
                    <a:pt x="242" y="121"/>
                  </a:lnTo>
                  <a:lnTo>
                    <a:pt x="113" y="137"/>
                  </a:lnTo>
                  <a:lnTo>
                    <a:pt x="0" y="144"/>
                  </a:lnTo>
                  <a:lnTo>
                    <a:pt x="15" y="137"/>
                  </a:lnTo>
                  <a:lnTo>
                    <a:pt x="7" y="114"/>
                  </a:lnTo>
                  <a:lnTo>
                    <a:pt x="22" y="106"/>
                  </a:lnTo>
                  <a:lnTo>
                    <a:pt x="15" y="99"/>
                  </a:lnTo>
                  <a:lnTo>
                    <a:pt x="30" y="84"/>
                  </a:lnTo>
                  <a:lnTo>
                    <a:pt x="30" y="76"/>
                  </a:lnTo>
                  <a:lnTo>
                    <a:pt x="37" y="46"/>
                  </a:lnTo>
                  <a:lnTo>
                    <a:pt x="113" y="38"/>
                  </a:lnTo>
                  <a:lnTo>
                    <a:pt x="106" y="30"/>
                  </a:lnTo>
                  <a:lnTo>
                    <a:pt x="333" y="8"/>
                  </a:lnTo>
                  <a:lnTo>
                    <a:pt x="431" y="0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26" name="Freeform 645"/>
            <p:cNvSpPr>
              <a:spLocks/>
            </p:cNvSpPr>
            <p:nvPr/>
          </p:nvSpPr>
          <p:spPr bwMode="auto">
            <a:xfrm>
              <a:off x="3202" y="2232"/>
              <a:ext cx="431" cy="144"/>
            </a:xfrm>
            <a:custGeom>
              <a:avLst/>
              <a:gdLst>
                <a:gd name="T0" fmla="*/ 431 w 431"/>
                <a:gd name="T1" fmla="*/ 0 h 144"/>
                <a:gd name="T2" fmla="*/ 431 w 431"/>
                <a:gd name="T3" fmla="*/ 15 h 144"/>
                <a:gd name="T4" fmla="*/ 416 w 431"/>
                <a:gd name="T5" fmla="*/ 30 h 144"/>
                <a:gd name="T6" fmla="*/ 393 w 431"/>
                <a:gd name="T7" fmla="*/ 46 h 144"/>
                <a:gd name="T8" fmla="*/ 386 w 431"/>
                <a:gd name="T9" fmla="*/ 38 h 144"/>
                <a:gd name="T10" fmla="*/ 370 w 431"/>
                <a:gd name="T11" fmla="*/ 61 h 144"/>
                <a:gd name="T12" fmla="*/ 333 w 431"/>
                <a:gd name="T13" fmla="*/ 84 h 144"/>
                <a:gd name="T14" fmla="*/ 325 w 431"/>
                <a:gd name="T15" fmla="*/ 99 h 144"/>
                <a:gd name="T16" fmla="*/ 310 w 431"/>
                <a:gd name="T17" fmla="*/ 99 h 144"/>
                <a:gd name="T18" fmla="*/ 310 w 431"/>
                <a:gd name="T19" fmla="*/ 114 h 144"/>
                <a:gd name="T20" fmla="*/ 242 w 431"/>
                <a:gd name="T21" fmla="*/ 121 h 144"/>
                <a:gd name="T22" fmla="*/ 113 w 431"/>
                <a:gd name="T23" fmla="*/ 137 h 144"/>
                <a:gd name="T24" fmla="*/ 0 w 431"/>
                <a:gd name="T25" fmla="*/ 144 h 144"/>
                <a:gd name="T26" fmla="*/ 15 w 431"/>
                <a:gd name="T27" fmla="*/ 137 h 144"/>
                <a:gd name="T28" fmla="*/ 7 w 431"/>
                <a:gd name="T29" fmla="*/ 114 h 144"/>
                <a:gd name="T30" fmla="*/ 22 w 431"/>
                <a:gd name="T31" fmla="*/ 106 h 144"/>
                <a:gd name="T32" fmla="*/ 15 w 431"/>
                <a:gd name="T33" fmla="*/ 99 h 144"/>
                <a:gd name="T34" fmla="*/ 30 w 431"/>
                <a:gd name="T35" fmla="*/ 84 h 144"/>
                <a:gd name="T36" fmla="*/ 30 w 431"/>
                <a:gd name="T37" fmla="*/ 76 h 144"/>
                <a:gd name="T38" fmla="*/ 37 w 431"/>
                <a:gd name="T39" fmla="*/ 46 h 144"/>
                <a:gd name="T40" fmla="*/ 113 w 431"/>
                <a:gd name="T41" fmla="*/ 38 h 144"/>
                <a:gd name="T42" fmla="*/ 106 w 431"/>
                <a:gd name="T43" fmla="*/ 30 h 144"/>
                <a:gd name="T44" fmla="*/ 333 w 431"/>
                <a:gd name="T45" fmla="*/ 8 h 144"/>
                <a:gd name="T46" fmla="*/ 431 w 431"/>
                <a:gd name="T47" fmla="*/ 0 h 144"/>
                <a:gd name="T48" fmla="*/ 431 w 431"/>
                <a:gd name="T49" fmla="*/ 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1" h="144">
                  <a:moveTo>
                    <a:pt x="431" y="0"/>
                  </a:moveTo>
                  <a:lnTo>
                    <a:pt x="431" y="15"/>
                  </a:lnTo>
                  <a:lnTo>
                    <a:pt x="416" y="30"/>
                  </a:lnTo>
                  <a:lnTo>
                    <a:pt x="393" y="46"/>
                  </a:lnTo>
                  <a:lnTo>
                    <a:pt x="386" y="38"/>
                  </a:lnTo>
                  <a:lnTo>
                    <a:pt x="370" y="61"/>
                  </a:lnTo>
                  <a:lnTo>
                    <a:pt x="333" y="84"/>
                  </a:lnTo>
                  <a:lnTo>
                    <a:pt x="325" y="99"/>
                  </a:lnTo>
                  <a:lnTo>
                    <a:pt x="310" y="99"/>
                  </a:lnTo>
                  <a:lnTo>
                    <a:pt x="310" y="114"/>
                  </a:lnTo>
                  <a:lnTo>
                    <a:pt x="242" y="121"/>
                  </a:lnTo>
                  <a:lnTo>
                    <a:pt x="113" y="137"/>
                  </a:lnTo>
                  <a:lnTo>
                    <a:pt x="0" y="144"/>
                  </a:lnTo>
                  <a:lnTo>
                    <a:pt x="15" y="137"/>
                  </a:lnTo>
                  <a:lnTo>
                    <a:pt x="7" y="114"/>
                  </a:lnTo>
                  <a:lnTo>
                    <a:pt x="22" y="106"/>
                  </a:lnTo>
                  <a:lnTo>
                    <a:pt x="15" y="99"/>
                  </a:lnTo>
                  <a:lnTo>
                    <a:pt x="30" y="84"/>
                  </a:lnTo>
                  <a:lnTo>
                    <a:pt x="30" y="76"/>
                  </a:lnTo>
                  <a:lnTo>
                    <a:pt x="37" y="46"/>
                  </a:lnTo>
                  <a:lnTo>
                    <a:pt x="113" y="38"/>
                  </a:lnTo>
                  <a:lnTo>
                    <a:pt x="106" y="30"/>
                  </a:lnTo>
                  <a:lnTo>
                    <a:pt x="333" y="8"/>
                  </a:lnTo>
                  <a:lnTo>
                    <a:pt x="431" y="0"/>
                  </a:lnTo>
                  <a:lnTo>
                    <a:pt x="431" y="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27" name="Freeform 646"/>
            <p:cNvSpPr>
              <a:spLocks/>
            </p:cNvSpPr>
            <p:nvPr/>
          </p:nvSpPr>
          <p:spPr bwMode="auto">
            <a:xfrm>
              <a:off x="2331" y="2278"/>
              <a:ext cx="712" cy="690"/>
            </a:xfrm>
            <a:custGeom>
              <a:avLst/>
              <a:gdLst>
                <a:gd name="T0" fmla="*/ 681 w 712"/>
                <a:gd name="T1" fmla="*/ 197 h 690"/>
                <a:gd name="T2" fmla="*/ 613 w 712"/>
                <a:gd name="T3" fmla="*/ 174 h 690"/>
                <a:gd name="T4" fmla="*/ 560 w 712"/>
                <a:gd name="T5" fmla="*/ 189 h 690"/>
                <a:gd name="T6" fmla="*/ 538 w 712"/>
                <a:gd name="T7" fmla="*/ 182 h 690"/>
                <a:gd name="T8" fmla="*/ 515 w 712"/>
                <a:gd name="T9" fmla="*/ 189 h 690"/>
                <a:gd name="T10" fmla="*/ 500 w 712"/>
                <a:gd name="T11" fmla="*/ 182 h 690"/>
                <a:gd name="T12" fmla="*/ 470 w 712"/>
                <a:gd name="T13" fmla="*/ 174 h 690"/>
                <a:gd name="T14" fmla="*/ 447 w 712"/>
                <a:gd name="T15" fmla="*/ 166 h 690"/>
                <a:gd name="T16" fmla="*/ 401 w 712"/>
                <a:gd name="T17" fmla="*/ 136 h 690"/>
                <a:gd name="T18" fmla="*/ 364 w 712"/>
                <a:gd name="T19" fmla="*/ 129 h 690"/>
                <a:gd name="T20" fmla="*/ 220 w 712"/>
                <a:gd name="T21" fmla="*/ 0 h 690"/>
                <a:gd name="T22" fmla="*/ 0 w 712"/>
                <a:gd name="T23" fmla="*/ 265 h 690"/>
                <a:gd name="T24" fmla="*/ 84 w 712"/>
                <a:gd name="T25" fmla="*/ 364 h 690"/>
                <a:gd name="T26" fmla="*/ 167 w 712"/>
                <a:gd name="T27" fmla="*/ 477 h 690"/>
                <a:gd name="T28" fmla="*/ 205 w 712"/>
                <a:gd name="T29" fmla="*/ 432 h 690"/>
                <a:gd name="T30" fmla="*/ 273 w 712"/>
                <a:gd name="T31" fmla="*/ 432 h 690"/>
                <a:gd name="T32" fmla="*/ 333 w 712"/>
                <a:gd name="T33" fmla="*/ 531 h 690"/>
                <a:gd name="T34" fmla="*/ 379 w 712"/>
                <a:gd name="T35" fmla="*/ 614 h 690"/>
                <a:gd name="T36" fmla="*/ 447 w 712"/>
                <a:gd name="T37" fmla="*/ 675 h 690"/>
                <a:gd name="T38" fmla="*/ 492 w 712"/>
                <a:gd name="T39" fmla="*/ 690 h 690"/>
                <a:gd name="T40" fmla="*/ 485 w 712"/>
                <a:gd name="T41" fmla="*/ 629 h 690"/>
                <a:gd name="T42" fmla="*/ 477 w 712"/>
                <a:gd name="T43" fmla="*/ 599 h 690"/>
                <a:gd name="T44" fmla="*/ 485 w 712"/>
                <a:gd name="T45" fmla="*/ 599 h 690"/>
                <a:gd name="T46" fmla="*/ 485 w 712"/>
                <a:gd name="T47" fmla="*/ 599 h 690"/>
                <a:gd name="T48" fmla="*/ 507 w 712"/>
                <a:gd name="T49" fmla="*/ 569 h 690"/>
                <a:gd name="T50" fmla="*/ 492 w 712"/>
                <a:gd name="T51" fmla="*/ 561 h 690"/>
                <a:gd name="T52" fmla="*/ 515 w 712"/>
                <a:gd name="T53" fmla="*/ 546 h 690"/>
                <a:gd name="T54" fmla="*/ 507 w 712"/>
                <a:gd name="T55" fmla="*/ 546 h 690"/>
                <a:gd name="T56" fmla="*/ 530 w 712"/>
                <a:gd name="T57" fmla="*/ 523 h 690"/>
                <a:gd name="T58" fmla="*/ 553 w 712"/>
                <a:gd name="T59" fmla="*/ 523 h 690"/>
                <a:gd name="T60" fmla="*/ 553 w 712"/>
                <a:gd name="T61" fmla="*/ 508 h 690"/>
                <a:gd name="T62" fmla="*/ 568 w 712"/>
                <a:gd name="T63" fmla="*/ 508 h 690"/>
                <a:gd name="T64" fmla="*/ 575 w 712"/>
                <a:gd name="T65" fmla="*/ 515 h 690"/>
                <a:gd name="T66" fmla="*/ 621 w 712"/>
                <a:gd name="T67" fmla="*/ 485 h 690"/>
                <a:gd name="T68" fmla="*/ 621 w 712"/>
                <a:gd name="T69" fmla="*/ 477 h 690"/>
                <a:gd name="T70" fmla="*/ 628 w 712"/>
                <a:gd name="T71" fmla="*/ 447 h 690"/>
                <a:gd name="T72" fmla="*/ 644 w 712"/>
                <a:gd name="T73" fmla="*/ 455 h 690"/>
                <a:gd name="T74" fmla="*/ 644 w 712"/>
                <a:gd name="T75" fmla="*/ 462 h 690"/>
                <a:gd name="T76" fmla="*/ 689 w 712"/>
                <a:gd name="T77" fmla="*/ 440 h 690"/>
                <a:gd name="T78" fmla="*/ 712 w 712"/>
                <a:gd name="T79" fmla="*/ 356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12" h="690">
                  <a:moveTo>
                    <a:pt x="681" y="295"/>
                  </a:moveTo>
                  <a:lnTo>
                    <a:pt x="681" y="197"/>
                  </a:lnTo>
                  <a:lnTo>
                    <a:pt x="659" y="189"/>
                  </a:lnTo>
                  <a:lnTo>
                    <a:pt x="613" y="174"/>
                  </a:lnTo>
                  <a:lnTo>
                    <a:pt x="568" y="182"/>
                  </a:lnTo>
                  <a:lnTo>
                    <a:pt x="560" y="189"/>
                  </a:lnTo>
                  <a:lnTo>
                    <a:pt x="545" y="174"/>
                  </a:lnTo>
                  <a:lnTo>
                    <a:pt x="538" y="182"/>
                  </a:lnTo>
                  <a:lnTo>
                    <a:pt x="522" y="174"/>
                  </a:lnTo>
                  <a:lnTo>
                    <a:pt x="515" y="189"/>
                  </a:lnTo>
                  <a:lnTo>
                    <a:pt x="515" y="174"/>
                  </a:lnTo>
                  <a:lnTo>
                    <a:pt x="500" y="182"/>
                  </a:lnTo>
                  <a:lnTo>
                    <a:pt x="485" y="166"/>
                  </a:lnTo>
                  <a:lnTo>
                    <a:pt x="470" y="174"/>
                  </a:lnTo>
                  <a:lnTo>
                    <a:pt x="462" y="159"/>
                  </a:lnTo>
                  <a:lnTo>
                    <a:pt x="447" y="166"/>
                  </a:lnTo>
                  <a:lnTo>
                    <a:pt x="409" y="151"/>
                  </a:lnTo>
                  <a:lnTo>
                    <a:pt x="401" y="136"/>
                  </a:lnTo>
                  <a:lnTo>
                    <a:pt x="379" y="144"/>
                  </a:lnTo>
                  <a:lnTo>
                    <a:pt x="364" y="129"/>
                  </a:lnTo>
                  <a:lnTo>
                    <a:pt x="371" y="7"/>
                  </a:lnTo>
                  <a:lnTo>
                    <a:pt x="220" y="0"/>
                  </a:lnTo>
                  <a:lnTo>
                    <a:pt x="197" y="280"/>
                  </a:lnTo>
                  <a:lnTo>
                    <a:pt x="0" y="265"/>
                  </a:lnTo>
                  <a:lnTo>
                    <a:pt x="8" y="280"/>
                  </a:lnTo>
                  <a:lnTo>
                    <a:pt x="84" y="364"/>
                  </a:lnTo>
                  <a:lnTo>
                    <a:pt x="106" y="432"/>
                  </a:lnTo>
                  <a:lnTo>
                    <a:pt x="167" y="477"/>
                  </a:lnTo>
                  <a:lnTo>
                    <a:pt x="189" y="462"/>
                  </a:lnTo>
                  <a:lnTo>
                    <a:pt x="205" y="432"/>
                  </a:lnTo>
                  <a:lnTo>
                    <a:pt x="227" y="424"/>
                  </a:lnTo>
                  <a:lnTo>
                    <a:pt x="273" y="432"/>
                  </a:lnTo>
                  <a:lnTo>
                    <a:pt x="311" y="477"/>
                  </a:lnTo>
                  <a:lnTo>
                    <a:pt x="333" y="531"/>
                  </a:lnTo>
                  <a:lnTo>
                    <a:pt x="379" y="576"/>
                  </a:lnTo>
                  <a:lnTo>
                    <a:pt x="379" y="614"/>
                  </a:lnTo>
                  <a:lnTo>
                    <a:pt x="394" y="652"/>
                  </a:lnTo>
                  <a:lnTo>
                    <a:pt x="447" y="675"/>
                  </a:lnTo>
                  <a:lnTo>
                    <a:pt x="477" y="675"/>
                  </a:lnTo>
                  <a:lnTo>
                    <a:pt x="492" y="690"/>
                  </a:lnTo>
                  <a:lnTo>
                    <a:pt x="507" y="682"/>
                  </a:lnTo>
                  <a:lnTo>
                    <a:pt x="485" y="629"/>
                  </a:lnTo>
                  <a:lnTo>
                    <a:pt x="492" y="599"/>
                  </a:lnTo>
                  <a:lnTo>
                    <a:pt x="477" y="599"/>
                  </a:lnTo>
                  <a:lnTo>
                    <a:pt x="477" y="584"/>
                  </a:lnTo>
                  <a:lnTo>
                    <a:pt x="485" y="599"/>
                  </a:lnTo>
                  <a:lnTo>
                    <a:pt x="485" y="584"/>
                  </a:lnTo>
                  <a:lnTo>
                    <a:pt x="485" y="599"/>
                  </a:lnTo>
                  <a:lnTo>
                    <a:pt x="492" y="599"/>
                  </a:lnTo>
                  <a:lnTo>
                    <a:pt x="507" y="569"/>
                  </a:lnTo>
                  <a:lnTo>
                    <a:pt x="500" y="576"/>
                  </a:lnTo>
                  <a:lnTo>
                    <a:pt x="492" y="561"/>
                  </a:lnTo>
                  <a:lnTo>
                    <a:pt x="507" y="561"/>
                  </a:lnTo>
                  <a:lnTo>
                    <a:pt x="515" y="546"/>
                  </a:lnTo>
                  <a:lnTo>
                    <a:pt x="507" y="553"/>
                  </a:lnTo>
                  <a:lnTo>
                    <a:pt x="507" y="546"/>
                  </a:lnTo>
                  <a:lnTo>
                    <a:pt x="530" y="538"/>
                  </a:lnTo>
                  <a:lnTo>
                    <a:pt x="530" y="523"/>
                  </a:lnTo>
                  <a:lnTo>
                    <a:pt x="538" y="531"/>
                  </a:lnTo>
                  <a:lnTo>
                    <a:pt x="553" y="523"/>
                  </a:lnTo>
                  <a:lnTo>
                    <a:pt x="538" y="508"/>
                  </a:lnTo>
                  <a:lnTo>
                    <a:pt x="553" y="508"/>
                  </a:lnTo>
                  <a:lnTo>
                    <a:pt x="545" y="515"/>
                  </a:lnTo>
                  <a:lnTo>
                    <a:pt x="568" y="508"/>
                  </a:lnTo>
                  <a:lnTo>
                    <a:pt x="560" y="515"/>
                  </a:lnTo>
                  <a:lnTo>
                    <a:pt x="575" y="515"/>
                  </a:lnTo>
                  <a:lnTo>
                    <a:pt x="553" y="531"/>
                  </a:lnTo>
                  <a:lnTo>
                    <a:pt x="621" y="485"/>
                  </a:lnTo>
                  <a:lnTo>
                    <a:pt x="613" y="493"/>
                  </a:lnTo>
                  <a:lnTo>
                    <a:pt x="621" y="477"/>
                  </a:lnTo>
                  <a:lnTo>
                    <a:pt x="636" y="470"/>
                  </a:lnTo>
                  <a:lnTo>
                    <a:pt x="628" y="447"/>
                  </a:lnTo>
                  <a:lnTo>
                    <a:pt x="644" y="440"/>
                  </a:lnTo>
                  <a:lnTo>
                    <a:pt x="644" y="455"/>
                  </a:lnTo>
                  <a:lnTo>
                    <a:pt x="659" y="455"/>
                  </a:lnTo>
                  <a:lnTo>
                    <a:pt x="644" y="462"/>
                  </a:lnTo>
                  <a:lnTo>
                    <a:pt x="697" y="447"/>
                  </a:lnTo>
                  <a:lnTo>
                    <a:pt x="689" y="440"/>
                  </a:lnTo>
                  <a:lnTo>
                    <a:pt x="697" y="424"/>
                  </a:lnTo>
                  <a:lnTo>
                    <a:pt x="712" y="356"/>
                  </a:lnTo>
                  <a:lnTo>
                    <a:pt x="681" y="295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28" name="Freeform 647"/>
            <p:cNvSpPr>
              <a:spLocks/>
            </p:cNvSpPr>
            <p:nvPr/>
          </p:nvSpPr>
          <p:spPr bwMode="auto">
            <a:xfrm>
              <a:off x="2331" y="2278"/>
              <a:ext cx="712" cy="690"/>
            </a:xfrm>
            <a:custGeom>
              <a:avLst/>
              <a:gdLst>
                <a:gd name="T0" fmla="*/ 681 w 712"/>
                <a:gd name="T1" fmla="*/ 197 h 690"/>
                <a:gd name="T2" fmla="*/ 613 w 712"/>
                <a:gd name="T3" fmla="*/ 174 h 690"/>
                <a:gd name="T4" fmla="*/ 560 w 712"/>
                <a:gd name="T5" fmla="*/ 189 h 690"/>
                <a:gd name="T6" fmla="*/ 538 w 712"/>
                <a:gd name="T7" fmla="*/ 182 h 690"/>
                <a:gd name="T8" fmla="*/ 515 w 712"/>
                <a:gd name="T9" fmla="*/ 189 h 690"/>
                <a:gd name="T10" fmla="*/ 500 w 712"/>
                <a:gd name="T11" fmla="*/ 182 h 690"/>
                <a:gd name="T12" fmla="*/ 470 w 712"/>
                <a:gd name="T13" fmla="*/ 174 h 690"/>
                <a:gd name="T14" fmla="*/ 447 w 712"/>
                <a:gd name="T15" fmla="*/ 166 h 690"/>
                <a:gd name="T16" fmla="*/ 401 w 712"/>
                <a:gd name="T17" fmla="*/ 136 h 690"/>
                <a:gd name="T18" fmla="*/ 364 w 712"/>
                <a:gd name="T19" fmla="*/ 129 h 690"/>
                <a:gd name="T20" fmla="*/ 220 w 712"/>
                <a:gd name="T21" fmla="*/ 0 h 690"/>
                <a:gd name="T22" fmla="*/ 0 w 712"/>
                <a:gd name="T23" fmla="*/ 265 h 690"/>
                <a:gd name="T24" fmla="*/ 84 w 712"/>
                <a:gd name="T25" fmla="*/ 364 h 690"/>
                <a:gd name="T26" fmla="*/ 167 w 712"/>
                <a:gd name="T27" fmla="*/ 477 h 690"/>
                <a:gd name="T28" fmla="*/ 205 w 712"/>
                <a:gd name="T29" fmla="*/ 432 h 690"/>
                <a:gd name="T30" fmla="*/ 273 w 712"/>
                <a:gd name="T31" fmla="*/ 432 h 690"/>
                <a:gd name="T32" fmla="*/ 333 w 712"/>
                <a:gd name="T33" fmla="*/ 531 h 690"/>
                <a:gd name="T34" fmla="*/ 379 w 712"/>
                <a:gd name="T35" fmla="*/ 614 h 690"/>
                <a:gd name="T36" fmla="*/ 447 w 712"/>
                <a:gd name="T37" fmla="*/ 675 h 690"/>
                <a:gd name="T38" fmla="*/ 492 w 712"/>
                <a:gd name="T39" fmla="*/ 690 h 690"/>
                <a:gd name="T40" fmla="*/ 485 w 712"/>
                <a:gd name="T41" fmla="*/ 629 h 690"/>
                <a:gd name="T42" fmla="*/ 477 w 712"/>
                <a:gd name="T43" fmla="*/ 599 h 690"/>
                <a:gd name="T44" fmla="*/ 485 w 712"/>
                <a:gd name="T45" fmla="*/ 599 h 690"/>
                <a:gd name="T46" fmla="*/ 485 w 712"/>
                <a:gd name="T47" fmla="*/ 599 h 690"/>
                <a:gd name="T48" fmla="*/ 507 w 712"/>
                <a:gd name="T49" fmla="*/ 569 h 690"/>
                <a:gd name="T50" fmla="*/ 492 w 712"/>
                <a:gd name="T51" fmla="*/ 561 h 690"/>
                <a:gd name="T52" fmla="*/ 515 w 712"/>
                <a:gd name="T53" fmla="*/ 546 h 690"/>
                <a:gd name="T54" fmla="*/ 507 w 712"/>
                <a:gd name="T55" fmla="*/ 546 h 690"/>
                <a:gd name="T56" fmla="*/ 530 w 712"/>
                <a:gd name="T57" fmla="*/ 523 h 690"/>
                <a:gd name="T58" fmla="*/ 553 w 712"/>
                <a:gd name="T59" fmla="*/ 523 h 690"/>
                <a:gd name="T60" fmla="*/ 553 w 712"/>
                <a:gd name="T61" fmla="*/ 508 h 690"/>
                <a:gd name="T62" fmla="*/ 568 w 712"/>
                <a:gd name="T63" fmla="*/ 508 h 690"/>
                <a:gd name="T64" fmla="*/ 575 w 712"/>
                <a:gd name="T65" fmla="*/ 515 h 690"/>
                <a:gd name="T66" fmla="*/ 621 w 712"/>
                <a:gd name="T67" fmla="*/ 485 h 690"/>
                <a:gd name="T68" fmla="*/ 621 w 712"/>
                <a:gd name="T69" fmla="*/ 477 h 690"/>
                <a:gd name="T70" fmla="*/ 628 w 712"/>
                <a:gd name="T71" fmla="*/ 447 h 690"/>
                <a:gd name="T72" fmla="*/ 644 w 712"/>
                <a:gd name="T73" fmla="*/ 455 h 690"/>
                <a:gd name="T74" fmla="*/ 644 w 712"/>
                <a:gd name="T75" fmla="*/ 462 h 690"/>
                <a:gd name="T76" fmla="*/ 689 w 712"/>
                <a:gd name="T77" fmla="*/ 440 h 690"/>
                <a:gd name="T78" fmla="*/ 712 w 712"/>
                <a:gd name="T79" fmla="*/ 356 h 690"/>
                <a:gd name="T80" fmla="*/ 681 w 712"/>
                <a:gd name="T81" fmla="*/ 303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12" h="690">
                  <a:moveTo>
                    <a:pt x="681" y="295"/>
                  </a:moveTo>
                  <a:lnTo>
                    <a:pt x="681" y="197"/>
                  </a:lnTo>
                  <a:lnTo>
                    <a:pt x="659" y="189"/>
                  </a:lnTo>
                  <a:lnTo>
                    <a:pt x="613" y="174"/>
                  </a:lnTo>
                  <a:lnTo>
                    <a:pt x="568" y="182"/>
                  </a:lnTo>
                  <a:lnTo>
                    <a:pt x="560" y="189"/>
                  </a:lnTo>
                  <a:lnTo>
                    <a:pt x="545" y="174"/>
                  </a:lnTo>
                  <a:lnTo>
                    <a:pt x="538" y="182"/>
                  </a:lnTo>
                  <a:lnTo>
                    <a:pt x="522" y="174"/>
                  </a:lnTo>
                  <a:lnTo>
                    <a:pt x="515" y="189"/>
                  </a:lnTo>
                  <a:lnTo>
                    <a:pt x="515" y="174"/>
                  </a:lnTo>
                  <a:lnTo>
                    <a:pt x="500" y="182"/>
                  </a:lnTo>
                  <a:lnTo>
                    <a:pt x="485" y="166"/>
                  </a:lnTo>
                  <a:lnTo>
                    <a:pt x="470" y="174"/>
                  </a:lnTo>
                  <a:lnTo>
                    <a:pt x="462" y="159"/>
                  </a:lnTo>
                  <a:lnTo>
                    <a:pt x="447" y="166"/>
                  </a:lnTo>
                  <a:lnTo>
                    <a:pt x="409" y="151"/>
                  </a:lnTo>
                  <a:lnTo>
                    <a:pt x="401" y="136"/>
                  </a:lnTo>
                  <a:lnTo>
                    <a:pt x="379" y="144"/>
                  </a:lnTo>
                  <a:lnTo>
                    <a:pt x="364" y="129"/>
                  </a:lnTo>
                  <a:lnTo>
                    <a:pt x="371" y="7"/>
                  </a:lnTo>
                  <a:lnTo>
                    <a:pt x="220" y="0"/>
                  </a:lnTo>
                  <a:lnTo>
                    <a:pt x="197" y="280"/>
                  </a:lnTo>
                  <a:lnTo>
                    <a:pt x="0" y="265"/>
                  </a:lnTo>
                  <a:lnTo>
                    <a:pt x="8" y="280"/>
                  </a:lnTo>
                  <a:lnTo>
                    <a:pt x="84" y="364"/>
                  </a:lnTo>
                  <a:lnTo>
                    <a:pt x="106" y="432"/>
                  </a:lnTo>
                  <a:lnTo>
                    <a:pt x="167" y="477"/>
                  </a:lnTo>
                  <a:lnTo>
                    <a:pt x="189" y="462"/>
                  </a:lnTo>
                  <a:lnTo>
                    <a:pt x="205" y="432"/>
                  </a:lnTo>
                  <a:lnTo>
                    <a:pt x="227" y="424"/>
                  </a:lnTo>
                  <a:lnTo>
                    <a:pt x="273" y="432"/>
                  </a:lnTo>
                  <a:lnTo>
                    <a:pt x="311" y="477"/>
                  </a:lnTo>
                  <a:lnTo>
                    <a:pt x="333" y="531"/>
                  </a:lnTo>
                  <a:lnTo>
                    <a:pt x="379" y="576"/>
                  </a:lnTo>
                  <a:lnTo>
                    <a:pt x="379" y="614"/>
                  </a:lnTo>
                  <a:lnTo>
                    <a:pt x="394" y="652"/>
                  </a:lnTo>
                  <a:lnTo>
                    <a:pt x="447" y="675"/>
                  </a:lnTo>
                  <a:lnTo>
                    <a:pt x="477" y="675"/>
                  </a:lnTo>
                  <a:lnTo>
                    <a:pt x="492" y="690"/>
                  </a:lnTo>
                  <a:lnTo>
                    <a:pt x="507" y="682"/>
                  </a:lnTo>
                  <a:lnTo>
                    <a:pt x="485" y="629"/>
                  </a:lnTo>
                  <a:lnTo>
                    <a:pt x="492" y="599"/>
                  </a:lnTo>
                  <a:lnTo>
                    <a:pt x="477" y="599"/>
                  </a:lnTo>
                  <a:lnTo>
                    <a:pt x="477" y="584"/>
                  </a:lnTo>
                  <a:lnTo>
                    <a:pt x="485" y="599"/>
                  </a:lnTo>
                  <a:lnTo>
                    <a:pt x="485" y="584"/>
                  </a:lnTo>
                  <a:lnTo>
                    <a:pt x="485" y="599"/>
                  </a:lnTo>
                  <a:lnTo>
                    <a:pt x="492" y="599"/>
                  </a:lnTo>
                  <a:lnTo>
                    <a:pt x="507" y="569"/>
                  </a:lnTo>
                  <a:lnTo>
                    <a:pt x="500" y="576"/>
                  </a:lnTo>
                  <a:lnTo>
                    <a:pt x="492" y="561"/>
                  </a:lnTo>
                  <a:lnTo>
                    <a:pt x="507" y="561"/>
                  </a:lnTo>
                  <a:lnTo>
                    <a:pt x="515" y="546"/>
                  </a:lnTo>
                  <a:lnTo>
                    <a:pt x="507" y="553"/>
                  </a:lnTo>
                  <a:lnTo>
                    <a:pt x="507" y="546"/>
                  </a:lnTo>
                  <a:lnTo>
                    <a:pt x="530" y="538"/>
                  </a:lnTo>
                  <a:lnTo>
                    <a:pt x="530" y="523"/>
                  </a:lnTo>
                  <a:lnTo>
                    <a:pt x="538" y="531"/>
                  </a:lnTo>
                  <a:lnTo>
                    <a:pt x="553" y="523"/>
                  </a:lnTo>
                  <a:lnTo>
                    <a:pt x="538" y="508"/>
                  </a:lnTo>
                  <a:lnTo>
                    <a:pt x="553" y="508"/>
                  </a:lnTo>
                  <a:lnTo>
                    <a:pt x="545" y="515"/>
                  </a:lnTo>
                  <a:lnTo>
                    <a:pt x="568" y="508"/>
                  </a:lnTo>
                  <a:lnTo>
                    <a:pt x="560" y="515"/>
                  </a:lnTo>
                  <a:lnTo>
                    <a:pt x="575" y="515"/>
                  </a:lnTo>
                  <a:lnTo>
                    <a:pt x="553" y="531"/>
                  </a:lnTo>
                  <a:lnTo>
                    <a:pt x="621" y="485"/>
                  </a:lnTo>
                  <a:lnTo>
                    <a:pt x="613" y="493"/>
                  </a:lnTo>
                  <a:lnTo>
                    <a:pt x="621" y="477"/>
                  </a:lnTo>
                  <a:lnTo>
                    <a:pt x="636" y="470"/>
                  </a:lnTo>
                  <a:lnTo>
                    <a:pt x="628" y="447"/>
                  </a:lnTo>
                  <a:lnTo>
                    <a:pt x="644" y="440"/>
                  </a:lnTo>
                  <a:lnTo>
                    <a:pt x="644" y="455"/>
                  </a:lnTo>
                  <a:lnTo>
                    <a:pt x="659" y="455"/>
                  </a:lnTo>
                  <a:lnTo>
                    <a:pt x="644" y="462"/>
                  </a:lnTo>
                  <a:lnTo>
                    <a:pt x="697" y="447"/>
                  </a:lnTo>
                  <a:lnTo>
                    <a:pt x="689" y="440"/>
                  </a:lnTo>
                  <a:lnTo>
                    <a:pt x="697" y="424"/>
                  </a:lnTo>
                  <a:lnTo>
                    <a:pt x="712" y="356"/>
                  </a:lnTo>
                  <a:lnTo>
                    <a:pt x="681" y="295"/>
                  </a:lnTo>
                  <a:lnTo>
                    <a:pt x="681" y="303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29" name="Freeform 648"/>
            <p:cNvSpPr>
              <a:spLocks/>
            </p:cNvSpPr>
            <p:nvPr/>
          </p:nvSpPr>
          <p:spPr bwMode="auto">
            <a:xfrm>
              <a:off x="2831" y="2824"/>
              <a:ext cx="30" cy="60"/>
            </a:xfrm>
            <a:custGeom>
              <a:avLst/>
              <a:gdLst>
                <a:gd name="T0" fmla="*/ 30 w 30"/>
                <a:gd name="T1" fmla="*/ 0 h 60"/>
                <a:gd name="T2" fmla="*/ 0 w 30"/>
                <a:gd name="T3" fmla="*/ 60 h 60"/>
                <a:gd name="T4" fmla="*/ 7 w 30"/>
                <a:gd name="T5" fmla="*/ 30 h 60"/>
                <a:gd name="T6" fmla="*/ 30 w 30"/>
                <a:gd name="T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60">
                  <a:moveTo>
                    <a:pt x="30" y="0"/>
                  </a:moveTo>
                  <a:lnTo>
                    <a:pt x="0" y="60"/>
                  </a:lnTo>
                  <a:lnTo>
                    <a:pt x="7" y="3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30" name="Freeform 649"/>
            <p:cNvSpPr>
              <a:spLocks/>
            </p:cNvSpPr>
            <p:nvPr/>
          </p:nvSpPr>
          <p:spPr bwMode="auto">
            <a:xfrm>
              <a:off x="2831" y="2824"/>
              <a:ext cx="30" cy="60"/>
            </a:xfrm>
            <a:custGeom>
              <a:avLst/>
              <a:gdLst>
                <a:gd name="T0" fmla="*/ 30 w 30"/>
                <a:gd name="T1" fmla="*/ 0 h 60"/>
                <a:gd name="T2" fmla="*/ 0 w 30"/>
                <a:gd name="T3" fmla="*/ 60 h 60"/>
                <a:gd name="T4" fmla="*/ 7 w 30"/>
                <a:gd name="T5" fmla="*/ 30 h 60"/>
                <a:gd name="T6" fmla="*/ 30 w 30"/>
                <a:gd name="T7" fmla="*/ 0 h 60"/>
                <a:gd name="T8" fmla="*/ 30 w 30"/>
                <a:gd name="T9" fmla="*/ 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0">
                  <a:moveTo>
                    <a:pt x="30" y="0"/>
                  </a:moveTo>
                  <a:lnTo>
                    <a:pt x="0" y="60"/>
                  </a:lnTo>
                  <a:lnTo>
                    <a:pt x="7" y="30"/>
                  </a:lnTo>
                  <a:lnTo>
                    <a:pt x="30" y="0"/>
                  </a:lnTo>
                  <a:lnTo>
                    <a:pt x="30" y="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31" name="Freeform 650"/>
            <p:cNvSpPr>
              <a:spLocks/>
            </p:cNvSpPr>
            <p:nvPr/>
          </p:nvSpPr>
          <p:spPr bwMode="auto">
            <a:xfrm>
              <a:off x="1998" y="1853"/>
              <a:ext cx="288" cy="356"/>
            </a:xfrm>
            <a:custGeom>
              <a:avLst/>
              <a:gdLst>
                <a:gd name="T0" fmla="*/ 288 w 288"/>
                <a:gd name="T1" fmla="*/ 106 h 356"/>
                <a:gd name="T2" fmla="*/ 190 w 288"/>
                <a:gd name="T3" fmla="*/ 91 h 356"/>
                <a:gd name="T4" fmla="*/ 197 w 288"/>
                <a:gd name="T5" fmla="*/ 23 h 356"/>
                <a:gd name="T6" fmla="*/ 61 w 288"/>
                <a:gd name="T7" fmla="*/ 0 h 356"/>
                <a:gd name="T8" fmla="*/ 0 w 288"/>
                <a:gd name="T9" fmla="*/ 318 h 356"/>
                <a:gd name="T10" fmla="*/ 250 w 288"/>
                <a:gd name="T11" fmla="*/ 356 h 356"/>
                <a:gd name="T12" fmla="*/ 288 w 288"/>
                <a:gd name="T13" fmla="*/ 106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356">
                  <a:moveTo>
                    <a:pt x="288" y="106"/>
                  </a:moveTo>
                  <a:lnTo>
                    <a:pt x="190" y="91"/>
                  </a:lnTo>
                  <a:lnTo>
                    <a:pt x="197" y="23"/>
                  </a:lnTo>
                  <a:lnTo>
                    <a:pt x="61" y="0"/>
                  </a:lnTo>
                  <a:lnTo>
                    <a:pt x="0" y="318"/>
                  </a:lnTo>
                  <a:lnTo>
                    <a:pt x="250" y="356"/>
                  </a:lnTo>
                  <a:lnTo>
                    <a:pt x="288" y="106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32" name="Freeform 651"/>
            <p:cNvSpPr>
              <a:spLocks/>
            </p:cNvSpPr>
            <p:nvPr/>
          </p:nvSpPr>
          <p:spPr bwMode="auto">
            <a:xfrm>
              <a:off x="1998" y="1853"/>
              <a:ext cx="288" cy="356"/>
            </a:xfrm>
            <a:custGeom>
              <a:avLst/>
              <a:gdLst>
                <a:gd name="T0" fmla="*/ 288 w 288"/>
                <a:gd name="T1" fmla="*/ 106 h 356"/>
                <a:gd name="T2" fmla="*/ 190 w 288"/>
                <a:gd name="T3" fmla="*/ 91 h 356"/>
                <a:gd name="T4" fmla="*/ 197 w 288"/>
                <a:gd name="T5" fmla="*/ 23 h 356"/>
                <a:gd name="T6" fmla="*/ 61 w 288"/>
                <a:gd name="T7" fmla="*/ 0 h 356"/>
                <a:gd name="T8" fmla="*/ 0 w 288"/>
                <a:gd name="T9" fmla="*/ 318 h 356"/>
                <a:gd name="T10" fmla="*/ 250 w 288"/>
                <a:gd name="T11" fmla="*/ 356 h 356"/>
                <a:gd name="T12" fmla="*/ 288 w 288"/>
                <a:gd name="T13" fmla="*/ 106 h 356"/>
                <a:gd name="T14" fmla="*/ 288 w 288"/>
                <a:gd name="T15" fmla="*/ 114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356">
                  <a:moveTo>
                    <a:pt x="288" y="106"/>
                  </a:moveTo>
                  <a:lnTo>
                    <a:pt x="190" y="91"/>
                  </a:lnTo>
                  <a:lnTo>
                    <a:pt x="197" y="23"/>
                  </a:lnTo>
                  <a:lnTo>
                    <a:pt x="61" y="0"/>
                  </a:lnTo>
                  <a:lnTo>
                    <a:pt x="0" y="318"/>
                  </a:lnTo>
                  <a:lnTo>
                    <a:pt x="250" y="356"/>
                  </a:lnTo>
                  <a:lnTo>
                    <a:pt x="288" y="106"/>
                  </a:lnTo>
                  <a:lnTo>
                    <a:pt x="288" y="114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33" name="Freeform 652"/>
            <p:cNvSpPr>
              <a:spLocks/>
            </p:cNvSpPr>
            <p:nvPr/>
          </p:nvSpPr>
          <p:spPr bwMode="auto">
            <a:xfrm>
              <a:off x="3936" y="1602"/>
              <a:ext cx="75" cy="160"/>
            </a:xfrm>
            <a:custGeom>
              <a:avLst/>
              <a:gdLst>
                <a:gd name="T0" fmla="*/ 75 w 75"/>
                <a:gd name="T1" fmla="*/ 31 h 160"/>
                <a:gd name="T2" fmla="*/ 60 w 75"/>
                <a:gd name="T3" fmla="*/ 46 h 160"/>
                <a:gd name="T4" fmla="*/ 53 w 75"/>
                <a:gd name="T5" fmla="*/ 99 h 160"/>
                <a:gd name="T6" fmla="*/ 60 w 75"/>
                <a:gd name="T7" fmla="*/ 152 h 160"/>
                <a:gd name="T8" fmla="*/ 30 w 75"/>
                <a:gd name="T9" fmla="*/ 160 h 160"/>
                <a:gd name="T10" fmla="*/ 7 w 75"/>
                <a:gd name="T11" fmla="*/ 99 h 160"/>
                <a:gd name="T12" fmla="*/ 0 w 75"/>
                <a:gd name="T13" fmla="*/ 46 h 160"/>
                <a:gd name="T14" fmla="*/ 0 w 75"/>
                <a:gd name="T15" fmla="*/ 16 h 160"/>
                <a:gd name="T16" fmla="*/ 68 w 75"/>
                <a:gd name="T17" fmla="*/ 0 h 160"/>
                <a:gd name="T18" fmla="*/ 75 w 75"/>
                <a:gd name="T19" fmla="*/ 3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" h="160">
                  <a:moveTo>
                    <a:pt x="75" y="31"/>
                  </a:moveTo>
                  <a:lnTo>
                    <a:pt x="60" y="46"/>
                  </a:lnTo>
                  <a:lnTo>
                    <a:pt x="53" y="99"/>
                  </a:lnTo>
                  <a:lnTo>
                    <a:pt x="60" y="152"/>
                  </a:lnTo>
                  <a:lnTo>
                    <a:pt x="30" y="160"/>
                  </a:lnTo>
                  <a:lnTo>
                    <a:pt x="7" y="99"/>
                  </a:lnTo>
                  <a:lnTo>
                    <a:pt x="0" y="46"/>
                  </a:lnTo>
                  <a:lnTo>
                    <a:pt x="0" y="16"/>
                  </a:lnTo>
                  <a:lnTo>
                    <a:pt x="68" y="0"/>
                  </a:lnTo>
                  <a:lnTo>
                    <a:pt x="75" y="31"/>
                  </a:lnTo>
                  <a:close/>
                </a:path>
              </a:pathLst>
            </a:custGeom>
            <a:solidFill>
              <a:srgbClr val="FF8C00"/>
            </a:solidFill>
            <a:ln w="12700">
              <a:solidFill>
                <a:srgbClr val="FF8C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34" name="Freeform 653"/>
            <p:cNvSpPr>
              <a:spLocks/>
            </p:cNvSpPr>
            <p:nvPr/>
          </p:nvSpPr>
          <p:spPr bwMode="auto">
            <a:xfrm>
              <a:off x="3936" y="1602"/>
              <a:ext cx="75" cy="160"/>
            </a:xfrm>
            <a:custGeom>
              <a:avLst/>
              <a:gdLst>
                <a:gd name="T0" fmla="*/ 75 w 75"/>
                <a:gd name="T1" fmla="*/ 31 h 160"/>
                <a:gd name="T2" fmla="*/ 60 w 75"/>
                <a:gd name="T3" fmla="*/ 46 h 160"/>
                <a:gd name="T4" fmla="*/ 53 w 75"/>
                <a:gd name="T5" fmla="*/ 99 h 160"/>
                <a:gd name="T6" fmla="*/ 60 w 75"/>
                <a:gd name="T7" fmla="*/ 152 h 160"/>
                <a:gd name="T8" fmla="*/ 30 w 75"/>
                <a:gd name="T9" fmla="*/ 160 h 160"/>
                <a:gd name="T10" fmla="*/ 7 w 75"/>
                <a:gd name="T11" fmla="*/ 99 h 160"/>
                <a:gd name="T12" fmla="*/ 0 w 75"/>
                <a:gd name="T13" fmla="*/ 46 h 160"/>
                <a:gd name="T14" fmla="*/ 0 w 75"/>
                <a:gd name="T15" fmla="*/ 16 h 160"/>
                <a:gd name="T16" fmla="*/ 68 w 75"/>
                <a:gd name="T17" fmla="*/ 0 h 160"/>
                <a:gd name="T18" fmla="*/ 75 w 75"/>
                <a:gd name="T19" fmla="*/ 31 h 160"/>
                <a:gd name="T20" fmla="*/ 75 w 75"/>
                <a:gd name="T21" fmla="*/ 38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60">
                  <a:moveTo>
                    <a:pt x="75" y="31"/>
                  </a:moveTo>
                  <a:lnTo>
                    <a:pt x="60" y="46"/>
                  </a:lnTo>
                  <a:lnTo>
                    <a:pt x="53" y="99"/>
                  </a:lnTo>
                  <a:lnTo>
                    <a:pt x="60" y="152"/>
                  </a:lnTo>
                  <a:lnTo>
                    <a:pt x="30" y="160"/>
                  </a:lnTo>
                  <a:lnTo>
                    <a:pt x="7" y="99"/>
                  </a:lnTo>
                  <a:lnTo>
                    <a:pt x="0" y="46"/>
                  </a:lnTo>
                  <a:lnTo>
                    <a:pt x="0" y="16"/>
                  </a:lnTo>
                  <a:lnTo>
                    <a:pt x="68" y="0"/>
                  </a:lnTo>
                  <a:lnTo>
                    <a:pt x="75" y="31"/>
                  </a:lnTo>
                  <a:lnTo>
                    <a:pt x="75" y="3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35" name="Freeform 654"/>
            <p:cNvSpPr>
              <a:spLocks/>
            </p:cNvSpPr>
            <p:nvPr/>
          </p:nvSpPr>
          <p:spPr bwMode="auto">
            <a:xfrm>
              <a:off x="3535" y="2020"/>
              <a:ext cx="393" cy="220"/>
            </a:xfrm>
            <a:custGeom>
              <a:avLst/>
              <a:gdLst>
                <a:gd name="T0" fmla="*/ 378 w 393"/>
                <a:gd name="T1" fmla="*/ 136 h 220"/>
                <a:gd name="T2" fmla="*/ 363 w 393"/>
                <a:gd name="T3" fmla="*/ 136 h 220"/>
                <a:gd name="T4" fmla="*/ 363 w 393"/>
                <a:gd name="T5" fmla="*/ 144 h 220"/>
                <a:gd name="T6" fmla="*/ 355 w 393"/>
                <a:gd name="T7" fmla="*/ 151 h 220"/>
                <a:gd name="T8" fmla="*/ 355 w 393"/>
                <a:gd name="T9" fmla="*/ 136 h 220"/>
                <a:gd name="T10" fmla="*/ 333 w 393"/>
                <a:gd name="T11" fmla="*/ 129 h 220"/>
                <a:gd name="T12" fmla="*/ 333 w 393"/>
                <a:gd name="T13" fmla="*/ 121 h 220"/>
                <a:gd name="T14" fmla="*/ 355 w 393"/>
                <a:gd name="T15" fmla="*/ 144 h 220"/>
                <a:gd name="T16" fmla="*/ 363 w 393"/>
                <a:gd name="T17" fmla="*/ 129 h 220"/>
                <a:gd name="T18" fmla="*/ 348 w 393"/>
                <a:gd name="T19" fmla="*/ 121 h 220"/>
                <a:gd name="T20" fmla="*/ 355 w 393"/>
                <a:gd name="T21" fmla="*/ 121 h 220"/>
                <a:gd name="T22" fmla="*/ 348 w 393"/>
                <a:gd name="T23" fmla="*/ 106 h 220"/>
                <a:gd name="T24" fmla="*/ 363 w 393"/>
                <a:gd name="T25" fmla="*/ 113 h 220"/>
                <a:gd name="T26" fmla="*/ 363 w 393"/>
                <a:gd name="T27" fmla="*/ 106 h 220"/>
                <a:gd name="T28" fmla="*/ 348 w 393"/>
                <a:gd name="T29" fmla="*/ 106 h 220"/>
                <a:gd name="T30" fmla="*/ 355 w 393"/>
                <a:gd name="T31" fmla="*/ 98 h 220"/>
                <a:gd name="T32" fmla="*/ 340 w 393"/>
                <a:gd name="T33" fmla="*/ 98 h 220"/>
                <a:gd name="T34" fmla="*/ 317 w 393"/>
                <a:gd name="T35" fmla="*/ 76 h 220"/>
                <a:gd name="T36" fmla="*/ 355 w 393"/>
                <a:gd name="T37" fmla="*/ 98 h 220"/>
                <a:gd name="T38" fmla="*/ 355 w 393"/>
                <a:gd name="T39" fmla="*/ 76 h 220"/>
                <a:gd name="T40" fmla="*/ 340 w 393"/>
                <a:gd name="T41" fmla="*/ 76 h 220"/>
                <a:gd name="T42" fmla="*/ 333 w 393"/>
                <a:gd name="T43" fmla="*/ 68 h 220"/>
                <a:gd name="T44" fmla="*/ 317 w 393"/>
                <a:gd name="T45" fmla="*/ 68 h 220"/>
                <a:gd name="T46" fmla="*/ 295 w 393"/>
                <a:gd name="T47" fmla="*/ 60 h 220"/>
                <a:gd name="T48" fmla="*/ 295 w 393"/>
                <a:gd name="T49" fmla="*/ 38 h 220"/>
                <a:gd name="T50" fmla="*/ 302 w 393"/>
                <a:gd name="T51" fmla="*/ 22 h 220"/>
                <a:gd name="T52" fmla="*/ 264 w 393"/>
                <a:gd name="T53" fmla="*/ 0 h 220"/>
                <a:gd name="T54" fmla="*/ 264 w 393"/>
                <a:gd name="T55" fmla="*/ 15 h 220"/>
                <a:gd name="T56" fmla="*/ 234 w 393"/>
                <a:gd name="T57" fmla="*/ 0 h 220"/>
                <a:gd name="T58" fmla="*/ 234 w 393"/>
                <a:gd name="T59" fmla="*/ 15 h 220"/>
                <a:gd name="T60" fmla="*/ 219 w 393"/>
                <a:gd name="T61" fmla="*/ 45 h 220"/>
                <a:gd name="T62" fmla="*/ 211 w 393"/>
                <a:gd name="T63" fmla="*/ 45 h 220"/>
                <a:gd name="T64" fmla="*/ 196 w 393"/>
                <a:gd name="T65" fmla="*/ 76 h 220"/>
                <a:gd name="T66" fmla="*/ 181 w 393"/>
                <a:gd name="T67" fmla="*/ 68 h 220"/>
                <a:gd name="T68" fmla="*/ 151 w 393"/>
                <a:gd name="T69" fmla="*/ 144 h 220"/>
                <a:gd name="T70" fmla="*/ 90 w 393"/>
                <a:gd name="T71" fmla="*/ 167 h 220"/>
                <a:gd name="T72" fmla="*/ 75 w 393"/>
                <a:gd name="T73" fmla="*/ 151 h 220"/>
                <a:gd name="T74" fmla="*/ 22 w 393"/>
                <a:gd name="T75" fmla="*/ 212 h 220"/>
                <a:gd name="T76" fmla="*/ 0 w 393"/>
                <a:gd name="T77" fmla="*/ 220 h 220"/>
                <a:gd name="T78" fmla="*/ 98 w 393"/>
                <a:gd name="T79" fmla="*/ 212 h 220"/>
                <a:gd name="T80" fmla="*/ 378 w 393"/>
                <a:gd name="T81" fmla="*/ 159 h 220"/>
                <a:gd name="T82" fmla="*/ 386 w 393"/>
                <a:gd name="T83" fmla="*/ 159 h 220"/>
                <a:gd name="T84" fmla="*/ 378 w 393"/>
                <a:gd name="T85" fmla="*/ 151 h 220"/>
                <a:gd name="T86" fmla="*/ 386 w 393"/>
                <a:gd name="T87" fmla="*/ 159 h 220"/>
                <a:gd name="T88" fmla="*/ 386 w 393"/>
                <a:gd name="T89" fmla="*/ 151 h 220"/>
                <a:gd name="T90" fmla="*/ 393 w 393"/>
                <a:gd name="T91" fmla="*/ 159 h 220"/>
                <a:gd name="T92" fmla="*/ 378 w 393"/>
                <a:gd name="T93" fmla="*/ 136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93" h="220">
                  <a:moveTo>
                    <a:pt x="378" y="136"/>
                  </a:moveTo>
                  <a:lnTo>
                    <a:pt x="363" y="136"/>
                  </a:lnTo>
                  <a:lnTo>
                    <a:pt x="363" y="144"/>
                  </a:lnTo>
                  <a:lnTo>
                    <a:pt x="355" y="151"/>
                  </a:lnTo>
                  <a:lnTo>
                    <a:pt x="355" y="136"/>
                  </a:lnTo>
                  <a:lnTo>
                    <a:pt x="333" y="129"/>
                  </a:lnTo>
                  <a:lnTo>
                    <a:pt x="333" y="121"/>
                  </a:lnTo>
                  <a:lnTo>
                    <a:pt x="355" y="144"/>
                  </a:lnTo>
                  <a:lnTo>
                    <a:pt x="363" y="129"/>
                  </a:lnTo>
                  <a:lnTo>
                    <a:pt x="348" y="121"/>
                  </a:lnTo>
                  <a:lnTo>
                    <a:pt x="355" y="121"/>
                  </a:lnTo>
                  <a:lnTo>
                    <a:pt x="348" y="106"/>
                  </a:lnTo>
                  <a:lnTo>
                    <a:pt x="363" y="113"/>
                  </a:lnTo>
                  <a:lnTo>
                    <a:pt x="363" y="106"/>
                  </a:lnTo>
                  <a:lnTo>
                    <a:pt x="348" y="106"/>
                  </a:lnTo>
                  <a:lnTo>
                    <a:pt x="355" y="98"/>
                  </a:lnTo>
                  <a:lnTo>
                    <a:pt x="340" y="98"/>
                  </a:lnTo>
                  <a:lnTo>
                    <a:pt x="317" y="76"/>
                  </a:lnTo>
                  <a:lnTo>
                    <a:pt x="355" y="98"/>
                  </a:lnTo>
                  <a:lnTo>
                    <a:pt x="355" y="76"/>
                  </a:lnTo>
                  <a:lnTo>
                    <a:pt x="340" y="76"/>
                  </a:lnTo>
                  <a:lnTo>
                    <a:pt x="333" y="68"/>
                  </a:lnTo>
                  <a:lnTo>
                    <a:pt x="317" y="68"/>
                  </a:lnTo>
                  <a:lnTo>
                    <a:pt x="295" y="60"/>
                  </a:lnTo>
                  <a:lnTo>
                    <a:pt x="295" y="38"/>
                  </a:lnTo>
                  <a:lnTo>
                    <a:pt x="302" y="22"/>
                  </a:lnTo>
                  <a:lnTo>
                    <a:pt x="264" y="0"/>
                  </a:lnTo>
                  <a:lnTo>
                    <a:pt x="264" y="15"/>
                  </a:lnTo>
                  <a:lnTo>
                    <a:pt x="234" y="0"/>
                  </a:lnTo>
                  <a:lnTo>
                    <a:pt x="234" y="15"/>
                  </a:lnTo>
                  <a:lnTo>
                    <a:pt x="219" y="45"/>
                  </a:lnTo>
                  <a:lnTo>
                    <a:pt x="211" y="45"/>
                  </a:lnTo>
                  <a:lnTo>
                    <a:pt x="196" y="76"/>
                  </a:lnTo>
                  <a:lnTo>
                    <a:pt x="181" y="68"/>
                  </a:lnTo>
                  <a:lnTo>
                    <a:pt x="151" y="144"/>
                  </a:lnTo>
                  <a:lnTo>
                    <a:pt x="90" y="167"/>
                  </a:lnTo>
                  <a:lnTo>
                    <a:pt x="75" y="151"/>
                  </a:lnTo>
                  <a:lnTo>
                    <a:pt x="22" y="212"/>
                  </a:lnTo>
                  <a:lnTo>
                    <a:pt x="0" y="220"/>
                  </a:lnTo>
                  <a:lnTo>
                    <a:pt x="98" y="212"/>
                  </a:lnTo>
                  <a:lnTo>
                    <a:pt x="378" y="159"/>
                  </a:lnTo>
                  <a:lnTo>
                    <a:pt x="386" y="159"/>
                  </a:lnTo>
                  <a:lnTo>
                    <a:pt x="378" y="151"/>
                  </a:lnTo>
                  <a:lnTo>
                    <a:pt x="386" y="159"/>
                  </a:lnTo>
                  <a:lnTo>
                    <a:pt x="386" y="151"/>
                  </a:lnTo>
                  <a:lnTo>
                    <a:pt x="393" y="159"/>
                  </a:lnTo>
                  <a:lnTo>
                    <a:pt x="378" y="136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36" name="Freeform 655"/>
            <p:cNvSpPr>
              <a:spLocks/>
            </p:cNvSpPr>
            <p:nvPr/>
          </p:nvSpPr>
          <p:spPr bwMode="auto">
            <a:xfrm>
              <a:off x="3535" y="2020"/>
              <a:ext cx="393" cy="220"/>
            </a:xfrm>
            <a:custGeom>
              <a:avLst/>
              <a:gdLst>
                <a:gd name="T0" fmla="*/ 378 w 393"/>
                <a:gd name="T1" fmla="*/ 136 h 220"/>
                <a:gd name="T2" fmla="*/ 363 w 393"/>
                <a:gd name="T3" fmla="*/ 136 h 220"/>
                <a:gd name="T4" fmla="*/ 363 w 393"/>
                <a:gd name="T5" fmla="*/ 144 h 220"/>
                <a:gd name="T6" fmla="*/ 355 w 393"/>
                <a:gd name="T7" fmla="*/ 151 h 220"/>
                <a:gd name="T8" fmla="*/ 355 w 393"/>
                <a:gd name="T9" fmla="*/ 136 h 220"/>
                <a:gd name="T10" fmla="*/ 333 w 393"/>
                <a:gd name="T11" fmla="*/ 129 h 220"/>
                <a:gd name="T12" fmla="*/ 333 w 393"/>
                <a:gd name="T13" fmla="*/ 121 h 220"/>
                <a:gd name="T14" fmla="*/ 355 w 393"/>
                <a:gd name="T15" fmla="*/ 144 h 220"/>
                <a:gd name="T16" fmla="*/ 363 w 393"/>
                <a:gd name="T17" fmla="*/ 129 h 220"/>
                <a:gd name="T18" fmla="*/ 348 w 393"/>
                <a:gd name="T19" fmla="*/ 121 h 220"/>
                <a:gd name="T20" fmla="*/ 355 w 393"/>
                <a:gd name="T21" fmla="*/ 121 h 220"/>
                <a:gd name="T22" fmla="*/ 348 w 393"/>
                <a:gd name="T23" fmla="*/ 106 h 220"/>
                <a:gd name="T24" fmla="*/ 363 w 393"/>
                <a:gd name="T25" fmla="*/ 113 h 220"/>
                <a:gd name="T26" fmla="*/ 363 w 393"/>
                <a:gd name="T27" fmla="*/ 106 h 220"/>
                <a:gd name="T28" fmla="*/ 348 w 393"/>
                <a:gd name="T29" fmla="*/ 106 h 220"/>
                <a:gd name="T30" fmla="*/ 355 w 393"/>
                <a:gd name="T31" fmla="*/ 98 h 220"/>
                <a:gd name="T32" fmla="*/ 340 w 393"/>
                <a:gd name="T33" fmla="*/ 98 h 220"/>
                <a:gd name="T34" fmla="*/ 317 w 393"/>
                <a:gd name="T35" fmla="*/ 76 h 220"/>
                <a:gd name="T36" fmla="*/ 355 w 393"/>
                <a:gd name="T37" fmla="*/ 98 h 220"/>
                <a:gd name="T38" fmla="*/ 355 w 393"/>
                <a:gd name="T39" fmla="*/ 76 h 220"/>
                <a:gd name="T40" fmla="*/ 340 w 393"/>
                <a:gd name="T41" fmla="*/ 76 h 220"/>
                <a:gd name="T42" fmla="*/ 333 w 393"/>
                <a:gd name="T43" fmla="*/ 68 h 220"/>
                <a:gd name="T44" fmla="*/ 317 w 393"/>
                <a:gd name="T45" fmla="*/ 68 h 220"/>
                <a:gd name="T46" fmla="*/ 295 w 393"/>
                <a:gd name="T47" fmla="*/ 60 h 220"/>
                <a:gd name="T48" fmla="*/ 295 w 393"/>
                <a:gd name="T49" fmla="*/ 38 h 220"/>
                <a:gd name="T50" fmla="*/ 302 w 393"/>
                <a:gd name="T51" fmla="*/ 22 h 220"/>
                <a:gd name="T52" fmla="*/ 264 w 393"/>
                <a:gd name="T53" fmla="*/ 0 h 220"/>
                <a:gd name="T54" fmla="*/ 264 w 393"/>
                <a:gd name="T55" fmla="*/ 15 h 220"/>
                <a:gd name="T56" fmla="*/ 234 w 393"/>
                <a:gd name="T57" fmla="*/ 0 h 220"/>
                <a:gd name="T58" fmla="*/ 234 w 393"/>
                <a:gd name="T59" fmla="*/ 15 h 220"/>
                <a:gd name="T60" fmla="*/ 219 w 393"/>
                <a:gd name="T61" fmla="*/ 45 h 220"/>
                <a:gd name="T62" fmla="*/ 211 w 393"/>
                <a:gd name="T63" fmla="*/ 45 h 220"/>
                <a:gd name="T64" fmla="*/ 196 w 393"/>
                <a:gd name="T65" fmla="*/ 76 h 220"/>
                <a:gd name="T66" fmla="*/ 181 w 393"/>
                <a:gd name="T67" fmla="*/ 68 h 220"/>
                <a:gd name="T68" fmla="*/ 151 w 393"/>
                <a:gd name="T69" fmla="*/ 144 h 220"/>
                <a:gd name="T70" fmla="*/ 90 w 393"/>
                <a:gd name="T71" fmla="*/ 167 h 220"/>
                <a:gd name="T72" fmla="*/ 75 w 393"/>
                <a:gd name="T73" fmla="*/ 151 h 220"/>
                <a:gd name="T74" fmla="*/ 22 w 393"/>
                <a:gd name="T75" fmla="*/ 212 h 220"/>
                <a:gd name="T76" fmla="*/ 0 w 393"/>
                <a:gd name="T77" fmla="*/ 220 h 220"/>
                <a:gd name="T78" fmla="*/ 98 w 393"/>
                <a:gd name="T79" fmla="*/ 212 h 220"/>
                <a:gd name="T80" fmla="*/ 378 w 393"/>
                <a:gd name="T81" fmla="*/ 159 h 220"/>
                <a:gd name="T82" fmla="*/ 386 w 393"/>
                <a:gd name="T83" fmla="*/ 159 h 220"/>
                <a:gd name="T84" fmla="*/ 378 w 393"/>
                <a:gd name="T85" fmla="*/ 151 h 220"/>
                <a:gd name="T86" fmla="*/ 386 w 393"/>
                <a:gd name="T87" fmla="*/ 159 h 220"/>
                <a:gd name="T88" fmla="*/ 386 w 393"/>
                <a:gd name="T89" fmla="*/ 151 h 220"/>
                <a:gd name="T90" fmla="*/ 393 w 393"/>
                <a:gd name="T91" fmla="*/ 159 h 220"/>
                <a:gd name="T92" fmla="*/ 378 w 393"/>
                <a:gd name="T93" fmla="*/ 136 h 220"/>
                <a:gd name="T94" fmla="*/ 378 w 393"/>
                <a:gd name="T95" fmla="*/ 144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93" h="220">
                  <a:moveTo>
                    <a:pt x="378" y="136"/>
                  </a:moveTo>
                  <a:lnTo>
                    <a:pt x="363" y="136"/>
                  </a:lnTo>
                  <a:lnTo>
                    <a:pt x="363" y="144"/>
                  </a:lnTo>
                  <a:lnTo>
                    <a:pt x="355" y="151"/>
                  </a:lnTo>
                  <a:lnTo>
                    <a:pt x="355" y="136"/>
                  </a:lnTo>
                  <a:lnTo>
                    <a:pt x="333" y="129"/>
                  </a:lnTo>
                  <a:lnTo>
                    <a:pt x="333" y="121"/>
                  </a:lnTo>
                  <a:lnTo>
                    <a:pt x="355" y="144"/>
                  </a:lnTo>
                  <a:lnTo>
                    <a:pt x="363" y="129"/>
                  </a:lnTo>
                  <a:lnTo>
                    <a:pt x="348" y="121"/>
                  </a:lnTo>
                  <a:lnTo>
                    <a:pt x="355" y="121"/>
                  </a:lnTo>
                  <a:lnTo>
                    <a:pt x="348" y="106"/>
                  </a:lnTo>
                  <a:lnTo>
                    <a:pt x="363" y="113"/>
                  </a:lnTo>
                  <a:lnTo>
                    <a:pt x="363" y="106"/>
                  </a:lnTo>
                  <a:lnTo>
                    <a:pt x="348" y="106"/>
                  </a:lnTo>
                  <a:lnTo>
                    <a:pt x="355" y="98"/>
                  </a:lnTo>
                  <a:lnTo>
                    <a:pt x="340" y="98"/>
                  </a:lnTo>
                  <a:lnTo>
                    <a:pt x="317" y="76"/>
                  </a:lnTo>
                  <a:lnTo>
                    <a:pt x="355" y="98"/>
                  </a:lnTo>
                  <a:lnTo>
                    <a:pt x="355" y="76"/>
                  </a:lnTo>
                  <a:lnTo>
                    <a:pt x="340" y="76"/>
                  </a:lnTo>
                  <a:lnTo>
                    <a:pt x="333" y="68"/>
                  </a:lnTo>
                  <a:lnTo>
                    <a:pt x="317" y="68"/>
                  </a:lnTo>
                  <a:lnTo>
                    <a:pt x="295" y="60"/>
                  </a:lnTo>
                  <a:lnTo>
                    <a:pt x="295" y="38"/>
                  </a:lnTo>
                  <a:lnTo>
                    <a:pt x="302" y="22"/>
                  </a:lnTo>
                  <a:lnTo>
                    <a:pt x="264" y="0"/>
                  </a:lnTo>
                  <a:lnTo>
                    <a:pt x="264" y="15"/>
                  </a:lnTo>
                  <a:lnTo>
                    <a:pt x="234" y="0"/>
                  </a:lnTo>
                  <a:lnTo>
                    <a:pt x="234" y="15"/>
                  </a:lnTo>
                  <a:lnTo>
                    <a:pt x="219" y="45"/>
                  </a:lnTo>
                  <a:lnTo>
                    <a:pt x="211" y="45"/>
                  </a:lnTo>
                  <a:lnTo>
                    <a:pt x="196" y="76"/>
                  </a:lnTo>
                  <a:lnTo>
                    <a:pt x="181" y="68"/>
                  </a:lnTo>
                  <a:lnTo>
                    <a:pt x="151" y="144"/>
                  </a:lnTo>
                  <a:lnTo>
                    <a:pt x="90" y="167"/>
                  </a:lnTo>
                  <a:lnTo>
                    <a:pt x="75" y="151"/>
                  </a:lnTo>
                  <a:lnTo>
                    <a:pt x="22" y="212"/>
                  </a:lnTo>
                  <a:lnTo>
                    <a:pt x="0" y="220"/>
                  </a:lnTo>
                  <a:lnTo>
                    <a:pt x="98" y="212"/>
                  </a:lnTo>
                  <a:lnTo>
                    <a:pt x="378" y="159"/>
                  </a:lnTo>
                  <a:lnTo>
                    <a:pt x="386" y="159"/>
                  </a:lnTo>
                  <a:lnTo>
                    <a:pt x="378" y="151"/>
                  </a:lnTo>
                  <a:lnTo>
                    <a:pt x="386" y="159"/>
                  </a:lnTo>
                  <a:lnTo>
                    <a:pt x="386" y="151"/>
                  </a:lnTo>
                  <a:lnTo>
                    <a:pt x="393" y="159"/>
                  </a:lnTo>
                  <a:lnTo>
                    <a:pt x="378" y="136"/>
                  </a:lnTo>
                  <a:lnTo>
                    <a:pt x="378" y="144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37" name="Freeform 656"/>
            <p:cNvSpPr>
              <a:spLocks/>
            </p:cNvSpPr>
            <p:nvPr/>
          </p:nvSpPr>
          <p:spPr bwMode="auto">
            <a:xfrm>
              <a:off x="3913" y="2080"/>
              <a:ext cx="15" cy="61"/>
            </a:xfrm>
            <a:custGeom>
              <a:avLst/>
              <a:gdLst>
                <a:gd name="T0" fmla="*/ 15 w 15"/>
                <a:gd name="T1" fmla="*/ 0 h 61"/>
                <a:gd name="T2" fmla="*/ 8 w 15"/>
                <a:gd name="T3" fmla="*/ 8 h 61"/>
                <a:gd name="T4" fmla="*/ 0 w 15"/>
                <a:gd name="T5" fmla="*/ 38 h 61"/>
                <a:gd name="T6" fmla="*/ 0 w 15"/>
                <a:gd name="T7" fmla="*/ 61 h 61"/>
                <a:gd name="T8" fmla="*/ 15 w 15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61">
                  <a:moveTo>
                    <a:pt x="15" y="0"/>
                  </a:moveTo>
                  <a:lnTo>
                    <a:pt x="8" y="8"/>
                  </a:lnTo>
                  <a:lnTo>
                    <a:pt x="0" y="38"/>
                  </a:lnTo>
                  <a:lnTo>
                    <a:pt x="0" y="61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38" name="Freeform 657"/>
            <p:cNvSpPr>
              <a:spLocks/>
            </p:cNvSpPr>
            <p:nvPr/>
          </p:nvSpPr>
          <p:spPr bwMode="auto">
            <a:xfrm>
              <a:off x="3913" y="2080"/>
              <a:ext cx="15" cy="61"/>
            </a:xfrm>
            <a:custGeom>
              <a:avLst/>
              <a:gdLst>
                <a:gd name="T0" fmla="*/ 15 w 15"/>
                <a:gd name="T1" fmla="*/ 0 h 61"/>
                <a:gd name="T2" fmla="*/ 8 w 15"/>
                <a:gd name="T3" fmla="*/ 8 h 61"/>
                <a:gd name="T4" fmla="*/ 0 w 15"/>
                <a:gd name="T5" fmla="*/ 38 h 61"/>
                <a:gd name="T6" fmla="*/ 0 w 15"/>
                <a:gd name="T7" fmla="*/ 61 h 61"/>
                <a:gd name="T8" fmla="*/ 15 w 15"/>
                <a:gd name="T9" fmla="*/ 0 h 61"/>
                <a:gd name="T10" fmla="*/ 15 w 15"/>
                <a:gd name="T11" fmla="*/ 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61">
                  <a:moveTo>
                    <a:pt x="15" y="0"/>
                  </a:moveTo>
                  <a:lnTo>
                    <a:pt x="8" y="8"/>
                  </a:lnTo>
                  <a:lnTo>
                    <a:pt x="0" y="38"/>
                  </a:lnTo>
                  <a:lnTo>
                    <a:pt x="0" y="61"/>
                  </a:lnTo>
                  <a:lnTo>
                    <a:pt x="15" y="0"/>
                  </a:lnTo>
                  <a:lnTo>
                    <a:pt x="15" y="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39" name="Freeform 658"/>
            <p:cNvSpPr>
              <a:spLocks/>
            </p:cNvSpPr>
            <p:nvPr/>
          </p:nvSpPr>
          <p:spPr bwMode="auto">
            <a:xfrm>
              <a:off x="1680" y="1329"/>
              <a:ext cx="341" cy="251"/>
            </a:xfrm>
            <a:custGeom>
              <a:avLst/>
              <a:gdLst>
                <a:gd name="T0" fmla="*/ 303 w 341"/>
                <a:gd name="T1" fmla="*/ 228 h 251"/>
                <a:gd name="T2" fmla="*/ 341 w 341"/>
                <a:gd name="T3" fmla="*/ 61 h 251"/>
                <a:gd name="T4" fmla="*/ 99 w 341"/>
                <a:gd name="T5" fmla="*/ 0 h 251"/>
                <a:gd name="T6" fmla="*/ 106 w 341"/>
                <a:gd name="T7" fmla="*/ 31 h 251"/>
                <a:gd name="T8" fmla="*/ 91 w 341"/>
                <a:gd name="T9" fmla="*/ 38 h 251"/>
                <a:gd name="T10" fmla="*/ 106 w 341"/>
                <a:gd name="T11" fmla="*/ 46 h 251"/>
                <a:gd name="T12" fmla="*/ 99 w 341"/>
                <a:gd name="T13" fmla="*/ 53 h 251"/>
                <a:gd name="T14" fmla="*/ 99 w 341"/>
                <a:gd name="T15" fmla="*/ 61 h 251"/>
                <a:gd name="T16" fmla="*/ 106 w 341"/>
                <a:gd name="T17" fmla="*/ 69 h 251"/>
                <a:gd name="T18" fmla="*/ 91 w 341"/>
                <a:gd name="T19" fmla="*/ 84 h 251"/>
                <a:gd name="T20" fmla="*/ 91 w 341"/>
                <a:gd name="T21" fmla="*/ 107 h 251"/>
                <a:gd name="T22" fmla="*/ 61 w 341"/>
                <a:gd name="T23" fmla="*/ 114 h 251"/>
                <a:gd name="T24" fmla="*/ 53 w 341"/>
                <a:gd name="T25" fmla="*/ 114 h 251"/>
                <a:gd name="T26" fmla="*/ 69 w 341"/>
                <a:gd name="T27" fmla="*/ 99 h 251"/>
                <a:gd name="T28" fmla="*/ 69 w 341"/>
                <a:gd name="T29" fmla="*/ 114 h 251"/>
                <a:gd name="T30" fmla="*/ 76 w 341"/>
                <a:gd name="T31" fmla="*/ 99 h 251"/>
                <a:gd name="T32" fmla="*/ 84 w 341"/>
                <a:gd name="T33" fmla="*/ 91 h 251"/>
                <a:gd name="T34" fmla="*/ 76 w 341"/>
                <a:gd name="T35" fmla="*/ 91 h 251"/>
                <a:gd name="T36" fmla="*/ 84 w 341"/>
                <a:gd name="T37" fmla="*/ 76 h 251"/>
                <a:gd name="T38" fmla="*/ 91 w 341"/>
                <a:gd name="T39" fmla="*/ 84 h 251"/>
                <a:gd name="T40" fmla="*/ 91 w 341"/>
                <a:gd name="T41" fmla="*/ 69 h 251"/>
                <a:gd name="T42" fmla="*/ 61 w 341"/>
                <a:gd name="T43" fmla="*/ 91 h 251"/>
                <a:gd name="T44" fmla="*/ 69 w 341"/>
                <a:gd name="T45" fmla="*/ 99 h 251"/>
                <a:gd name="T46" fmla="*/ 53 w 341"/>
                <a:gd name="T47" fmla="*/ 99 h 251"/>
                <a:gd name="T48" fmla="*/ 76 w 341"/>
                <a:gd name="T49" fmla="*/ 69 h 251"/>
                <a:gd name="T50" fmla="*/ 84 w 341"/>
                <a:gd name="T51" fmla="*/ 53 h 251"/>
                <a:gd name="T52" fmla="*/ 76 w 341"/>
                <a:gd name="T53" fmla="*/ 61 h 251"/>
                <a:gd name="T54" fmla="*/ 69 w 341"/>
                <a:gd name="T55" fmla="*/ 46 h 251"/>
                <a:gd name="T56" fmla="*/ 38 w 341"/>
                <a:gd name="T57" fmla="*/ 38 h 251"/>
                <a:gd name="T58" fmla="*/ 8 w 341"/>
                <a:gd name="T59" fmla="*/ 16 h 251"/>
                <a:gd name="T60" fmla="*/ 8 w 341"/>
                <a:gd name="T61" fmla="*/ 107 h 251"/>
                <a:gd name="T62" fmla="*/ 16 w 341"/>
                <a:gd name="T63" fmla="*/ 114 h 251"/>
                <a:gd name="T64" fmla="*/ 8 w 341"/>
                <a:gd name="T65" fmla="*/ 114 h 251"/>
                <a:gd name="T66" fmla="*/ 8 w 341"/>
                <a:gd name="T67" fmla="*/ 122 h 251"/>
                <a:gd name="T68" fmla="*/ 16 w 341"/>
                <a:gd name="T69" fmla="*/ 129 h 251"/>
                <a:gd name="T70" fmla="*/ 0 w 341"/>
                <a:gd name="T71" fmla="*/ 144 h 251"/>
                <a:gd name="T72" fmla="*/ 0 w 341"/>
                <a:gd name="T73" fmla="*/ 129 h 251"/>
                <a:gd name="T74" fmla="*/ 0 w 341"/>
                <a:gd name="T75" fmla="*/ 152 h 251"/>
                <a:gd name="T76" fmla="*/ 16 w 341"/>
                <a:gd name="T77" fmla="*/ 160 h 251"/>
                <a:gd name="T78" fmla="*/ 23 w 341"/>
                <a:gd name="T79" fmla="*/ 160 h 251"/>
                <a:gd name="T80" fmla="*/ 31 w 341"/>
                <a:gd name="T81" fmla="*/ 167 h 251"/>
                <a:gd name="T82" fmla="*/ 46 w 341"/>
                <a:gd name="T83" fmla="*/ 175 h 251"/>
                <a:gd name="T84" fmla="*/ 38 w 341"/>
                <a:gd name="T85" fmla="*/ 205 h 251"/>
                <a:gd name="T86" fmla="*/ 61 w 341"/>
                <a:gd name="T87" fmla="*/ 220 h 251"/>
                <a:gd name="T88" fmla="*/ 84 w 341"/>
                <a:gd name="T89" fmla="*/ 213 h 251"/>
                <a:gd name="T90" fmla="*/ 106 w 341"/>
                <a:gd name="T91" fmla="*/ 228 h 251"/>
                <a:gd name="T92" fmla="*/ 212 w 341"/>
                <a:gd name="T93" fmla="*/ 228 h 251"/>
                <a:gd name="T94" fmla="*/ 303 w 341"/>
                <a:gd name="T95" fmla="*/ 251 h 251"/>
                <a:gd name="T96" fmla="*/ 303 w 341"/>
                <a:gd name="T97" fmla="*/ 22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41" h="251">
                  <a:moveTo>
                    <a:pt x="303" y="228"/>
                  </a:moveTo>
                  <a:lnTo>
                    <a:pt x="341" y="61"/>
                  </a:lnTo>
                  <a:lnTo>
                    <a:pt x="99" y="0"/>
                  </a:lnTo>
                  <a:lnTo>
                    <a:pt x="106" y="31"/>
                  </a:lnTo>
                  <a:lnTo>
                    <a:pt x="91" y="38"/>
                  </a:lnTo>
                  <a:lnTo>
                    <a:pt x="106" y="46"/>
                  </a:lnTo>
                  <a:lnTo>
                    <a:pt x="99" y="53"/>
                  </a:lnTo>
                  <a:lnTo>
                    <a:pt x="99" y="61"/>
                  </a:lnTo>
                  <a:lnTo>
                    <a:pt x="106" y="69"/>
                  </a:lnTo>
                  <a:lnTo>
                    <a:pt x="91" y="84"/>
                  </a:lnTo>
                  <a:lnTo>
                    <a:pt x="91" y="107"/>
                  </a:lnTo>
                  <a:lnTo>
                    <a:pt x="61" y="114"/>
                  </a:lnTo>
                  <a:lnTo>
                    <a:pt x="53" y="114"/>
                  </a:lnTo>
                  <a:lnTo>
                    <a:pt x="69" y="99"/>
                  </a:lnTo>
                  <a:lnTo>
                    <a:pt x="69" y="114"/>
                  </a:lnTo>
                  <a:lnTo>
                    <a:pt x="76" y="99"/>
                  </a:lnTo>
                  <a:lnTo>
                    <a:pt x="84" y="91"/>
                  </a:lnTo>
                  <a:lnTo>
                    <a:pt x="76" y="91"/>
                  </a:lnTo>
                  <a:lnTo>
                    <a:pt x="84" y="76"/>
                  </a:lnTo>
                  <a:lnTo>
                    <a:pt x="91" y="84"/>
                  </a:lnTo>
                  <a:lnTo>
                    <a:pt x="91" y="69"/>
                  </a:lnTo>
                  <a:lnTo>
                    <a:pt x="61" y="91"/>
                  </a:lnTo>
                  <a:lnTo>
                    <a:pt x="69" y="99"/>
                  </a:lnTo>
                  <a:lnTo>
                    <a:pt x="53" y="99"/>
                  </a:lnTo>
                  <a:lnTo>
                    <a:pt x="76" y="69"/>
                  </a:lnTo>
                  <a:lnTo>
                    <a:pt x="84" y="53"/>
                  </a:lnTo>
                  <a:lnTo>
                    <a:pt x="76" y="61"/>
                  </a:lnTo>
                  <a:lnTo>
                    <a:pt x="69" y="46"/>
                  </a:lnTo>
                  <a:lnTo>
                    <a:pt x="38" y="38"/>
                  </a:lnTo>
                  <a:lnTo>
                    <a:pt x="8" y="16"/>
                  </a:lnTo>
                  <a:lnTo>
                    <a:pt x="8" y="107"/>
                  </a:lnTo>
                  <a:lnTo>
                    <a:pt x="16" y="114"/>
                  </a:lnTo>
                  <a:lnTo>
                    <a:pt x="8" y="114"/>
                  </a:lnTo>
                  <a:lnTo>
                    <a:pt x="8" y="122"/>
                  </a:lnTo>
                  <a:lnTo>
                    <a:pt x="16" y="129"/>
                  </a:lnTo>
                  <a:lnTo>
                    <a:pt x="0" y="144"/>
                  </a:lnTo>
                  <a:lnTo>
                    <a:pt x="0" y="129"/>
                  </a:lnTo>
                  <a:lnTo>
                    <a:pt x="0" y="152"/>
                  </a:lnTo>
                  <a:lnTo>
                    <a:pt x="16" y="160"/>
                  </a:lnTo>
                  <a:lnTo>
                    <a:pt x="23" y="160"/>
                  </a:lnTo>
                  <a:lnTo>
                    <a:pt x="31" y="167"/>
                  </a:lnTo>
                  <a:lnTo>
                    <a:pt x="46" y="175"/>
                  </a:lnTo>
                  <a:lnTo>
                    <a:pt x="38" y="205"/>
                  </a:lnTo>
                  <a:lnTo>
                    <a:pt x="61" y="220"/>
                  </a:lnTo>
                  <a:lnTo>
                    <a:pt x="84" y="213"/>
                  </a:lnTo>
                  <a:lnTo>
                    <a:pt x="106" y="228"/>
                  </a:lnTo>
                  <a:lnTo>
                    <a:pt x="212" y="228"/>
                  </a:lnTo>
                  <a:lnTo>
                    <a:pt x="303" y="251"/>
                  </a:lnTo>
                  <a:lnTo>
                    <a:pt x="303" y="228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40" name="Freeform 659"/>
            <p:cNvSpPr>
              <a:spLocks/>
            </p:cNvSpPr>
            <p:nvPr/>
          </p:nvSpPr>
          <p:spPr bwMode="auto">
            <a:xfrm>
              <a:off x="1680" y="1329"/>
              <a:ext cx="341" cy="251"/>
            </a:xfrm>
            <a:custGeom>
              <a:avLst/>
              <a:gdLst>
                <a:gd name="T0" fmla="*/ 303 w 341"/>
                <a:gd name="T1" fmla="*/ 228 h 251"/>
                <a:gd name="T2" fmla="*/ 341 w 341"/>
                <a:gd name="T3" fmla="*/ 61 h 251"/>
                <a:gd name="T4" fmla="*/ 99 w 341"/>
                <a:gd name="T5" fmla="*/ 0 h 251"/>
                <a:gd name="T6" fmla="*/ 106 w 341"/>
                <a:gd name="T7" fmla="*/ 31 h 251"/>
                <a:gd name="T8" fmla="*/ 91 w 341"/>
                <a:gd name="T9" fmla="*/ 38 h 251"/>
                <a:gd name="T10" fmla="*/ 106 w 341"/>
                <a:gd name="T11" fmla="*/ 46 h 251"/>
                <a:gd name="T12" fmla="*/ 99 w 341"/>
                <a:gd name="T13" fmla="*/ 53 h 251"/>
                <a:gd name="T14" fmla="*/ 99 w 341"/>
                <a:gd name="T15" fmla="*/ 61 h 251"/>
                <a:gd name="T16" fmla="*/ 106 w 341"/>
                <a:gd name="T17" fmla="*/ 69 h 251"/>
                <a:gd name="T18" fmla="*/ 91 w 341"/>
                <a:gd name="T19" fmla="*/ 84 h 251"/>
                <a:gd name="T20" fmla="*/ 91 w 341"/>
                <a:gd name="T21" fmla="*/ 107 h 251"/>
                <a:gd name="T22" fmla="*/ 61 w 341"/>
                <a:gd name="T23" fmla="*/ 114 h 251"/>
                <a:gd name="T24" fmla="*/ 53 w 341"/>
                <a:gd name="T25" fmla="*/ 114 h 251"/>
                <a:gd name="T26" fmla="*/ 69 w 341"/>
                <a:gd name="T27" fmla="*/ 99 h 251"/>
                <a:gd name="T28" fmla="*/ 69 w 341"/>
                <a:gd name="T29" fmla="*/ 114 h 251"/>
                <a:gd name="T30" fmla="*/ 76 w 341"/>
                <a:gd name="T31" fmla="*/ 99 h 251"/>
                <a:gd name="T32" fmla="*/ 84 w 341"/>
                <a:gd name="T33" fmla="*/ 91 h 251"/>
                <a:gd name="T34" fmla="*/ 76 w 341"/>
                <a:gd name="T35" fmla="*/ 91 h 251"/>
                <a:gd name="T36" fmla="*/ 84 w 341"/>
                <a:gd name="T37" fmla="*/ 76 h 251"/>
                <a:gd name="T38" fmla="*/ 91 w 341"/>
                <a:gd name="T39" fmla="*/ 84 h 251"/>
                <a:gd name="T40" fmla="*/ 91 w 341"/>
                <a:gd name="T41" fmla="*/ 69 h 251"/>
                <a:gd name="T42" fmla="*/ 61 w 341"/>
                <a:gd name="T43" fmla="*/ 91 h 251"/>
                <a:gd name="T44" fmla="*/ 69 w 341"/>
                <a:gd name="T45" fmla="*/ 99 h 251"/>
                <a:gd name="T46" fmla="*/ 53 w 341"/>
                <a:gd name="T47" fmla="*/ 99 h 251"/>
                <a:gd name="T48" fmla="*/ 76 w 341"/>
                <a:gd name="T49" fmla="*/ 69 h 251"/>
                <a:gd name="T50" fmla="*/ 84 w 341"/>
                <a:gd name="T51" fmla="*/ 53 h 251"/>
                <a:gd name="T52" fmla="*/ 76 w 341"/>
                <a:gd name="T53" fmla="*/ 61 h 251"/>
                <a:gd name="T54" fmla="*/ 69 w 341"/>
                <a:gd name="T55" fmla="*/ 46 h 251"/>
                <a:gd name="T56" fmla="*/ 38 w 341"/>
                <a:gd name="T57" fmla="*/ 38 h 251"/>
                <a:gd name="T58" fmla="*/ 8 w 341"/>
                <a:gd name="T59" fmla="*/ 16 h 251"/>
                <a:gd name="T60" fmla="*/ 8 w 341"/>
                <a:gd name="T61" fmla="*/ 107 h 251"/>
                <a:gd name="T62" fmla="*/ 16 w 341"/>
                <a:gd name="T63" fmla="*/ 114 h 251"/>
                <a:gd name="T64" fmla="*/ 8 w 341"/>
                <a:gd name="T65" fmla="*/ 114 h 251"/>
                <a:gd name="T66" fmla="*/ 8 w 341"/>
                <a:gd name="T67" fmla="*/ 122 h 251"/>
                <a:gd name="T68" fmla="*/ 16 w 341"/>
                <a:gd name="T69" fmla="*/ 129 h 251"/>
                <a:gd name="T70" fmla="*/ 0 w 341"/>
                <a:gd name="T71" fmla="*/ 144 h 251"/>
                <a:gd name="T72" fmla="*/ 0 w 341"/>
                <a:gd name="T73" fmla="*/ 129 h 251"/>
                <a:gd name="T74" fmla="*/ 0 w 341"/>
                <a:gd name="T75" fmla="*/ 152 h 251"/>
                <a:gd name="T76" fmla="*/ 16 w 341"/>
                <a:gd name="T77" fmla="*/ 160 h 251"/>
                <a:gd name="T78" fmla="*/ 23 w 341"/>
                <a:gd name="T79" fmla="*/ 160 h 251"/>
                <a:gd name="T80" fmla="*/ 31 w 341"/>
                <a:gd name="T81" fmla="*/ 167 h 251"/>
                <a:gd name="T82" fmla="*/ 46 w 341"/>
                <a:gd name="T83" fmla="*/ 175 h 251"/>
                <a:gd name="T84" fmla="*/ 38 w 341"/>
                <a:gd name="T85" fmla="*/ 205 h 251"/>
                <a:gd name="T86" fmla="*/ 61 w 341"/>
                <a:gd name="T87" fmla="*/ 220 h 251"/>
                <a:gd name="T88" fmla="*/ 84 w 341"/>
                <a:gd name="T89" fmla="*/ 213 h 251"/>
                <a:gd name="T90" fmla="*/ 106 w 341"/>
                <a:gd name="T91" fmla="*/ 228 h 251"/>
                <a:gd name="T92" fmla="*/ 212 w 341"/>
                <a:gd name="T93" fmla="*/ 228 h 251"/>
                <a:gd name="T94" fmla="*/ 303 w 341"/>
                <a:gd name="T95" fmla="*/ 251 h 251"/>
                <a:gd name="T96" fmla="*/ 303 w 341"/>
                <a:gd name="T97" fmla="*/ 228 h 251"/>
                <a:gd name="T98" fmla="*/ 303 w 341"/>
                <a:gd name="T99" fmla="*/ 23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1" h="251">
                  <a:moveTo>
                    <a:pt x="303" y="228"/>
                  </a:moveTo>
                  <a:lnTo>
                    <a:pt x="341" y="61"/>
                  </a:lnTo>
                  <a:lnTo>
                    <a:pt x="99" y="0"/>
                  </a:lnTo>
                  <a:lnTo>
                    <a:pt x="106" y="31"/>
                  </a:lnTo>
                  <a:lnTo>
                    <a:pt x="91" y="38"/>
                  </a:lnTo>
                  <a:lnTo>
                    <a:pt x="106" y="46"/>
                  </a:lnTo>
                  <a:lnTo>
                    <a:pt x="99" y="53"/>
                  </a:lnTo>
                  <a:lnTo>
                    <a:pt x="99" y="61"/>
                  </a:lnTo>
                  <a:lnTo>
                    <a:pt x="106" y="69"/>
                  </a:lnTo>
                  <a:lnTo>
                    <a:pt x="91" y="84"/>
                  </a:lnTo>
                  <a:lnTo>
                    <a:pt x="91" y="107"/>
                  </a:lnTo>
                  <a:lnTo>
                    <a:pt x="61" y="114"/>
                  </a:lnTo>
                  <a:lnTo>
                    <a:pt x="53" y="114"/>
                  </a:lnTo>
                  <a:lnTo>
                    <a:pt x="69" y="99"/>
                  </a:lnTo>
                  <a:lnTo>
                    <a:pt x="69" y="114"/>
                  </a:lnTo>
                  <a:lnTo>
                    <a:pt x="76" y="99"/>
                  </a:lnTo>
                  <a:lnTo>
                    <a:pt x="84" y="91"/>
                  </a:lnTo>
                  <a:lnTo>
                    <a:pt x="76" y="91"/>
                  </a:lnTo>
                  <a:lnTo>
                    <a:pt x="84" y="76"/>
                  </a:lnTo>
                  <a:lnTo>
                    <a:pt x="91" y="84"/>
                  </a:lnTo>
                  <a:lnTo>
                    <a:pt x="91" y="69"/>
                  </a:lnTo>
                  <a:lnTo>
                    <a:pt x="61" y="91"/>
                  </a:lnTo>
                  <a:lnTo>
                    <a:pt x="69" y="99"/>
                  </a:lnTo>
                  <a:lnTo>
                    <a:pt x="53" y="99"/>
                  </a:lnTo>
                  <a:lnTo>
                    <a:pt x="76" y="69"/>
                  </a:lnTo>
                  <a:lnTo>
                    <a:pt x="84" y="53"/>
                  </a:lnTo>
                  <a:lnTo>
                    <a:pt x="76" y="61"/>
                  </a:lnTo>
                  <a:lnTo>
                    <a:pt x="69" y="46"/>
                  </a:lnTo>
                  <a:lnTo>
                    <a:pt x="38" y="38"/>
                  </a:lnTo>
                  <a:lnTo>
                    <a:pt x="8" y="16"/>
                  </a:lnTo>
                  <a:lnTo>
                    <a:pt x="8" y="107"/>
                  </a:lnTo>
                  <a:lnTo>
                    <a:pt x="16" y="114"/>
                  </a:lnTo>
                  <a:lnTo>
                    <a:pt x="8" y="114"/>
                  </a:lnTo>
                  <a:lnTo>
                    <a:pt x="8" y="122"/>
                  </a:lnTo>
                  <a:lnTo>
                    <a:pt x="16" y="129"/>
                  </a:lnTo>
                  <a:lnTo>
                    <a:pt x="0" y="144"/>
                  </a:lnTo>
                  <a:lnTo>
                    <a:pt x="0" y="129"/>
                  </a:lnTo>
                  <a:lnTo>
                    <a:pt x="0" y="152"/>
                  </a:lnTo>
                  <a:lnTo>
                    <a:pt x="16" y="160"/>
                  </a:lnTo>
                  <a:lnTo>
                    <a:pt x="23" y="160"/>
                  </a:lnTo>
                  <a:lnTo>
                    <a:pt x="31" y="167"/>
                  </a:lnTo>
                  <a:lnTo>
                    <a:pt x="46" y="175"/>
                  </a:lnTo>
                  <a:lnTo>
                    <a:pt x="38" y="205"/>
                  </a:lnTo>
                  <a:lnTo>
                    <a:pt x="61" y="220"/>
                  </a:lnTo>
                  <a:lnTo>
                    <a:pt x="84" y="213"/>
                  </a:lnTo>
                  <a:lnTo>
                    <a:pt x="106" y="228"/>
                  </a:lnTo>
                  <a:lnTo>
                    <a:pt x="212" y="228"/>
                  </a:lnTo>
                  <a:lnTo>
                    <a:pt x="303" y="251"/>
                  </a:lnTo>
                  <a:lnTo>
                    <a:pt x="303" y="228"/>
                  </a:lnTo>
                  <a:lnTo>
                    <a:pt x="303" y="23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41" name="Freeform 660"/>
            <p:cNvSpPr>
              <a:spLocks/>
            </p:cNvSpPr>
            <p:nvPr/>
          </p:nvSpPr>
          <p:spPr bwMode="auto">
            <a:xfrm>
              <a:off x="3572" y="1967"/>
              <a:ext cx="227" cy="220"/>
            </a:xfrm>
            <a:custGeom>
              <a:avLst/>
              <a:gdLst>
                <a:gd name="T0" fmla="*/ 227 w 227"/>
                <a:gd name="T1" fmla="*/ 68 h 220"/>
                <a:gd name="T2" fmla="*/ 197 w 227"/>
                <a:gd name="T3" fmla="*/ 53 h 220"/>
                <a:gd name="T4" fmla="*/ 197 w 227"/>
                <a:gd name="T5" fmla="*/ 68 h 220"/>
                <a:gd name="T6" fmla="*/ 182 w 227"/>
                <a:gd name="T7" fmla="*/ 98 h 220"/>
                <a:gd name="T8" fmla="*/ 174 w 227"/>
                <a:gd name="T9" fmla="*/ 98 h 220"/>
                <a:gd name="T10" fmla="*/ 159 w 227"/>
                <a:gd name="T11" fmla="*/ 129 h 220"/>
                <a:gd name="T12" fmla="*/ 144 w 227"/>
                <a:gd name="T13" fmla="*/ 121 h 220"/>
                <a:gd name="T14" fmla="*/ 114 w 227"/>
                <a:gd name="T15" fmla="*/ 197 h 220"/>
                <a:gd name="T16" fmla="*/ 53 w 227"/>
                <a:gd name="T17" fmla="*/ 220 h 220"/>
                <a:gd name="T18" fmla="*/ 38 w 227"/>
                <a:gd name="T19" fmla="*/ 204 h 220"/>
                <a:gd name="T20" fmla="*/ 8 w 227"/>
                <a:gd name="T21" fmla="*/ 182 h 220"/>
                <a:gd name="T22" fmla="*/ 0 w 227"/>
                <a:gd name="T23" fmla="*/ 151 h 220"/>
                <a:gd name="T24" fmla="*/ 16 w 227"/>
                <a:gd name="T25" fmla="*/ 136 h 220"/>
                <a:gd name="T26" fmla="*/ 23 w 227"/>
                <a:gd name="T27" fmla="*/ 106 h 220"/>
                <a:gd name="T28" fmla="*/ 38 w 227"/>
                <a:gd name="T29" fmla="*/ 113 h 220"/>
                <a:gd name="T30" fmla="*/ 38 w 227"/>
                <a:gd name="T31" fmla="*/ 91 h 220"/>
                <a:gd name="T32" fmla="*/ 69 w 227"/>
                <a:gd name="T33" fmla="*/ 60 h 220"/>
                <a:gd name="T34" fmla="*/ 76 w 227"/>
                <a:gd name="T35" fmla="*/ 15 h 220"/>
                <a:gd name="T36" fmla="*/ 76 w 227"/>
                <a:gd name="T37" fmla="*/ 0 h 220"/>
                <a:gd name="T38" fmla="*/ 91 w 227"/>
                <a:gd name="T39" fmla="*/ 53 h 220"/>
                <a:gd name="T40" fmla="*/ 137 w 227"/>
                <a:gd name="T41" fmla="*/ 45 h 220"/>
                <a:gd name="T42" fmla="*/ 144 w 227"/>
                <a:gd name="T43" fmla="*/ 75 h 220"/>
                <a:gd name="T44" fmla="*/ 174 w 227"/>
                <a:gd name="T45" fmla="*/ 45 h 220"/>
                <a:gd name="T46" fmla="*/ 190 w 227"/>
                <a:gd name="T47" fmla="*/ 53 h 220"/>
                <a:gd name="T48" fmla="*/ 205 w 227"/>
                <a:gd name="T49" fmla="*/ 37 h 220"/>
                <a:gd name="T50" fmla="*/ 220 w 227"/>
                <a:gd name="T51" fmla="*/ 37 h 220"/>
                <a:gd name="T52" fmla="*/ 227 w 227"/>
                <a:gd name="T53" fmla="*/ 53 h 220"/>
                <a:gd name="T54" fmla="*/ 227 w 227"/>
                <a:gd name="T55" fmla="*/ 6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7" h="220">
                  <a:moveTo>
                    <a:pt x="227" y="68"/>
                  </a:moveTo>
                  <a:lnTo>
                    <a:pt x="197" y="53"/>
                  </a:lnTo>
                  <a:lnTo>
                    <a:pt x="197" y="68"/>
                  </a:lnTo>
                  <a:lnTo>
                    <a:pt x="182" y="98"/>
                  </a:lnTo>
                  <a:lnTo>
                    <a:pt x="174" y="98"/>
                  </a:lnTo>
                  <a:lnTo>
                    <a:pt x="159" y="129"/>
                  </a:lnTo>
                  <a:lnTo>
                    <a:pt x="144" y="121"/>
                  </a:lnTo>
                  <a:lnTo>
                    <a:pt x="114" y="197"/>
                  </a:lnTo>
                  <a:lnTo>
                    <a:pt x="53" y="220"/>
                  </a:lnTo>
                  <a:lnTo>
                    <a:pt x="38" y="204"/>
                  </a:lnTo>
                  <a:lnTo>
                    <a:pt x="8" y="182"/>
                  </a:lnTo>
                  <a:lnTo>
                    <a:pt x="0" y="151"/>
                  </a:lnTo>
                  <a:lnTo>
                    <a:pt x="16" y="136"/>
                  </a:lnTo>
                  <a:lnTo>
                    <a:pt x="23" y="106"/>
                  </a:lnTo>
                  <a:lnTo>
                    <a:pt x="38" y="113"/>
                  </a:lnTo>
                  <a:lnTo>
                    <a:pt x="38" y="91"/>
                  </a:lnTo>
                  <a:lnTo>
                    <a:pt x="69" y="60"/>
                  </a:lnTo>
                  <a:lnTo>
                    <a:pt x="76" y="15"/>
                  </a:lnTo>
                  <a:lnTo>
                    <a:pt x="76" y="0"/>
                  </a:lnTo>
                  <a:lnTo>
                    <a:pt x="91" y="53"/>
                  </a:lnTo>
                  <a:lnTo>
                    <a:pt x="137" y="45"/>
                  </a:lnTo>
                  <a:lnTo>
                    <a:pt x="144" y="75"/>
                  </a:lnTo>
                  <a:lnTo>
                    <a:pt x="174" y="45"/>
                  </a:lnTo>
                  <a:lnTo>
                    <a:pt x="190" y="53"/>
                  </a:lnTo>
                  <a:lnTo>
                    <a:pt x="205" y="37"/>
                  </a:lnTo>
                  <a:lnTo>
                    <a:pt x="220" y="37"/>
                  </a:lnTo>
                  <a:lnTo>
                    <a:pt x="227" y="53"/>
                  </a:lnTo>
                  <a:lnTo>
                    <a:pt x="227" y="68"/>
                  </a:lnTo>
                  <a:close/>
                </a:path>
              </a:pathLst>
            </a:custGeom>
            <a:solidFill>
              <a:srgbClr val="B22222"/>
            </a:solidFill>
            <a:ln w="12700">
              <a:solidFill>
                <a:srgbClr val="B2222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42" name="Freeform 661"/>
            <p:cNvSpPr>
              <a:spLocks/>
            </p:cNvSpPr>
            <p:nvPr/>
          </p:nvSpPr>
          <p:spPr bwMode="auto">
            <a:xfrm>
              <a:off x="3572" y="1967"/>
              <a:ext cx="227" cy="220"/>
            </a:xfrm>
            <a:custGeom>
              <a:avLst/>
              <a:gdLst>
                <a:gd name="T0" fmla="*/ 227 w 227"/>
                <a:gd name="T1" fmla="*/ 68 h 220"/>
                <a:gd name="T2" fmla="*/ 197 w 227"/>
                <a:gd name="T3" fmla="*/ 53 h 220"/>
                <a:gd name="T4" fmla="*/ 197 w 227"/>
                <a:gd name="T5" fmla="*/ 68 h 220"/>
                <a:gd name="T6" fmla="*/ 182 w 227"/>
                <a:gd name="T7" fmla="*/ 98 h 220"/>
                <a:gd name="T8" fmla="*/ 174 w 227"/>
                <a:gd name="T9" fmla="*/ 98 h 220"/>
                <a:gd name="T10" fmla="*/ 159 w 227"/>
                <a:gd name="T11" fmla="*/ 129 h 220"/>
                <a:gd name="T12" fmla="*/ 144 w 227"/>
                <a:gd name="T13" fmla="*/ 121 h 220"/>
                <a:gd name="T14" fmla="*/ 114 w 227"/>
                <a:gd name="T15" fmla="*/ 197 h 220"/>
                <a:gd name="T16" fmla="*/ 53 w 227"/>
                <a:gd name="T17" fmla="*/ 220 h 220"/>
                <a:gd name="T18" fmla="*/ 38 w 227"/>
                <a:gd name="T19" fmla="*/ 204 h 220"/>
                <a:gd name="T20" fmla="*/ 8 w 227"/>
                <a:gd name="T21" fmla="*/ 182 h 220"/>
                <a:gd name="T22" fmla="*/ 0 w 227"/>
                <a:gd name="T23" fmla="*/ 151 h 220"/>
                <a:gd name="T24" fmla="*/ 16 w 227"/>
                <a:gd name="T25" fmla="*/ 136 h 220"/>
                <a:gd name="T26" fmla="*/ 23 w 227"/>
                <a:gd name="T27" fmla="*/ 106 h 220"/>
                <a:gd name="T28" fmla="*/ 38 w 227"/>
                <a:gd name="T29" fmla="*/ 113 h 220"/>
                <a:gd name="T30" fmla="*/ 38 w 227"/>
                <a:gd name="T31" fmla="*/ 91 h 220"/>
                <a:gd name="T32" fmla="*/ 69 w 227"/>
                <a:gd name="T33" fmla="*/ 60 h 220"/>
                <a:gd name="T34" fmla="*/ 76 w 227"/>
                <a:gd name="T35" fmla="*/ 15 h 220"/>
                <a:gd name="T36" fmla="*/ 76 w 227"/>
                <a:gd name="T37" fmla="*/ 0 h 220"/>
                <a:gd name="T38" fmla="*/ 91 w 227"/>
                <a:gd name="T39" fmla="*/ 53 h 220"/>
                <a:gd name="T40" fmla="*/ 137 w 227"/>
                <a:gd name="T41" fmla="*/ 45 h 220"/>
                <a:gd name="T42" fmla="*/ 144 w 227"/>
                <a:gd name="T43" fmla="*/ 75 h 220"/>
                <a:gd name="T44" fmla="*/ 174 w 227"/>
                <a:gd name="T45" fmla="*/ 45 h 220"/>
                <a:gd name="T46" fmla="*/ 190 w 227"/>
                <a:gd name="T47" fmla="*/ 53 h 220"/>
                <a:gd name="T48" fmla="*/ 205 w 227"/>
                <a:gd name="T49" fmla="*/ 37 h 220"/>
                <a:gd name="T50" fmla="*/ 220 w 227"/>
                <a:gd name="T51" fmla="*/ 37 h 220"/>
                <a:gd name="T52" fmla="*/ 227 w 227"/>
                <a:gd name="T53" fmla="*/ 53 h 220"/>
                <a:gd name="T54" fmla="*/ 227 w 227"/>
                <a:gd name="T55" fmla="*/ 68 h 220"/>
                <a:gd name="T56" fmla="*/ 227 w 227"/>
                <a:gd name="T57" fmla="*/ 7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7" h="220">
                  <a:moveTo>
                    <a:pt x="227" y="68"/>
                  </a:moveTo>
                  <a:lnTo>
                    <a:pt x="197" y="53"/>
                  </a:lnTo>
                  <a:lnTo>
                    <a:pt x="197" y="68"/>
                  </a:lnTo>
                  <a:lnTo>
                    <a:pt x="182" y="98"/>
                  </a:lnTo>
                  <a:lnTo>
                    <a:pt x="174" y="98"/>
                  </a:lnTo>
                  <a:lnTo>
                    <a:pt x="159" y="129"/>
                  </a:lnTo>
                  <a:lnTo>
                    <a:pt x="144" y="121"/>
                  </a:lnTo>
                  <a:lnTo>
                    <a:pt x="114" y="197"/>
                  </a:lnTo>
                  <a:lnTo>
                    <a:pt x="53" y="220"/>
                  </a:lnTo>
                  <a:lnTo>
                    <a:pt x="38" y="204"/>
                  </a:lnTo>
                  <a:lnTo>
                    <a:pt x="8" y="182"/>
                  </a:lnTo>
                  <a:lnTo>
                    <a:pt x="0" y="151"/>
                  </a:lnTo>
                  <a:lnTo>
                    <a:pt x="16" y="136"/>
                  </a:lnTo>
                  <a:lnTo>
                    <a:pt x="23" y="106"/>
                  </a:lnTo>
                  <a:lnTo>
                    <a:pt x="38" y="113"/>
                  </a:lnTo>
                  <a:lnTo>
                    <a:pt x="38" y="91"/>
                  </a:lnTo>
                  <a:lnTo>
                    <a:pt x="69" y="60"/>
                  </a:lnTo>
                  <a:lnTo>
                    <a:pt x="76" y="15"/>
                  </a:lnTo>
                  <a:lnTo>
                    <a:pt x="76" y="0"/>
                  </a:lnTo>
                  <a:lnTo>
                    <a:pt x="91" y="53"/>
                  </a:lnTo>
                  <a:lnTo>
                    <a:pt x="137" y="45"/>
                  </a:lnTo>
                  <a:lnTo>
                    <a:pt x="144" y="75"/>
                  </a:lnTo>
                  <a:lnTo>
                    <a:pt x="174" y="45"/>
                  </a:lnTo>
                  <a:lnTo>
                    <a:pt x="190" y="53"/>
                  </a:lnTo>
                  <a:lnTo>
                    <a:pt x="205" y="37"/>
                  </a:lnTo>
                  <a:lnTo>
                    <a:pt x="220" y="37"/>
                  </a:lnTo>
                  <a:lnTo>
                    <a:pt x="227" y="53"/>
                  </a:lnTo>
                  <a:lnTo>
                    <a:pt x="227" y="68"/>
                  </a:lnTo>
                  <a:lnTo>
                    <a:pt x="227" y="75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43" name="Freeform 662"/>
            <p:cNvSpPr>
              <a:spLocks/>
            </p:cNvSpPr>
            <p:nvPr/>
          </p:nvSpPr>
          <p:spPr bwMode="auto">
            <a:xfrm>
              <a:off x="3050" y="1610"/>
              <a:ext cx="250" cy="288"/>
            </a:xfrm>
            <a:custGeom>
              <a:avLst/>
              <a:gdLst>
                <a:gd name="T0" fmla="*/ 235 w 250"/>
                <a:gd name="T1" fmla="*/ 228 h 288"/>
                <a:gd name="T2" fmla="*/ 242 w 250"/>
                <a:gd name="T3" fmla="*/ 281 h 288"/>
                <a:gd name="T4" fmla="*/ 106 w 250"/>
                <a:gd name="T5" fmla="*/ 288 h 288"/>
                <a:gd name="T6" fmla="*/ 91 w 250"/>
                <a:gd name="T7" fmla="*/ 273 h 288"/>
                <a:gd name="T8" fmla="*/ 76 w 250"/>
                <a:gd name="T9" fmla="*/ 220 h 288"/>
                <a:gd name="T10" fmla="*/ 68 w 250"/>
                <a:gd name="T11" fmla="*/ 190 h 288"/>
                <a:gd name="T12" fmla="*/ 0 w 250"/>
                <a:gd name="T13" fmla="*/ 144 h 288"/>
                <a:gd name="T14" fmla="*/ 8 w 250"/>
                <a:gd name="T15" fmla="*/ 114 h 288"/>
                <a:gd name="T16" fmla="*/ 8 w 250"/>
                <a:gd name="T17" fmla="*/ 106 h 288"/>
                <a:gd name="T18" fmla="*/ 0 w 250"/>
                <a:gd name="T19" fmla="*/ 83 h 288"/>
                <a:gd name="T20" fmla="*/ 23 w 250"/>
                <a:gd name="T21" fmla="*/ 61 h 288"/>
                <a:gd name="T22" fmla="*/ 23 w 250"/>
                <a:gd name="T23" fmla="*/ 23 h 288"/>
                <a:gd name="T24" fmla="*/ 38 w 250"/>
                <a:gd name="T25" fmla="*/ 23 h 288"/>
                <a:gd name="T26" fmla="*/ 83 w 250"/>
                <a:gd name="T27" fmla="*/ 0 h 288"/>
                <a:gd name="T28" fmla="*/ 83 w 250"/>
                <a:gd name="T29" fmla="*/ 30 h 288"/>
                <a:gd name="T30" fmla="*/ 91 w 250"/>
                <a:gd name="T31" fmla="*/ 15 h 288"/>
                <a:gd name="T32" fmla="*/ 106 w 250"/>
                <a:gd name="T33" fmla="*/ 30 h 288"/>
                <a:gd name="T34" fmla="*/ 121 w 250"/>
                <a:gd name="T35" fmla="*/ 38 h 288"/>
                <a:gd name="T36" fmla="*/ 212 w 250"/>
                <a:gd name="T37" fmla="*/ 61 h 288"/>
                <a:gd name="T38" fmla="*/ 212 w 250"/>
                <a:gd name="T39" fmla="*/ 68 h 288"/>
                <a:gd name="T40" fmla="*/ 227 w 250"/>
                <a:gd name="T41" fmla="*/ 76 h 288"/>
                <a:gd name="T42" fmla="*/ 220 w 250"/>
                <a:gd name="T43" fmla="*/ 99 h 288"/>
                <a:gd name="T44" fmla="*/ 235 w 250"/>
                <a:gd name="T45" fmla="*/ 91 h 288"/>
                <a:gd name="T46" fmla="*/ 235 w 250"/>
                <a:gd name="T47" fmla="*/ 114 h 288"/>
                <a:gd name="T48" fmla="*/ 220 w 250"/>
                <a:gd name="T49" fmla="*/ 144 h 288"/>
                <a:gd name="T50" fmla="*/ 227 w 250"/>
                <a:gd name="T51" fmla="*/ 152 h 288"/>
                <a:gd name="T52" fmla="*/ 242 w 250"/>
                <a:gd name="T53" fmla="*/ 121 h 288"/>
                <a:gd name="T54" fmla="*/ 250 w 250"/>
                <a:gd name="T55" fmla="*/ 129 h 288"/>
                <a:gd name="T56" fmla="*/ 235 w 250"/>
                <a:gd name="T57" fmla="*/ 22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0" h="288">
                  <a:moveTo>
                    <a:pt x="235" y="228"/>
                  </a:moveTo>
                  <a:lnTo>
                    <a:pt x="242" y="281"/>
                  </a:lnTo>
                  <a:lnTo>
                    <a:pt x="106" y="288"/>
                  </a:lnTo>
                  <a:lnTo>
                    <a:pt x="91" y="273"/>
                  </a:lnTo>
                  <a:lnTo>
                    <a:pt x="76" y="220"/>
                  </a:lnTo>
                  <a:lnTo>
                    <a:pt x="68" y="190"/>
                  </a:lnTo>
                  <a:lnTo>
                    <a:pt x="0" y="144"/>
                  </a:lnTo>
                  <a:lnTo>
                    <a:pt x="8" y="114"/>
                  </a:lnTo>
                  <a:lnTo>
                    <a:pt x="8" y="106"/>
                  </a:lnTo>
                  <a:lnTo>
                    <a:pt x="0" y="83"/>
                  </a:lnTo>
                  <a:lnTo>
                    <a:pt x="23" y="61"/>
                  </a:lnTo>
                  <a:lnTo>
                    <a:pt x="23" y="23"/>
                  </a:lnTo>
                  <a:lnTo>
                    <a:pt x="38" y="23"/>
                  </a:lnTo>
                  <a:lnTo>
                    <a:pt x="83" y="0"/>
                  </a:lnTo>
                  <a:lnTo>
                    <a:pt x="83" y="30"/>
                  </a:lnTo>
                  <a:lnTo>
                    <a:pt x="91" y="15"/>
                  </a:lnTo>
                  <a:lnTo>
                    <a:pt x="106" y="30"/>
                  </a:lnTo>
                  <a:lnTo>
                    <a:pt x="121" y="38"/>
                  </a:lnTo>
                  <a:lnTo>
                    <a:pt x="212" y="61"/>
                  </a:lnTo>
                  <a:lnTo>
                    <a:pt x="212" y="68"/>
                  </a:lnTo>
                  <a:lnTo>
                    <a:pt x="227" y="76"/>
                  </a:lnTo>
                  <a:lnTo>
                    <a:pt x="220" y="99"/>
                  </a:lnTo>
                  <a:lnTo>
                    <a:pt x="235" y="91"/>
                  </a:lnTo>
                  <a:lnTo>
                    <a:pt x="235" y="114"/>
                  </a:lnTo>
                  <a:lnTo>
                    <a:pt x="220" y="144"/>
                  </a:lnTo>
                  <a:lnTo>
                    <a:pt x="227" y="152"/>
                  </a:lnTo>
                  <a:lnTo>
                    <a:pt x="242" y="121"/>
                  </a:lnTo>
                  <a:lnTo>
                    <a:pt x="250" y="129"/>
                  </a:lnTo>
                  <a:lnTo>
                    <a:pt x="235" y="228"/>
                  </a:lnTo>
                  <a:close/>
                </a:path>
              </a:pathLst>
            </a:custGeom>
            <a:solidFill>
              <a:srgbClr val="FF8C00"/>
            </a:solidFill>
            <a:ln w="12700">
              <a:solidFill>
                <a:srgbClr val="FF8C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44" name="Freeform 663"/>
            <p:cNvSpPr>
              <a:spLocks/>
            </p:cNvSpPr>
            <p:nvPr/>
          </p:nvSpPr>
          <p:spPr bwMode="auto">
            <a:xfrm>
              <a:off x="3050" y="1610"/>
              <a:ext cx="250" cy="288"/>
            </a:xfrm>
            <a:custGeom>
              <a:avLst/>
              <a:gdLst>
                <a:gd name="T0" fmla="*/ 235 w 250"/>
                <a:gd name="T1" fmla="*/ 228 h 288"/>
                <a:gd name="T2" fmla="*/ 242 w 250"/>
                <a:gd name="T3" fmla="*/ 281 h 288"/>
                <a:gd name="T4" fmla="*/ 106 w 250"/>
                <a:gd name="T5" fmla="*/ 288 h 288"/>
                <a:gd name="T6" fmla="*/ 91 w 250"/>
                <a:gd name="T7" fmla="*/ 273 h 288"/>
                <a:gd name="T8" fmla="*/ 76 w 250"/>
                <a:gd name="T9" fmla="*/ 220 h 288"/>
                <a:gd name="T10" fmla="*/ 68 w 250"/>
                <a:gd name="T11" fmla="*/ 190 h 288"/>
                <a:gd name="T12" fmla="*/ 0 w 250"/>
                <a:gd name="T13" fmla="*/ 144 h 288"/>
                <a:gd name="T14" fmla="*/ 8 w 250"/>
                <a:gd name="T15" fmla="*/ 114 h 288"/>
                <a:gd name="T16" fmla="*/ 8 w 250"/>
                <a:gd name="T17" fmla="*/ 106 h 288"/>
                <a:gd name="T18" fmla="*/ 0 w 250"/>
                <a:gd name="T19" fmla="*/ 83 h 288"/>
                <a:gd name="T20" fmla="*/ 23 w 250"/>
                <a:gd name="T21" fmla="*/ 61 h 288"/>
                <a:gd name="T22" fmla="*/ 23 w 250"/>
                <a:gd name="T23" fmla="*/ 23 h 288"/>
                <a:gd name="T24" fmla="*/ 38 w 250"/>
                <a:gd name="T25" fmla="*/ 23 h 288"/>
                <a:gd name="T26" fmla="*/ 83 w 250"/>
                <a:gd name="T27" fmla="*/ 0 h 288"/>
                <a:gd name="T28" fmla="*/ 83 w 250"/>
                <a:gd name="T29" fmla="*/ 30 h 288"/>
                <a:gd name="T30" fmla="*/ 91 w 250"/>
                <a:gd name="T31" fmla="*/ 15 h 288"/>
                <a:gd name="T32" fmla="*/ 106 w 250"/>
                <a:gd name="T33" fmla="*/ 30 h 288"/>
                <a:gd name="T34" fmla="*/ 121 w 250"/>
                <a:gd name="T35" fmla="*/ 38 h 288"/>
                <a:gd name="T36" fmla="*/ 212 w 250"/>
                <a:gd name="T37" fmla="*/ 61 h 288"/>
                <a:gd name="T38" fmla="*/ 212 w 250"/>
                <a:gd name="T39" fmla="*/ 68 h 288"/>
                <a:gd name="T40" fmla="*/ 227 w 250"/>
                <a:gd name="T41" fmla="*/ 76 h 288"/>
                <a:gd name="T42" fmla="*/ 220 w 250"/>
                <a:gd name="T43" fmla="*/ 99 h 288"/>
                <a:gd name="T44" fmla="*/ 235 w 250"/>
                <a:gd name="T45" fmla="*/ 91 h 288"/>
                <a:gd name="T46" fmla="*/ 235 w 250"/>
                <a:gd name="T47" fmla="*/ 114 h 288"/>
                <a:gd name="T48" fmla="*/ 220 w 250"/>
                <a:gd name="T49" fmla="*/ 144 h 288"/>
                <a:gd name="T50" fmla="*/ 227 w 250"/>
                <a:gd name="T51" fmla="*/ 152 h 288"/>
                <a:gd name="T52" fmla="*/ 242 w 250"/>
                <a:gd name="T53" fmla="*/ 121 h 288"/>
                <a:gd name="T54" fmla="*/ 250 w 250"/>
                <a:gd name="T55" fmla="*/ 129 h 288"/>
                <a:gd name="T56" fmla="*/ 235 w 250"/>
                <a:gd name="T57" fmla="*/ 228 h 288"/>
                <a:gd name="T58" fmla="*/ 235 w 250"/>
                <a:gd name="T59" fmla="*/ 23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288">
                  <a:moveTo>
                    <a:pt x="235" y="228"/>
                  </a:moveTo>
                  <a:lnTo>
                    <a:pt x="242" y="281"/>
                  </a:lnTo>
                  <a:lnTo>
                    <a:pt x="106" y="288"/>
                  </a:lnTo>
                  <a:lnTo>
                    <a:pt x="91" y="273"/>
                  </a:lnTo>
                  <a:lnTo>
                    <a:pt x="76" y="220"/>
                  </a:lnTo>
                  <a:lnTo>
                    <a:pt x="68" y="190"/>
                  </a:lnTo>
                  <a:lnTo>
                    <a:pt x="0" y="144"/>
                  </a:lnTo>
                  <a:lnTo>
                    <a:pt x="8" y="114"/>
                  </a:lnTo>
                  <a:lnTo>
                    <a:pt x="8" y="106"/>
                  </a:lnTo>
                  <a:lnTo>
                    <a:pt x="0" y="83"/>
                  </a:lnTo>
                  <a:lnTo>
                    <a:pt x="23" y="61"/>
                  </a:lnTo>
                  <a:lnTo>
                    <a:pt x="23" y="23"/>
                  </a:lnTo>
                  <a:lnTo>
                    <a:pt x="38" y="23"/>
                  </a:lnTo>
                  <a:lnTo>
                    <a:pt x="83" y="0"/>
                  </a:lnTo>
                  <a:lnTo>
                    <a:pt x="83" y="30"/>
                  </a:lnTo>
                  <a:lnTo>
                    <a:pt x="91" y="15"/>
                  </a:lnTo>
                  <a:lnTo>
                    <a:pt x="106" y="30"/>
                  </a:lnTo>
                  <a:lnTo>
                    <a:pt x="121" y="38"/>
                  </a:lnTo>
                  <a:lnTo>
                    <a:pt x="212" y="61"/>
                  </a:lnTo>
                  <a:lnTo>
                    <a:pt x="212" y="68"/>
                  </a:lnTo>
                  <a:lnTo>
                    <a:pt x="227" y="76"/>
                  </a:lnTo>
                  <a:lnTo>
                    <a:pt x="220" y="99"/>
                  </a:lnTo>
                  <a:lnTo>
                    <a:pt x="235" y="91"/>
                  </a:lnTo>
                  <a:lnTo>
                    <a:pt x="235" y="114"/>
                  </a:lnTo>
                  <a:lnTo>
                    <a:pt x="220" y="144"/>
                  </a:lnTo>
                  <a:lnTo>
                    <a:pt x="227" y="152"/>
                  </a:lnTo>
                  <a:lnTo>
                    <a:pt x="242" y="121"/>
                  </a:lnTo>
                  <a:lnTo>
                    <a:pt x="250" y="129"/>
                  </a:lnTo>
                  <a:lnTo>
                    <a:pt x="235" y="228"/>
                  </a:lnTo>
                  <a:lnTo>
                    <a:pt x="235" y="235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45" name="Freeform 664"/>
            <p:cNvSpPr>
              <a:spLocks/>
            </p:cNvSpPr>
            <p:nvPr/>
          </p:nvSpPr>
          <p:spPr bwMode="auto">
            <a:xfrm>
              <a:off x="3300" y="1709"/>
              <a:ext cx="15" cy="15"/>
            </a:xfrm>
            <a:custGeom>
              <a:avLst/>
              <a:gdLst>
                <a:gd name="T0" fmla="*/ 15 w 15"/>
                <a:gd name="T1" fmla="*/ 0 h 15"/>
                <a:gd name="T2" fmla="*/ 0 w 15"/>
                <a:gd name="T3" fmla="*/ 15 h 15"/>
                <a:gd name="T4" fmla="*/ 15 w 15"/>
                <a:gd name="T5" fmla="*/ 0 h 15"/>
                <a:gd name="T6" fmla="*/ 15 w 15"/>
                <a:gd name="T7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5">
                  <a:moveTo>
                    <a:pt x="15" y="0"/>
                  </a:moveTo>
                  <a:lnTo>
                    <a:pt x="0" y="15"/>
                  </a:lnTo>
                  <a:lnTo>
                    <a:pt x="15" y="0"/>
                  </a:lnTo>
                  <a:lnTo>
                    <a:pt x="15" y="7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46" name="Freeform 665"/>
            <p:cNvSpPr>
              <a:spLocks/>
            </p:cNvSpPr>
            <p:nvPr/>
          </p:nvSpPr>
          <p:spPr bwMode="auto">
            <a:xfrm>
              <a:off x="2188" y="1686"/>
              <a:ext cx="355" cy="296"/>
            </a:xfrm>
            <a:custGeom>
              <a:avLst/>
              <a:gdLst>
                <a:gd name="T0" fmla="*/ 348 w 355"/>
                <a:gd name="T1" fmla="*/ 167 h 296"/>
                <a:gd name="T2" fmla="*/ 355 w 355"/>
                <a:gd name="T3" fmla="*/ 38 h 296"/>
                <a:gd name="T4" fmla="*/ 37 w 355"/>
                <a:gd name="T5" fmla="*/ 0 h 296"/>
                <a:gd name="T6" fmla="*/ 37 w 355"/>
                <a:gd name="T7" fmla="*/ 38 h 296"/>
                <a:gd name="T8" fmla="*/ 7 w 355"/>
                <a:gd name="T9" fmla="*/ 190 h 296"/>
                <a:gd name="T10" fmla="*/ 0 w 355"/>
                <a:gd name="T11" fmla="*/ 258 h 296"/>
                <a:gd name="T12" fmla="*/ 98 w 355"/>
                <a:gd name="T13" fmla="*/ 273 h 296"/>
                <a:gd name="T14" fmla="*/ 332 w 355"/>
                <a:gd name="T15" fmla="*/ 296 h 296"/>
                <a:gd name="T16" fmla="*/ 348 w 355"/>
                <a:gd name="T17" fmla="*/ 167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296">
                  <a:moveTo>
                    <a:pt x="348" y="167"/>
                  </a:moveTo>
                  <a:lnTo>
                    <a:pt x="355" y="38"/>
                  </a:lnTo>
                  <a:lnTo>
                    <a:pt x="37" y="0"/>
                  </a:lnTo>
                  <a:lnTo>
                    <a:pt x="37" y="38"/>
                  </a:lnTo>
                  <a:lnTo>
                    <a:pt x="7" y="190"/>
                  </a:lnTo>
                  <a:lnTo>
                    <a:pt x="0" y="258"/>
                  </a:lnTo>
                  <a:lnTo>
                    <a:pt x="98" y="273"/>
                  </a:lnTo>
                  <a:lnTo>
                    <a:pt x="332" y="296"/>
                  </a:lnTo>
                  <a:lnTo>
                    <a:pt x="348" y="167"/>
                  </a:lnTo>
                  <a:close/>
                </a:path>
              </a:pathLst>
            </a:custGeom>
            <a:solidFill>
              <a:srgbClr val="FF4500"/>
            </a:solidFill>
            <a:ln w="12700">
              <a:solidFill>
                <a:srgbClr val="FF45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  <p:sp>
          <p:nvSpPr>
            <p:cNvPr id="20747" name="Freeform 666"/>
            <p:cNvSpPr>
              <a:spLocks/>
            </p:cNvSpPr>
            <p:nvPr/>
          </p:nvSpPr>
          <p:spPr bwMode="auto">
            <a:xfrm>
              <a:off x="2188" y="1686"/>
              <a:ext cx="355" cy="296"/>
            </a:xfrm>
            <a:custGeom>
              <a:avLst/>
              <a:gdLst>
                <a:gd name="T0" fmla="*/ 348 w 355"/>
                <a:gd name="T1" fmla="*/ 167 h 296"/>
                <a:gd name="T2" fmla="*/ 355 w 355"/>
                <a:gd name="T3" fmla="*/ 38 h 296"/>
                <a:gd name="T4" fmla="*/ 37 w 355"/>
                <a:gd name="T5" fmla="*/ 0 h 296"/>
                <a:gd name="T6" fmla="*/ 37 w 355"/>
                <a:gd name="T7" fmla="*/ 38 h 296"/>
                <a:gd name="T8" fmla="*/ 7 w 355"/>
                <a:gd name="T9" fmla="*/ 190 h 296"/>
                <a:gd name="T10" fmla="*/ 0 w 355"/>
                <a:gd name="T11" fmla="*/ 258 h 296"/>
                <a:gd name="T12" fmla="*/ 98 w 355"/>
                <a:gd name="T13" fmla="*/ 273 h 296"/>
                <a:gd name="T14" fmla="*/ 332 w 355"/>
                <a:gd name="T15" fmla="*/ 296 h 296"/>
                <a:gd name="T16" fmla="*/ 348 w 355"/>
                <a:gd name="T17" fmla="*/ 167 h 296"/>
                <a:gd name="T18" fmla="*/ 348 w 355"/>
                <a:gd name="T19" fmla="*/ 174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5" h="296">
                  <a:moveTo>
                    <a:pt x="348" y="167"/>
                  </a:moveTo>
                  <a:lnTo>
                    <a:pt x="355" y="38"/>
                  </a:lnTo>
                  <a:lnTo>
                    <a:pt x="37" y="0"/>
                  </a:lnTo>
                  <a:lnTo>
                    <a:pt x="37" y="38"/>
                  </a:lnTo>
                  <a:lnTo>
                    <a:pt x="7" y="190"/>
                  </a:lnTo>
                  <a:lnTo>
                    <a:pt x="0" y="258"/>
                  </a:lnTo>
                  <a:lnTo>
                    <a:pt x="98" y="273"/>
                  </a:lnTo>
                  <a:lnTo>
                    <a:pt x="332" y="296"/>
                  </a:lnTo>
                  <a:lnTo>
                    <a:pt x="348" y="167"/>
                  </a:lnTo>
                  <a:lnTo>
                    <a:pt x="348" y="174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Garamond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297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3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3" presetClass="entr" presetSubtype="5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Outline of a body with shaded lines showing the location of nerves affected by autonomic neuropathy. Autonomic nerves are in the heart, stomach, intestines, bladder, sex organs, sweat glands, eyes, and lungs.">
            <a:extLst>
              <a:ext uri="{FF2B5EF4-FFF2-40B4-BE49-F238E27FC236}">
                <a16:creationId xmlns:a16="http://schemas.microsoft.com/office/drawing/2014/main" xmlns="" id="{DCBDC943-A1B9-4A86-B8DA-E2ED2C744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33400"/>
            <a:ext cx="3810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320040"/>
            <a:ext cx="7239000" cy="77989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Autonomic Neuropathy: S/S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idx="1"/>
          </p:nvPr>
        </p:nvSpPr>
        <p:spPr>
          <a:xfrm>
            <a:off x="2358886" y="2372139"/>
            <a:ext cx="5327375" cy="4084224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SzPct val="100000"/>
              <a:buFont typeface="Wingdings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Diarrhea</a:t>
            </a:r>
          </a:p>
          <a:p>
            <a:pPr eaLnBrk="1" hangingPunct="1">
              <a:lnSpc>
                <a:spcPct val="90000"/>
              </a:lnSpc>
              <a:buSzPct val="100000"/>
              <a:buFont typeface="Wingdings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Constipation</a:t>
            </a:r>
          </a:p>
          <a:p>
            <a:pPr eaLnBrk="1" hangingPunct="1">
              <a:lnSpc>
                <a:spcPct val="90000"/>
              </a:lnSpc>
              <a:buSzPct val="100000"/>
              <a:buFont typeface="Wingdings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Lost control of bladder</a:t>
            </a:r>
          </a:p>
          <a:p>
            <a:pPr eaLnBrk="1" hangingPunct="1">
              <a:lnSpc>
                <a:spcPct val="90000"/>
              </a:lnSpc>
              <a:buSzPct val="100000"/>
              <a:buFont typeface="Wingdings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Sexual dysfunction (men and women)</a:t>
            </a:r>
          </a:p>
          <a:p>
            <a:pPr>
              <a:buSzPct val="100000"/>
              <a:buFont typeface="Wingdings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Postural hypotension/dizziness</a:t>
            </a:r>
          </a:p>
          <a:p>
            <a:pPr>
              <a:buSzPct val="100000"/>
              <a:buFont typeface="Wingdings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Abnormal sweating</a:t>
            </a:r>
          </a:p>
          <a:p>
            <a:pPr eaLnBrk="1" hangingPunct="1">
              <a:lnSpc>
                <a:spcPct val="90000"/>
              </a:lnSpc>
              <a:buClr>
                <a:srgbClr val="0033CC"/>
              </a:buClr>
              <a:buFont typeface="Wingdings" pitchFamily="2" charset="2"/>
              <a:buChar char="v"/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549111907"/>
      </p:ext>
    </p:extLst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20675"/>
            <a:ext cx="9652000" cy="819012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Common is ED?</a:t>
            </a:r>
          </a:p>
        </p:txBody>
      </p:sp>
      <p:sp>
        <p:nvSpPr>
          <p:cNvPr id="339971" name="Rectangle 3"/>
          <p:cNvSpPr>
            <a:spLocks noGrp="1" noChangeArrowheads="1"/>
          </p:cNvSpPr>
          <p:nvPr>
            <p:ph idx="1"/>
          </p:nvPr>
        </p:nvSpPr>
        <p:spPr>
          <a:xfrm>
            <a:off x="808383" y="2093843"/>
            <a:ext cx="9316277" cy="4038670"/>
          </a:xfrm>
        </p:spPr>
        <p:txBody>
          <a:bodyPr/>
          <a:lstStyle/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/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US, affects more than half of men between 40-70 to some degree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40% of men in their 40s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age 70, 70% have ED</a:t>
            </a:r>
          </a:p>
        </p:txBody>
      </p:sp>
    </p:spTree>
    <p:extLst>
      <p:ext uri="{BB962C8B-B14F-4D97-AF65-F5344CB8AC3E}">
        <p14:creationId xmlns:p14="http://schemas.microsoft.com/office/powerpoint/2010/main" val="2574575178"/>
      </p:ext>
    </p:ext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4730" y="214328"/>
            <a:ext cx="9116260" cy="108108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2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Macrovasular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Complications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idx="1"/>
          </p:nvPr>
        </p:nvSpPr>
        <p:spPr>
          <a:xfrm>
            <a:off x="993913" y="2057401"/>
            <a:ext cx="9581322" cy="4075113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Macrovascular complications: damage to the large vessels  with accelerated atherosclerosis</a:t>
            </a:r>
          </a:p>
          <a:p>
            <a:pPr algn="ctr" eaLnBrk="1" hangingPunct="1">
              <a:buFont typeface="Wingdings" pitchFamily="2" charset="2"/>
              <a:buNone/>
            </a:pP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SzPct val="100000"/>
              <a:buFont typeface="Wingdings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Coronary heart disease (CHD) </a:t>
            </a:r>
          </a:p>
          <a:p>
            <a:pPr eaLnBrk="1" hangingPunct="1">
              <a:buSzPct val="100000"/>
              <a:buFont typeface="Wingdings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Cerebrovascular disease (CVA)</a:t>
            </a:r>
          </a:p>
          <a:p>
            <a:pPr eaLnBrk="1" hangingPunct="1">
              <a:buSzPct val="100000"/>
              <a:buFont typeface="Wingdings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Peripheral arterial disease 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PaD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785786254"/>
      </p:ext>
    </p:extLst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68" descr="orangeCirc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61914"/>
            <a:ext cx="8978900" cy="6734175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9539" name="Text Box 3"/>
          <p:cNvSpPr txBox="1">
            <a:spLocks noChangeArrowheads="1"/>
          </p:cNvSpPr>
          <p:nvPr/>
        </p:nvSpPr>
        <p:spPr bwMode="auto">
          <a:xfrm>
            <a:off x="7848600" y="762000"/>
            <a:ext cx="2514600" cy="2484438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FFFFFF"/>
                </a:solidFill>
                <a:sym typeface="Symbol" panose="05050102010706020507" pitchFamily="18" charset="2"/>
              </a:rPr>
              <a:t>Abnormal Lipid Metabolism</a:t>
            </a:r>
          </a:p>
          <a:p>
            <a:pPr lvl="1" defTabSz="914400" fontAlgn="base">
              <a:spcBef>
                <a:spcPct val="3500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FFFFFF"/>
                </a:solidFill>
                <a:sym typeface="Symbol" panose="05050102010706020507" pitchFamily="18" charset="2"/>
              </a:rPr>
              <a:t>LDL 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FFFFFF"/>
                </a:solidFill>
                <a:sym typeface="Symbol" panose="05050102010706020507" pitchFamily="18" charset="2"/>
              </a:rPr>
              <a:t>ApoB 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FFFFFF"/>
                </a:solidFill>
                <a:sym typeface="Symbol" panose="05050102010706020507" pitchFamily="18" charset="2"/>
              </a:rPr>
              <a:t>HDL </a:t>
            </a:r>
          </a:p>
          <a:p>
            <a:pPr lvl="1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FFFFFF"/>
                </a:solidFill>
                <a:sym typeface="Symbol" panose="05050102010706020507" pitchFamily="18" charset="2"/>
              </a:rPr>
              <a:t>Trigly. 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FFFFFF"/>
              </a:solidFill>
              <a:sym typeface="Symbol" panose="05050102010706020507" pitchFamily="18" charset="2"/>
            </a:endParaRPr>
          </a:p>
        </p:txBody>
      </p:sp>
      <p:sp>
        <p:nvSpPr>
          <p:cNvPr id="1089540" name="Line 4"/>
          <p:cNvSpPr>
            <a:spLocks noChangeShapeType="1"/>
          </p:cNvSpPr>
          <p:nvPr/>
        </p:nvSpPr>
        <p:spPr bwMode="auto">
          <a:xfrm flipH="1">
            <a:off x="7124700" y="1436688"/>
            <a:ext cx="1295400" cy="92551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>
            <a:outerShdw dist="254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9141" name="Text Box 7"/>
          <p:cNvSpPr txBox="1">
            <a:spLocks noChangeArrowheads="1"/>
          </p:cNvSpPr>
          <p:nvPr/>
        </p:nvSpPr>
        <p:spPr bwMode="auto">
          <a:xfrm>
            <a:off x="4095750" y="2787650"/>
            <a:ext cx="4000500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200">
                <a:solidFill>
                  <a:srgbClr val="000000"/>
                </a:solidFill>
              </a:rPr>
              <a:t>Cardiometabolic Risk</a:t>
            </a:r>
          </a:p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srgbClr val="000000"/>
                </a:solidFill>
              </a:rPr>
              <a:t>Global Diabetes / CVD Risk</a:t>
            </a:r>
          </a:p>
        </p:txBody>
      </p:sp>
      <p:sp>
        <p:nvSpPr>
          <p:cNvPr id="1089544" name="Text Box 8"/>
          <p:cNvSpPr txBox="1">
            <a:spLocks noChangeArrowheads="1"/>
          </p:cNvSpPr>
          <p:nvPr/>
        </p:nvSpPr>
        <p:spPr bwMode="auto">
          <a:xfrm>
            <a:off x="4445000" y="454026"/>
            <a:ext cx="3251200" cy="39687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FFFFFF"/>
                </a:solidFill>
              </a:rPr>
              <a:t>Overweight / Obesity</a:t>
            </a:r>
          </a:p>
        </p:txBody>
      </p:sp>
      <p:sp>
        <p:nvSpPr>
          <p:cNvPr id="1089545" name="Line 9"/>
          <p:cNvSpPr>
            <a:spLocks noChangeShapeType="1"/>
          </p:cNvSpPr>
          <p:nvPr/>
        </p:nvSpPr>
        <p:spPr bwMode="auto">
          <a:xfrm>
            <a:off x="6045200" y="800100"/>
            <a:ext cx="0" cy="1397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>
            <a:outerShdw dist="28398" dir="69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89547" name="Text Box 11"/>
          <p:cNvSpPr txBox="1">
            <a:spLocks noChangeArrowheads="1"/>
          </p:cNvSpPr>
          <p:nvPr/>
        </p:nvSpPr>
        <p:spPr bwMode="auto">
          <a:xfrm>
            <a:off x="7620000" y="5334001"/>
            <a:ext cx="2362200" cy="70167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FFFFFF"/>
                </a:solidFill>
              </a:rPr>
              <a:t>Inflammation Hypercoagulation</a:t>
            </a:r>
          </a:p>
        </p:txBody>
      </p:sp>
      <p:sp>
        <p:nvSpPr>
          <p:cNvPr id="1089548" name="Line 12"/>
          <p:cNvSpPr>
            <a:spLocks noChangeShapeType="1"/>
          </p:cNvSpPr>
          <p:nvPr/>
        </p:nvSpPr>
        <p:spPr bwMode="auto">
          <a:xfrm flipH="1" flipV="1">
            <a:off x="7493000" y="4494214"/>
            <a:ext cx="1066800" cy="8731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>
            <a:outerShdw dist="28398" dir="3806097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89550" name="Text Box 14"/>
          <p:cNvSpPr txBox="1">
            <a:spLocks noChangeArrowheads="1"/>
          </p:cNvSpPr>
          <p:nvPr/>
        </p:nvSpPr>
        <p:spPr bwMode="auto">
          <a:xfrm>
            <a:off x="4838700" y="6172201"/>
            <a:ext cx="2514600" cy="39687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FFFFFF"/>
                </a:solidFill>
                <a:sym typeface="Symbol" panose="05050102010706020507" pitchFamily="18" charset="2"/>
              </a:rPr>
              <a:t>Hypertension</a:t>
            </a:r>
          </a:p>
        </p:txBody>
      </p:sp>
      <p:sp>
        <p:nvSpPr>
          <p:cNvPr id="1089551" name="Line 15"/>
          <p:cNvSpPr>
            <a:spLocks noChangeShapeType="1"/>
          </p:cNvSpPr>
          <p:nvPr/>
        </p:nvSpPr>
        <p:spPr bwMode="auto">
          <a:xfrm flipV="1">
            <a:off x="6045200" y="4937125"/>
            <a:ext cx="0" cy="1219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89553" name="Text Box 17"/>
          <p:cNvSpPr txBox="1">
            <a:spLocks noChangeArrowheads="1"/>
          </p:cNvSpPr>
          <p:nvPr/>
        </p:nvSpPr>
        <p:spPr bwMode="auto">
          <a:xfrm>
            <a:off x="1828800" y="5181601"/>
            <a:ext cx="2457450" cy="100647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FFFFFF"/>
                </a:solidFill>
              </a:rPr>
              <a:t>Smoking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FFFFFF"/>
                </a:solidFill>
              </a:rPr>
              <a:t>Physical Inactivity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srgbClr val="FFFFFF"/>
                </a:solidFill>
              </a:rPr>
              <a:t>Unhealthy Eating</a:t>
            </a:r>
          </a:p>
        </p:txBody>
      </p:sp>
      <p:sp>
        <p:nvSpPr>
          <p:cNvPr id="1089554" name="Line 18"/>
          <p:cNvSpPr>
            <a:spLocks noChangeShapeType="1"/>
          </p:cNvSpPr>
          <p:nvPr/>
        </p:nvSpPr>
        <p:spPr bwMode="auto">
          <a:xfrm rot="21323589" flipV="1">
            <a:off x="3302000" y="4572000"/>
            <a:ext cx="1346200" cy="584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9150" name="Text Box 19"/>
          <p:cNvSpPr txBox="1">
            <a:spLocks noChangeArrowheads="1"/>
          </p:cNvSpPr>
          <p:nvPr/>
        </p:nvSpPr>
        <p:spPr bwMode="auto">
          <a:xfrm>
            <a:off x="8940800" y="40386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4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9151" name="Text Box 20"/>
          <p:cNvSpPr txBox="1">
            <a:spLocks noChangeArrowheads="1"/>
          </p:cNvSpPr>
          <p:nvPr/>
        </p:nvSpPr>
        <p:spPr bwMode="auto">
          <a:xfrm>
            <a:off x="8864600" y="41910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4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89559" name="Line 23"/>
          <p:cNvSpPr>
            <a:spLocks noChangeShapeType="1"/>
          </p:cNvSpPr>
          <p:nvPr/>
        </p:nvSpPr>
        <p:spPr bwMode="auto">
          <a:xfrm flipH="1">
            <a:off x="8013700" y="3413125"/>
            <a:ext cx="10795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89605" name="Group 69"/>
          <p:cNvGrpSpPr>
            <a:grpSpLocks/>
          </p:cNvGrpSpPr>
          <p:nvPr/>
        </p:nvGrpSpPr>
        <p:grpSpPr bwMode="auto">
          <a:xfrm>
            <a:off x="8559800" y="3198814"/>
            <a:ext cx="2209800" cy="1017587"/>
            <a:chOff x="4432" y="2015"/>
            <a:chExt cx="1392" cy="641"/>
          </a:xfrm>
        </p:grpSpPr>
        <p:sp>
          <p:nvSpPr>
            <p:cNvPr id="219188" name="Text Box 22"/>
            <p:cNvSpPr txBox="1">
              <a:spLocks noChangeArrowheads="1"/>
            </p:cNvSpPr>
            <p:nvPr/>
          </p:nvSpPr>
          <p:spPr bwMode="auto">
            <a:xfrm>
              <a:off x="4720" y="2015"/>
              <a:ext cx="1008" cy="442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000">
                  <a:solidFill>
                    <a:srgbClr val="FFFFFF"/>
                  </a:solidFill>
                </a:rPr>
                <a:t>Age, Race, Gender,  </a:t>
              </a:r>
            </a:p>
          </p:txBody>
        </p:sp>
        <p:sp>
          <p:nvSpPr>
            <p:cNvPr id="219189" name="Text Box 24"/>
            <p:cNvSpPr txBox="1">
              <a:spLocks noChangeArrowheads="1"/>
            </p:cNvSpPr>
            <p:nvPr/>
          </p:nvSpPr>
          <p:spPr bwMode="auto">
            <a:xfrm>
              <a:off x="4432" y="2406"/>
              <a:ext cx="1392" cy="250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000">
                  <a:solidFill>
                    <a:srgbClr val="FFFFFF"/>
                  </a:solidFill>
                </a:rPr>
                <a:t>Family History</a:t>
              </a:r>
            </a:p>
          </p:txBody>
        </p:sp>
      </p:grpSp>
      <p:sp>
        <p:nvSpPr>
          <p:cNvPr id="219154" name="Text Box 25"/>
          <p:cNvSpPr txBox="1">
            <a:spLocks noChangeArrowheads="1"/>
          </p:cNvSpPr>
          <p:nvPr/>
        </p:nvSpPr>
        <p:spPr bwMode="auto">
          <a:xfrm>
            <a:off x="1524000" y="26670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400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089606" name="Group 70"/>
          <p:cNvGrpSpPr>
            <a:grpSpLocks/>
          </p:cNvGrpSpPr>
          <p:nvPr/>
        </p:nvGrpSpPr>
        <p:grpSpPr bwMode="auto">
          <a:xfrm>
            <a:off x="1371600" y="685800"/>
            <a:ext cx="3670300" cy="3124200"/>
            <a:chOff x="-96" y="432"/>
            <a:chExt cx="2312" cy="1968"/>
          </a:xfrm>
        </p:grpSpPr>
        <p:sp>
          <p:nvSpPr>
            <p:cNvPr id="219164" name="Line 27"/>
            <p:cNvSpPr>
              <a:spLocks noChangeShapeType="1"/>
            </p:cNvSpPr>
            <p:nvPr/>
          </p:nvSpPr>
          <p:spPr bwMode="auto">
            <a:xfrm>
              <a:off x="888" y="1104"/>
              <a:ext cx="0" cy="2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dist="28398" dir="15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65" name="Line 28"/>
            <p:cNvSpPr>
              <a:spLocks noChangeShapeType="1"/>
            </p:cNvSpPr>
            <p:nvPr/>
          </p:nvSpPr>
          <p:spPr bwMode="auto">
            <a:xfrm>
              <a:off x="232" y="1344"/>
              <a:ext cx="1312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dist="28398" dir="15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66" name="Line 29"/>
            <p:cNvSpPr>
              <a:spLocks noChangeShapeType="1"/>
            </p:cNvSpPr>
            <p:nvPr/>
          </p:nvSpPr>
          <p:spPr bwMode="auto">
            <a:xfrm>
              <a:off x="240" y="1344"/>
              <a:ext cx="0" cy="2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dist="28398" dir="15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67" name="Line 30"/>
            <p:cNvSpPr>
              <a:spLocks noChangeShapeType="1"/>
            </p:cNvSpPr>
            <p:nvPr/>
          </p:nvSpPr>
          <p:spPr bwMode="auto">
            <a:xfrm>
              <a:off x="884" y="1344"/>
              <a:ext cx="0" cy="2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dist="28398" dir="15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68" name="Line 31"/>
            <p:cNvSpPr>
              <a:spLocks noChangeShapeType="1"/>
            </p:cNvSpPr>
            <p:nvPr/>
          </p:nvSpPr>
          <p:spPr bwMode="auto">
            <a:xfrm>
              <a:off x="1544" y="1344"/>
              <a:ext cx="0" cy="20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>
              <a:outerShdw dist="28398" dir="15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219169" name="Group 32"/>
            <p:cNvGrpSpPr>
              <a:grpSpLocks/>
            </p:cNvGrpSpPr>
            <p:nvPr/>
          </p:nvGrpSpPr>
          <p:grpSpPr bwMode="auto">
            <a:xfrm>
              <a:off x="-96" y="432"/>
              <a:ext cx="2312" cy="1968"/>
              <a:chOff x="-96" y="432"/>
              <a:chExt cx="2312" cy="1968"/>
            </a:xfrm>
          </p:grpSpPr>
          <p:sp>
            <p:nvSpPr>
              <p:cNvPr id="219170" name="Line 33"/>
              <p:cNvSpPr>
                <a:spLocks noChangeShapeType="1"/>
              </p:cNvSpPr>
              <p:nvPr/>
            </p:nvSpPr>
            <p:spPr bwMode="auto">
              <a:xfrm>
                <a:off x="384" y="1728"/>
                <a:ext cx="0" cy="672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71" name="Line 34"/>
              <p:cNvSpPr>
                <a:spLocks noChangeShapeType="1"/>
              </p:cNvSpPr>
              <p:nvPr/>
            </p:nvSpPr>
            <p:spPr bwMode="auto">
              <a:xfrm>
                <a:off x="864" y="1728"/>
                <a:ext cx="0" cy="528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72" name="Line 35"/>
              <p:cNvSpPr>
                <a:spLocks noChangeShapeType="1"/>
              </p:cNvSpPr>
              <p:nvPr/>
            </p:nvSpPr>
            <p:spPr bwMode="auto">
              <a:xfrm>
                <a:off x="368" y="2400"/>
                <a:ext cx="126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73" name="Line 36"/>
              <p:cNvSpPr>
                <a:spLocks noChangeShapeType="1"/>
              </p:cNvSpPr>
              <p:nvPr/>
            </p:nvSpPr>
            <p:spPr bwMode="auto">
              <a:xfrm>
                <a:off x="848" y="2272"/>
                <a:ext cx="760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74" name="Line 37"/>
              <p:cNvSpPr>
                <a:spLocks noChangeShapeType="1"/>
              </p:cNvSpPr>
              <p:nvPr/>
            </p:nvSpPr>
            <p:spPr bwMode="auto">
              <a:xfrm>
                <a:off x="1360" y="1728"/>
                <a:ext cx="0" cy="336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175" name="Line 38"/>
              <p:cNvSpPr>
                <a:spLocks noChangeShapeType="1"/>
              </p:cNvSpPr>
              <p:nvPr/>
            </p:nvSpPr>
            <p:spPr bwMode="auto">
              <a:xfrm>
                <a:off x="1344" y="2064"/>
                <a:ext cx="30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19176" name="Group 39"/>
              <p:cNvGrpSpPr>
                <a:grpSpLocks/>
              </p:cNvGrpSpPr>
              <p:nvPr/>
            </p:nvGrpSpPr>
            <p:grpSpPr bwMode="auto">
              <a:xfrm>
                <a:off x="-96" y="1488"/>
                <a:ext cx="2312" cy="264"/>
                <a:chOff x="-96" y="1488"/>
                <a:chExt cx="2312" cy="264"/>
              </a:xfrm>
            </p:grpSpPr>
            <p:sp>
              <p:nvSpPr>
                <p:cNvPr id="219185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1112" y="1488"/>
                  <a:ext cx="1104" cy="25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28398" dir="1593903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fontAlgn="base">
                    <a:spcBef>
                      <a:spcPct val="50000"/>
                    </a:spcBef>
                    <a:spcAft>
                      <a:spcPct val="0"/>
                    </a:spcAft>
                    <a:buNone/>
                  </a:pPr>
                  <a:r>
                    <a:rPr lang="en-US" altLang="en-US" sz="2000">
                      <a:solidFill>
                        <a:srgbClr val="FFFFFF"/>
                      </a:solidFill>
                      <a:sym typeface="Symbol" panose="05050102010706020507" pitchFamily="18" charset="2"/>
                    </a:rPr>
                    <a:t>Glucose</a:t>
                  </a:r>
                </a:p>
              </p:txBody>
            </p:sp>
            <p:sp>
              <p:nvSpPr>
                <p:cNvPr id="219186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656" y="1494"/>
                  <a:ext cx="688" cy="25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28398" dir="1593903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defTabSz="914400" fontAlgn="base">
                    <a:spcBef>
                      <a:spcPct val="50000"/>
                    </a:spcBef>
                    <a:spcAft>
                      <a:spcPct val="0"/>
                    </a:spcAft>
                    <a:buNone/>
                  </a:pPr>
                  <a:r>
                    <a:rPr lang="en-US" altLang="en-US" sz="2000">
                      <a:solidFill>
                        <a:srgbClr val="FFFFFF"/>
                      </a:solidFill>
                      <a:sym typeface="Symbol" panose="05050102010706020507" pitchFamily="18" charset="2"/>
                    </a:rPr>
                    <a:t>BP</a:t>
                  </a:r>
                </a:p>
              </p:txBody>
            </p:sp>
            <p:sp>
              <p:nvSpPr>
                <p:cNvPr id="219187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-96" y="1502"/>
                  <a:ext cx="864" cy="25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28398" dir="1593903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defTabSz="914400" fontAlgn="base">
                    <a:spcBef>
                      <a:spcPct val="50000"/>
                    </a:spcBef>
                    <a:spcAft>
                      <a:spcPct val="0"/>
                    </a:spcAft>
                    <a:buNone/>
                  </a:pPr>
                  <a:r>
                    <a:rPr lang="en-US" altLang="en-US" sz="2000">
                      <a:solidFill>
                        <a:srgbClr val="FFFFFF"/>
                      </a:solidFill>
                      <a:sym typeface="Symbol" panose="05050102010706020507" pitchFamily="18" charset="2"/>
                    </a:rPr>
                    <a:t> Lipids</a:t>
                  </a:r>
                </a:p>
              </p:txBody>
            </p:sp>
          </p:grpSp>
          <p:grpSp>
            <p:nvGrpSpPr>
              <p:cNvPr id="219177" name="Group 43"/>
              <p:cNvGrpSpPr>
                <a:grpSpLocks/>
              </p:cNvGrpSpPr>
              <p:nvPr/>
            </p:nvGrpSpPr>
            <p:grpSpPr bwMode="auto">
              <a:xfrm>
                <a:off x="96" y="432"/>
                <a:ext cx="2064" cy="691"/>
                <a:chOff x="96" y="432"/>
                <a:chExt cx="2064" cy="691"/>
              </a:xfrm>
            </p:grpSpPr>
            <p:sp>
              <p:nvSpPr>
                <p:cNvPr id="219178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96" y="528"/>
                  <a:ext cx="480" cy="25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28398" dir="1593903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defTabSz="914400" fontAlgn="base">
                    <a:spcBef>
                      <a:spcPct val="50000"/>
                    </a:spcBef>
                    <a:spcAft>
                      <a:spcPct val="0"/>
                    </a:spcAft>
                    <a:buNone/>
                  </a:pPr>
                  <a:r>
                    <a:rPr lang="en-US" altLang="en-US" sz="2000">
                      <a:solidFill>
                        <a:srgbClr val="FFFFFF"/>
                      </a:solidFill>
                    </a:rPr>
                    <a:t>Age</a:t>
                  </a:r>
                </a:p>
              </p:txBody>
            </p:sp>
            <p:sp>
              <p:nvSpPr>
                <p:cNvPr id="219179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1200" y="528"/>
                  <a:ext cx="960" cy="25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28398" dir="1593903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defTabSz="914400" fontAlgn="base">
                    <a:spcBef>
                      <a:spcPct val="50000"/>
                    </a:spcBef>
                    <a:spcAft>
                      <a:spcPct val="0"/>
                    </a:spcAft>
                    <a:buNone/>
                  </a:pPr>
                  <a:r>
                    <a:rPr lang="en-US" altLang="en-US" sz="2000">
                      <a:solidFill>
                        <a:srgbClr val="FFFFFF"/>
                      </a:solidFill>
                    </a:rPr>
                    <a:t>Genetics</a:t>
                  </a:r>
                </a:p>
              </p:txBody>
            </p:sp>
            <p:sp>
              <p:nvSpPr>
                <p:cNvPr id="219180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96" y="873"/>
                  <a:ext cx="1536" cy="25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28398" dir="1593903" algn="ctr" rotWithShape="0">
                    <a:schemeClr val="tx1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800" b="1">
                      <a:solidFill>
                        <a:schemeClr val="bg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defTabSz="914400" fontAlgn="base">
                    <a:spcBef>
                      <a:spcPct val="50000"/>
                    </a:spcBef>
                    <a:spcAft>
                      <a:spcPct val="0"/>
                    </a:spcAft>
                    <a:buNone/>
                  </a:pPr>
                  <a:r>
                    <a:rPr lang="en-US" altLang="en-US" sz="2000">
                      <a:solidFill>
                        <a:srgbClr val="FFFFFF"/>
                      </a:solidFill>
                    </a:rPr>
                    <a:t>Insulin Resistance</a:t>
                  </a:r>
                </a:p>
              </p:txBody>
            </p:sp>
            <p:sp>
              <p:nvSpPr>
                <p:cNvPr id="219181" name="Line 47"/>
                <p:cNvSpPr>
                  <a:spLocks noChangeShapeType="1"/>
                </p:cNvSpPr>
                <p:nvPr/>
              </p:nvSpPr>
              <p:spPr bwMode="auto">
                <a:xfrm>
                  <a:off x="912" y="432"/>
                  <a:ext cx="0" cy="48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>
                  <a:outerShdw dist="28398" dir="1593903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9182" name="Line 48"/>
                <p:cNvSpPr>
                  <a:spLocks noChangeShapeType="1"/>
                </p:cNvSpPr>
                <p:nvPr/>
              </p:nvSpPr>
              <p:spPr bwMode="auto">
                <a:xfrm rot="3626647">
                  <a:off x="1200" y="624"/>
                  <a:ext cx="1" cy="384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>
                  <a:outerShdw dist="28398" dir="1593903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9183" name="Line 49"/>
                <p:cNvSpPr>
                  <a:spLocks noChangeShapeType="1"/>
                </p:cNvSpPr>
                <p:nvPr/>
              </p:nvSpPr>
              <p:spPr bwMode="auto">
                <a:xfrm rot="-3586410">
                  <a:off x="551" y="665"/>
                  <a:ext cx="1" cy="335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 type="triangle" w="med" len="med"/>
                </a:ln>
                <a:effectLst>
                  <a:outerShdw dist="28398" dir="1593903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9184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912" y="432"/>
                  <a:ext cx="1152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>
                  <a:outerShdw dist="28398" dir="1593903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1089587" name="Group 51"/>
          <p:cNvGrpSpPr>
            <a:grpSpLocks/>
          </p:cNvGrpSpPr>
          <p:nvPr/>
        </p:nvGrpSpPr>
        <p:grpSpPr bwMode="auto">
          <a:xfrm>
            <a:off x="4038600" y="1676400"/>
            <a:ext cx="838200" cy="685800"/>
            <a:chOff x="1584" y="1056"/>
            <a:chExt cx="528" cy="432"/>
          </a:xfrm>
        </p:grpSpPr>
        <p:sp>
          <p:nvSpPr>
            <p:cNvPr id="219162" name="Line 52"/>
            <p:cNvSpPr>
              <a:spLocks noChangeShapeType="1"/>
            </p:cNvSpPr>
            <p:nvPr/>
          </p:nvSpPr>
          <p:spPr bwMode="auto">
            <a:xfrm>
              <a:off x="1584" y="1056"/>
              <a:ext cx="528" cy="432"/>
            </a:xfrm>
            <a:prstGeom prst="line">
              <a:avLst/>
            </a:prstGeom>
            <a:noFill/>
            <a:ln w="38100">
              <a:solidFill>
                <a:srgbClr val="00FFFF"/>
              </a:solidFill>
              <a:prstDash val="dash"/>
              <a:round/>
              <a:headEnd/>
              <a:tailEnd type="triangle" w="med" len="med"/>
            </a:ln>
            <a:effectLst>
              <a:outerShdw dist="28398" dir="3806097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9163" name="Text Box 53"/>
            <p:cNvSpPr txBox="1">
              <a:spLocks noChangeArrowheads="1"/>
            </p:cNvSpPr>
            <p:nvPr/>
          </p:nvSpPr>
          <p:spPr bwMode="auto">
            <a:xfrm>
              <a:off x="1824" y="1104"/>
              <a:ext cx="197" cy="233"/>
            </a:xfrm>
            <a:prstGeom prst="rect">
              <a:avLst/>
            </a:prstGeom>
            <a:noFill/>
            <a:ln>
              <a:noFill/>
            </a:ln>
            <a:effectLst>
              <a:outerShdw dist="28398" dir="3806097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1800" b="0">
                  <a:solidFill>
                    <a:srgbClr val="00FFFF"/>
                  </a:solidFill>
                </a:rPr>
                <a:t>?</a:t>
              </a:r>
            </a:p>
          </p:txBody>
        </p:sp>
      </p:grpSp>
      <p:grpSp>
        <p:nvGrpSpPr>
          <p:cNvPr id="1089608" name="Group 72"/>
          <p:cNvGrpSpPr>
            <a:grpSpLocks/>
          </p:cNvGrpSpPr>
          <p:nvPr/>
        </p:nvGrpSpPr>
        <p:grpSpPr bwMode="auto">
          <a:xfrm>
            <a:off x="1536700" y="1447800"/>
            <a:ext cx="3157538" cy="1752600"/>
            <a:chOff x="8" y="1200"/>
            <a:chExt cx="1989" cy="816"/>
          </a:xfrm>
        </p:grpSpPr>
        <p:sp>
          <p:nvSpPr>
            <p:cNvPr id="219160" name="Oval 56"/>
            <p:cNvSpPr>
              <a:spLocks noChangeArrowheads="1"/>
            </p:cNvSpPr>
            <p:nvPr/>
          </p:nvSpPr>
          <p:spPr bwMode="auto">
            <a:xfrm>
              <a:off x="96" y="1200"/>
              <a:ext cx="1872" cy="816"/>
            </a:xfrm>
            <a:prstGeom prst="ellipse">
              <a:avLst/>
            </a:prstGeom>
            <a:solidFill>
              <a:srgbClr val="339966">
                <a:alpha val="59999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28398" dir="20006097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800" b="1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1089593" name="Text Box 57"/>
            <p:cNvSpPr txBox="1">
              <a:spLocks noChangeArrowheads="1"/>
            </p:cNvSpPr>
            <p:nvPr/>
          </p:nvSpPr>
          <p:spPr bwMode="auto">
            <a:xfrm>
              <a:off x="8" y="1382"/>
              <a:ext cx="1989" cy="327"/>
            </a:xfrm>
            <a:prstGeom prst="rect">
              <a:avLst/>
            </a:prstGeom>
            <a:noFill/>
            <a:ln>
              <a:noFill/>
            </a:ln>
            <a:effectLst>
              <a:outerShdw dist="28398" dir="1593903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914400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0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Insulin Resistance Syndrome</a:t>
              </a:r>
            </a:p>
          </p:txBody>
        </p:sp>
      </p:grpSp>
      <p:sp>
        <p:nvSpPr>
          <p:cNvPr id="219158" name="Text Box 58"/>
          <p:cNvSpPr txBox="1">
            <a:spLocks noChangeArrowheads="1"/>
          </p:cNvSpPr>
          <p:nvPr/>
        </p:nvSpPr>
        <p:spPr bwMode="auto">
          <a:xfrm>
            <a:off x="3352800" y="-38100"/>
            <a:ext cx="1752600" cy="40005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B2B2B2"/>
              </a:solidFill>
              <a:sym typeface="Symbol" panose="05050102010706020507" pitchFamily="18" charset="2"/>
            </a:endParaRPr>
          </a:p>
        </p:txBody>
      </p:sp>
      <p:sp>
        <p:nvSpPr>
          <p:cNvPr id="219159" name="Rectangle 62"/>
          <p:cNvSpPr>
            <a:spLocks noGrp="1" noChangeArrowheads="1"/>
          </p:cNvSpPr>
          <p:nvPr>
            <p:ph type="ctrTitle"/>
          </p:nvPr>
        </p:nvSpPr>
        <p:spPr>
          <a:xfrm>
            <a:off x="2171700" y="-403225"/>
            <a:ext cx="7848600" cy="403225"/>
          </a:xfrm>
        </p:spPr>
        <p:txBody>
          <a:bodyPr/>
          <a:lstStyle/>
          <a:p>
            <a:pPr eaLnBrk="1" hangingPunct="1"/>
            <a:r>
              <a:rPr lang="en-US" altLang="en-US" sz="600">
                <a:solidFill>
                  <a:schemeClr val="tx1"/>
                </a:solidFill>
                <a:effectLst/>
              </a:rPr>
              <a:t>Cardiometabolic</a:t>
            </a:r>
            <a:r>
              <a:rPr lang="en-US" altLang="en-US" sz="100">
                <a:solidFill>
                  <a:schemeClr val="tx1"/>
                </a:solidFill>
                <a:effectLst/>
              </a:rPr>
              <a:t> Risk - Graphic</a:t>
            </a:r>
          </a:p>
        </p:txBody>
      </p:sp>
    </p:spTree>
    <p:extLst>
      <p:ext uri="{BB962C8B-B14F-4D97-AF65-F5344CB8AC3E}">
        <p14:creationId xmlns:p14="http://schemas.microsoft.com/office/powerpoint/2010/main" val="1268489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9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89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89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89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89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089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89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89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89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89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89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89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1089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89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89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89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9539" grpId="0"/>
      <p:bldP spid="1089540" grpId="0" animBg="1"/>
      <p:bldP spid="1089544" grpId="0"/>
      <p:bldP spid="1089545" grpId="0" animBg="1"/>
      <p:bldP spid="1089547" grpId="0"/>
      <p:bldP spid="1089548" grpId="0" animBg="1"/>
      <p:bldP spid="1089550" grpId="0"/>
      <p:bldP spid="1089551" grpId="0" animBg="1"/>
      <p:bldP spid="1089553" grpId="0"/>
      <p:bldP spid="1089554" grpId="0" animBg="1"/>
      <p:bldP spid="108955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674" name="Picture 5" descr="stages_of_pe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838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7797778"/>
      </p:ext>
    </p:ext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770" name="Picture 2" descr="http://www.defeatdiabetes.org/images/February%202005%20carto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73152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9337674"/>
      </p:ext>
    </p:extLst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Diabetes and Depression</a:t>
            </a:r>
          </a:p>
        </p:txBody>
      </p:sp>
      <p:sp>
        <p:nvSpPr>
          <p:cNvPr id="41881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981200" y="2292626"/>
            <a:ext cx="7467600" cy="4181200"/>
          </a:xfrm>
        </p:spPr>
        <p:txBody>
          <a:bodyPr/>
          <a:lstStyle/>
          <a:p>
            <a:pPr marL="609600" indent="-609600"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Depression is significant </a:t>
            </a:r>
          </a:p>
          <a:p>
            <a:pPr marL="609600" indent="-609600"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Depression isn’t a complication, but a consequence of complications  </a:t>
            </a:r>
          </a:p>
          <a:p>
            <a:pPr marL="609600" indent="-609600"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Depression has reported incidence of 30-70% in patients with diabetes and may be as high as 75% in those with more than 1 complication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609600" indent="-609600">
              <a:buFontTx/>
              <a:buAutoNum type="arabicPeriod"/>
            </a:pPr>
            <a:endParaRPr lang="en-US" altLang="en-US" dirty="0"/>
          </a:p>
          <a:p>
            <a:pPr marL="609600" indent="-609600">
              <a:buNone/>
            </a:pPr>
            <a:endParaRPr lang="en-US" altLang="en-US" dirty="0"/>
          </a:p>
          <a:p>
            <a:pPr marL="609600" indent="-609600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82121888"/>
      </p:ext>
    </p:extLst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1" y="228600"/>
            <a:ext cx="8029575" cy="9144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Diabetes and Depression: S/S</a:t>
            </a:r>
          </a:p>
        </p:txBody>
      </p:sp>
      <p:sp>
        <p:nvSpPr>
          <p:cNvPr id="4208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332384" y="1696278"/>
            <a:ext cx="7394712" cy="4933123"/>
          </a:xfrm>
        </p:spPr>
        <p:txBody>
          <a:bodyPr/>
          <a:lstStyle/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Depressed mood for most of the day 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Decreased pleasure in normal activities 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Difficulty sleeping or significantly increased need to sleep 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Weight loss or weight gain. 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Feelings of guilt or worthlessness 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energy level 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Difficulty making decisions of concentrating 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Suicidal thoughts </a:t>
            </a:r>
          </a:p>
          <a:p>
            <a:pPr marL="0" indent="0">
              <a:buNone/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54211575"/>
      </p:ext>
    </p:extLst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20675"/>
            <a:ext cx="9652000" cy="819012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Diabetes and Depression: Suggestions</a:t>
            </a:r>
          </a:p>
        </p:txBody>
      </p:sp>
      <p:sp>
        <p:nvSpPr>
          <p:cNvPr id="42291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146852" y="2173357"/>
            <a:ext cx="7620000" cy="3959157"/>
          </a:xfrm>
        </p:spPr>
        <p:txBody>
          <a:bodyPr/>
          <a:lstStyle/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Examine your lifestyle for sources of stress 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there stressors that can be eliminated 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relaxation techniques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sure that you are getting enough sleep 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Exercise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a list of the things that are worrying you</a:t>
            </a:r>
          </a:p>
        </p:txBody>
      </p:sp>
    </p:spTree>
    <p:extLst>
      <p:ext uri="{BB962C8B-B14F-4D97-AF65-F5344CB8AC3E}">
        <p14:creationId xmlns:p14="http://schemas.microsoft.com/office/powerpoint/2010/main" val="5238782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4059ED3-2BB9-40B8-A0AE-FC48A7721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59456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2" name="Picture 2" descr="Photo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8562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3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874964" y="214314"/>
            <a:ext cx="7793037" cy="146208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en-US"/>
              <a:t/>
            </a:r>
            <a:br>
              <a:rPr lang="en-US" altLang="en-US"/>
            </a:b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058171"/>
      </p:ext>
    </p:extLst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5773" y="152400"/>
            <a:ext cx="10853531" cy="1143000"/>
          </a:xfrm>
        </p:spPr>
        <p:txBody>
          <a:bodyPr anchor="t">
            <a:normAutofit/>
          </a:bodyPr>
          <a:lstStyle/>
          <a:p>
            <a:pPr eaLnBrk="1" hangingPunct="1"/>
            <a:r>
              <a:rPr lang="en-US" alt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Guidelines for Glycemic, BP, &amp; Lipid Control  </a:t>
            </a:r>
          </a:p>
        </p:txBody>
      </p:sp>
      <p:graphicFrame>
        <p:nvGraphicFramePr>
          <p:cNvPr id="844803" name="Group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370473678"/>
              </p:ext>
            </p:extLst>
          </p:nvPr>
        </p:nvGraphicFramePr>
        <p:xfrm>
          <a:off x="1876425" y="914401"/>
          <a:ext cx="8510588" cy="5739197"/>
        </p:xfrm>
        <a:graphic>
          <a:graphicData uri="http://schemas.openxmlformats.org/drawingml/2006/table">
            <a:tbl>
              <a:tblPr/>
              <a:tblGrid>
                <a:gridCol w="25320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9785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5715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663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 typeface="Times" charset="0"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1436" marR="91436" marT="45716" marB="45716" anchor="ctr" horzOverflow="overflow">
                    <a:lnL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663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 typeface="Times" charset="0"/>
                        <a:buNone/>
                        <a:tabLst/>
                      </a:pPr>
                      <a:endParaRPr kumimoji="0" lang="en-US" sz="2400" b="1" i="0" u="none" strike="noStrike" cap="none" normalizeH="0" baseline="30000" dirty="0">
                        <a:ln>
                          <a:noFill/>
                        </a:ln>
                        <a:solidFill>
                          <a:srgbClr val="B01F2E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1436" marR="91436" marT="45716" marB="45716" anchor="ctr" horzOverflow="overflow">
                    <a:lnL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49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663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HbA1C</a:t>
                      </a:r>
                    </a:p>
                  </a:txBody>
                  <a:tcPr marL="91436" marR="91436" marT="45716" marB="45716" anchor="ctr" horzOverflow="overflow">
                    <a:lnL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663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&lt; 7.0% 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(</a:t>
                      </a:r>
                      <a:r>
                        <a:rPr kumimoji="0" lang="en-US" sz="2400" b="0" i="1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individualization</a:t>
                      </a:r>
                      <a:r>
                        <a:rPr kumimoji="0" lang="en-US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)</a:t>
                      </a:r>
                    </a:p>
                  </a:txBody>
                  <a:tcPr marL="91436" marR="91436" marT="45716" marB="45716" anchor="ctr" horzOverflow="overflow">
                    <a:lnL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723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663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Preprandial glucose</a:t>
                      </a:r>
                    </a:p>
                  </a:txBody>
                  <a:tcPr marL="91436" marR="91436" marT="45716" marB="45716" anchor="ctr" horzOverflow="overflow">
                    <a:lnL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663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70-130 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mg/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dL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(3.9-7.2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mmol/l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)</a:t>
                      </a:r>
                    </a:p>
                  </a:txBody>
                  <a:tcPr marL="91436" marR="91436" marT="45716" marB="45716" anchor="ctr" horzOverflow="overflow">
                    <a:lnL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7723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663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Postprandial glucose</a:t>
                      </a:r>
                    </a:p>
                  </a:txBody>
                  <a:tcPr marL="91436" marR="91436" marT="45716" marB="45716" anchor="ctr" horzOverflow="overflow">
                    <a:lnL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663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&lt; 180 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mg/dL (10 mmol/L)</a:t>
                      </a:r>
                    </a:p>
                  </a:txBody>
                  <a:tcPr marL="91436" marR="91436" marT="45716" marB="45716" anchor="ctr" horzOverflow="overflow">
                    <a:lnL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49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663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Blood pressure</a:t>
                      </a:r>
                    </a:p>
                  </a:txBody>
                  <a:tcPr marL="91436" marR="91436" marT="45716" marB="45716" anchor="ctr" horzOverflow="overflow">
                    <a:lnL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663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&lt; 130/80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mmHg</a:t>
                      </a:r>
                    </a:p>
                  </a:txBody>
                  <a:tcPr marL="91436" marR="91436" marT="45716" marB="45716" anchor="ctr" horzOverflow="overflow">
                    <a:lnL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4143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663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Lipids</a:t>
                      </a:r>
                    </a:p>
                  </a:txBody>
                  <a:tcPr marL="91436" marR="91436" marT="45716" marB="45716" anchor="ctr" horzOverflow="overflow">
                    <a:lnL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663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LDL:   &lt; 100 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mg/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dL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(2.59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mmol/l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2663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          &lt; 70 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mg/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dL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(1.81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mmol/l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)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12C2C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B12C2C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(with overt CVD)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2663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HDL:   &gt; 40 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mg/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dL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(1.04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mmol/l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) 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2663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           &gt; 50 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mg/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dL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(1.30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mmol/l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)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charset="0"/>
                        <a:ea typeface="Calibri" charset="0"/>
                        <a:cs typeface="Calibri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2663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90000"/>
                        <a:buFont typeface="Times" charset="0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TG:      &lt; 150 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mg/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dL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 (1.69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mmol/l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Calibri" charset="0"/>
                          <a:cs typeface="Calibri" charset="0"/>
                        </a:rPr>
                        <a:t>)</a:t>
                      </a:r>
                    </a:p>
                  </a:txBody>
                  <a:tcPr marL="91436" marR="91436" marT="45716" marB="45716" anchor="ctr" horzOverflow="overflow">
                    <a:lnL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43739" name="Text Box 42"/>
          <p:cNvSpPr txBox="1">
            <a:spLocks noChangeArrowheads="1"/>
          </p:cNvSpPr>
          <p:nvPr/>
        </p:nvSpPr>
        <p:spPr bwMode="auto">
          <a:xfrm>
            <a:off x="1539876" y="6370638"/>
            <a:ext cx="3749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algn="ctr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HDL = high-density lipoprotein; LDL = low-density lipoprotein; PG = plasma glucose; TG = triglycerides.</a:t>
            </a:r>
            <a:endParaRPr lang="en-US" altLang="en-US" sz="100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24374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6" y="5054601"/>
            <a:ext cx="3333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41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5473700"/>
            <a:ext cx="26828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567029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7467600" cy="8683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Treatment of Diabetes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709531" y="1600201"/>
            <a:ext cx="3154018" cy="4525963"/>
          </a:xfrm>
        </p:spPr>
        <p:txBody>
          <a:bodyPr/>
          <a:lstStyle/>
          <a:p>
            <a:pPr marL="0" indent="0" eaLnBrk="1" hangingPunct="1">
              <a:buSzPct val="100000"/>
              <a:buNone/>
            </a:pPr>
            <a:r>
              <a:rPr lang="en-US" altLang="en-US" sz="3200" dirty="0"/>
              <a:t>      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1</a:t>
            </a:r>
          </a:p>
          <a:p>
            <a:pPr algn="ctr" eaLnBrk="1" hangingPunct="1">
              <a:buSzPct val="100000"/>
              <a:buFont typeface="Wingdings" panose="05000000000000000000" pitchFamily="2" charset="2"/>
              <a:buChar char="v"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Insulin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Nutrition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Activity</a:t>
            </a:r>
          </a:p>
        </p:txBody>
      </p:sp>
      <p:sp>
        <p:nvSpPr>
          <p:cNvPr id="23757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6546574" y="1581150"/>
            <a:ext cx="4121426" cy="3714750"/>
          </a:xfrm>
        </p:spPr>
        <p:txBody>
          <a:bodyPr/>
          <a:lstStyle/>
          <a:p>
            <a:pPr marL="0" indent="0" eaLnBrk="1" hangingPunct="1">
              <a:buSzPct val="100000"/>
              <a:buNone/>
            </a:pPr>
            <a:r>
              <a:rPr lang="en-US" altLang="en-US" sz="3200" dirty="0"/>
              <a:t>       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2</a:t>
            </a:r>
          </a:p>
          <a:p>
            <a:pPr algn="ctr" eaLnBrk="1" hangingPunct="1">
              <a:buSzPct val="100000"/>
              <a:buFont typeface="Wingdings" panose="05000000000000000000" pitchFamily="2" charset="2"/>
              <a:buChar char="v"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Activity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Nutrition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Medications</a:t>
            </a:r>
          </a:p>
        </p:txBody>
      </p:sp>
    </p:spTree>
    <p:extLst>
      <p:ext uri="{BB962C8B-B14F-4D97-AF65-F5344CB8AC3E}">
        <p14:creationId xmlns:p14="http://schemas.microsoft.com/office/powerpoint/2010/main" val="1456441745"/>
      </p:ext>
    </p:extLst>
  </p:cSld>
  <p:clrMapOvr>
    <a:masterClrMapping/>
  </p:clrMapOvr>
  <p:transition spd="slow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8914" y="410817"/>
            <a:ext cx="7130616" cy="74307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Treatment of type 1 DM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600" y="1436914"/>
            <a:ext cx="10629900" cy="4811485"/>
          </a:xfrm>
        </p:spPr>
        <p:txBody>
          <a:bodyPr>
            <a:normAutofit/>
          </a:bodyPr>
          <a:lstStyle/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INSULIN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Insufficient insulin replacement leads to onset of diabetic ketoacidosis much quicker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treated with oral agents or any agents designed to stimulate the pancreas to release insulin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usually associated with insulin resistance, therefore the doses of insulin are usually lower 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Risk of hypoglycemia is higher than in Type 2 diabetes</a:t>
            </a:r>
          </a:p>
        </p:txBody>
      </p:sp>
    </p:spTree>
    <p:extLst>
      <p:ext uri="{BB962C8B-B14F-4D97-AF65-F5344CB8AC3E}">
        <p14:creationId xmlns:p14="http://schemas.microsoft.com/office/powerpoint/2010/main" val="26508633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Medical Nutrition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5878" y="1600200"/>
            <a:ext cx="8133522" cy="4953000"/>
          </a:xfrm>
        </p:spPr>
        <p:txBody>
          <a:bodyPr>
            <a:normAutofit/>
          </a:bodyPr>
          <a:lstStyle/>
          <a:p>
            <a:pPr lvl="0" algn="ctr" fontAlgn="base">
              <a:lnSpc>
                <a:spcPct val="90000"/>
              </a:lnSpc>
              <a:spcAft>
                <a:spcPct val="0"/>
              </a:spcAft>
              <a:buClr>
                <a:srgbClr val="3333CC"/>
              </a:buClr>
              <a:buSzPct val="60000"/>
              <a:buNone/>
            </a:pPr>
            <a:r>
              <a:rPr lang="en-US" sz="28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 Position Statement: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333CC"/>
              </a:buClr>
              <a:buSzPct val="60000"/>
              <a:buNone/>
            </a:pPr>
            <a:endParaRPr lang="en-US" sz="2800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333CC"/>
              </a:buClr>
              <a:buSzPct val="60000"/>
              <a:buNone/>
            </a:pPr>
            <a:r>
              <a:rPr lang="en-US" sz="2800" b="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Individuals who have pre-diabetes or diabetes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333CC"/>
              </a:buClr>
              <a:buSzPct val="60000"/>
              <a:buNone/>
            </a:pPr>
            <a:r>
              <a:rPr lang="en-US" sz="2800" b="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should receive individualized MNT as needed 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333CC"/>
              </a:buClr>
              <a:buSzPct val="60000"/>
              <a:buNone/>
            </a:pPr>
            <a:r>
              <a:rPr lang="en-US" sz="2800" b="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achieve treatment goals, preferably provided 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333CC"/>
              </a:buClr>
              <a:buSzPct val="60000"/>
              <a:buNone/>
            </a:pPr>
            <a:r>
              <a:rPr lang="en-US" sz="2800" b="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a registered dietitian familiar with the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  <a:buClr>
                <a:srgbClr val="3333CC"/>
              </a:buClr>
              <a:buSzPct val="60000"/>
              <a:buNone/>
            </a:pPr>
            <a:r>
              <a:rPr lang="en-US" sz="2800" b="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components of diabetes MNT</a:t>
            </a:r>
          </a:p>
        </p:txBody>
      </p:sp>
    </p:spTree>
    <p:extLst>
      <p:ext uri="{BB962C8B-B14F-4D97-AF65-F5344CB8AC3E}">
        <p14:creationId xmlns:p14="http://schemas.microsoft.com/office/powerpoint/2010/main" val="8200700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843" y="331304"/>
            <a:ext cx="10124661" cy="964096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Goals of Medical Nutrition Therapy (MNT)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6122" y="2209800"/>
            <a:ext cx="6983895" cy="4343400"/>
          </a:xfrm>
        </p:spPr>
        <p:txBody>
          <a:bodyPr>
            <a:normAutofit/>
          </a:bodyPr>
          <a:lstStyle/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Achieve and maintain:</a:t>
            </a:r>
          </a:p>
          <a:p>
            <a:pPr marL="971550" lvl="1" indent="-514350"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en-US" sz="28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blood glucose </a:t>
            </a:r>
          </a:p>
          <a:p>
            <a:pPr marL="971550" lvl="1" indent="-514350"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en-US" sz="28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lipid and lipoprotein profile </a:t>
            </a:r>
          </a:p>
          <a:p>
            <a:pPr marL="971550" lvl="1" indent="-514350"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en-US" sz="28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blood pressure levels</a:t>
            </a:r>
          </a:p>
          <a:p>
            <a:pPr defTabSz="457200">
              <a:buSzPct val="100000"/>
              <a:buFont typeface="Wingdings" panose="05000000000000000000" pitchFamily="2" charset="2"/>
              <a:buChar char="v"/>
            </a:pPr>
            <a:r>
              <a:rPr lang="en-US" sz="28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 prevent, or delay chronic complications</a:t>
            </a:r>
          </a:p>
          <a:p>
            <a:pPr defTabSz="457200">
              <a:buSzPct val="100000"/>
              <a:buFont typeface="Wingdings" panose="05000000000000000000" pitchFamily="2" charset="2"/>
              <a:buChar char="v"/>
            </a:pPr>
            <a:r>
              <a:rPr lang="en-US" sz="28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Individualize nutrition needs</a:t>
            </a:r>
          </a:p>
          <a:p>
            <a:pPr defTabSz="457200">
              <a:buSzPct val="100000"/>
              <a:buFont typeface="Wingdings" panose="05000000000000000000" pitchFamily="2" charset="2"/>
              <a:buChar char="v"/>
            </a:pPr>
            <a:r>
              <a:rPr lang="en-US" sz="28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Maintain pleasure of eating</a:t>
            </a:r>
          </a:p>
          <a:p>
            <a:pPr marL="0" indent="0" defTabSz="457200">
              <a:buClr>
                <a:srgbClr val="B20837"/>
              </a:buClr>
              <a:buNone/>
            </a:pPr>
            <a:endParaRPr lang="en-US" sz="2500" b="0" dirty="0">
              <a:solidFill>
                <a:srgbClr val="9BBB59">
                  <a:lumMod val="75000"/>
                </a:srgbClr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5788227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vert="horz" lIns="92075" tIns="46038" rIns="92075" bIns="46038" rtlCol="0" anchor="ctr">
            <a:normAutofit/>
          </a:bodyPr>
          <a:lstStyle/>
          <a:p>
            <a:pPr algn="ctr" eaLnBrk="1" hangingPunct="1"/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A, B, C’s of Eating with Diabetes</a:t>
            </a:r>
          </a:p>
        </p:txBody>
      </p:sp>
      <p:pic>
        <p:nvPicPr>
          <p:cNvPr id="159748" name="Picture 4" descr="j0286866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133601"/>
            <a:ext cx="3733800" cy="2744253"/>
          </a:xfrm>
        </p:spPr>
      </p:pic>
      <p:sp>
        <p:nvSpPr>
          <p:cNvPr id="15974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667500" y="2017713"/>
            <a:ext cx="3811588" cy="4114800"/>
          </a:xfrm>
          <a:noFill/>
        </p:spPr>
        <p:txBody>
          <a:bodyPr vert="horz" lIns="92075" tIns="46038" rIns="92075" bIns="46038" rtlCol="0">
            <a:normAutofit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en-US" sz="2800" dirty="0"/>
              <a:t>	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Amount</a:t>
            </a:r>
          </a:p>
          <a:p>
            <a:pPr eaLnBrk="1" hangingPunct="1">
              <a:buFont typeface="Wingdings" pitchFamily="2" charset="2"/>
              <a:buNone/>
            </a:pP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Balance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Carbohydrate</a:t>
            </a:r>
          </a:p>
          <a:p>
            <a:pPr eaLnBrk="1" hangingPunct="1"/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6759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://www.defeatdiabetes.org/images/Varie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74676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71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8962" name="Object 4"/>
          <p:cNvGraphicFramePr>
            <a:graphicFrameLocks noChangeAspect="1"/>
          </p:cNvGraphicFramePr>
          <p:nvPr/>
        </p:nvGraphicFramePr>
        <p:xfrm>
          <a:off x="1752600" y="3176"/>
          <a:ext cx="8686800" cy="685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5" name="Acrobat Document" r:id="rId4" imgW="8910000" imgH="6885000" progId="AcroExch.Document.7">
                  <p:embed/>
                </p:oleObj>
              </mc:Choice>
              <mc:Fallback>
                <p:oleObj name="Acrobat Document" r:id="rId4" imgW="8910000" imgH="6885000" progId="AcroExch.Document.7">
                  <p:embed/>
                  <p:pic>
                    <p:nvPicPr>
                      <p:cNvPr id="16896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176"/>
                        <a:ext cx="8686800" cy="685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31577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8053" y="350838"/>
            <a:ext cx="10149924" cy="9715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Amount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43200" y="2362200"/>
            <a:ext cx="4982817" cy="3124200"/>
          </a:xfrm>
        </p:spPr>
        <p:txBody>
          <a:bodyPr/>
          <a:lstStyle/>
          <a:p>
            <a:pPr eaLnBrk="1" hangingPunct="1">
              <a:buSzPct val="100000"/>
              <a:buFont typeface="Wingdings" pitchFamily="2" charset="2"/>
              <a:buChar char="v"/>
            </a:pPr>
            <a:r>
              <a:rPr lang="en-US" b="1" dirty="0"/>
              <a:t> </a:t>
            </a: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Portion sizes of food</a:t>
            </a:r>
          </a:p>
          <a:p>
            <a:pPr eaLnBrk="1" hangingPunct="1">
              <a:buSzPct val="100000"/>
              <a:buFont typeface="Wingdings" pitchFamily="2" charset="2"/>
              <a:buChar char="v"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Amount of carbohydrate </a:t>
            </a:r>
          </a:p>
          <a:p>
            <a:pPr eaLnBrk="1" hangingPunct="1">
              <a:buSzPct val="100000"/>
              <a:buFont typeface="Wingdings" pitchFamily="2" charset="2"/>
              <a:buChar char="v"/>
            </a:pPr>
            <a:r>
              <a:rPr lang="en-US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Patient education suggestions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None/>
            </a:pPr>
            <a:r>
              <a:rPr lang="en-US" sz="1600" dirty="0">
                <a:solidFill>
                  <a:schemeClr val="tx1"/>
                </a:solidFill>
              </a:rPr>
              <a:t>      </a:t>
            </a:r>
            <a:endParaRPr lang="en-US" sz="1800" dirty="0">
              <a:solidFill>
                <a:schemeClr val="tx1"/>
              </a:solidFill>
            </a:endParaRPr>
          </a:p>
        </p:txBody>
      </p:sp>
      <p:graphicFrame>
        <p:nvGraphicFramePr>
          <p:cNvPr id="160772" name="Object 4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7670800" y="3041650"/>
          <a:ext cx="2133600" cy="199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01" name="Clip" r:id="rId4" imgW="2133600" imgH="1991762" progId="">
                  <p:embed/>
                </p:oleObj>
              </mc:Choice>
              <mc:Fallback>
                <p:oleObj name="Clip" r:id="rId4" imgW="2133600" imgH="1991762" progId="">
                  <p:embed/>
                  <p:pic>
                    <p:nvPicPr>
                      <p:cNvPr id="160772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0800" y="3041650"/>
                        <a:ext cx="2133600" cy="199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9546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8" name="Group 10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sp>
          <p:nvSpPr>
            <p:cNvPr id="2052" name="Rectangle 4"/>
            <p:cNvSpPr>
              <a:spLocks noChangeArrowheads="1"/>
            </p:cNvSpPr>
            <p:nvPr/>
          </p:nvSpPr>
          <p:spPr bwMode="auto">
            <a:xfrm>
              <a:off x="0" y="3744"/>
              <a:ext cx="5760" cy="576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7D9EA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5760" cy="624"/>
            </a:xfrm>
            <a:prstGeom prst="rect">
              <a:avLst/>
            </a:prstGeom>
            <a:gradFill rotWithShape="1">
              <a:gsLst>
                <a:gs pos="0">
                  <a:srgbClr val="7D9EAF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2057" name="Picture 9" descr="nrend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3744"/>
              <a:ext cx="1632" cy="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1981200" y="457201"/>
            <a:ext cx="81486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Figure 1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>
                <a:solidFill>
                  <a:srgbClr val="211D1E"/>
                </a:solidFill>
              </a:rPr>
              <a:t>Global projections for the diabetes epidemic: 2010–2030</a:t>
            </a:r>
          </a:p>
        </p:txBody>
      </p:sp>
      <p:sp>
        <p:nvSpPr>
          <p:cNvPr id="2104" name="Text Box 56"/>
          <p:cNvSpPr txBox="1">
            <a:spLocks noChangeArrowheads="1"/>
          </p:cNvSpPr>
          <p:nvPr/>
        </p:nvSpPr>
        <p:spPr bwMode="auto">
          <a:xfrm>
            <a:off x="2438400" y="5410201"/>
            <a:ext cx="7162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211D1E"/>
                </a:solidFill>
              </a:rPr>
              <a:t>Chen, L. </a:t>
            </a:r>
            <a:r>
              <a:rPr lang="en-US" altLang="en-US" sz="1200" i="1">
                <a:solidFill>
                  <a:srgbClr val="211D1E"/>
                </a:solidFill>
              </a:rPr>
              <a:t>et al. </a:t>
            </a:r>
            <a:r>
              <a:rPr lang="en-GB" altLang="en-US" sz="1200">
                <a:solidFill>
                  <a:srgbClr val="000000"/>
                </a:solidFill>
              </a:rPr>
              <a:t>(2011) </a:t>
            </a:r>
            <a:r>
              <a:rPr lang="en-US" altLang="en-US" sz="1200">
                <a:solidFill>
                  <a:srgbClr val="211D1E"/>
                </a:solidFill>
              </a:rPr>
              <a:t>The worldwide epidemiology of type 2 diabetes mellitus—present and future perspectives</a:t>
            </a:r>
            <a:endParaRPr lang="en-US" altLang="en-US" sz="1200">
              <a:solidFill>
                <a:srgbClr val="000000"/>
              </a:solidFill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>
                <a:solidFill>
                  <a:srgbClr val="000000"/>
                </a:solidFill>
              </a:rPr>
              <a:t>Nat. Rev. Endocrinol.</a:t>
            </a:r>
            <a:r>
              <a:rPr lang="en-US" altLang="en-US" sz="1200">
                <a:solidFill>
                  <a:srgbClr val="000000"/>
                </a:solidFill>
              </a:rPr>
              <a:t> doi:10.1038/nrendo.2011.183</a:t>
            </a:r>
          </a:p>
        </p:txBody>
      </p:sp>
      <p:pic>
        <p:nvPicPr>
          <p:cNvPr id="2129" name="Picture 81" descr="nren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8" y="823915"/>
            <a:ext cx="10344727" cy="511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1405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Eating Less and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Lovin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It:</a:t>
            </a:r>
          </a:p>
        </p:txBody>
      </p:sp>
      <p:sp>
        <p:nvSpPr>
          <p:cNvPr id="506883" name="Rectangle 3"/>
          <p:cNvSpPr>
            <a:spLocks noGrp="1" noChangeArrowheads="1"/>
          </p:cNvSpPr>
          <p:nvPr>
            <p:ph idx="1"/>
          </p:nvPr>
        </p:nvSpPr>
        <p:spPr>
          <a:xfrm>
            <a:off x="2173357" y="2133600"/>
            <a:ext cx="7351643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Cook less.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Eat in courses.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Eat s-l-o-w-l-y : 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 fork down between bites</a:t>
            </a:r>
            <a:endParaRPr lang="en-US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Serve plates from the stove, making seconds available for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vegs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salads.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Keep measuring cups handy.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Portion sizes of food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</p:txBody>
      </p:sp>
      <p:sp>
        <p:nvSpPr>
          <p:cNvPr id="164868" name="Text Box 4"/>
          <p:cNvSpPr txBox="1">
            <a:spLocks noChangeArrowheads="1"/>
          </p:cNvSpPr>
          <p:nvPr/>
        </p:nvSpPr>
        <p:spPr bwMode="auto">
          <a:xfrm>
            <a:off x="6705600" y="2133601"/>
            <a:ext cx="3124200" cy="103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</a:pPr>
            <a:endParaRPr lang="en-US" sz="2800">
              <a:solidFill>
                <a:srgbClr val="000000"/>
              </a:solidFill>
              <a:cs typeface="Times New Roman" pitchFamily="18" charset="0"/>
            </a:endParaRP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76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6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6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6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6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6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6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6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6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6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6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06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06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6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6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6883" grpId="0" build="p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Eating Less and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Lovin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 It:</a:t>
            </a:r>
          </a:p>
        </p:txBody>
      </p:sp>
      <p:sp>
        <p:nvSpPr>
          <p:cNvPr id="507907" name="Rectangle 3"/>
          <p:cNvSpPr>
            <a:spLocks noGrp="1" noChangeArrowheads="1"/>
          </p:cNvSpPr>
          <p:nvPr>
            <p:ph idx="1"/>
          </p:nvPr>
        </p:nvSpPr>
        <p:spPr>
          <a:xfrm>
            <a:off x="1895061" y="2214563"/>
            <a:ext cx="8295861" cy="39179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SzPct val="100000"/>
              <a:buFont typeface="Wingdings" pitchFamily="2" charset="2"/>
              <a:buChar char="v"/>
            </a:pPr>
            <a:r>
              <a:rPr lang="en-US" sz="2800" dirty="0"/>
              <a:t> 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Find glass and bowls that hold one portion</a:t>
            </a:r>
          </a:p>
          <a:p>
            <a:pPr eaLnBrk="1" hangingPunct="1">
              <a:lnSpc>
                <a:spcPct val="90000"/>
              </a:lnSpc>
              <a:buSzPct val="100000"/>
              <a:buFont typeface="Wingdings" pitchFamily="2" charset="2"/>
              <a:buChar char="v"/>
            </a:pP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Share a dessert  (with 2-3 others!)</a:t>
            </a:r>
          </a:p>
          <a:p>
            <a:pPr eaLnBrk="1" hangingPunct="1">
              <a:lnSpc>
                <a:spcPct val="90000"/>
              </a:lnSpc>
              <a:buSzPct val="100000"/>
              <a:buFont typeface="Wingdings" pitchFamily="2" charset="2"/>
              <a:buChar char="v"/>
            </a:pP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Eat smaller more frequent meals to prevent getting too hungry</a:t>
            </a:r>
          </a:p>
          <a:p>
            <a:pPr eaLnBrk="1" hangingPunct="1">
              <a:lnSpc>
                <a:spcPct val="90000"/>
              </a:lnSpc>
              <a:buSzPct val="100000"/>
              <a:buFont typeface="Wingdings" pitchFamily="2" charset="2"/>
              <a:buChar char="v"/>
            </a:pP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Drink a large glass of water before meals</a:t>
            </a:r>
          </a:p>
          <a:p>
            <a:pPr eaLnBrk="1" hangingPunct="1">
              <a:lnSpc>
                <a:spcPct val="90000"/>
              </a:lnSpc>
              <a:buSzPct val="100000"/>
              <a:buFont typeface="Wingdings" pitchFamily="2" charset="2"/>
              <a:buChar char="v"/>
            </a:pP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Amount of carbohydrate at a meal or snack</a:t>
            </a:r>
          </a:p>
          <a:p>
            <a:pPr marL="0" indent="0">
              <a:lnSpc>
                <a:spcPct val="90000"/>
              </a:lnSpc>
              <a:buNone/>
            </a:pPr>
            <a:endParaRPr lang="en-US" sz="2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75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7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79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7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79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7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7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7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7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7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7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907" grpId="0" build="p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8"/>
          <p:cNvSpPr>
            <a:spLocks noChangeArrowheads="1"/>
          </p:cNvSpPr>
          <p:nvPr/>
        </p:nvSpPr>
        <p:spPr bwMode="auto">
          <a:xfrm>
            <a:off x="3429000" y="6172200"/>
            <a:ext cx="548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  <a:latin typeface="Calibri"/>
                <a:cs typeface="Times New Roman" pitchFamily="18" charset="0"/>
              </a:rPr>
              <a:t>Calorie Difference: 165 Calories</a:t>
            </a:r>
            <a:r>
              <a:rPr lang="en-US" sz="2400">
                <a:solidFill>
                  <a:srgbClr val="FF0000"/>
                </a:solidFill>
                <a:latin typeface="Calibri"/>
              </a:rPr>
              <a:t> </a:t>
            </a:r>
          </a:p>
        </p:txBody>
      </p:sp>
      <p:sp>
        <p:nvSpPr>
          <p:cNvPr id="329731" name="Rectangle 12"/>
          <p:cNvSpPr>
            <a:spLocks noChangeArrowheads="1"/>
          </p:cNvSpPr>
          <p:nvPr/>
        </p:nvSpPr>
        <p:spPr bwMode="auto">
          <a:xfrm>
            <a:off x="7391400" y="5410201"/>
            <a:ext cx="2057400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  <a:latin typeface="Calibri"/>
                <a:cs typeface="Times New Roman" pitchFamily="18" charset="0"/>
              </a:rPr>
              <a:t> 250 Calories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  <a:latin typeface="Calibri"/>
                <a:cs typeface="Times New Roman" pitchFamily="18" charset="0"/>
              </a:rPr>
              <a:t> 20 ounces</a:t>
            </a:r>
          </a:p>
        </p:txBody>
      </p:sp>
      <p:sp>
        <p:nvSpPr>
          <p:cNvPr id="329732" name="Text Box 28"/>
          <p:cNvSpPr txBox="1">
            <a:spLocks noChangeArrowheads="1"/>
          </p:cNvSpPr>
          <p:nvPr/>
        </p:nvSpPr>
        <p:spPr bwMode="auto">
          <a:xfrm>
            <a:off x="3124200" y="5410201"/>
            <a:ext cx="17859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85 Calories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6.5 ounces</a:t>
            </a:r>
          </a:p>
        </p:txBody>
      </p:sp>
      <p:pic>
        <p:nvPicPr>
          <p:cNvPr id="329733" name="Picture 29" descr="image of 6.5 oz so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 b="8000"/>
          <a:stretch>
            <a:fillRect/>
          </a:stretch>
        </p:blipFill>
        <p:spPr bwMode="auto">
          <a:xfrm>
            <a:off x="3352800" y="2552701"/>
            <a:ext cx="960438" cy="2513013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734" name="Picture 30" descr="image of 20 oz so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2362200"/>
            <a:ext cx="1147763" cy="28956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9735" name="Rectangle 31"/>
          <p:cNvSpPr>
            <a:spLocks noChangeArrowheads="1"/>
          </p:cNvSpPr>
          <p:nvPr/>
        </p:nvSpPr>
        <p:spPr bwMode="auto">
          <a:xfrm>
            <a:off x="2590800" y="954088"/>
            <a:ext cx="70104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tx2"/>
                </a:solidFill>
                <a:latin typeface="Calibri"/>
                <a:cs typeface="Times New Roman" pitchFamily="18" charset="0"/>
              </a:rPr>
              <a:t>SODA</a:t>
            </a:r>
            <a:endParaRPr lang="en-US" sz="2800" dirty="0">
              <a:solidFill>
                <a:schemeClr val="tx2"/>
              </a:solidFill>
              <a:latin typeface="Calibri"/>
            </a:endParaRPr>
          </a:p>
        </p:txBody>
      </p:sp>
      <p:sp>
        <p:nvSpPr>
          <p:cNvPr id="329736" name="Text Box 32"/>
          <p:cNvSpPr txBox="1">
            <a:spLocks noChangeArrowheads="1"/>
          </p:cNvSpPr>
          <p:nvPr/>
        </p:nvSpPr>
        <p:spPr bwMode="auto">
          <a:xfrm>
            <a:off x="2819400" y="1905000"/>
            <a:ext cx="224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Calibri" pitchFamily="34" charset="0"/>
              </a:rPr>
              <a:t>20 Years Ago</a:t>
            </a:r>
          </a:p>
        </p:txBody>
      </p:sp>
      <p:sp>
        <p:nvSpPr>
          <p:cNvPr id="329737" name="Text Box 33"/>
          <p:cNvSpPr txBox="1">
            <a:spLocks noChangeArrowheads="1"/>
          </p:cNvSpPr>
          <p:nvPr/>
        </p:nvSpPr>
        <p:spPr bwMode="auto">
          <a:xfrm>
            <a:off x="7086600" y="19050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Calibri" pitchFamily="34" charset="0"/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16587741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Picture 36" descr="IN00170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93813"/>
            <a:ext cx="51816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075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3239" y="5410201"/>
            <a:ext cx="46037" cy="61913"/>
          </a:xfrm>
        </p:spPr>
      </p:pic>
      <p:pic>
        <p:nvPicPr>
          <p:cNvPr id="330756" name="Picture 30" descr="image of a woman gardeni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6088" y="2667001"/>
            <a:ext cx="1617662" cy="1628775"/>
          </a:xfrm>
          <a:ln w="1905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330757" name="Rectangle 8"/>
          <p:cNvSpPr>
            <a:spLocks noChangeArrowheads="1"/>
          </p:cNvSpPr>
          <p:nvPr/>
        </p:nvSpPr>
        <p:spPr bwMode="auto">
          <a:xfrm>
            <a:off x="3089276" y="4976814"/>
            <a:ext cx="45307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/>
              </a:rPr>
              <a:t> </a:t>
            </a:r>
            <a:r>
              <a:rPr lang="en-US" b="1">
                <a:solidFill>
                  <a:srgbClr val="000000"/>
                </a:solidFill>
                <a:latin typeface="Calibri"/>
                <a:cs typeface="Arial" pitchFamily="34" charset="0"/>
              </a:rPr>
              <a:t>*You will need to work in the garden for 35 minutes to burn the additional 165 calories. Based on a 160-pound person</a:t>
            </a:r>
            <a:endParaRPr lang="en-US" sz="280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0758" name="Picture 28" descr="image of 20 oz sod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590800"/>
            <a:ext cx="666750" cy="167640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0759" name="Text Box 37"/>
          <p:cNvSpPr txBox="1">
            <a:spLocks noChangeArrowheads="1"/>
          </p:cNvSpPr>
          <p:nvPr/>
        </p:nvSpPr>
        <p:spPr bwMode="auto">
          <a:xfrm>
            <a:off x="675861" y="274638"/>
            <a:ext cx="103101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Maintaining a Healthy Weight is a Balancing Act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Calories In = Calories Out</a:t>
            </a:r>
          </a:p>
        </p:txBody>
      </p:sp>
    </p:spTree>
    <p:extLst>
      <p:ext uri="{BB962C8B-B14F-4D97-AF65-F5344CB8AC3E}">
        <p14:creationId xmlns:p14="http://schemas.microsoft.com/office/powerpoint/2010/main" val="7279586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Text Box 11"/>
          <p:cNvSpPr txBox="1">
            <a:spLocks noChangeArrowheads="1"/>
          </p:cNvSpPr>
          <p:nvPr/>
        </p:nvSpPr>
        <p:spPr bwMode="auto">
          <a:xfrm>
            <a:off x="7467600" y="5041901"/>
            <a:ext cx="1752600" cy="701675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00"/>
                </a:solidFill>
                <a:latin typeface="Calibri" pitchFamily="34" charset="0"/>
              </a:rPr>
              <a:t>610 Calories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FF00"/>
                </a:solidFill>
                <a:latin typeface="Calibri" pitchFamily="34" charset="0"/>
              </a:rPr>
              <a:t>6.9 ounces</a:t>
            </a:r>
          </a:p>
        </p:txBody>
      </p:sp>
      <p:sp>
        <p:nvSpPr>
          <p:cNvPr id="331779" name="Text Box 12"/>
          <p:cNvSpPr txBox="1">
            <a:spLocks noChangeArrowheads="1"/>
          </p:cNvSpPr>
          <p:nvPr/>
        </p:nvSpPr>
        <p:spPr bwMode="auto">
          <a:xfrm>
            <a:off x="2743200" y="60198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Calorie Difference: 400 Calories</a:t>
            </a:r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331780" name="Rectangle 30"/>
          <p:cNvSpPr>
            <a:spLocks noChangeArrowheads="1"/>
          </p:cNvSpPr>
          <p:nvPr/>
        </p:nvSpPr>
        <p:spPr bwMode="auto">
          <a:xfrm>
            <a:off x="2590800" y="490330"/>
            <a:ext cx="7010400" cy="64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FRENCH FRIES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1781" name="Text Box 31"/>
          <p:cNvSpPr txBox="1">
            <a:spLocks noChangeArrowheads="1"/>
          </p:cNvSpPr>
          <p:nvPr/>
        </p:nvSpPr>
        <p:spPr bwMode="auto">
          <a:xfrm>
            <a:off x="2819400" y="2209800"/>
            <a:ext cx="2241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Calibri" pitchFamily="34" charset="0"/>
              </a:rPr>
              <a:t>20 Years Ago</a:t>
            </a:r>
          </a:p>
        </p:txBody>
      </p:sp>
      <p:sp>
        <p:nvSpPr>
          <p:cNvPr id="331782" name="Text Box 32"/>
          <p:cNvSpPr txBox="1">
            <a:spLocks noChangeArrowheads="1"/>
          </p:cNvSpPr>
          <p:nvPr/>
        </p:nvSpPr>
        <p:spPr bwMode="auto">
          <a:xfrm>
            <a:off x="7010400" y="22098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Calibri" pitchFamily="34" charset="0"/>
              </a:rPr>
              <a:t>Today</a:t>
            </a:r>
          </a:p>
        </p:txBody>
      </p:sp>
      <p:sp>
        <p:nvSpPr>
          <p:cNvPr id="331783" name="Text Box 33"/>
          <p:cNvSpPr txBox="1">
            <a:spLocks noChangeArrowheads="1"/>
          </p:cNvSpPr>
          <p:nvPr/>
        </p:nvSpPr>
        <p:spPr bwMode="auto">
          <a:xfrm>
            <a:off x="3117850" y="5041900"/>
            <a:ext cx="17589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210 Calories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2.4 ounces</a:t>
            </a:r>
            <a:r>
              <a:rPr lang="en-US" sz="2400">
                <a:solidFill>
                  <a:srgbClr val="000000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331784" name="Picture 34" descr="image of 2.4 oz of fr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1" t="8556" r="8081" b="8556"/>
          <a:stretch>
            <a:fillRect/>
          </a:stretch>
        </p:blipFill>
        <p:spPr bwMode="auto">
          <a:xfrm>
            <a:off x="2990850" y="2971800"/>
            <a:ext cx="1898650" cy="177165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785" name="Picture 35" descr="image of 6.9 oz of fr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6" b="8556"/>
          <a:stretch>
            <a:fillRect/>
          </a:stretch>
        </p:blipFill>
        <p:spPr bwMode="auto">
          <a:xfrm>
            <a:off x="7010401" y="2971800"/>
            <a:ext cx="2263775" cy="177165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2786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29" descr="IN00170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539" y="1806921"/>
            <a:ext cx="5181600" cy="34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2803" name="Rectangle 9"/>
          <p:cNvSpPr>
            <a:spLocks noChangeArrowheads="1"/>
          </p:cNvSpPr>
          <p:nvPr/>
        </p:nvSpPr>
        <p:spPr bwMode="auto">
          <a:xfrm>
            <a:off x="3640139" y="5564189"/>
            <a:ext cx="35528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/>
              </a:rPr>
              <a:t>You will need to walk leisurely for one hour and 10 minutes  </a:t>
            </a:r>
            <a:r>
              <a:rPr lang="en-US" sz="1400" b="1">
                <a:solidFill>
                  <a:srgbClr val="000000"/>
                </a:solidFill>
                <a:latin typeface="Calibri"/>
                <a:cs typeface="Arial" pitchFamily="34" charset="0"/>
              </a:rPr>
              <a:t>*Based on 160-pound person</a:t>
            </a:r>
            <a:endParaRPr lang="en-US" sz="2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2804" name="AutoShape 10"/>
          <p:cNvSpPr>
            <a:spLocks noChangeArrowheads="1"/>
          </p:cNvSpPr>
          <p:nvPr/>
        </p:nvSpPr>
        <p:spPr bwMode="auto">
          <a:xfrm>
            <a:off x="1614488" y="5849938"/>
            <a:ext cx="914400" cy="914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713" y="10800"/>
                </a:moveTo>
                <a:cubicBezTo>
                  <a:pt x="3713" y="14714"/>
                  <a:pt x="6886" y="17887"/>
                  <a:pt x="10800" y="17887"/>
                </a:cubicBezTo>
                <a:cubicBezTo>
                  <a:pt x="14714" y="17887"/>
                  <a:pt x="17887" y="14714"/>
                  <a:pt x="17887" y="10800"/>
                </a:cubicBezTo>
                <a:cubicBezTo>
                  <a:pt x="17887" y="6886"/>
                  <a:pt x="14714" y="3713"/>
                  <a:pt x="10800" y="3713"/>
                </a:cubicBezTo>
                <a:cubicBezTo>
                  <a:pt x="6886" y="3713"/>
                  <a:pt x="3713" y="6886"/>
                  <a:pt x="3713" y="1080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ahoma" pitchFamily="34" charset="0"/>
            </a:endParaRPr>
          </a:p>
        </p:txBody>
      </p:sp>
      <p:pic>
        <p:nvPicPr>
          <p:cNvPr id="332805" name="Picture 17" descr="image of 6.9 oz of fr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6" b="8556"/>
          <a:stretch>
            <a:fillRect/>
          </a:stretch>
        </p:blipFill>
        <p:spPr bwMode="auto">
          <a:xfrm>
            <a:off x="3142630" y="2790620"/>
            <a:ext cx="2111375" cy="1652587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806" name="Picture 18" descr="image of a couple walk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30" y="2859157"/>
            <a:ext cx="1265238" cy="177165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2807" name="Text Box 30"/>
          <p:cNvSpPr txBox="1">
            <a:spLocks noChangeArrowheads="1"/>
          </p:cNvSpPr>
          <p:nvPr/>
        </p:nvSpPr>
        <p:spPr bwMode="auto">
          <a:xfrm>
            <a:off x="556591" y="692150"/>
            <a:ext cx="1023067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Maintaining a Healthy Weight is a Balancing Act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Calories In = Calories Out</a:t>
            </a:r>
          </a:p>
        </p:txBody>
      </p:sp>
    </p:spTree>
    <p:extLst>
      <p:ext uri="{BB962C8B-B14F-4D97-AF65-F5344CB8AC3E}">
        <p14:creationId xmlns:p14="http://schemas.microsoft.com/office/powerpoint/2010/main" val="22526126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Text Box 7"/>
          <p:cNvSpPr txBox="1">
            <a:spLocks noChangeArrowheads="1"/>
          </p:cNvSpPr>
          <p:nvPr/>
        </p:nvSpPr>
        <p:spPr bwMode="auto">
          <a:xfrm>
            <a:off x="3810001" y="5486400"/>
            <a:ext cx="3490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Calorie Difference: 257 calories</a:t>
            </a:r>
            <a:endParaRPr lang="en-US" sz="24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33827" name="Text Box 16"/>
          <p:cNvSpPr txBox="1">
            <a:spLocks noChangeArrowheads="1"/>
          </p:cNvSpPr>
          <p:nvPr/>
        </p:nvSpPr>
        <p:spPr bwMode="auto">
          <a:xfrm>
            <a:off x="6705600" y="4708526"/>
            <a:ext cx="2286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590 calories</a:t>
            </a:r>
            <a:r>
              <a:rPr lang="en-US" sz="2000" b="1">
                <a:solidFill>
                  <a:srgbClr val="FF0000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333828" name="Rectangle 29"/>
          <p:cNvSpPr>
            <a:spLocks noChangeArrowheads="1"/>
          </p:cNvSpPr>
          <p:nvPr/>
        </p:nvSpPr>
        <p:spPr bwMode="auto">
          <a:xfrm>
            <a:off x="2514600" y="821636"/>
            <a:ext cx="7086600" cy="66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CHEESEBURGER</a:t>
            </a:r>
            <a:endParaRPr lang="en-US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3829" name="Rectangle 30"/>
          <p:cNvSpPr>
            <a:spLocks noChangeArrowheads="1"/>
          </p:cNvSpPr>
          <p:nvPr/>
        </p:nvSpPr>
        <p:spPr bwMode="auto">
          <a:xfrm>
            <a:off x="2705100" y="22860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Calibri"/>
              </a:rPr>
              <a:t>20 Years Ago</a:t>
            </a:r>
          </a:p>
        </p:txBody>
      </p:sp>
      <p:sp>
        <p:nvSpPr>
          <p:cNvPr id="333830" name="Rectangle 31"/>
          <p:cNvSpPr>
            <a:spLocks noChangeArrowheads="1"/>
          </p:cNvSpPr>
          <p:nvPr/>
        </p:nvSpPr>
        <p:spPr bwMode="auto">
          <a:xfrm>
            <a:off x="6705600" y="22098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Calibri"/>
              </a:rPr>
              <a:t>Today</a:t>
            </a:r>
          </a:p>
        </p:txBody>
      </p:sp>
      <p:pic>
        <p:nvPicPr>
          <p:cNvPr id="333831" name="Picture 32" descr="image of small bur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3" t="22472" r="20203" b="22472"/>
          <a:stretch>
            <a:fillRect/>
          </a:stretch>
        </p:blipFill>
        <p:spPr bwMode="auto">
          <a:xfrm>
            <a:off x="3186114" y="3071814"/>
            <a:ext cx="1476375" cy="1227137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832" name="Picture 33" descr="image of bur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2873376"/>
            <a:ext cx="2251075" cy="1622425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3833" name="Rectangle 34"/>
          <p:cNvSpPr>
            <a:spLocks noChangeArrowheads="1"/>
          </p:cNvSpPr>
          <p:nvPr/>
        </p:nvSpPr>
        <p:spPr bwMode="auto">
          <a:xfrm>
            <a:off x="2667000" y="4708526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333 calories</a:t>
            </a:r>
          </a:p>
        </p:txBody>
      </p:sp>
    </p:spTree>
    <p:extLst>
      <p:ext uri="{BB962C8B-B14F-4D97-AF65-F5344CB8AC3E}">
        <p14:creationId xmlns:p14="http://schemas.microsoft.com/office/powerpoint/2010/main" val="2208731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0" name="Picture 19" descr="image of a woman lifting weights 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852" y="2594423"/>
            <a:ext cx="1190625" cy="1628775"/>
          </a:xfrm>
          <a:ln w="190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334851" name="Picture 26" descr="IN00170_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4261" y="1541877"/>
            <a:ext cx="5181600" cy="3497262"/>
          </a:xfrm>
        </p:spPr>
      </p:pic>
      <p:sp>
        <p:nvSpPr>
          <p:cNvPr id="334852" name="Text Box 27"/>
          <p:cNvSpPr txBox="1">
            <a:spLocks noChangeArrowheads="1"/>
          </p:cNvSpPr>
          <p:nvPr/>
        </p:nvSpPr>
        <p:spPr bwMode="auto">
          <a:xfrm>
            <a:off x="556591" y="431801"/>
            <a:ext cx="1003189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Maintaining a Healthy Weight is a Balancing Act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Calories In = Calories Out</a:t>
            </a:r>
          </a:p>
        </p:txBody>
      </p:sp>
      <p:sp>
        <p:nvSpPr>
          <p:cNvPr id="334853" name="Rectangle 8"/>
          <p:cNvSpPr>
            <a:spLocks noChangeArrowheads="1"/>
          </p:cNvSpPr>
          <p:nvPr/>
        </p:nvSpPr>
        <p:spPr bwMode="auto">
          <a:xfrm>
            <a:off x="2216151" y="5368926"/>
            <a:ext cx="6988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/>
              </a:rPr>
              <a:t>You will need to lift weights for one hour and thirty minutes to burn the additional 257 calories </a:t>
            </a:r>
            <a:r>
              <a:rPr lang="en-US" sz="1400" b="1">
                <a:solidFill>
                  <a:srgbClr val="000000"/>
                </a:solidFill>
                <a:latin typeface="Calibri"/>
                <a:cs typeface="Arial" pitchFamily="34" charset="0"/>
              </a:rPr>
              <a:t>*Based on 130-pound person</a:t>
            </a:r>
            <a:endParaRPr lang="en-US" sz="280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4854" name="Picture 17" descr="image of burg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463" y="2954339"/>
            <a:ext cx="1905000" cy="1374775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4940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7"/>
          <p:cNvSpPr>
            <a:spLocks noChangeArrowheads="1"/>
          </p:cNvSpPr>
          <p:nvPr/>
        </p:nvSpPr>
        <p:spPr bwMode="auto">
          <a:xfrm>
            <a:off x="2819400" y="4708526"/>
            <a:ext cx="2514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140 calories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/>
                <a:cs typeface="Times New Roman" pitchFamily="18" charset="0"/>
              </a:rPr>
              <a:t>3-inch diameter </a:t>
            </a:r>
          </a:p>
        </p:txBody>
      </p:sp>
      <p:sp>
        <p:nvSpPr>
          <p:cNvPr id="335875" name="Text Box 8"/>
          <p:cNvSpPr txBox="1">
            <a:spLocks noChangeArrowheads="1"/>
          </p:cNvSpPr>
          <p:nvPr/>
        </p:nvSpPr>
        <p:spPr bwMode="auto">
          <a:xfrm>
            <a:off x="3048000" y="5775326"/>
            <a:ext cx="594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Calorie Difference: 210 calories</a:t>
            </a:r>
            <a:endParaRPr lang="en-US" sz="24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35876" name="Rectangle 13"/>
          <p:cNvSpPr>
            <a:spLocks noChangeArrowheads="1"/>
          </p:cNvSpPr>
          <p:nvPr/>
        </p:nvSpPr>
        <p:spPr bwMode="auto">
          <a:xfrm>
            <a:off x="6934200" y="4708526"/>
            <a:ext cx="2362200" cy="701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  <a:latin typeface="Calibri"/>
                <a:cs typeface="Times New Roman" pitchFamily="18" charset="0"/>
              </a:rPr>
              <a:t>350 calories</a:t>
            </a:r>
            <a:r>
              <a:rPr lang="en-US" sz="2000" b="1">
                <a:solidFill>
                  <a:srgbClr val="FF0000"/>
                </a:solidFill>
                <a:latin typeface="Calibri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0000"/>
                </a:solidFill>
                <a:latin typeface="Calibri"/>
                <a:cs typeface="Times New Roman" pitchFamily="18" charset="0"/>
              </a:rPr>
              <a:t>6-inch diamete</a:t>
            </a:r>
            <a:r>
              <a:rPr lang="en-US" sz="2000">
                <a:solidFill>
                  <a:srgbClr val="FF0000"/>
                </a:solidFill>
                <a:latin typeface="Calibri"/>
                <a:cs typeface="Times New Roman" pitchFamily="18" charset="0"/>
              </a:rPr>
              <a:t>r</a:t>
            </a:r>
          </a:p>
        </p:txBody>
      </p:sp>
      <p:sp>
        <p:nvSpPr>
          <p:cNvPr id="335877" name="Rectangle 37"/>
          <p:cNvSpPr>
            <a:spLocks noGrp="1" noChangeArrowheads="1"/>
          </p:cNvSpPr>
          <p:nvPr>
            <p:ph type="title"/>
          </p:nvPr>
        </p:nvSpPr>
        <p:spPr>
          <a:xfrm>
            <a:off x="4134678" y="569843"/>
            <a:ext cx="3485322" cy="503583"/>
          </a:xfrm>
        </p:spPr>
        <p:txBody>
          <a:bodyPr anchor="t">
            <a:normAutofit/>
          </a:bodyPr>
          <a:lstStyle/>
          <a:p>
            <a:pPr algn="ctr" eaLnBrk="1" hangingPunct="1"/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BAGEL </a:t>
            </a:r>
          </a:p>
        </p:txBody>
      </p:sp>
      <p:pic>
        <p:nvPicPr>
          <p:cNvPr id="335878" name="Picture 3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350" y="3682277"/>
            <a:ext cx="266737" cy="361809"/>
          </a:xfrm>
        </p:spPr>
      </p:pic>
      <p:sp>
        <p:nvSpPr>
          <p:cNvPr id="335879" name="Rectangle 39"/>
          <p:cNvSpPr>
            <a:spLocks noChangeArrowheads="1"/>
          </p:cNvSpPr>
          <p:nvPr/>
        </p:nvSpPr>
        <p:spPr bwMode="auto">
          <a:xfrm>
            <a:off x="2819400" y="18288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Calibri"/>
              </a:rPr>
              <a:t>20 Years Ago</a:t>
            </a:r>
          </a:p>
        </p:txBody>
      </p:sp>
      <p:sp>
        <p:nvSpPr>
          <p:cNvPr id="335880" name="Rectangle 40"/>
          <p:cNvSpPr>
            <a:spLocks noChangeArrowheads="1"/>
          </p:cNvSpPr>
          <p:nvPr/>
        </p:nvSpPr>
        <p:spPr bwMode="auto">
          <a:xfrm>
            <a:off x="6934200" y="19050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Calibri"/>
              </a:rPr>
              <a:t>Today</a:t>
            </a:r>
          </a:p>
        </p:txBody>
      </p:sp>
      <p:pic>
        <p:nvPicPr>
          <p:cNvPr id="335881" name="Picture 41" descr="image of 3-inch bag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2438400"/>
            <a:ext cx="2263775" cy="188595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882" name="Picture 42" descr="image of 6-inch bag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2438400"/>
            <a:ext cx="2263775" cy="1885950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8914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9" name="Picture 31" descr="IN00170_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4349" y="1502121"/>
            <a:ext cx="5181600" cy="3497262"/>
          </a:xfrm>
        </p:spPr>
      </p:pic>
      <p:sp>
        <p:nvSpPr>
          <p:cNvPr id="336900" name="Rectangle 8"/>
          <p:cNvSpPr>
            <a:spLocks noChangeArrowheads="1"/>
          </p:cNvSpPr>
          <p:nvPr/>
        </p:nvSpPr>
        <p:spPr bwMode="auto">
          <a:xfrm>
            <a:off x="2528889" y="5499101"/>
            <a:ext cx="6962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Calibri"/>
              </a:rPr>
              <a:t> If you rake leaves for 50 minutes you will burn the additional 210 calories </a:t>
            </a:r>
            <a:r>
              <a:rPr lang="en-US" sz="1400" b="1">
                <a:solidFill>
                  <a:srgbClr val="000000"/>
                </a:solidFill>
                <a:latin typeface="Calibri"/>
                <a:cs typeface="Arial" pitchFamily="34" charset="0"/>
              </a:rPr>
              <a:t>*Based on 130-pound person</a:t>
            </a:r>
            <a:endParaRPr lang="en-US" sz="2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6901" name="AutoShape 10"/>
          <p:cNvSpPr>
            <a:spLocks noChangeArrowheads="1"/>
          </p:cNvSpPr>
          <p:nvPr/>
        </p:nvSpPr>
        <p:spPr bwMode="auto">
          <a:xfrm>
            <a:off x="1614488" y="5849938"/>
            <a:ext cx="914400" cy="914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713" y="10800"/>
                </a:moveTo>
                <a:cubicBezTo>
                  <a:pt x="3713" y="14714"/>
                  <a:pt x="6886" y="17887"/>
                  <a:pt x="10800" y="17887"/>
                </a:cubicBezTo>
                <a:cubicBezTo>
                  <a:pt x="14714" y="17887"/>
                  <a:pt x="17887" y="14714"/>
                  <a:pt x="17887" y="10800"/>
                </a:cubicBezTo>
                <a:cubicBezTo>
                  <a:pt x="17887" y="6886"/>
                  <a:pt x="14714" y="3713"/>
                  <a:pt x="10800" y="3713"/>
                </a:cubicBezTo>
                <a:cubicBezTo>
                  <a:pt x="6886" y="3713"/>
                  <a:pt x="3713" y="6886"/>
                  <a:pt x="3713" y="1080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ahoma" pitchFamily="34" charset="0"/>
            </a:endParaRPr>
          </a:p>
        </p:txBody>
      </p:sp>
      <p:pic>
        <p:nvPicPr>
          <p:cNvPr id="336902" name="Picture 23" descr="image of woman raking leav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463" y="2968626"/>
            <a:ext cx="1752600" cy="1374775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6903" name="Text Box 27"/>
          <p:cNvSpPr txBox="1">
            <a:spLocks noChangeArrowheads="1"/>
          </p:cNvSpPr>
          <p:nvPr/>
        </p:nvSpPr>
        <p:spPr bwMode="auto">
          <a:xfrm>
            <a:off x="384313" y="496889"/>
            <a:ext cx="1090653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Maintaining a Healthy Weight is a Balancing Act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Calories In = Calories Out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D9FBE8F-09B9-46AE-9C39-4A5B9B5278F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5"/>
          <a:stretch>
            <a:fillRect/>
          </a:stretch>
        </p:blipFill>
        <p:spPr>
          <a:xfrm>
            <a:off x="3600753" y="2514352"/>
            <a:ext cx="192040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64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AFF84C-CFB3-4BEA-A16E-A89BE17F2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Complication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30AC2E-E807-4BA8-91FE-76A6E3536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1722" y="2305878"/>
            <a:ext cx="8909878" cy="4150485"/>
          </a:xfrm>
        </p:spPr>
        <p:txBody>
          <a:bodyPr/>
          <a:lstStyle/>
          <a:p>
            <a:pPr marL="342900" lvl="0" indent="-342900" eaLnBrk="1" hangingPunct="1">
              <a:spcBef>
                <a:spcPct val="20000"/>
              </a:spcBef>
              <a:buSzTx/>
              <a:buFont typeface="Wingdings" pitchFamily="2" charset="2"/>
              <a:buChar char="v"/>
              <a:defRPr/>
            </a:pPr>
            <a:r>
              <a:rPr lang="en-US" alt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 with nervous system damage</a:t>
            </a:r>
          </a:p>
          <a:p>
            <a:pPr marL="342900" lvl="0" indent="-342900" eaLnBrk="1" hangingPunct="1">
              <a:spcBef>
                <a:spcPct val="20000"/>
              </a:spcBef>
              <a:buSzTx/>
              <a:buFont typeface="Wingdings" pitchFamily="2" charset="2"/>
              <a:buChar char="v"/>
              <a:defRPr/>
            </a:pPr>
            <a:r>
              <a:rPr lang="en-US" alt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Leading cause of preventable blindness</a:t>
            </a:r>
          </a:p>
          <a:p>
            <a:pPr marL="342900" lvl="0" indent="-342900" eaLnBrk="1" hangingPunct="1">
              <a:spcBef>
                <a:spcPct val="20000"/>
              </a:spcBef>
              <a:buSzTx/>
              <a:buFont typeface="Wingdings" pitchFamily="2" charset="2"/>
              <a:buChar char="v"/>
              <a:defRPr/>
            </a:pPr>
            <a:r>
              <a:rPr lang="en-US" alt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&gt;60% of non-traumatic lower limp amputations</a:t>
            </a:r>
          </a:p>
          <a:p>
            <a:pPr marL="342900" lvl="0" indent="-342900" eaLnBrk="1" hangingPunct="1">
              <a:spcBef>
                <a:spcPct val="20000"/>
              </a:spcBef>
              <a:buSzTx/>
              <a:buFont typeface="Wingdings" pitchFamily="2" charset="2"/>
              <a:buChar char="v"/>
              <a:defRPr/>
            </a:pPr>
            <a:r>
              <a:rPr lang="en-US" alt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Heart Disease and Stroke account for 65% of deaths</a:t>
            </a:r>
          </a:p>
          <a:p>
            <a:pPr marL="342900" lvl="0" indent="-342900" eaLnBrk="1" hangingPunct="1">
              <a:spcBef>
                <a:spcPct val="20000"/>
              </a:spcBef>
              <a:buSzTx/>
              <a:buFont typeface="Wingdings" pitchFamily="2" charset="2"/>
              <a:buChar char="v"/>
              <a:defRPr/>
            </a:pPr>
            <a:r>
              <a:rPr lang="en-US" alt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Risk of stroke is 2-4 times higher</a:t>
            </a:r>
          </a:p>
          <a:p>
            <a:pPr marL="342900" lvl="0" indent="-342900" eaLnBrk="1" hangingPunct="1">
              <a:spcBef>
                <a:spcPct val="20000"/>
              </a:spcBef>
              <a:buSzTx/>
              <a:buFont typeface="Wingdings" pitchFamily="2" charset="2"/>
              <a:buChar char="v"/>
              <a:defRPr/>
            </a:pPr>
            <a:r>
              <a:rPr lang="en-US" alt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73% have high blood pressure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880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2013" y="274639"/>
            <a:ext cx="7956550" cy="65722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Balance</a:t>
            </a:r>
          </a:p>
        </p:txBody>
      </p:sp>
      <p:sp>
        <p:nvSpPr>
          <p:cNvPr id="33894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066801"/>
            <a:ext cx="8229600" cy="5059363"/>
          </a:xfrm>
        </p:spPr>
        <p:txBody>
          <a:bodyPr/>
          <a:lstStyle/>
          <a:p>
            <a:pPr eaLnBrk="1" hangingPunct="1">
              <a:buClr>
                <a:schemeClr val="accent2"/>
              </a:buClr>
              <a:buSzPct val="100000"/>
              <a:buFont typeface="Wingdings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 distribution throughout day</a:t>
            </a:r>
          </a:p>
          <a:p>
            <a:pPr eaLnBrk="1" hangingPunct="1">
              <a:buClr>
                <a:schemeClr val="accent2"/>
              </a:buClr>
              <a:buSzPct val="100000"/>
              <a:buFont typeface="Wingdings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Balance of carbohydrate and non-carbohydrate foods at meals</a:t>
            </a:r>
          </a:p>
          <a:p>
            <a:pPr eaLnBrk="1" hangingPunct="1">
              <a:buClr>
                <a:schemeClr val="accent2"/>
              </a:buClr>
              <a:buSzPct val="100000"/>
              <a:buFont typeface="Wingdings" pitchFamily="2" charset="2"/>
              <a:buChar char="v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Balance insulin/nutrition needs</a:t>
            </a:r>
          </a:p>
          <a:p>
            <a:pPr eaLnBrk="1" hangingPunct="1">
              <a:buClr>
                <a:schemeClr val="accent2"/>
              </a:buClr>
              <a:buFont typeface="Wingdings" pitchFamily="2" charset="2"/>
              <a:buChar char="v"/>
            </a:pPr>
            <a:endParaRPr lang="en-US" b="1" dirty="0"/>
          </a:p>
        </p:txBody>
      </p:sp>
      <p:pic>
        <p:nvPicPr>
          <p:cNvPr id="3389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657601"/>
            <a:ext cx="342900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949" name="Rectangle 5"/>
          <p:cNvSpPr>
            <a:spLocks noChangeArrowheads="1"/>
          </p:cNvSpPr>
          <p:nvPr/>
        </p:nvSpPr>
        <p:spPr bwMode="auto">
          <a:xfrm>
            <a:off x="1828800" y="3657601"/>
            <a:ext cx="1352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/>
              </a:rPr>
              <a:t>Calories in</a:t>
            </a:r>
          </a:p>
        </p:txBody>
      </p:sp>
      <p:sp>
        <p:nvSpPr>
          <p:cNvPr id="338950" name="Rectangle 6"/>
          <p:cNvSpPr>
            <a:spLocks noChangeArrowheads="1"/>
          </p:cNvSpPr>
          <p:nvPr/>
        </p:nvSpPr>
        <p:spPr bwMode="auto">
          <a:xfrm>
            <a:off x="4038600" y="3657600"/>
            <a:ext cx="1517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/>
              </a:rPr>
              <a:t>Calories out</a:t>
            </a:r>
          </a:p>
        </p:txBody>
      </p:sp>
      <p:sp>
        <p:nvSpPr>
          <p:cNvPr id="338951" name="Rectangle 7"/>
          <p:cNvSpPr>
            <a:spLocks noChangeArrowheads="1"/>
          </p:cNvSpPr>
          <p:nvPr/>
        </p:nvSpPr>
        <p:spPr bwMode="auto">
          <a:xfrm>
            <a:off x="2667001" y="6248400"/>
            <a:ext cx="1916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/>
              </a:rPr>
              <a:t>Maintain weight</a:t>
            </a:r>
          </a:p>
        </p:txBody>
      </p:sp>
      <p:pic>
        <p:nvPicPr>
          <p:cNvPr id="33895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124200"/>
            <a:ext cx="40386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953" name="Rectangle 9"/>
          <p:cNvSpPr>
            <a:spLocks noChangeArrowheads="1"/>
          </p:cNvSpPr>
          <p:nvPr/>
        </p:nvSpPr>
        <p:spPr bwMode="auto">
          <a:xfrm>
            <a:off x="5867400" y="5562600"/>
            <a:ext cx="1365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/>
              </a:rPr>
              <a:t>Calories in</a:t>
            </a:r>
          </a:p>
        </p:txBody>
      </p:sp>
      <p:sp>
        <p:nvSpPr>
          <p:cNvPr id="338954" name="Rectangle 10"/>
          <p:cNvSpPr>
            <a:spLocks noChangeArrowheads="1"/>
          </p:cNvSpPr>
          <p:nvPr/>
        </p:nvSpPr>
        <p:spPr bwMode="auto">
          <a:xfrm>
            <a:off x="8839200" y="5105400"/>
            <a:ext cx="1517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/>
              </a:rPr>
              <a:t>Calories out</a:t>
            </a:r>
          </a:p>
        </p:txBody>
      </p:sp>
      <p:sp>
        <p:nvSpPr>
          <p:cNvPr id="338955" name="Rectangle 11"/>
          <p:cNvSpPr>
            <a:spLocks noChangeArrowheads="1"/>
          </p:cNvSpPr>
          <p:nvPr/>
        </p:nvSpPr>
        <p:spPr bwMode="auto">
          <a:xfrm>
            <a:off x="7467600" y="6248400"/>
            <a:ext cx="1517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"/>
              </a:rPr>
              <a:t>Lose weight</a:t>
            </a:r>
          </a:p>
        </p:txBody>
      </p:sp>
    </p:spTree>
    <p:extLst>
      <p:ext uri="{BB962C8B-B14F-4D97-AF65-F5344CB8AC3E}">
        <p14:creationId xmlns:p14="http://schemas.microsoft.com/office/powerpoint/2010/main" val="9790127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34509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212975"/>
            <a:ext cx="8229600" cy="39131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80 grams fat, 1400 calories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Need to walk 14 miles to burn all the calories</a:t>
            </a:r>
          </a:p>
        </p:txBody>
      </p:sp>
      <p:pic>
        <p:nvPicPr>
          <p:cNvPr id="345092" name="Picture 4" descr="108-0825_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887" y="228600"/>
            <a:ext cx="6480313" cy="440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87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no carb com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0"/>
            <a:ext cx="5170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1053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09" y="347180"/>
            <a:ext cx="9652000" cy="925029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Carbohydrate Counting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834" y="2358887"/>
            <a:ext cx="8242853" cy="4097476"/>
          </a:xfrm>
        </p:spPr>
        <p:txBody>
          <a:bodyPr>
            <a:normAutofit/>
          </a:bodyPr>
          <a:lstStyle/>
          <a:p>
            <a:pPr>
              <a:buSzPct val="100000"/>
              <a:buFont typeface="Wingdings" pitchFamily="2" charset="2"/>
              <a:buChar char="v"/>
            </a:pPr>
            <a:r>
              <a:rPr lang="en-US" sz="2400" b="0" dirty="0"/>
              <a:t> </a:t>
            </a: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count?</a:t>
            </a:r>
          </a:p>
          <a:p>
            <a:pPr>
              <a:buSzPct val="100000"/>
              <a:buFont typeface="Wingdings" pitchFamily="2" charset="2"/>
              <a:buChar char="v"/>
            </a:pP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Carbohydrates raise blood sugar </a:t>
            </a:r>
          </a:p>
          <a:p>
            <a:pPr>
              <a:buSzPct val="100000"/>
              <a:buFont typeface="Wingdings" pitchFamily="2" charset="2"/>
              <a:buChar char="v"/>
            </a:pP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Where is carbohydrate found?</a:t>
            </a:r>
          </a:p>
          <a:p>
            <a:pPr>
              <a:buSzPct val="100000"/>
              <a:buFont typeface="Wingdings" pitchFamily="2" charset="2"/>
              <a:buChar char="v"/>
            </a:pP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Most carbohydrate is in milk, fruit and starches</a:t>
            </a:r>
          </a:p>
          <a:p>
            <a:pPr>
              <a:buSzPct val="100000"/>
              <a:buFont typeface="Wingdings" pitchFamily="2" charset="2"/>
              <a:buChar char="v"/>
            </a:pP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Vegetables also contain carbohydrate </a:t>
            </a:r>
          </a:p>
          <a:p>
            <a:pPr>
              <a:buSzPct val="100000"/>
              <a:buFont typeface="Wingdings" pitchFamily="2" charset="2"/>
              <a:buChar char="v"/>
            </a:pPr>
            <a:r>
              <a:rPr lang="en-US" sz="2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Meats and fats contain very little carbohydrate by themselves</a:t>
            </a:r>
          </a:p>
        </p:txBody>
      </p:sp>
    </p:spTree>
    <p:extLst>
      <p:ext uri="{BB962C8B-B14F-4D97-AF65-F5344CB8AC3E}">
        <p14:creationId xmlns:p14="http://schemas.microsoft.com/office/powerpoint/2010/main" val="40817712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20675"/>
            <a:ext cx="9652000" cy="951534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Carb Facts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idx="1"/>
          </p:nvPr>
        </p:nvSpPr>
        <p:spPr>
          <a:xfrm>
            <a:off x="1245704" y="2199861"/>
            <a:ext cx="9233384" cy="4353340"/>
          </a:xfrm>
        </p:spPr>
        <p:txBody>
          <a:bodyPr/>
          <a:lstStyle/>
          <a:p>
            <a:pPr eaLnBrk="1" hangingPunct="1">
              <a:buSzPct val="100000"/>
              <a:buFont typeface="Wingdings" pitchFamily="2" charset="2"/>
              <a:buChar char="v"/>
            </a:pPr>
            <a:r>
              <a:rPr lang="en-US" sz="2800" dirty="0"/>
              <a:t> 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carbs break down into sugar about 2 hours after eating</a:t>
            </a:r>
          </a:p>
          <a:p>
            <a:pPr eaLnBrk="1" hangingPunct="1">
              <a:buSzPct val="100000"/>
              <a:buFont typeface="Wingdings" pitchFamily="2" charset="2"/>
              <a:buChar char="v"/>
            </a:pP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Two categories of carbs: simple and complex</a:t>
            </a:r>
          </a:p>
          <a:p>
            <a:pPr eaLnBrk="1" hangingPunct="1">
              <a:buSzPct val="100000"/>
              <a:buFont typeface="Wingdings" pitchFamily="2" charset="2"/>
              <a:buChar char="v"/>
            </a:pP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Simple carbs disaccharides</a:t>
            </a:r>
          </a:p>
          <a:p>
            <a:pPr eaLnBrk="1" hangingPunct="1">
              <a:buSzPct val="100000"/>
              <a:buFont typeface="Wingdings" pitchFamily="2" charset="2"/>
              <a:buChar char="v"/>
            </a:pP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Complex carbs are polysaccharides</a:t>
            </a:r>
          </a:p>
          <a:p>
            <a:pPr eaLnBrk="1" hangingPunct="1">
              <a:buSzPct val="100000"/>
              <a:buFont typeface="Wingdings" pitchFamily="2" charset="2"/>
              <a:buChar char="v"/>
            </a:pP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All carbs must be broken down to </a:t>
            </a:r>
            <a:r>
              <a:rPr lang="en-US" sz="2800" b="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monosaccharides</a:t>
            </a:r>
            <a:endParaRPr lang="en-US" sz="2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2748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77079" y="214313"/>
            <a:ext cx="9990898" cy="10033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Reading Food Labels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idx="1"/>
          </p:nvPr>
        </p:nvSpPr>
        <p:spPr>
          <a:xfrm>
            <a:off x="1245704" y="2239616"/>
            <a:ext cx="8905461" cy="2544419"/>
          </a:xfrm>
        </p:spPr>
        <p:txBody>
          <a:bodyPr/>
          <a:lstStyle/>
          <a:p>
            <a:pPr eaLnBrk="1" hangingPunct="1">
              <a:buSzPct val="100000"/>
              <a:buFont typeface="Wingdings" pitchFamily="2" charset="2"/>
              <a:buChar char="v"/>
            </a:pPr>
            <a:r>
              <a:rPr lang="en-US" sz="2800" dirty="0"/>
              <a:t> </a:t>
            </a:r>
            <a:r>
              <a:rPr lang="en-US" sz="28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free food is one with less than 20 cal. &amp; 5 gm carb/serv.  </a:t>
            </a:r>
          </a:p>
          <a:p>
            <a:pPr eaLnBrk="1" hangingPunct="1">
              <a:buSzPct val="100000"/>
              <a:buFont typeface="Wingdings" pitchFamily="2" charset="2"/>
              <a:buChar char="v"/>
            </a:pPr>
            <a:r>
              <a:rPr lang="en-US" sz="28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Sugar-free does not mean carbohydrate-free</a:t>
            </a:r>
          </a:p>
          <a:p>
            <a:pPr eaLnBrk="1" hangingPunct="1">
              <a:buSzPct val="100000"/>
              <a:buFont typeface="Wingdings" pitchFamily="2" charset="2"/>
              <a:buChar char="v"/>
            </a:pPr>
            <a:r>
              <a:rPr lang="en-US" sz="28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“No sugar added” may still be high in carbohydrate</a:t>
            </a:r>
          </a:p>
          <a:p>
            <a:pPr eaLnBrk="1" hangingPunct="1">
              <a:buSzPct val="100000"/>
              <a:buFont typeface="Wingdings" pitchFamily="2" charset="2"/>
              <a:buChar char="v"/>
            </a:pPr>
            <a:r>
              <a:rPr lang="en-US" sz="28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Fat-free foods can be higher in carb. </a:t>
            </a:r>
          </a:p>
        </p:txBody>
      </p:sp>
    </p:spTree>
    <p:extLst>
      <p:ext uri="{BB962C8B-B14F-4D97-AF65-F5344CB8AC3E}">
        <p14:creationId xmlns:p14="http://schemas.microsoft.com/office/powerpoint/2010/main" val="15363729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2548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Reading Food Labels</a:t>
            </a:r>
          </a:p>
        </p:txBody>
      </p:sp>
      <p:pic>
        <p:nvPicPr>
          <p:cNvPr id="192515" name="Picture 5" descr="Food Lab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017" y="1219200"/>
            <a:ext cx="583758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85105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E666C62-A5DD-4482-B01A-D26122FE9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7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277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39687" y="214313"/>
            <a:ext cx="9328289" cy="87236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 Body and Alcohol</a:t>
            </a:r>
          </a:p>
        </p:txBody>
      </p:sp>
      <p:sp>
        <p:nvSpPr>
          <p:cNvPr id="36659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709529"/>
            <a:ext cx="9652000" cy="474683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Within five minutes of having a drink, there's enough alcohol in </a:t>
            </a:r>
          </a:p>
          <a:p>
            <a:pPr marL="0" indent="0" eaLnBrk="1" hangingPunct="1">
              <a:lnSpc>
                <a:spcPct val="80000"/>
              </a:lnSpc>
              <a:buSzPct val="100000"/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      your blood to measure</a:t>
            </a:r>
          </a:p>
          <a:p>
            <a:pPr eaLnBrk="1" hangingPunct="1">
              <a:lnSpc>
                <a:spcPct val="8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Thirty to 90 minutes after having a drink, the alcohol in your  </a:t>
            </a:r>
          </a:p>
          <a:p>
            <a:pPr marL="0" indent="0" eaLnBrk="1" hangingPunct="1">
              <a:lnSpc>
                <a:spcPct val="80000"/>
              </a:lnSpc>
              <a:buSzPct val="100000"/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      bloodstream is at its highest</a:t>
            </a:r>
          </a:p>
          <a:p>
            <a:pPr eaLnBrk="1" hangingPunct="1">
              <a:lnSpc>
                <a:spcPct val="8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Stimulates liver to make triglycerides</a:t>
            </a:r>
          </a:p>
          <a:p>
            <a:pPr eaLnBrk="1" hangingPunct="1">
              <a:lnSpc>
                <a:spcPct val="8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It takes about 2 hours to metabolize </a:t>
            </a:r>
          </a:p>
          <a:p>
            <a:pPr lvl="0" eaLnBrk="1" hangingPunct="1">
              <a:lnSpc>
                <a:spcPct val="80000"/>
              </a:lnSpc>
              <a:buSzPct val="100000"/>
              <a:buFont typeface="Wingdings" pitchFamily="2" charset="2"/>
              <a:buChar char="v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Get ok from healthcare provider</a:t>
            </a:r>
          </a:p>
          <a:p>
            <a:pPr lvl="0" eaLnBrk="1" hangingPunct="1">
              <a:lnSpc>
                <a:spcPct val="80000"/>
              </a:lnSpc>
              <a:buSzPct val="100000"/>
              <a:buFont typeface="Wingdings" pitchFamily="2" charset="2"/>
              <a:buChar char="v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Moderation: 1 drink/day women, 2 drinks/day males</a:t>
            </a:r>
          </a:p>
          <a:p>
            <a:pPr lvl="0" eaLnBrk="1" hangingPunct="1">
              <a:lnSpc>
                <a:spcPct val="80000"/>
              </a:lnSpc>
              <a:buSzPct val="100000"/>
              <a:buFont typeface="Wingdings" pitchFamily="2" charset="2"/>
              <a:buChar char="v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Don’t eat or drink on an empty stomach</a:t>
            </a:r>
          </a:p>
          <a:p>
            <a:pPr lvl="0" eaLnBrk="1" hangingPunct="1">
              <a:lnSpc>
                <a:spcPct val="80000"/>
              </a:lnSpc>
              <a:buSzPct val="100000"/>
              <a:buFont typeface="Wingdings" pitchFamily="2" charset="2"/>
              <a:buChar char="v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Know how you react to alcohol</a:t>
            </a:r>
          </a:p>
          <a:p>
            <a:pPr eaLnBrk="1" hangingPunct="1">
              <a:lnSpc>
                <a:spcPct val="80000"/>
              </a:lnSpc>
              <a:buSzPct val="100000"/>
              <a:buFont typeface="Wingdings" panose="05000000000000000000" pitchFamily="2" charset="2"/>
              <a:buChar char="v"/>
            </a:pPr>
            <a:endParaRPr lang="en-US" sz="2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SzPct val="100000"/>
              <a:buFont typeface="Wingdings" panose="05000000000000000000" pitchFamily="2" charset="2"/>
              <a:buChar char="v"/>
            </a:pPr>
            <a:endParaRPr lang="en-US" sz="28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SzPct val="100000"/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287499016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8626" y="300038"/>
            <a:ext cx="9422296" cy="58785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Determine Your Total Daily Calories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495425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/>
              <a:t>___________ X ________ = _________</a:t>
            </a:r>
          </a:p>
          <a:p>
            <a:pPr eaLnBrk="1" hangingPunct="1">
              <a:buFontTx/>
              <a:buNone/>
            </a:pPr>
            <a:r>
              <a:rPr lang="en-US" sz="1800" dirty="0">
                <a:solidFill>
                  <a:srgbClr val="0C72AA"/>
                </a:solidFill>
              </a:rPr>
              <a:t>Current/Desired Weight             Activity Factor             Calories Per Day</a:t>
            </a:r>
            <a:endParaRPr lang="en-US" dirty="0">
              <a:solidFill>
                <a:srgbClr val="0C72AA"/>
              </a:solidFill>
            </a:endParaRPr>
          </a:p>
        </p:txBody>
      </p:sp>
      <p:sp>
        <p:nvSpPr>
          <p:cNvPr id="716804" name="Text Box 4"/>
          <p:cNvSpPr txBox="1">
            <a:spLocks noChangeArrowheads="1"/>
          </p:cNvSpPr>
          <p:nvPr/>
        </p:nvSpPr>
        <p:spPr bwMode="auto">
          <a:xfrm>
            <a:off x="2166938" y="1343025"/>
            <a:ext cx="74533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400" b="1" dirty="0">
                <a:solidFill>
                  <a:srgbClr val="333399"/>
                </a:solidFill>
                <a:latin typeface="Times New Roman" pitchFamily="18" charset="0"/>
              </a:rPr>
              <a:t>      </a:t>
            </a:r>
            <a:r>
              <a:rPr lang="en-US" sz="4400" b="1" dirty="0">
                <a:solidFill>
                  <a:srgbClr val="0B0D0D"/>
                </a:solidFill>
                <a:latin typeface="Times New Roman" pitchFamily="18" charset="0"/>
              </a:rPr>
              <a:t>140       14           1,960</a:t>
            </a:r>
            <a:r>
              <a:rPr lang="en-US" sz="4400" b="1" dirty="0">
                <a:solidFill>
                  <a:srgbClr val="333399"/>
                </a:solidFill>
                <a:latin typeface="Times New Roman" pitchFamily="18" charset="0"/>
              </a:rPr>
              <a:t>  </a:t>
            </a:r>
            <a:r>
              <a:rPr lang="en-US" sz="4400" dirty="0">
                <a:solidFill>
                  <a:srgbClr val="333399"/>
                </a:solidFill>
                <a:latin typeface="Times New Roman" pitchFamily="18" charset="0"/>
              </a:rPr>
              <a:t> </a:t>
            </a:r>
          </a:p>
        </p:txBody>
      </p:sp>
      <p:grpSp>
        <p:nvGrpSpPr>
          <p:cNvPr id="210949" name="Group 5"/>
          <p:cNvGrpSpPr>
            <a:grpSpLocks/>
          </p:cNvGrpSpPr>
          <p:nvPr/>
        </p:nvGrpSpPr>
        <p:grpSpPr bwMode="auto">
          <a:xfrm>
            <a:off x="3062288" y="2562225"/>
            <a:ext cx="6919912" cy="2571750"/>
            <a:chOff x="969" y="2208"/>
            <a:chExt cx="4359" cy="1620"/>
          </a:xfrm>
        </p:grpSpPr>
        <p:sp>
          <p:nvSpPr>
            <p:cNvPr id="210951" name="Text Box 6"/>
            <p:cNvSpPr txBox="1">
              <a:spLocks noChangeArrowheads="1"/>
            </p:cNvSpPr>
            <p:nvPr/>
          </p:nvSpPr>
          <p:spPr bwMode="auto">
            <a:xfrm>
              <a:off x="1008" y="2208"/>
              <a:ext cx="4320" cy="1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CC0066"/>
                  </a:solidFill>
                  <a:latin typeface="Arial" charset="0"/>
                </a:rPr>
                <a:t>Activity Factor	Female	Male</a:t>
              </a:r>
              <a:endParaRPr lang="en-US" sz="2400">
                <a:solidFill>
                  <a:srgbClr val="CC0066"/>
                </a:solidFill>
                <a:latin typeface="Arial" charset="0"/>
              </a:endParaRPr>
            </a:p>
            <a:p>
              <a:pPr defTabSz="9144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CC0066"/>
                  </a:solidFill>
                  <a:latin typeface="Arial" charset="0"/>
                </a:rPr>
                <a:t>Sedentary		   12		  13</a:t>
              </a:r>
            </a:p>
            <a:p>
              <a:pPr defTabSz="9144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CC0066"/>
                  </a:solidFill>
                  <a:latin typeface="Arial" charset="0"/>
                </a:rPr>
                <a:t>Light Active		   14		  15</a:t>
              </a:r>
            </a:p>
            <a:p>
              <a:pPr defTabSz="9144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CC0066"/>
                  </a:solidFill>
                  <a:latin typeface="Arial" charset="0"/>
                </a:rPr>
                <a:t>Active			   16		  17</a:t>
              </a:r>
            </a:p>
            <a:p>
              <a:pPr defTabSz="9144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CC0066"/>
                  </a:solidFill>
                  <a:latin typeface="Arial" charset="0"/>
                </a:rPr>
                <a:t>Very Active		   18		  20</a:t>
              </a:r>
            </a:p>
          </p:txBody>
        </p:sp>
        <p:grpSp>
          <p:nvGrpSpPr>
            <p:cNvPr id="210952" name="Group 7"/>
            <p:cNvGrpSpPr>
              <a:grpSpLocks/>
            </p:cNvGrpSpPr>
            <p:nvPr/>
          </p:nvGrpSpPr>
          <p:grpSpPr bwMode="auto">
            <a:xfrm>
              <a:off x="969" y="2496"/>
              <a:ext cx="3663" cy="1332"/>
              <a:chOff x="1044" y="2496"/>
              <a:chExt cx="3324" cy="1332"/>
            </a:xfrm>
          </p:grpSpPr>
          <p:sp>
            <p:nvSpPr>
              <p:cNvPr id="210953" name="Line 8"/>
              <p:cNvSpPr>
                <a:spLocks noChangeShapeType="1"/>
              </p:cNvSpPr>
              <p:nvPr/>
            </p:nvSpPr>
            <p:spPr bwMode="auto">
              <a:xfrm>
                <a:off x="1068" y="2496"/>
                <a:ext cx="3300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210954" name="Line 9"/>
              <p:cNvSpPr>
                <a:spLocks noChangeShapeType="1"/>
              </p:cNvSpPr>
              <p:nvPr/>
            </p:nvSpPr>
            <p:spPr bwMode="auto">
              <a:xfrm>
                <a:off x="1053" y="2820"/>
                <a:ext cx="3300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210955" name="Line 10"/>
              <p:cNvSpPr>
                <a:spLocks noChangeShapeType="1"/>
              </p:cNvSpPr>
              <p:nvPr/>
            </p:nvSpPr>
            <p:spPr bwMode="auto">
              <a:xfrm>
                <a:off x="1053" y="3156"/>
                <a:ext cx="3300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210956" name="Line 11"/>
              <p:cNvSpPr>
                <a:spLocks noChangeShapeType="1"/>
              </p:cNvSpPr>
              <p:nvPr/>
            </p:nvSpPr>
            <p:spPr bwMode="auto">
              <a:xfrm>
                <a:off x="1056" y="3492"/>
                <a:ext cx="3300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210957" name="Line 12"/>
              <p:cNvSpPr>
                <a:spLocks noChangeShapeType="1"/>
              </p:cNvSpPr>
              <p:nvPr/>
            </p:nvSpPr>
            <p:spPr bwMode="auto">
              <a:xfrm>
                <a:off x="1044" y="3828"/>
                <a:ext cx="3300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</p:grpSp>
      <p:pic>
        <p:nvPicPr>
          <p:cNvPr id="210950" name="Picture 1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4852988"/>
            <a:ext cx="6492875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14151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4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 of Diabetes</a:t>
            </a:r>
            <a:endParaRPr lang="en-US" alt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0835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1905000" y="2057400"/>
            <a:ext cx="3810000" cy="41148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122884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6553200" y="2017713"/>
            <a:ext cx="3712464" cy="411480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Every 24 Hours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Cases - 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&gt;5,000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Deaths - &gt;600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Amputations - </a:t>
            </a:r>
            <a:r>
              <a:rPr lang="en-US" alt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~200 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Kidney Failure - ~20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Blindness - ~60</a:t>
            </a:r>
          </a:p>
          <a:p>
            <a:pPr>
              <a:buFont typeface="Wingdings" panose="05000000000000000000" pitchFamily="2" charset="2"/>
              <a:buChar char="v"/>
              <a:defRPr/>
            </a:pPr>
            <a:endParaRPr lang="en-US" altLang="en-US" b="1" dirty="0"/>
          </a:p>
        </p:txBody>
      </p:sp>
      <p:pic>
        <p:nvPicPr>
          <p:cNvPr id="120837" name="Picture 8" descr="Graphic image of a time bo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14601"/>
            <a:ext cx="342900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071663"/>
      </p:ext>
    </p:extLst>
  </p:cSld>
  <p:clrMapOvr>
    <a:masterClrMapping/>
  </p:clrMapOvr>
  <p:transition spd="slow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6" name="Picture 2" descr="Photo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3" y="0"/>
            <a:ext cx="93319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1176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02364" y="320675"/>
            <a:ext cx="9559235" cy="792508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Nutrition, Activity and Diabetes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435" name="Rectangle 3"/>
          <p:cNvSpPr>
            <a:spLocks noGrp="1" noChangeArrowheads="1"/>
          </p:cNvSpPr>
          <p:nvPr>
            <p:ph idx="1"/>
          </p:nvPr>
        </p:nvSpPr>
        <p:spPr>
          <a:xfrm>
            <a:off x="993913" y="1722783"/>
            <a:ext cx="9448800" cy="4403381"/>
          </a:xfrm>
        </p:spPr>
        <p:txBody>
          <a:bodyPr>
            <a:normAutofit/>
          </a:bodyPr>
          <a:lstStyle/>
          <a:p>
            <a:pPr eaLnBrk="1" hangingPunct="1">
              <a:buSzPct val="100000"/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Utilize glucose effectively &amp; decrease risk of  Type 2 by 30%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v"/>
            </a:pP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Increase cell receptor sensitivity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v"/>
            </a:pP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Increase blood circulation &amp; decrease stroke risk by 30%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v"/>
            </a:pP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Relieve stress</a:t>
            </a:r>
          </a:p>
          <a:p>
            <a:pPr eaLnBrk="1" hangingPunct="1">
              <a:buSzPct val="100000"/>
              <a:buFont typeface="Wingdings" panose="05000000000000000000" pitchFamily="2" charset="2"/>
              <a:buChar char="v"/>
            </a:pP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Increase energy</a:t>
            </a:r>
          </a:p>
          <a:p>
            <a:pPr lvl="0">
              <a:buSzPct val="100000"/>
              <a:buFont typeface="Wingdings" pitchFamily="2" charset="2"/>
              <a:buChar char="v"/>
            </a:pP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Reduces risk of heart disease</a:t>
            </a:r>
          </a:p>
          <a:p>
            <a:pPr lvl="0">
              <a:buSzPct val="100000"/>
              <a:buFont typeface="Wingdings" pitchFamily="2" charset="2"/>
              <a:buChar char="v"/>
            </a:pPr>
            <a:r>
              <a:rPr lang="en-US" sz="2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Controls weight</a:t>
            </a:r>
          </a:p>
          <a:p>
            <a:pPr marL="0" lvl="0" indent="0">
              <a:buNone/>
            </a:pPr>
            <a:endParaRPr lang="en-US" sz="2800" b="0" dirty="0"/>
          </a:p>
          <a:p>
            <a:pPr eaLnBrk="1" hangingPunct="1">
              <a:buFont typeface="Wingdings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78489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Nutrition, Activity and Diabetes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600201"/>
            <a:ext cx="8991600" cy="5131903"/>
          </a:xfrm>
        </p:spPr>
        <p:txBody>
          <a:bodyPr>
            <a:normAutofit lnSpcReduction="10000"/>
          </a:bodyPr>
          <a:lstStyle/>
          <a:p>
            <a:pPr>
              <a:buSzPct val="100000"/>
              <a:buFont typeface="Wingdings" pitchFamily="2" charset="2"/>
              <a:buChar char="v"/>
            </a:pPr>
            <a:r>
              <a:rPr lang="en-US" dirty="0"/>
              <a:t> </a:t>
            </a: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 provider’s ok</a:t>
            </a:r>
          </a:p>
          <a:p>
            <a:pPr>
              <a:buSzPct val="100000"/>
              <a:buFont typeface="Wingdings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Cardio-strength-flexibility</a:t>
            </a:r>
          </a:p>
          <a:p>
            <a:pPr>
              <a:buSzPct val="100000"/>
              <a:buFont typeface="Wingdings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Match timing with meds/insulin</a:t>
            </a:r>
          </a:p>
          <a:p>
            <a:pPr>
              <a:buSzPct val="100000"/>
              <a:buFont typeface="Wingdings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Hypoglycemia can occur 12-16 hours post</a:t>
            </a:r>
          </a:p>
          <a:p>
            <a:pPr>
              <a:buSzPct val="100000"/>
              <a:buFont typeface="Wingdings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If running: no leg injections, lifting weights, no arm injections</a:t>
            </a:r>
          </a:p>
          <a:p>
            <a:pPr>
              <a:buSzPct val="100000"/>
              <a:buFont typeface="Wingdings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Don’t exercise if BS&gt;240 or ketones</a:t>
            </a:r>
          </a:p>
          <a:p>
            <a:pPr>
              <a:buSzPct val="100000"/>
              <a:buFont typeface="Wingdings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Start low, go slow</a:t>
            </a:r>
          </a:p>
          <a:p>
            <a:pPr>
              <a:buSzPct val="100000"/>
              <a:buFont typeface="Wingdings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Type 2, exercise past eating</a:t>
            </a:r>
          </a:p>
          <a:p>
            <a:pPr>
              <a:buSzPct val="100000"/>
              <a:buFont typeface="Wingdings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Don’t increase food to cover exercising</a:t>
            </a:r>
          </a:p>
          <a:p>
            <a:pPr>
              <a:buSzPct val="100000"/>
              <a:buFont typeface="Wingdings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Adjust meds</a:t>
            </a:r>
          </a:p>
          <a:p>
            <a:pPr>
              <a:buSzPct val="100000"/>
              <a:buFont typeface="Wingdings" pitchFamily="2" charset="2"/>
              <a:buChar char="v"/>
            </a:pPr>
            <a:r>
              <a:rPr lang="en-US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 prepared: testing, snacks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v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0881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82588"/>
            <a:ext cx="8142288" cy="989012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Patient Education: Activity</a:t>
            </a:r>
          </a:p>
        </p:txBody>
      </p:sp>
      <p:sp>
        <p:nvSpPr>
          <p:cNvPr id="449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91478" y="2239617"/>
            <a:ext cx="4623560" cy="4161183"/>
          </a:xfrm>
        </p:spPr>
        <p:txBody>
          <a:bodyPr/>
          <a:lstStyle/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altLang="en-US" sz="2800" dirty="0"/>
              <a:t>Patient education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Target:  150 minutes per week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 low, go slow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Consistent, </a:t>
            </a:r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regular</a:t>
            </a:r>
          </a:p>
          <a:p>
            <a:pPr lvl="1"/>
            <a:endParaRPr lang="en-US" altLang="en-US" sz="2400" dirty="0"/>
          </a:p>
        </p:txBody>
      </p:sp>
      <p:pic>
        <p:nvPicPr>
          <p:cNvPr id="449540" name="Picture 4" descr="bd06529_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83966" y="2107094"/>
            <a:ext cx="4224226" cy="3353025"/>
          </a:xfrm>
          <a:noFill/>
        </p:spPr>
      </p:pic>
    </p:spTree>
    <p:extLst>
      <p:ext uri="{BB962C8B-B14F-4D97-AF65-F5344CB8AC3E}">
        <p14:creationId xmlns:p14="http://schemas.microsoft.com/office/powerpoint/2010/main" val="2145599655"/>
      </p:ext>
    </p:extLst>
  </p:cSld>
  <p:clrMapOvr>
    <a:masterClrMapping/>
  </p:clrMapOvr>
  <p:transition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20675"/>
            <a:ext cx="9652000" cy="68649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Activity: Plan</a:t>
            </a:r>
          </a:p>
        </p:txBody>
      </p:sp>
      <p:sp>
        <p:nvSpPr>
          <p:cNvPr id="451587" name="Rectangle 3"/>
          <p:cNvSpPr>
            <a:spLocks noGrp="1" noChangeArrowheads="1"/>
          </p:cNvSpPr>
          <p:nvPr>
            <p:ph idx="1"/>
          </p:nvPr>
        </p:nvSpPr>
        <p:spPr>
          <a:xfrm>
            <a:off x="1921564" y="1484244"/>
            <a:ext cx="8557523" cy="4992758"/>
          </a:xfrm>
        </p:spPr>
        <p:txBody>
          <a:bodyPr/>
          <a:lstStyle/>
          <a:p>
            <a:pPr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800" dirty="0"/>
              <a:t>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 provider’s ok</a:t>
            </a:r>
          </a:p>
          <a:p>
            <a:pPr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Combo of strength, flexibility, cardio</a:t>
            </a:r>
          </a:p>
          <a:p>
            <a:pPr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Develop an activity plan: have fun, be realistic</a:t>
            </a:r>
          </a:p>
          <a:p>
            <a:pPr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safe:</a:t>
            </a:r>
          </a:p>
          <a:p>
            <a:pPr marL="0" indent="0">
              <a:lnSpc>
                <a:spcPct val="90000"/>
              </a:lnSpc>
              <a:buSzPct val="100000"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should be able to talk </a:t>
            </a:r>
          </a:p>
          <a:p>
            <a:pPr marL="0" indent="0">
              <a:lnSpc>
                <a:spcPct val="90000"/>
              </a:lnSpc>
              <a:buSzPct val="100000"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warm up and cool down</a:t>
            </a:r>
          </a:p>
          <a:p>
            <a:pPr marL="0" indent="0">
              <a:lnSpc>
                <a:spcPct val="90000"/>
              </a:lnSpc>
              <a:buSzPct val="100000"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medical ID and low BS treatment</a:t>
            </a:r>
          </a:p>
          <a:p>
            <a:pPr marL="0" indent="0">
              <a:lnSpc>
                <a:spcPct val="90000"/>
              </a:lnSpc>
              <a:buSzPct val="100000"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have a partner or tell someone your plan</a:t>
            </a:r>
          </a:p>
          <a:p>
            <a:pPr marL="0" indent="0">
              <a:lnSpc>
                <a:spcPct val="90000"/>
              </a:lnSpc>
              <a:buSzPct val="100000"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stop activity and discuss with provider if pain</a:t>
            </a:r>
          </a:p>
        </p:txBody>
      </p:sp>
    </p:spTree>
    <p:extLst>
      <p:ext uri="{BB962C8B-B14F-4D97-AF65-F5344CB8AC3E}">
        <p14:creationId xmlns:p14="http://schemas.microsoft.com/office/powerpoint/2010/main" val="3417556669"/>
      </p:ext>
    </p:extLst>
  </p:cSld>
  <p:clrMapOvr>
    <a:masterClrMapping/>
  </p:clrMapOvr>
  <p:transition spd="slow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www.defeatdiabetes.org/images/garner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191" y="569844"/>
            <a:ext cx="8153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77732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20675"/>
            <a:ext cx="9652000" cy="752751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Activity Ideas</a:t>
            </a:r>
          </a:p>
        </p:txBody>
      </p:sp>
      <p:sp>
        <p:nvSpPr>
          <p:cNvPr id="457731" name="Rectangle 3"/>
          <p:cNvSpPr>
            <a:spLocks noGrp="1" noChangeArrowheads="1"/>
          </p:cNvSpPr>
          <p:nvPr>
            <p:ph idx="1"/>
          </p:nvPr>
        </p:nvSpPr>
        <p:spPr>
          <a:xfrm>
            <a:off x="1941443" y="1722783"/>
            <a:ext cx="7467600" cy="4764295"/>
          </a:xfrm>
        </p:spPr>
        <p:txBody>
          <a:bodyPr/>
          <a:lstStyle/>
          <a:p>
            <a:pPr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dirty="0"/>
              <a:t>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 N Be Fit</a:t>
            </a:r>
          </a:p>
          <a:p>
            <a:pPr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Strides</a:t>
            </a:r>
          </a:p>
          <a:p>
            <a:pPr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Gym</a:t>
            </a:r>
          </a:p>
          <a:p>
            <a:pPr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Silver Sneakers</a:t>
            </a:r>
          </a:p>
          <a:p>
            <a:pPr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Swimming/water activities</a:t>
            </a:r>
          </a:p>
          <a:p>
            <a:pPr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Mall Walking</a:t>
            </a:r>
          </a:p>
          <a:p>
            <a:pPr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Exercise Tapes</a:t>
            </a:r>
          </a:p>
          <a:p>
            <a:pPr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FITT: Frequency, Intensity, Type, Time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59307633"/>
      </p:ext>
    </p:extLst>
  </p:cSld>
  <p:clrMapOvr>
    <a:masterClrMapping/>
  </p:clrMapOvr>
  <p:transition spd="slow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www.defeatdiabetes.org/images/300%20Buff%20San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"/>
            <a:ext cx="76962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17428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D5FA457-9BF6-4FB2-8A17-10771B529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" y="424069"/>
            <a:ext cx="11039965" cy="669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3945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20040"/>
            <a:ext cx="9656064" cy="660621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Sick Day Management</a:t>
            </a:r>
          </a:p>
        </p:txBody>
      </p:sp>
      <p:sp>
        <p:nvSpPr>
          <p:cNvPr id="724996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6639339" y="1600201"/>
            <a:ext cx="3472070" cy="4525963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SzPct val="100000"/>
              <a:buNone/>
            </a:pPr>
            <a:r>
              <a:rPr lang="en-US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Call if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Illness continues without improvement</a:t>
            </a:r>
          </a:p>
          <a:p>
            <a:pPr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 &gt;100</a:t>
            </a:r>
          </a:p>
          <a:p>
            <a:pPr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Vomiting/diarrhea &gt;4hr</a:t>
            </a:r>
          </a:p>
          <a:p>
            <a:pPr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 to lg ketones</a:t>
            </a:r>
          </a:p>
          <a:p>
            <a:pPr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BS &lt;60 &gt;240</a:t>
            </a:r>
          </a:p>
          <a:p>
            <a:pPr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S/S DKA</a:t>
            </a:r>
          </a:p>
          <a:p>
            <a:pPr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Illness &gt;24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hr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SzPct val="100000"/>
              <a:buFont typeface="Wingdings" panose="05000000000000000000" pitchFamily="2" charset="2"/>
              <a:buChar char="v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Unsure what to do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A6CD99DD-913D-44B7-91DA-140C10C19C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2888974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</a:t>
            </a:r>
          </a:p>
          <a:p>
            <a:pPr>
              <a:buSzPct val="100000"/>
              <a:buFont typeface="Wingdings" panose="05000000000000000000" pitchFamily="2" charset="2"/>
              <a:buChar char="v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Sick day box</a:t>
            </a:r>
          </a:p>
          <a:p>
            <a:pPr marL="0" indent="0">
              <a:buSzPct val="100000"/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soda crackers</a:t>
            </a:r>
          </a:p>
          <a:p>
            <a:pPr marL="0" indent="0">
              <a:buSzPct val="100000"/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small can juice</a:t>
            </a:r>
          </a:p>
          <a:p>
            <a:pPr marL="0" indent="0">
              <a:buSzPct val="100000"/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can soup</a:t>
            </a:r>
          </a:p>
          <a:p>
            <a:pPr marL="0" indent="0">
              <a:buSzPct val="100000"/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otter pops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6F5421-FE32-447A-81A3-3B0B54BF8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708" y="1897970"/>
            <a:ext cx="2786113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018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3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7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2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3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4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1237</TotalTime>
  <Words>3478</Words>
  <Application>Microsoft Office PowerPoint</Application>
  <PresentationFormat>Widescreen</PresentationFormat>
  <Paragraphs>939</Paragraphs>
  <Slides>128</Slides>
  <Notes>95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128</vt:i4>
      </vt:variant>
    </vt:vector>
  </HeadingPairs>
  <TitlesOfParts>
    <vt:vector size="155" baseType="lpstr">
      <vt:lpstr>MS PGothic</vt:lpstr>
      <vt:lpstr>MS PGothic</vt:lpstr>
      <vt:lpstr>SimSun</vt:lpstr>
      <vt:lpstr>Arial</vt:lpstr>
      <vt:lpstr>Calibri</vt:lpstr>
      <vt:lpstr>Courier New</vt:lpstr>
      <vt:lpstr>Garamond</vt:lpstr>
      <vt:lpstr>Symbol</vt:lpstr>
      <vt:lpstr>Tahoma</vt:lpstr>
      <vt:lpstr>Times</vt:lpstr>
      <vt:lpstr>Times New Roman</vt:lpstr>
      <vt:lpstr>Trebuchet MS</vt:lpstr>
      <vt:lpstr>Wingdings</vt:lpstr>
      <vt:lpstr>Wingdings 2</vt:lpstr>
      <vt:lpstr>2_Opulent</vt:lpstr>
      <vt:lpstr>3_Opulent</vt:lpstr>
      <vt:lpstr>1_Default Design</vt:lpstr>
      <vt:lpstr>5_Opulent</vt:lpstr>
      <vt:lpstr>13_Default Design</vt:lpstr>
      <vt:lpstr>17_Default Design</vt:lpstr>
      <vt:lpstr>Opulent</vt:lpstr>
      <vt:lpstr>7_Default Design</vt:lpstr>
      <vt:lpstr>Default Design</vt:lpstr>
      <vt:lpstr>Office Theme</vt:lpstr>
      <vt:lpstr>Clip</vt:lpstr>
      <vt:lpstr>Slide</vt:lpstr>
      <vt:lpstr>Acrobat Document</vt:lpstr>
      <vt:lpstr>Diabetes: the highs and the lows</vt:lpstr>
      <vt:lpstr>Objectives</vt:lpstr>
      <vt:lpstr>STATISTICS</vt:lpstr>
      <vt:lpstr>Impact of Diabetes</vt:lpstr>
      <vt:lpstr>PowerPoint Presentation</vt:lpstr>
      <vt:lpstr>PowerPoint Presentation</vt:lpstr>
      <vt:lpstr>PowerPoint Presentation</vt:lpstr>
      <vt:lpstr>Complication Statistics</vt:lpstr>
      <vt:lpstr>Impact of Diabetes</vt:lpstr>
      <vt:lpstr>Classification of Diabetes</vt:lpstr>
      <vt:lpstr>Diagnosis of Diabetes </vt:lpstr>
      <vt:lpstr>HbA1c: the blood test with a memory</vt:lpstr>
      <vt:lpstr>THE “DOUGHNUT” ANALOGY</vt:lpstr>
      <vt:lpstr>PowerPoint Presentation</vt:lpstr>
      <vt:lpstr>PowerPoint Presentation</vt:lpstr>
      <vt:lpstr>Patient Education</vt:lpstr>
      <vt:lpstr> “Pooped-out Pancreas”</vt:lpstr>
      <vt:lpstr>“Leaky Liver”</vt:lpstr>
      <vt:lpstr>“Stubborn Cells”</vt:lpstr>
      <vt:lpstr>RISK FACTORS</vt:lpstr>
      <vt:lpstr>Clinical Manifestations</vt:lpstr>
      <vt:lpstr>Metabolic Syndrome: Diagnosis</vt:lpstr>
      <vt:lpstr>Definitions of Metabolic Syndrome</vt:lpstr>
      <vt:lpstr>Pathology of TYPE 1</vt:lpstr>
      <vt:lpstr>PowerPoint Presentation</vt:lpstr>
      <vt:lpstr>PowerPoint Presentation</vt:lpstr>
      <vt:lpstr>Role of Hormones that reduce blood glucose </vt:lpstr>
      <vt:lpstr>Role of Hormones that increase blood glucose</vt:lpstr>
      <vt:lpstr>Complications of Diabetes</vt:lpstr>
      <vt:lpstr>Diabetes Ketoacidosis (DKA)</vt:lpstr>
      <vt:lpstr>Hyperglycemia Hypersomolar non-ketoic syndrome HHNS </vt:lpstr>
      <vt:lpstr>Diagnosis Criteria for DKA/HHS</vt:lpstr>
      <vt:lpstr>Hypoglycemic Symptoms</vt:lpstr>
      <vt:lpstr>Hypoglycemia</vt:lpstr>
      <vt:lpstr>CAUSES OF HYPOGLYCEMIA</vt:lpstr>
      <vt:lpstr>Treatment of Hypoglycemia</vt:lpstr>
      <vt:lpstr>Chronic Complications of Diabetes</vt:lpstr>
      <vt:lpstr>PowerPoint Presentation</vt:lpstr>
      <vt:lpstr>PowerPoint Presentation</vt:lpstr>
      <vt:lpstr>Retinopathy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Peripheral Neuropathy Signs and Symptoms</vt:lpstr>
      <vt:lpstr>PowerPoint Presentation</vt:lpstr>
      <vt:lpstr>PowerPoint Presentation</vt:lpstr>
      <vt:lpstr>Autonomic Neuropathy: S/S</vt:lpstr>
      <vt:lpstr>How Common is ED?</vt:lpstr>
      <vt:lpstr>Macrovasular Complications</vt:lpstr>
      <vt:lpstr>Cardiometabolic Risk - Graphic</vt:lpstr>
      <vt:lpstr>PowerPoint Presentation</vt:lpstr>
      <vt:lpstr>PowerPoint Presentation</vt:lpstr>
      <vt:lpstr>Diabetes and Depression</vt:lpstr>
      <vt:lpstr>Diabetes and Depression: S/S</vt:lpstr>
      <vt:lpstr>Diabetes and Depression: Suggestions</vt:lpstr>
      <vt:lpstr> </vt:lpstr>
      <vt:lpstr>Guidelines for Glycemic, BP, &amp; Lipid Control  </vt:lpstr>
      <vt:lpstr>Treatment of Diabetes</vt:lpstr>
      <vt:lpstr>Treatment of type 1 DM</vt:lpstr>
      <vt:lpstr>Medical Nutrition Therapy</vt:lpstr>
      <vt:lpstr>Goals of Medical Nutrition Therapy (MNT) </vt:lpstr>
      <vt:lpstr>The A, B, C’s of Eating with Diabetes</vt:lpstr>
      <vt:lpstr>PowerPoint Presentation</vt:lpstr>
      <vt:lpstr>PowerPoint Presentation</vt:lpstr>
      <vt:lpstr>Amount</vt:lpstr>
      <vt:lpstr>Eating Less and Lovin It:</vt:lpstr>
      <vt:lpstr>Eating Less and Lovin’ It: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BAGEL </vt:lpstr>
      <vt:lpstr>PowerPoint Presentation</vt:lpstr>
      <vt:lpstr>Balance</vt:lpstr>
      <vt:lpstr>PowerPoint Presentation</vt:lpstr>
      <vt:lpstr>PowerPoint Presentation</vt:lpstr>
      <vt:lpstr>Carbohydrate Counting</vt:lpstr>
      <vt:lpstr>Carb Facts</vt:lpstr>
      <vt:lpstr>Reading Food Labels</vt:lpstr>
      <vt:lpstr>Reading Food Labels</vt:lpstr>
      <vt:lpstr>PowerPoint Presentation</vt:lpstr>
      <vt:lpstr>Your Body and Alcohol</vt:lpstr>
      <vt:lpstr>Determine Your Total Daily Calories</vt:lpstr>
      <vt:lpstr>PowerPoint Presentation</vt:lpstr>
      <vt:lpstr>Nutrition, Activity and Diabetes</vt:lpstr>
      <vt:lpstr>Nutrition, Activity and Diabetes</vt:lpstr>
      <vt:lpstr>Patient Education: Activity</vt:lpstr>
      <vt:lpstr>Activity: Plan</vt:lpstr>
      <vt:lpstr>PowerPoint Presentation</vt:lpstr>
      <vt:lpstr>Activity Ideas</vt:lpstr>
      <vt:lpstr>PowerPoint Presentation</vt:lpstr>
      <vt:lpstr>PowerPoint Presentation</vt:lpstr>
      <vt:lpstr>Sick Day Management</vt:lpstr>
      <vt:lpstr>PowerPoint Presentation</vt:lpstr>
      <vt:lpstr>Over time, most Type 2 patients  will eventually need  insulin to control glucose</vt:lpstr>
      <vt:lpstr>Barriers to Insulin Use: Patient Issues</vt:lpstr>
      <vt:lpstr>PowerPoint Presentation</vt:lpstr>
      <vt:lpstr>Basal and Bolus Insulin</vt:lpstr>
      <vt:lpstr>PowerPoint Presentation</vt:lpstr>
      <vt:lpstr>Sites of Action Available OF ORAL MEDS to Treat Type 2 Diabetes</vt:lpstr>
      <vt:lpstr>Actions and Major Classes of Meds for Type 2</vt:lpstr>
      <vt:lpstr>INJECTABLES USED TO TREAT TYPE 2</vt:lpstr>
      <vt:lpstr>PowerPoint Presentation</vt:lpstr>
      <vt:lpstr>TECHNOLOGIES FOR DIABETES MANAGEMENT</vt:lpstr>
      <vt:lpstr>PowerPoint Presentation</vt:lpstr>
      <vt:lpstr>PowerPoint Presentation</vt:lpstr>
      <vt:lpstr>       Diabetes and Lions: Strategic Objective </vt:lpstr>
      <vt:lpstr>Why Lions Need To Be Involved</vt:lpstr>
      <vt:lpstr>Lions Have Partnered with: </vt:lpstr>
      <vt:lpstr> LCIF Grants for Diabetes</vt:lpstr>
      <vt:lpstr>LIONS SUPPORT DIABETES CAMPS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Lions and Diabetes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Banasik, Jacquelyn Lou</dc:creator>
  <cp:lastModifiedBy>Phil</cp:lastModifiedBy>
  <cp:revision>150</cp:revision>
  <dcterms:created xsi:type="dcterms:W3CDTF">2016-01-27T19:28:15Z</dcterms:created>
  <dcterms:modified xsi:type="dcterms:W3CDTF">2021-05-27T19:50:05Z</dcterms:modified>
</cp:coreProperties>
</file>